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78" r:id="rId4"/>
    <p:sldId id="283" r:id="rId5"/>
    <p:sldId id="265" r:id="rId6"/>
    <p:sldId id="284" r:id="rId7"/>
    <p:sldId id="285" r:id="rId8"/>
    <p:sldId id="286" r:id="rId9"/>
    <p:sldId id="282" r:id="rId10"/>
    <p:sldId id="281" r:id="rId11"/>
    <p:sldId id="267" r:id="rId12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44" normalizeH="0" baseline="0">
        <a:ln>
          <a:noFill/>
        </a:ln>
        <a:solidFill>
          <a:srgbClr val="002C3A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44" normalizeH="0" baseline="0">
        <a:ln>
          <a:noFill/>
        </a:ln>
        <a:solidFill>
          <a:srgbClr val="002C3A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44" normalizeH="0" baseline="0">
        <a:ln>
          <a:noFill/>
        </a:ln>
        <a:solidFill>
          <a:srgbClr val="002C3A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44" normalizeH="0" baseline="0">
        <a:ln>
          <a:noFill/>
        </a:ln>
        <a:solidFill>
          <a:srgbClr val="002C3A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44" normalizeH="0" baseline="0">
        <a:ln>
          <a:noFill/>
        </a:ln>
        <a:solidFill>
          <a:srgbClr val="002C3A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44" normalizeH="0" baseline="0">
        <a:ln>
          <a:noFill/>
        </a:ln>
        <a:solidFill>
          <a:srgbClr val="002C3A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44" normalizeH="0" baseline="0">
        <a:ln>
          <a:noFill/>
        </a:ln>
        <a:solidFill>
          <a:srgbClr val="002C3A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44" normalizeH="0" baseline="0">
        <a:ln>
          <a:noFill/>
        </a:ln>
        <a:solidFill>
          <a:srgbClr val="002C3A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44" normalizeH="0" baseline="0">
        <a:ln>
          <a:noFill/>
        </a:ln>
        <a:solidFill>
          <a:srgbClr val="002C3A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7DB"/>
          </a:solidFill>
        </a:fill>
      </a:tcStyle>
    </a:wholeTbl>
    <a:band2H>
      <a:tcTxStyle/>
      <a:tcStyle>
        <a:tcBdr/>
        <a:fill>
          <a:solidFill>
            <a:srgbClr val="E9ECEE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6DBCA"/>
          </a:solidFill>
        </a:fill>
      </a:tcStyle>
    </a:wholeTbl>
    <a:band2H>
      <a:tcTxStyle/>
      <a:tcStyle>
        <a:tcBdr/>
        <a:fill>
          <a:solidFill>
            <a:srgbClr val="ECEEE6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0CFD3"/>
          </a:solidFill>
        </a:fill>
      </a:tcStyle>
    </a:wholeTbl>
    <a:band2H>
      <a:tcTxStyle/>
      <a:tcStyle>
        <a:tcBdr/>
        <a:fill>
          <a:solidFill>
            <a:srgbClr val="E9E8E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7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C3A"/>
              </a:solidFill>
              <a:prstDash val="solid"/>
              <a:round/>
            </a:ln>
          </a:top>
          <a:bottom>
            <a:ln w="25400" cap="flat">
              <a:solidFill>
                <a:srgbClr val="002C3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C3A"/>
              </a:solidFill>
              <a:prstDash val="solid"/>
              <a:round/>
            </a:ln>
          </a:top>
          <a:bottom>
            <a:ln w="25400" cap="flat">
              <a:solidFill>
                <a:srgbClr val="002C3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BCD"/>
          </a:solidFill>
        </a:fill>
      </a:tcStyle>
    </a:wholeTbl>
    <a:band2H>
      <a:tcTxStyle/>
      <a:tcStyle>
        <a:tcBdr/>
        <a:fill>
          <a:solidFill>
            <a:srgbClr val="E6E7E7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2C3A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2C3A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2C3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solidFill>
                <a:srgbClr val="002C3A"/>
              </a:solidFill>
              <a:prstDash val="solid"/>
              <a:round/>
            </a:ln>
          </a:left>
          <a:right>
            <a:ln w="12700" cap="flat">
              <a:solidFill>
                <a:srgbClr val="002C3A"/>
              </a:solidFill>
              <a:prstDash val="solid"/>
              <a:round/>
            </a:ln>
          </a:right>
          <a:top>
            <a:ln w="12700" cap="flat">
              <a:solidFill>
                <a:srgbClr val="002C3A"/>
              </a:solidFill>
              <a:prstDash val="solid"/>
              <a:round/>
            </a:ln>
          </a:top>
          <a:bottom>
            <a:ln w="12700" cap="flat">
              <a:solidFill>
                <a:srgbClr val="002C3A"/>
              </a:solidFill>
              <a:prstDash val="solid"/>
              <a:round/>
            </a:ln>
          </a:bottom>
          <a:insideH>
            <a:ln w="12700" cap="flat">
              <a:solidFill>
                <a:srgbClr val="002C3A"/>
              </a:solidFill>
              <a:prstDash val="solid"/>
              <a:round/>
            </a:ln>
          </a:insideH>
          <a:insideV>
            <a:ln w="12700" cap="flat">
              <a:solidFill>
                <a:srgbClr val="002C3A"/>
              </a:solidFill>
              <a:prstDash val="solid"/>
              <a:round/>
            </a:ln>
          </a:insideV>
        </a:tcBdr>
        <a:fill>
          <a:solidFill>
            <a:srgbClr val="002C3A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solidFill>
                <a:srgbClr val="002C3A"/>
              </a:solidFill>
              <a:prstDash val="solid"/>
              <a:round/>
            </a:ln>
          </a:left>
          <a:right>
            <a:ln w="12700" cap="flat">
              <a:solidFill>
                <a:srgbClr val="002C3A"/>
              </a:solidFill>
              <a:prstDash val="solid"/>
              <a:round/>
            </a:ln>
          </a:right>
          <a:top>
            <a:ln w="12700" cap="flat">
              <a:solidFill>
                <a:srgbClr val="002C3A"/>
              </a:solidFill>
              <a:prstDash val="solid"/>
              <a:round/>
            </a:ln>
          </a:top>
          <a:bottom>
            <a:ln w="12700" cap="flat">
              <a:solidFill>
                <a:srgbClr val="002C3A"/>
              </a:solidFill>
              <a:prstDash val="solid"/>
              <a:round/>
            </a:ln>
          </a:bottom>
          <a:insideH>
            <a:ln w="12700" cap="flat">
              <a:solidFill>
                <a:srgbClr val="002C3A"/>
              </a:solidFill>
              <a:prstDash val="solid"/>
              <a:round/>
            </a:ln>
          </a:insideH>
          <a:insideV>
            <a:ln w="12700" cap="flat">
              <a:solidFill>
                <a:srgbClr val="002C3A"/>
              </a:solidFill>
              <a:prstDash val="solid"/>
              <a:round/>
            </a:ln>
          </a:insideV>
        </a:tcBdr>
        <a:fill>
          <a:solidFill>
            <a:srgbClr val="002C3A">
              <a:alpha val="20000"/>
            </a:srgbClr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solidFill>
                <a:srgbClr val="002C3A"/>
              </a:solidFill>
              <a:prstDash val="solid"/>
              <a:round/>
            </a:ln>
          </a:left>
          <a:right>
            <a:ln w="12700" cap="flat">
              <a:solidFill>
                <a:srgbClr val="002C3A"/>
              </a:solidFill>
              <a:prstDash val="solid"/>
              <a:round/>
            </a:ln>
          </a:right>
          <a:top>
            <a:ln w="50800" cap="flat">
              <a:solidFill>
                <a:srgbClr val="002C3A"/>
              </a:solidFill>
              <a:prstDash val="solid"/>
              <a:round/>
            </a:ln>
          </a:top>
          <a:bottom>
            <a:ln w="12700" cap="flat">
              <a:solidFill>
                <a:srgbClr val="002C3A"/>
              </a:solidFill>
              <a:prstDash val="solid"/>
              <a:round/>
            </a:ln>
          </a:bottom>
          <a:insideH>
            <a:ln w="12700" cap="flat">
              <a:solidFill>
                <a:srgbClr val="002C3A"/>
              </a:solidFill>
              <a:prstDash val="solid"/>
              <a:round/>
            </a:ln>
          </a:insideH>
          <a:insideV>
            <a:ln w="12700" cap="flat">
              <a:solidFill>
                <a:srgbClr val="002C3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solidFill>
                <a:srgbClr val="002C3A"/>
              </a:solidFill>
              <a:prstDash val="solid"/>
              <a:round/>
            </a:ln>
          </a:left>
          <a:right>
            <a:ln w="12700" cap="flat">
              <a:solidFill>
                <a:srgbClr val="002C3A"/>
              </a:solidFill>
              <a:prstDash val="solid"/>
              <a:round/>
            </a:ln>
          </a:right>
          <a:top>
            <a:ln w="12700" cap="flat">
              <a:solidFill>
                <a:srgbClr val="002C3A"/>
              </a:solidFill>
              <a:prstDash val="solid"/>
              <a:round/>
            </a:ln>
          </a:top>
          <a:bottom>
            <a:ln w="25400" cap="flat">
              <a:solidFill>
                <a:srgbClr val="002C3A"/>
              </a:solidFill>
              <a:prstDash val="solid"/>
              <a:round/>
            </a:ln>
          </a:bottom>
          <a:insideH>
            <a:ln w="12700" cap="flat">
              <a:solidFill>
                <a:srgbClr val="002C3A"/>
              </a:solidFill>
              <a:prstDash val="solid"/>
              <a:round/>
            </a:ln>
          </a:insideH>
          <a:insideV>
            <a:ln w="12700" cap="flat">
              <a:solidFill>
                <a:srgbClr val="002C3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74" y="3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D6D44-7D14-48E8-B2C5-8C69E0F7D07A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82DD4-C3CF-4189-A3EA-B9CEF7BE8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57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33490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Линия"/>
          <p:cNvSpPr/>
          <p:nvPr/>
        </p:nvSpPr>
        <p:spPr>
          <a:xfrm flipV="1">
            <a:off x="766878" y="12048066"/>
            <a:ext cx="22850241" cy="12702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Линия"/>
          <p:cNvSpPr/>
          <p:nvPr/>
        </p:nvSpPr>
        <p:spPr>
          <a:xfrm>
            <a:off x="766878" y="952500"/>
            <a:ext cx="22850244" cy="0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Линия"/>
          <p:cNvSpPr/>
          <p:nvPr/>
        </p:nvSpPr>
        <p:spPr>
          <a:xfrm flipV="1">
            <a:off x="6527799" y="12034557"/>
            <a:ext cx="2" cy="1114984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" name="Линия"/>
          <p:cNvSpPr/>
          <p:nvPr/>
        </p:nvSpPr>
        <p:spPr>
          <a:xfrm flipV="1">
            <a:off x="17856201" y="12034557"/>
            <a:ext cx="2" cy="1114984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1100" y="12364718"/>
            <a:ext cx="4965700" cy="467108"/>
          </a:xfrm>
          <a:prstGeom prst="rect">
            <a:avLst/>
          </a:prstGeom>
        </p:spPr>
        <p:txBody>
          <a:bodyPr/>
          <a:lstStyle>
            <a:lvl1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sz="2100" b="0" cap="all" spc="85">
                <a:solidFill>
                  <a:schemeClr val="accent5"/>
                </a:solidFill>
              </a:defRPr>
            </a:lvl1pPr>
            <a:lvl2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sz="2100" b="0" cap="all" spc="85">
                <a:solidFill>
                  <a:schemeClr val="accent5"/>
                </a:solidFill>
              </a:defRPr>
            </a:lvl2pPr>
            <a:lvl3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sz="2100" b="0" cap="all" spc="85">
                <a:solidFill>
                  <a:schemeClr val="accent5"/>
                </a:solidFill>
              </a:defRPr>
            </a:lvl3pPr>
            <a:lvl4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sz="2100" b="0" cap="all" spc="85">
                <a:solidFill>
                  <a:schemeClr val="accent5"/>
                </a:solidFill>
              </a:defRPr>
            </a:lvl4pPr>
            <a:lvl5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sz="2100" b="0" cap="all" spc="85">
                <a:solidFill>
                  <a:schemeClr val="accent5"/>
                </a:solidFill>
              </a:defRPr>
            </a:lvl5pPr>
          </a:lstStyle>
          <a:p>
            <a:r>
              <a:t>Тема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" name="Мест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237200" y="12364718"/>
            <a:ext cx="4965700" cy="467108"/>
          </a:xfrm>
          <a:prstGeom prst="rect">
            <a:avLst/>
          </a:prstGeom>
        </p:spPr>
        <p:txBody>
          <a:bodyPr/>
          <a:lstStyle>
            <a:lvl1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sz="2100" b="0" cap="all" spc="0">
                <a:solidFill>
                  <a:schemeClr val="accent5"/>
                </a:solidFill>
              </a:defRPr>
            </a:lvl1pPr>
          </a:lstStyle>
          <a:p>
            <a:r>
              <a:t>Место</a:t>
            </a:r>
          </a:p>
        </p:txBody>
      </p:sp>
      <p:sp>
        <p:nvSpPr>
          <p:cNvPr id="19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46900" y="12233909"/>
            <a:ext cx="10490200" cy="706630"/>
          </a:xfrm>
          <a:prstGeom prst="rect">
            <a:avLst/>
          </a:prstGeom>
        </p:spPr>
        <p:txBody>
          <a:bodyPr/>
          <a:lstStyle>
            <a:lvl1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z="3500" spc="100">
                <a:solidFill>
                  <a:schemeClr val="accent5"/>
                </a:solidFill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20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2082800" y="4902200"/>
            <a:ext cx="20205700" cy="3911600"/>
          </a:xfrm>
          <a:prstGeom prst="rect">
            <a:avLst/>
          </a:prstGeom>
        </p:spPr>
        <p:txBody>
          <a:bodyPr/>
          <a:lstStyle>
            <a:lvl1pPr>
              <a:defRPr sz="11000" spc="330">
                <a:solidFill>
                  <a:srgbClr val="FFFFFF"/>
                </a:soli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2082800" y="3495674"/>
            <a:ext cx="20205700" cy="1614556"/>
          </a:xfrm>
          <a:prstGeom prst="rect">
            <a:avLst/>
          </a:prstGeom>
        </p:spPr>
        <p:txBody>
          <a:bodyPr anchor="b"/>
          <a:lstStyle/>
          <a:p>
            <a:pPr marL="0" lvl="4" indent="1124711" algn="ctr" defTabSz="239522">
              <a:lnSpc>
                <a:spcPct val="120000"/>
              </a:lnSpc>
              <a:spcBef>
                <a:spcPts val="0"/>
              </a:spcBef>
              <a:buSzTx/>
              <a:buNone/>
              <a:defRPr sz="1476" spc="43">
                <a:solidFill>
                  <a:schemeClr val="accent5"/>
                </a:solidFill>
              </a:defRPr>
            </a:pPr>
            <a:r>
              <a:t>Подзаголовок презентации
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77624" y="12875007"/>
            <a:ext cx="438405" cy="482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Информационное сообщение">
    <p:bg>
      <p:bgPr>
        <a:solidFill>
          <a:srgbClr val="F3F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082800" y="4337484"/>
            <a:ext cx="20205700" cy="4699002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9000" cap="all" spc="270"/>
            </a:lvl1pPr>
            <a:lvl2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9000" cap="all" spc="270"/>
            </a:lvl2pPr>
            <a:lvl3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9000" cap="all" spc="270"/>
            </a:lvl3pPr>
            <a:lvl4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9000" cap="all" spc="270"/>
            </a:lvl4pPr>
            <a:lvl5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9000" cap="all" spc="270"/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Линия"/>
          <p:cNvSpPr/>
          <p:nvPr/>
        </p:nvSpPr>
        <p:spPr>
          <a:xfrm>
            <a:off x="766878" y="952500"/>
            <a:ext cx="22850244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1" name="Линия"/>
          <p:cNvSpPr/>
          <p:nvPr/>
        </p:nvSpPr>
        <p:spPr>
          <a:xfrm>
            <a:off x="757216" y="12603828"/>
            <a:ext cx="22862944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жный факт">
    <p:bg>
      <p:bgPr>
        <a:solidFill>
          <a:srgbClr val="F3F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2082800" y="1509784"/>
            <a:ext cx="20205700" cy="6852294"/>
          </a:xfrm>
          <a:prstGeom prst="rect">
            <a:avLst/>
          </a:prstGeom>
        </p:spPr>
        <p:txBody>
          <a:bodyPr anchor="b"/>
          <a:lstStyle>
            <a:lvl1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25000" cap="all" spc="750"/>
            </a:lvl1pPr>
            <a:lvl2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25000" cap="all" spc="750"/>
            </a:lvl2pPr>
            <a:lvl3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25000" cap="all" spc="750"/>
            </a:lvl3pPr>
            <a:lvl4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25000" cap="all" spc="750"/>
            </a:lvl4pPr>
            <a:lvl5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25000" cap="all" spc="7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0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082800" y="8407993"/>
            <a:ext cx="20205700" cy="694057"/>
          </a:xfrm>
          <a:prstGeom prst="rect">
            <a:avLst/>
          </a:prstGeom>
        </p:spPr>
        <p:txBody>
          <a:bodyPr/>
          <a:lstStyle>
            <a:lvl1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z="3400" spc="100">
                <a:solidFill>
                  <a:schemeClr val="accent1"/>
                </a:solidFill>
              </a:defRPr>
            </a:lvl1pPr>
          </a:lstStyle>
          <a:p>
            <a:r>
              <a:t>Информация о факте</a:t>
            </a:r>
          </a:p>
        </p:txBody>
      </p:sp>
      <p:sp>
        <p:nvSpPr>
          <p:cNvPr id="131" name="Линия"/>
          <p:cNvSpPr/>
          <p:nvPr/>
        </p:nvSpPr>
        <p:spPr>
          <a:xfrm flipV="1">
            <a:off x="761999" y="952499"/>
            <a:ext cx="22860003" cy="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766878" y="12598400"/>
            <a:ext cx="22850244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bg>
      <p:bgPr>
        <a:solidFill>
          <a:srgbClr val="FFCB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88436" y="11375560"/>
            <a:ext cx="20207127" cy="706630"/>
          </a:xfrm>
          <a:prstGeom prst="rect">
            <a:avLst/>
          </a:prstGeom>
        </p:spPr>
        <p:txBody>
          <a:bodyPr/>
          <a:lstStyle>
            <a:lvl1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z="3500" spc="104">
                <a:solidFill>
                  <a:schemeClr val="accent1"/>
                </a:solidFill>
              </a:defRPr>
            </a:lvl1pPr>
            <a:lvl2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z="3500" spc="104">
                <a:solidFill>
                  <a:schemeClr val="accent1"/>
                </a:solidFill>
              </a:defRPr>
            </a:lvl2pPr>
            <a:lvl3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z="3500" spc="104">
                <a:solidFill>
                  <a:schemeClr val="accent1"/>
                </a:solidFill>
              </a:defRPr>
            </a:lvl3pPr>
            <a:lvl4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z="3500" spc="104">
                <a:solidFill>
                  <a:schemeClr val="accent1"/>
                </a:solidFill>
              </a:defRPr>
            </a:lvl4pPr>
            <a:lvl5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z="3500" spc="104">
                <a:solidFill>
                  <a:schemeClr val="accent1"/>
                </a:solidFill>
              </a:defRPr>
            </a:lvl5pPr>
          </a:lstStyle>
          <a:p>
            <a:r>
              <a:t>Авторство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1" name="Линия"/>
          <p:cNvSpPr/>
          <p:nvPr/>
        </p:nvSpPr>
        <p:spPr>
          <a:xfrm flipV="1">
            <a:off x="761999" y="952499"/>
            <a:ext cx="22860003" cy="3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2" name="Линия"/>
          <p:cNvSpPr/>
          <p:nvPr/>
        </p:nvSpPr>
        <p:spPr>
          <a:xfrm>
            <a:off x="761999" y="12598400"/>
            <a:ext cx="22860003" cy="0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3" name="Уровень текста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2088436" y="4298870"/>
            <a:ext cx="20207128" cy="4699002"/>
          </a:xfrm>
          <a:prstGeom prst="rect">
            <a:avLst/>
          </a:prstGeom>
        </p:spPr>
        <p:txBody>
          <a:bodyPr anchor="ctr"/>
          <a:lstStyle/>
          <a:p>
            <a:pPr marL="0" lvl="4" indent="1645920" algn="ctr" defTabSz="350520">
              <a:lnSpc>
                <a:spcPct val="90000"/>
              </a:lnSpc>
              <a:spcBef>
                <a:spcPts val="0"/>
              </a:spcBef>
              <a:buSzTx/>
              <a:buNone/>
              <a:defRPr sz="5700" cap="all" spc="114"/>
            </a:pPr>
            <a:r>
              <a:t>«Важная цитата»
</a:t>
            </a:r>
          </a:p>
        </p:txBody>
      </p:sp>
      <p:sp>
        <p:nvSpPr>
          <p:cNvPr id="1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Изображение"/>
          <p:cNvSpPr>
            <a:spLocks noGrp="1"/>
          </p:cNvSpPr>
          <p:nvPr>
            <p:ph type="pic" idx="21"/>
          </p:nvPr>
        </p:nvSpPr>
        <p:spPr>
          <a:xfrm>
            <a:off x="-609600" y="431800"/>
            <a:ext cx="21514743" cy="121031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Изображение"/>
          <p:cNvSpPr>
            <a:spLocks noGrp="1"/>
          </p:cNvSpPr>
          <p:nvPr>
            <p:ph type="pic" sz="quarter" idx="22"/>
          </p:nvPr>
        </p:nvSpPr>
        <p:spPr>
          <a:xfrm>
            <a:off x="15836900" y="-203200"/>
            <a:ext cx="7747000" cy="77470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1056335080_2112X2816.jpg"/>
          <p:cNvSpPr>
            <a:spLocks noGrp="1"/>
          </p:cNvSpPr>
          <p:nvPr>
            <p:ph type="pic" idx="23"/>
          </p:nvPr>
        </p:nvSpPr>
        <p:spPr>
          <a:xfrm>
            <a:off x="10769600" y="-6083300"/>
            <a:ext cx="17881600" cy="23842133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Изображение"/>
          <p:cNvSpPr>
            <a:spLocks noGrp="1"/>
          </p:cNvSpPr>
          <p:nvPr>
            <p:ph type="pic" idx="21"/>
          </p:nvPr>
        </p:nvSpPr>
        <p:spPr>
          <a:xfrm>
            <a:off x="760214" y="279400"/>
            <a:ext cx="22863633" cy="12866707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 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056335066_3170x2500.jpeg"/>
          <p:cNvSpPr>
            <a:spLocks noGrp="1"/>
          </p:cNvSpPr>
          <p:nvPr>
            <p:ph type="pic" idx="21"/>
          </p:nvPr>
        </p:nvSpPr>
        <p:spPr>
          <a:xfrm>
            <a:off x="0" y="-2757142"/>
            <a:ext cx="24384000" cy="192302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1100" y="12364718"/>
            <a:ext cx="4965700" cy="467108"/>
          </a:xfrm>
          <a:prstGeom prst="rect">
            <a:avLst/>
          </a:prstGeom>
        </p:spPr>
        <p:txBody>
          <a:bodyPr/>
          <a:lstStyle>
            <a:lvl1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sz="2100" b="0" cap="all" spc="85">
                <a:solidFill>
                  <a:srgbClr val="FFFFFF"/>
                </a:solidFill>
              </a:defRPr>
            </a:lvl1pPr>
            <a:lvl2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sz="2100" b="0" cap="all" spc="85">
                <a:solidFill>
                  <a:srgbClr val="FFFFFF"/>
                </a:solidFill>
              </a:defRPr>
            </a:lvl2pPr>
            <a:lvl3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sz="2100" b="0" cap="all" spc="85">
                <a:solidFill>
                  <a:srgbClr val="FFFFFF"/>
                </a:solidFill>
              </a:defRPr>
            </a:lvl3pPr>
            <a:lvl4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sz="2100" b="0" cap="all" spc="85">
                <a:solidFill>
                  <a:srgbClr val="FFFFFF"/>
                </a:solidFill>
              </a:defRPr>
            </a:lvl4pPr>
            <a:lvl5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sz="2100" b="0" cap="all" spc="85">
                <a:solidFill>
                  <a:srgbClr val="FFFFFF"/>
                </a:solidFill>
              </a:defRPr>
            </a:lvl5pPr>
          </a:lstStyle>
          <a:p>
            <a:r>
              <a:t>Тема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" name="Место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237200" y="12364718"/>
            <a:ext cx="4965700" cy="467108"/>
          </a:xfrm>
          <a:prstGeom prst="rect">
            <a:avLst/>
          </a:prstGeom>
        </p:spPr>
        <p:txBody>
          <a:bodyPr/>
          <a:lstStyle>
            <a:lvl1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sz="2100" b="0" cap="all" spc="0">
                <a:solidFill>
                  <a:srgbClr val="FFFFFF"/>
                </a:solidFill>
              </a:defRPr>
            </a:lvl1pPr>
          </a:lstStyle>
          <a:p>
            <a:r>
              <a:t>Место</a:t>
            </a:r>
          </a:p>
        </p:txBody>
      </p:sp>
      <p:sp>
        <p:nvSpPr>
          <p:cNvPr id="32" name="Автор и дата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6946900" y="12233909"/>
            <a:ext cx="10490200" cy="706630"/>
          </a:xfrm>
          <a:prstGeom prst="rect">
            <a:avLst/>
          </a:prstGeom>
        </p:spPr>
        <p:txBody>
          <a:bodyPr/>
          <a:lstStyle>
            <a:lvl1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z="3500" spc="100">
                <a:solidFill>
                  <a:srgbClr val="FFFFFF"/>
                </a:solidFill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33" name="Линия"/>
          <p:cNvSpPr/>
          <p:nvPr/>
        </p:nvSpPr>
        <p:spPr>
          <a:xfrm>
            <a:off x="766878" y="12060766"/>
            <a:ext cx="22850241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" name="Линия"/>
          <p:cNvSpPr/>
          <p:nvPr/>
        </p:nvSpPr>
        <p:spPr>
          <a:xfrm flipV="1">
            <a:off x="6527799" y="12034557"/>
            <a:ext cx="2" cy="1114984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" name="Линия"/>
          <p:cNvSpPr/>
          <p:nvPr/>
        </p:nvSpPr>
        <p:spPr>
          <a:xfrm flipV="1">
            <a:off x="17856201" y="12034557"/>
            <a:ext cx="2" cy="1114984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" name="Линия"/>
          <p:cNvSpPr/>
          <p:nvPr/>
        </p:nvSpPr>
        <p:spPr>
          <a:xfrm>
            <a:off x="766878" y="952499"/>
            <a:ext cx="22850244" cy="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" name="Уровень текста 1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2082800" y="3492500"/>
            <a:ext cx="20205700" cy="1612900"/>
          </a:xfrm>
          <a:prstGeom prst="rect">
            <a:avLst/>
          </a:prstGeom>
        </p:spPr>
        <p:txBody>
          <a:bodyPr anchor="b"/>
          <a:lstStyle/>
          <a:p>
            <a:pPr marL="0" lvl="4" indent="1124711" algn="ctr" defTabSz="239522">
              <a:lnSpc>
                <a:spcPct val="120000"/>
              </a:lnSpc>
              <a:spcBef>
                <a:spcPts val="0"/>
              </a:spcBef>
              <a:buSzTx/>
              <a:buNone/>
              <a:defRPr sz="1476" spc="43">
                <a:solidFill>
                  <a:srgbClr val="FFFFFF"/>
                </a:solidFill>
              </a:defRPr>
            </a:pPr>
            <a:r>
              <a:t>Подзаголовок презентации
</a:t>
            </a:r>
          </a:p>
        </p:txBody>
      </p:sp>
      <p:sp>
        <p:nvSpPr>
          <p:cNvPr id="38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2082800" y="4902200"/>
            <a:ext cx="20205700" cy="3911600"/>
          </a:xfrm>
          <a:prstGeom prst="rect">
            <a:avLst/>
          </a:prstGeom>
        </p:spPr>
        <p:txBody>
          <a:bodyPr/>
          <a:lstStyle>
            <a:lvl1pPr>
              <a:defRPr sz="11000" spc="330">
                <a:solidFill>
                  <a:srgbClr val="FFFFFF"/>
                </a:soli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77624" y="12875007"/>
            <a:ext cx="438405" cy="482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8015916"/>
            <a:ext cx="11785600" cy="3848102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1pPr>
            <a:lvl2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2pPr>
            <a:lvl3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3pPr>
            <a:lvl4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4pPr>
            <a:lvl5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70000" y="4925417"/>
            <a:ext cx="11785600" cy="2933702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48" name="531205463_2542x1430.jpg"/>
          <p:cNvSpPr>
            <a:spLocks noGrp="1"/>
          </p:cNvSpPr>
          <p:nvPr>
            <p:ph type="pic" idx="21"/>
          </p:nvPr>
        </p:nvSpPr>
        <p:spPr>
          <a:xfrm>
            <a:off x="12801600" y="1895695"/>
            <a:ext cx="17642204" cy="992461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" name="Линия"/>
          <p:cNvSpPr/>
          <p:nvPr/>
        </p:nvSpPr>
        <p:spPr>
          <a:xfrm>
            <a:off x="757216" y="12603828"/>
            <a:ext cx="22862944" cy="2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" name="Линия"/>
          <p:cNvSpPr/>
          <p:nvPr/>
        </p:nvSpPr>
        <p:spPr>
          <a:xfrm flipV="1">
            <a:off x="762001" y="952499"/>
            <a:ext cx="22860003" cy="3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9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prstGeom prst="rect">
            <a:avLst/>
          </a:prstGeom>
        </p:spPr>
        <p:txBody>
          <a:bodyPr numCol="2" spcCol="1289180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70000" y="1851223"/>
            <a:ext cx="11785600" cy="4084936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76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88434" y="6720284"/>
            <a:ext cx="10972802" cy="546717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7" name="545882547_1308x1744.jpeg"/>
          <p:cNvSpPr>
            <a:spLocks noGrp="1"/>
          </p:cNvSpPr>
          <p:nvPr>
            <p:ph type="pic" idx="21"/>
          </p:nvPr>
        </p:nvSpPr>
        <p:spPr>
          <a:xfrm>
            <a:off x="12661900" y="-2501900"/>
            <a:ext cx="11077576" cy="147701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8" name="Линия"/>
          <p:cNvSpPr/>
          <p:nvPr/>
        </p:nvSpPr>
        <p:spPr>
          <a:xfrm flipV="1">
            <a:off x="762001" y="952499"/>
            <a:ext cx="22860003" cy="3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9" name="Линия"/>
          <p:cNvSpPr/>
          <p:nvPr/>
        </p:nvSpPr>
        <p:spPr>
          <a:xfrm>
            <a:off x="761999" y="12598400"/>
            <a:ext cx="22860003" cy="0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дел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2086105" y="4292600"/>
            <a:ext cx="20205703" cy="5651500"/>
          </a:xfrm>
          <a:prstGeom prst="rect">
            <a:avLst/>
          </a:prstGeom>
        </p:spPr>
        <p:txBody>
          <a:bodyPr anchor="ctr"/>
          <a:lstStyle>
            <a:lvl1pPr>
              <a:defRPr sz="11000" spc="330">
                <a:solidFill>
                  <a:schemeClr val="accent5"/>
                </a:solidFill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88" name="Линия"/>
          <p:cNvSpPr/>
          <p:nvPr/>
        </p:nvSpPr>
        <p:spPr>
          <a:xfrm flipV="1">
            <a:off x="761999" y="952499"/>
            <a:ext cx="22860003" cy="3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9" name="Линия"/>
          <p:cNvSpPr/>
          <p:nvPr/>
        </p:nvSpPr>
        <p:spPr>
          <a:xfrm>
            <a:off x="761999" y="12598400"/>
            <a:ext cx="22860003" cy="0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Линия"/>
          <p:cNvSpPr/>
          <p:nvPr/>
        </p:nvSpPr>
        <p:spPr>
          <a:xfrm flipV="1">
            <a:off x="762001" y="952499"/>
            <a:ext cx="22860003" cy="3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8" name="Линия"/>
          <p:cNvSpPr/>
          <p:nvPr/>
        </p:nvSpPr>
        <p:spPr>
          <a:xfrm>
            <a:off x="757216" y="12603828"/>
            <a:ext cx="22862944" cy="2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2082800" y="1282700"/>
            <a:ext cx="20205700" cy="16510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82800" y="2795091"/>
            <a:ext cx="20205700" cy="60503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z="3500" spc="104">
                <a:solidFill>
                  <a:srgbClr val="8AACB9"/>
                </a:solidFill>
              </a:defRPr>
            </a:lvl1pPr>
            <a:lvl2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z="3500" spc="104">
                <a:solidFill>
                  <a:srgbClr val="8AACB9"/>
                </a:solidFill>
              </a:defRPr>
            </a:lvl2pPr>
            <a:lvl3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z="3500" spc="104">
                <a:solidFill>
                  <a:srgbClr val="8AACB9"/>
                </a:solidFill>
              </a:defRPr>
            </a:lvl3pPr>
            <a:lvl4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z="3500" spc="104">
                <a:solidFill>
                  <a:srgbClr val="8AACB9"/>
                </a:solidFill>
              </a:defRPr>
            </a:lvl4pPr>
            <a:lvl5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z="3500" spc="104">
                <a:solidFill>
                  <a:srgbClr val="8AACB9"/>
                </a:solidFill>
              </a:defRPr>
            </a:lvl5pPr>
          </a:lstStyle>
          <a:p>
            <a:r>
              <a:t>Подзаголовок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Уровень текста 1…"/>
          <p:cNvSpPr txBox="1">
            <a:spLocks noGrp="1"/>
          </p:cNvSpPr>
          <p:nvPr>
            <p:ph type="body" idx="21" hasCustomPrompt="1"/>
          </p:nvPr>
        </p:nvSpPr>
        <p:spPr>
          <a:xfrm>
            <a:off x="2082800" y="4055764"/>
            <a:ext cx="20205700" cy="6731001"/>
          </a:xfrm>
          <a:prstGeom prst="rect">
            <a:avLst/>
          </a:prstGeom>
        </p:spPr>
        <p:txBody>
          <a:bodyPr/>
          <a:lstStyle>
            <a:lvl1pPr marL="177800" indent="-177800" algn="ctr" defTabSz="2641600">
              <a:spcBef>
                <a:spcPts val="4400"/>
              </a:spcBef>
              <a:buSzTx/>
              <a:buNone/>
              <a:tabLst>
                <a:tab pos="5384800" algn="l"/>
              </a:tabLst>
              <a:defRPr sz="5000" spc="0"/>
            </a:lvl1pPr>
          </a:lstStyle>
          <a:p>
            <a:r>
              <a:t>Темы повестки дня</a:t>
            </a:r>
          </a:p>
        </p:txBody>
      </p:sp>
      <p:sp>
        <p:nvSpPr>
          <p:cNvPr id="109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2082800" y="1282700"/>
            <a:ext cx="20205700" cy="165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5C71"/>
                </a:solidFill>
              </a:defRPr>
            </a:lvl1pPr>
          </a:lstStyle>
          <a:p>
            <a:r>
              <a:t>Заголовок повестки дня</a:t>
            </a:r>
          </a:p>
        </p:txBody>
      </p:sp>
      <p:sp>
        <p:nvSpPr>
          <p:cNvPr id="110" name="Линия"/>
          <p:cNvSpPr/>
          <p:nvPr/>
        </p:nvSpPr>
        <p:spPr>
          <a:xfrm>
            <a:off x="757216" y="12603828"/>
            <a:ext cx="22862944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1" name="Линия"/>
          <p:cNvSpPr/>
          <p:nvPr/>
        </p:nvSpPr>
        <p:spPr>
          <a:xfrm flipV="1">
            <a:off x="761999" y="952499"/>
            <a:ext cx="22860003" cy="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082800" y="4195233"/>
            <a:ext cx="20207127" cy="628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Линия"/>
          <p:cNvSpPr/>
          <p:nvPr/>
        </p:nvSpPr>
        <p:spPr>
          <a:xfrm>
            <a:off x="766878" y="952499"/>
            <a:ext cx="22850244" cy="3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Линия"/>
          <p:cNvSpPr/>
          <p:nvPr/>
        </p:nvSpPr>
        <p:spPr>
          <a:xfrm>
            <a:off x="757216" y="12603828"/>
            <a:ext cx="22862944" cy="2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2088436" y="1282700"/>
            <a:ext cx="20207128" cy="164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79148" y="12875007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pc="0">
                <a:solidFill>
                  <a:srgbClr val="5E5E5E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270" baseline="0">
          <a:solidFill>
            <a:schemeClr val="accent6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270" baseline="0">
          <a:solidFill>
            <a:schemeClr val="accent6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270" baseline="0">
          <a:solidFill>
            <a:schemeClr val="accent6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270" baseline="0">
          <a:solidFill>
            <a:schemeClr val="accent6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270" baseline="0">
          <a:solidFill>
            <a:schemeClr val="accent6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270" baseline="0">
          <a:solidFill>
            <a:schemeClr val="accent6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270" baseline="0">
          <a:solidFill>
            <a:schemeClr val="accent6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270" baseline="0">
          <a:solidFill>
            <a:schemeClr val="accent6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270" baseline="0">
          <a:solidFill>
            <a:schemeClr val="accent6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titleStyle>
    <p:bodyStyle>
      <a:lvl1pPr marL="635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3600" b="1" i="0" u="none" strike="noStrike" cap="none" spc="36" baseline="0">
          <a:solidFill>
            <a:srgbClr val="1A5C7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1270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3600" b="1" i="0" u="none" strike="noStrike" cap="none" spc="36" baseline="0">
          <a:solidFill>
            <a:srgbClr val="1A5C7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905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3600" b="1" i="0" u="none" strike="noStrike" cap="none" spc="36" baseline="0">
          <a:solidFill>
            <a:srgbClr val="1A5C7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2540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3600" b="1" i="0" u="none" strike="noStrike" cap="none" spc="36" baseline="0">
          <a:solidFill>
            <a:srgbClr val="1A5C7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3175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3600" b="1" i="0" u="none" strike="noStrike" cap="none" spc="36" baseline="0">
          <a:solidFill>
            <a:srgbClr val="1A5C7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0" marR="0" indent="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36" baseline="0">
          <a:solidFill>
            <a:srgbClr val="1A5C7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0" marR="0" indent="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36" baseline="0">
          <a:solidFill>
            <a:srgbClr val="1A5C7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0" marR="0" indent="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36" baseline="0">
          <a:solidFill>
            <a:srgbClr val="1A5C7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0" marR="0" indent="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36" baseline="0">
          <a:solidFill>
            <a:srgbClr val="1A5C7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ОУ «РЕСУРСЫ НКО»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8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dirty="0" err="1" smtClean="0"/>
              <a:t>новосибирск</a:t>
            </a:r>
            <a:endParaRPr dirty="0"/>
          </a:p>
        </p:txBody>
      </p:sp>
      <p:sp>
        <p:nvSpPr>
          <p:cNvPr id="180" name="НОРМАТИВНО-ПРАВОВАЯ БАЗА ОБЕСПЕЧЕНИЯ ДОСТУПНОЙ СРЕДЫ"/>
          <p:cNvSpPr txBox="1">
            <a:spLocks noGrp="1"/>
          </p:cNvSpPr>
          <p:nvPr>
            <p:ph type="ctrTitle"/>
          </p:nvPr>
        </p:nvSpPr>
        <p:spPr>
          <a:xfrm>
            <a:off x="1938421" y="2784641"/>
            <a:ext cx="21160117" cy="6498507"/>
          </a:xfrm>
          <a:prstGeom prst="rect">
            <a:avLst/>
          </a:prstGeom>
        </p:spPr>
        <p:txBody>
          <a:bodyPr>
            <a:normAutofit/>
          </a:bodyPr>
          <a:lstStyle>
            <a:lvl1pPr defTabSz="432308">
              <a:defRPr sz="8100" spc="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dirty="0" err="1"/>
              <a:t>Безбарьерная</a:t>
            </a:r>
            <a:r>
              <a:rPr lang="ru-RU" dirty="0"/>
              <a:t> среда в современных аэропортах на примере аэропорта Толмачево. </a:t>
            </a:r>
            <a:br>
              <a:rPr lang="ru-RU" dirty="0"/>
            </a:br>
            <a:endParaRPr lang="ru-RU" dirty="0"/>
          </a:p>
        </p:txBody>
      </p:sp>
      <p:sp>
        <p:nvSpPr>
          <p:cNvPr id="181" name="ИЮЛЬ, 2021"/>
          <p:cNvSpPr txBox="1"/>
          <p:nvPr/>
        </p:nvSpPr>
        <p:spPr>
          <a:xfrm>
            <a:off x="9918699" y="12358496"/>
            <a:ext cx="4965702" cy="46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66673">
              <a:lnSpc>
                <a:spcPct val="108000"/>
              </a:lnSpc>
              <a:defRPr sz="2100" cap="all" spc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dirty="0" smtClean="0"/>
              <a:t>Июнь, 2023</a:t>
            </a:r>
            <a:endParaRPr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И.В.Галл-Савальский</a:t>
            </a:r>
            <a:endParaRPr lang="ru-RU" dirty="0"/>
          </a:p>
        </p:txBody>
      </p:sp>
      <p:pic>
        <p:nvPicPr>
          <p:cNvPr id="2050" name="Picture 2" descr="C:\Users\1\Downloads\логотип ВОИ (1) без фона.png"/>
          <p:cNvPicPr>
            <a:picLocks noChangeAspect="1" noChangeArrowheads="1"/>
          </p:cNvPicPr>
          <p:nvPr/>
        </p:nvPicPr>
        <p:blipFill>
          <a:blip r:embed="rId2" cstate="print"/>
          <a:srcRect b="36038"/>
          <a:stretch>
            <a:fillRect/>
          </a:stretch>
        </p:blipFill>
        <p:spPr bwMode="auto">
          <a:xfrm>
            <a:off x="6277301" y="6491910"/>
            <a:ext cx="11440683" cy="400381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Три уровня доступности объекта"/>
          <p:cNvSpPr txBox="1">
            <a:spLocks noGrp="1"/>
          </p:cNvSpPr>
          <p:nvPr>
            <p:ph type="title"/>
          </p:nvPr>
        </p:nvSpPr>
        <p:spPr>
          <a:xfrm>
            <a:off x="7267074" y="1395150"/>
            <a:ext cx="10047416" cy="824855"/>
          </a:xfrm>
          <a:prstGeom prst="rect">
            <a:avLst/>
          </a:prstGeom>
        </p:spPr>
        <p:txBody>
          <a:bodyPr>
            <a:normAutofit/>
          </a:bodyPr>
          <a:lstStyle>
            <a:lvl1pPr defTabSz="436747">
              <a:defRPr sz="6675" spc="178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3200" dirty="0"/>
              <a:t>1.8 План адаптации объекта</a:t>
            </a:r>
            <a:endParaRPr sz="3200" dirty="0"/>
          </a:p>
        </p:txBody>
      </p:sp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3359" y="2643158"/>
            <a:ext cx="8497466" cy="578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3" descr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069877" y="7388105"/>
            <a:ext cx="8643999" cy="4803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4" descr="Picture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3377940" y="2932410"/>
            <a:ext cx="10172701" cy="7267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84688" y="-25118"/>
            <a:ext cx="19807621" cy="1286367"/>
          </a:xfrm>
          <a:prstGeom prst="rect">
            <a:avLst/>
          </a:prstGeom>
        </p:spPr>
      </p:pic>
      <p:pic>
        <p:nvPicPr>
          <p:cNvPr id="8" name="Picture 2" descr="C:\Users\1\Downloads\логотип ВОИ (1) без фо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19240" y="894521"/>
            <a:ext cx="3248588" cy="1777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40151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НОРМАТИВНО-ПРАВОВАЯ БАЗА ОБЕСПЕЧЕНИЯ ДОСТУПНОЙ СРЕДЫ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defRPr sz="8100" spc="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Благодарим за внимание!</a:t>
            </a:r>
          </a:p>
        </p:txBody>
      </p:sp>
      <p:sp>
        <p:nvSpPr>
          <p:cNvPr id="237" name="ИЮЛЬ, 2021"/>
          <p:cNvSpPr txBox="1"/>
          <p:nvPr/>
        </p:nvSpPr>
        <p:spPr>
          <a:xfrm>
            <a:off x="9918699" y="12358496"/>
            <a:ext cx="4965702" cy="46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66673">
              <a:lnSpc>
                <a:spcPct val="108000"/>
              </a:lnSpc>
              <a:defRPr sz="2100" cap="all" spc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dirty="0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"/>
          </p:nvPr>
        </p:nvSpPr>
        <p:spPr>
          <a:xfrm>
            <a:off x="1181100" y="12364718"/>
            <a:ext cx="4965700" cy="4671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88006002018</a:t>
            </a:r>
            <a:endParaRPr lang="ru-RU" dirty="0"/>
          </a:p>
        </p:txBody>
      </p:sp>
      <p:sp>
        <p:nvSpPr>
          <p:cNvPr id="7" name="ИЮЛЬ, 2021"/>
          <p:cNvSpPr txBox="1"/>
          <p:nvPr/>
        </p:nvSpPr>
        <p:spPr>
          <a:xfrm>
            <a:off x="10071099" y="12510896"/>
            <a:ext cx="4965702" cy="46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66673">
              <a:lnSpc>
                <a:spcPct val="108000"/>
              </a:lnSpc>
              <a:defRPr sz="2100" cap="all" spc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dirty="0" err="1" smtClean="0"/>
              <a:t>Доступныйнск.рф</a:t>
            </a:r>
            <a:endParaRPr dirty="0"/>
          </a:p>
        </p:txBody>
      </p:sp>
      <p:sp>
        <p:nvSpPr>
          <p:cNvPr id="8" name="Текст 1"/>
          <p:cNvSpPr>
            <a:spLocks noGrp="1"/>
          </p:cNvSpPr>
          <p:nvPr>
            <p:ph type="body" sz="quarter" idx="21"/>
          </p:nvPr>
        </p:nvSpPr>
        <p:spPr>
          <a:xfrm>
            <a:off x="18237200" y="12364718"/>
            <a:ext cx="4965700" cy="4671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ds@noovoi.ru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вариант оборудования объекта для предоставления услуг мгн"/>
          <p:cNvSpPr txBox="1">
            <a:spLocks noGrp="1"/>
          </p:cNvSpPr>
          <p:nvPr>
            <p:ph type="title"/>
          </p:nvPr>
        </p:nvSpPr>
        <p:spPr>
          <a:xfrm>
            <a:off x="2088436" y="1282700"/>
            <a:ext cx="20207128" cy="1649710"/>
          </a:xfrm>
          <a:prstGeom prst="rect">
            <a:avLst/>
          </a:prstGeom>
        </p:spPr>
        <p:txBody>
          <a:bodyPr/>
          <a:lstStyle>
            <a:lvl1pPr defTabSz="303783">
              <a:defRPr sz="4600" spc="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вариант оборудования объекта для предоставления услуг мгн</a:t>
            </a:r>
          </a:p>
        </p:txBody>
      </p:sp>
      <p:grpSp>
        <p:nvGrpSpPr>
          <p:cNvPr id="210" name="Сгруппировать"/>
          <p:cNvGrpSpPr/>
          <p:nvPr/>
        </p:nvGrpSpPr>
        <p:grpSpPr>
          <a:xfrm>
            <a:off x="12932706" y="3279631"/>
            <a:ext cx="8760036" cy="6380410"/>
            <a:chOff x="-2" y="-1"/>
            <a:chExt cx="8760035" cy="6380409"/>
          </a:xfrm>
        </p:grpSpPr>
        <p:sp>
          <p:nvSpPr>
            <p:cNvPr id="204" name="Прямоугольник"/>
            <p:cNvSpPr/>
            <p:nvPr/>
          </p:nvSpPr>
          <p:spPr>
            <a:xfrm>
              <a:off x="1757206" y="1620758"/>
              <a:ext cx="7002827" cy="4759650"/>
            </a:xfrm>
            <a:prstGeom prst="rect">
              <a:avLst/>
            </a:prstGeom>
            <a:solidFill>
              <a:srgbClr val="E0B6B4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002C39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05" name="Прямоугольник"/>
            <p:cNvSpPr/>
            <p:nvPr/>
          </p:nvSpPr>
          <p:spPr>
            <a:xfrm>
              <a:off x="1757206" y="1620757"/>
              <a:ext cx="2075966" cy="1422640"/>
            </a:xfrm>
            <a:prstGeom prst="rect">
              <a:avLst/>
            </a:prstGeom>
            <a:solidFill>
              <a:schemeClr val="accent4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002C39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06" name="Линия"/>
            <p:cNvSpPr/>
            <p:nvPr/>
          </p:nvSpPr>
          <p:spPr>
            <a:xfrm>
              <a:off x="513506" y="-1"/>
              <a:ext cx="1210252" cy="1611590"/>
            </a:xfrm>
            <a:prstGeom prst="line">
              <a:avLst/>
            </a:prstGeom>
            <a:noFill/>
            <a:ln w="127000" cap="flat">
              <a:solidFill>
                <a:schemeClr val="accent6">
                  <a:lumOff val="-733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07" name="4"/>
            <p:cNvSpPr txBox="1"/>
            <p:nvPr/>
          </p:nvSpPr>
          <p:spPr>
            <a:xfrm>
              <a:off x="2639384" y="2124584"/>
              <a:ext cx="31160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700" b="1" spc="52">
                  <a:solidFill>
                    <a:schemeClr val="accent6">
                      <a:lumOff val="-7333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08" name="2"/>
            <p:cNvSpPr txBox="1"/>
            <p:nvPr/>
          </p:nvSpPr>
          <p:spPr>
            <a:xfrm>
              <a:off x="1874880" y="1138641"/>
              <a:ext cx="31160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700" b="1" spc="52">
                  <a:solidFill>
                    <a:schemeClr val="accent6">
                      <a:lumOff val="-7333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09" name="1"/>
            <p:cNvSpPr txBox="1"/>
            <p:nvPr/>
          </p:nvSpPr>
          <p:spPr>
            <a:xfrm>
              <a:off x="-2" y="198207"/>
              <a:ext cx="311610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700" b="1" spc="52">
                  <a:solidFill>
                    <a:schemeClr val="accent6">
                      <a:lumOff val="-7333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211" name="Прилегающая территория…"/>
          <p:cNvSpPr txBox="1"/>
          <p:nvPr/>
        </p:nvSpPr>
        <p:spPr>
          <a:xfrm>
            <a:off x="9966142" y="9904647"/>
            <a:ext cx="5028850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94103" indent="-294103" algn="l">
              <a:buSzPct val="100000"/>
              <a:buAutoNum type="arabicPeriod"/>
              <a:defRPr>
                <a:solidFill>
                  <a:srgbClr val="002C3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Прилегающая территория</a:t>
            </a:r>
          </a:p>
          <a:p>
            <a:pPr marL="294103" indent="-294103" algn="l">
              <a:buSzPct val="100000"/>
              <a:buAutoNum type="arabicPeriod"/>
              <a:defRPr>
                <a:solidFill>
                  <a:srgbClr val="002C3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Входная группа</a:t>
            </a:r>
          </a:p>
          <a:p>
            <a:pPr marL="294103" indent="-294103" algn="l">
              <a:buSzPct val="100000"/>
              <a:buAutoNum type="arabicPeriod"/>
              <a:defRPr>
                <a:solidFill>
                  <a:srgbClr val="002C3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Пути движения по объекту</a:t>
            </a:r>
          </a:p>
          <a:p>
            <a:pPr marL="294103" indent="-294103" algn="l">
              <a:buSzPct val="100000"/>
              <a:buAutoNum type="arabicPeriod"/>
              <a:defRPr>
                <a:solidFill>
                  <a:srgbClr val="002C3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Зона целевого назначения</a:t>
            </a:r>
          </a:p>
          <a:p>
            <a:pPr marL="294103" indent="-294103" algn="l">
              <a:buSzPct val="100000"/>
              <a:buAutoNum type="arabicPeriod"/>
              <a:defRPr>
                <a:solidFill>
                  <a:srgbClr val="002C3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Санитарно-гигиенический узел</a:t>
            </a:r>
          </a:p>
          <a:p>
            <a:pPr marL="294103" indent="-294103" algn="l">
              <a:buSzPct val="100000"/>
              <a:buAutoNum type="arabicPeriod"/>
              <a:defRPr>
                <a:solidFill>
                  <a:srgbClr val="002C3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Система информации на объекте</a:t>
            </a:r>
          </a:p>
        </p:txBody>
      </p:sp>
      <p:grpSp>
        <p:nvGrpSpPr>
          <p:cNvPr id="226" name="Сгруппировать"/>
          <p:cNvGrpSpPr/>
          <p:nvPr/>
        </p:nvGrpSpPr>
        <p:grpSpPr>
          <a:xfrm>
            <a:off x="2618150" y="3279630"/>
            <a:ext cx="20241849" cy="6805896"/>
            <a:chOff x="0" y="0"/>
            <a:chExt cx="18777589" cy="6805894"/>
          </a:xfrm>
        </p:grpSpPr>
        <p:sp>
          <p:nvSpPr>
            <p:cNvPr id="212" name="Прямоугольник"/>
            <p:cNvSpPr/>
            <p:nvPr/>
          </p:nvSpPr>
          <p:spPr>
            <a:xfrm>
              <a:off x="1147509" y="1620759"/>
              <a:ext cx="7002824" cy="4759651"/>
            </a:xfrm>
            <a:prstGeom prst="rect">
              <a:avLst/>
            </a:prstGeom>
            <a:solidFill>
              <a:srgbClr val="E0B6B4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002C39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13" name="Прямоугольник"/>
            <p:cNvSpPr/>
            <p:nvPr/>
          </p:nvSpPr>
          <p:spPr>
            <a:xfrm>
              <a:off x="5524127" y="4041192"/>
              <a:ext cx="2075966" cy="1422639"/>
            </a:xfrm>
            <a:prstGeom prst="rect">
              <a:avLst/>
            </a:prstGeom>
            <a:solidFill>
              <a:schemeClr val="accent4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002C39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14" name="Линия"/>
            <p:cNvSpPr/>
            <p:nvPr/>
          </p:nvSpPr>
          <p:spPr>
            <a:xfrm>
              <a:off x="1315840" y="1746229"/>
              <a:ext cx="3851011" cy="2201016"/>
            </a:xfrm>
            <a:prstGeom prst="line">
              <a:avLst/>
            </a:prstGeom>
            <a:noFill/>
            <a:ln w="127000" cap="flat">
              <a:solidFill>
                <a:schemeClr val="accent6">
                  <a:lumOff val="-733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15" name="Линия"/>
            <p:cNvSpPr/>
            <p:nvPr/>
          </p:nvSpPr>
          <p:spPr>
            <a:xfrm>
              <a:off x="0" y="0"/>
              <a:ext cx="1210252" cy="1611591"/>
            </a:xfrm>
            <a:prstGeom prst="line">
              <a:avLst/>
            </a:prstGeom>
            <a:noFill/>
            <a:ln w="127000" cap="flat">
              <a:solidFill>
                <a:schemeClr val="accent6">
                  <a:lumOff val="-733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16" name="Линия"/>
            <p:cNvSpPr/>
            <p:nvPr/>
          </p:nvSpPr>
          <p:spPr>
            <a:xfrm flipH="1">
              <a:off x="1394746" y="1785460"/>
              <a:ext cx="6" cy="3585811"/>
            </a:xfrm>
            <a:prstGeom prst="line">
              <a:avLst/>
            </a:prstGeom>
            <a:noFill/>
            <a:ln w="127000" cap="flat">
              <a:solidFill>
                <a:schemeClr val="accent6">
                  <a:lumOff val="-733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17" name="1"/>
            <p:cNvSpPr txBox="1"/>
            <p:nvPr/>
          </p:nvSpPr>
          <p:spPr>
            <a:xfrm>
              <a:off x="241731" y="833209"/>
              <a:ext cx="31160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700" b="1" spc="52">
                  <a:solidFill>
                    <a:schemeClr val="accent6">
                      <a:lumOff val="-7333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18" name="2"/>
            <p:cNvSpPr txBox="1"/>
            <p:nvPr/>
          </p:nvSpPr>
          <p:spPr>
            <a:xfrm>
              <a:off x="1876136" y="1773643"/>
              <a:ext cx="31160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700" b="1" spc="52">
                  <a:solidFill>
                    <a:schemeClr val="accent6">
                      <a:lumOff val="-7333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19" name="3"/>
            <p:cNvSpPr txBox="1"/>
            <p:nvPr/>
          </p:nvSpPr>
          <p:spPr>
            <a:xfrm>
              <a:off x="3879642" y="2759587"/>
              <a:ext cx="31160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700" b="1" spc="52">
                  <a:solidFill>
                    <a:schemeClr val="accent6">
                      <a:lumOff val="-7333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20" name="3"/>
            <p:cNvSpPr txBox="1"/>
            <p:nvPr/>
          </p:nvSpPr>
          <p:spPr>
            <a:xfrm>
              <a:off x="2154997" y="4209191"/>
              <a:ext cx="31160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700" b="1" spc="52">
                  <a:solidFill>
                    <a:schemeClr val="accent6">
                      <a:lumOff val="-7333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21" name="4"/>
            <p:cNvSpPr txBox="1"/>
            <p:nvPr/>
          </p:nvSpPr>
          <p:spPr>
            <a:xfrm>
              <a:off x="7112566" y="4863271"/>
              <a:ext cx="31160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700" b="1" spc="52">
                  <a:solidFill>
                    <a:schemeClr val="accent6">
                      <a:lumOff val="-7333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rPr dirty="0"/>
                <a:t>4</a:t>
              </a:r>
            </a:p>
          </p:txBody>
        </p:sp>
        <p:sp>
          <p:nvSpPr>
            <p:cNvPr id="222" name="Прямоугольник"/>
            <p:cNvSpPr/>
            <p:nvPr/>
          </p:nvSpPr>
          <p:spPr>
            <a:xfrm>
              <a:off x="1374222" y="5557841"/>
              <a:ext cx="603159" cy="71810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002C39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23" name="5"/>
            <p:cNvSpPr txBox="1"/>
            <p:nvPr/>
          </p:nvSpPr>
          <p:spPr>
            <a:xfrm>
              <a:off x="2653228" y="6297893"/>
              <a:ext cx="31160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700" b="1" spc="52">
                  <a:solidFill>
                    <a:schemeClr val="accent6">
                      <a:lumOff val="-7333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24" name="Вариант «А»"/>
            <p:cNvSpPr txBox="1"/>
            <p:nvPr/>
          </p:nvSpPr>
          <p:spPr>
            <a:xfrm>
              <a:off x="1394746" y="1061107"/>
              <a:ext cx="6659515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002C39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b="1" dirty="0" err="1"/>
                <a:t>Вариант</a:t>
              </a:r>
              <a:r>
                <a:rPr b="1" dirty="0"/>
                <a:t> «</a:t>
              </a:r>
              <a:r>
                <a:rPr b="1" dirty="0" err="1"/>
                <a:t>Универсальный</a:t>
              </a:r>
              <a:r>
                <a:rPr b="1" dirty="0"/>
                <a:t> </a:t>
              </a:r>
              <a:r>
                <a:rPr b="1" dirty="0" err="1"/>
                <a:t>дизайн</a:t>
              </a:r>
              <a:r>
                <a:rPr b="1" dirty="0" smtClean="0"/>
                <a:t>»</a:t>
              </a:r>
              <a:r>
                <a:rPr lang="ru-RU" b="1" dirty="0" smtClean="0"/>
                <a:t> - терминал «С»</a:t>
              </a:r>
              <a:endParaRPr b="1" dirty="0"/>
            </a:p>
          </p:txBody>
        </p:sp>
        <p:sp>
          <p:nvSpPr>
            <p:cNvPr id="225" name="Вариант «Б»"/>
            <p:cNvSpPr txBox="1"/>
            <p:nvPr/>
          </p:nvSpPr>
          <p:spPr>
            <a:xfrm>
              <a:off x="11584145" y="1120637"/>
              <a:ext cx="7193444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2C39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rPr b="1" dirty="0" err="1"/>
                <a:t>Вариант</a:t>
              </a:r>
              <a:r>
                <a:rPr b="1" dirty="0"/>
                <a:t> «</a:t>
              </a:r>
              <a:r>
                <a:rPr b="1" dirty="0" err="1"/>
                <a:t>Разумного</a:t>
              </a:r>
              <a:r>
                <a:rPr b="1" dirty="0"/>
                <a:t> </a:t>
              </a:r>
              <a:r>
                <a:rPr b="1" dirty="0" err="1"/>
                <a:t>приспособления</a:t>
              </a:r>
              <a:r>
                <a:rPr b="1" dirty="0" smtClean="0"/>
                <a:t>»</a:t>
              </a:r>
              <a:r>
                <a:rPr lang="ru-RU" b="1" dirty="0" smtClean="0"/>
                <a:t> - терминал «В»</a:t>
              </a:r>
              <a:endParaRPr b="1" dirty="0"/>
            </a:p>
          </p:txBody>
        </p:sp>
      </p:grpSp>
      <p:pic>
        <p:nvPicPr>
          <p:cNvPr id="3074" name="Picture 2" descr="C:\Users\1\Downloads\логотип ВОИ (1)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9240" y="894521"/>
            <a:ext cx="3248588" cy="177744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Обеспечение требований доступности"/>
          <p:cNvSpPr txBox="1">
            <a:spLocks noGrp="1"/>
          </p:cNvSpPr>
          <p:nvPr>
            <p:ph type="title"/>
          </p:nvPr>
        </p:nvSpPr>
        <p:spPr>
          <a:xfrm>
            <a:off x="2088436" y="1282700"/>
            <a:ext cx="20207128" cy="164971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22201">
              <a:defRPr sz="6400" spc="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dirty="0" smtClean="0"/>
              <a:t>Маломобильные группы населения (Мгн)</a:t>
            </a:r>
            <a:endParaRPr dirty="0"/>
          </a:p>
        </p:txBody>
      </p:sp>
      <p:grpSp>
        <p:nvGrpSpPr>
          <p:cNvPr id="5" name="Сгруппировать"/>
          <p:cNvGrpSpPr/>
          <p:nvPr/>
        </p:nvGrpSpPr>
        <p:grpSpPr>
          <a:xfrm>
            <a:off x="1688450" y="2483542"/>
            <a:ext cx="21007101" cy="9692388"/>
            <a:chOff x="0" y="0"/>
            <a:chExt cx="21007100" cy="9692387"/>
          </a:xfrm>
        </p:grpSpPr>
        <p:sp>
          <p:nvSpPr>
            <p:cNvPr id="6" name="Овал"/>
            <p:cNvSpPr/>
            <p:nvPr/>
          </p:nvSpPr>
          <p:spPr>
            <a:xfrm>
              <a:off x="9715950" y="2069774"/>
              <a:ext cx="4197708" cy="4055368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chemeClr val="accent6"/>
                  </a:solidFill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Равенство…"/>
            <p:cNvSpPr txBox="1"/>
            <p:nvPr/>
          </p:nvSpPr>
          <p:spPr>
            <a:xfrm>
              <a:off x="9997383" y="3353664"/>
              <a:ext cx="3634841" cy="1487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000" b="1" spc="59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venir Next Regular"/>
                </a:defRPr>
              </a:pPr>
              <a:r>
                <a:rPr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Равенство </a:t>
              </a:r>
            </a:p>
            <a:p>
              <a:pPr>
                <a:defRPr sz="3000" b="1" spc="59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venir Next Regular"/>
                </a:defRPr>
              </a:pPr>
              <a:r>
                <a:rPr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Достоинство</a:t>
              </a:r>
            </a:p>
            <a:p>
              <a:pPr>
                <a:defRPr sz="3000" b="1" spc="59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venir Next Regular"/>
                </a:defRPr>
              </a:pPr>
              <a:r>
                <a:rPr>
                  <a:latin typeface="Times New Roman" panose="02020603050405020304" pitchFamily="18" charset="0"/>
                  <a:cs typeface="Times New Roman" panose="02020603050405020304" pitchFamily="18" charset="0"/>
                </a:rPr>
                <a:t>Функциональность</a:t>
              </a:r>
            </a:p>
          </p:txBody>
        </p:sp>
        <p:sp>
          <p:nvSpPr>
            <p:cNvPr id="8" name="Прямоугольник"/>
            <p:cNvSpPr/>
            <p:nvPr/>
          </p:nvSpPr>
          <p:spPr>
            <a:xfrm>
              <a:off x="16317765" y="50485"/>
              <a:ext cx="4689335" cy="1649711"/>
            </a:xfrm>
            <a:prstGeom prst="rect">
              <a:avLst/>
            </a:prstGeom>
            <a:solidFill>
              <a:schemeClr val="accent6">
                <a:lumOff val="2644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rgbClr val="000000"/>
                  </a:solidFill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"/>
            <p:cNvSpPr/>
            <p:nvPr/>
          </p:nvSpPr>
          <p:spPr>
            <a:xfrm>
              <a:off x="16317765" y="2714548"/>
              <a:ext cx="4689335" cy="1649711"/>
            </a:xfrm>
            <a:prstGeom prst="rect">
              <a:avLst/>
            </a:prstGeom>
            <a:solidFill>
              <a:schemeClr val="accent6">
                <a:lumOff val="2644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rgbClr val="000000"/>
                  </a:solidFill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"/>
            <p:cNvSpPr/>
            <p:nvPr/>
          </p:nvSpPr>
          <p:spPr>
            <a:xfrm>
              <a:off x="16317765" y="5378612"/>
              <a:ext cx="4689335" cy="1649711"/>
            </a:xfrm>
            <a:prstGeom prst="rect">
              <a:avLst/>
            </a:prstGeom>
            <a:solidFill>
              <a:schemeClr val="accent6">
                <a:lumOff val="2644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rgbClr val="000000"/>
                  </a:solidFill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Овал"/>
            <p:cNvSpPr/>
            <p:nvPr/>
          </p:nvSpPr>
          <p:spPr>
            <a:xfrm>
              <a:off x="0" y="1777097"/>
              <a:ext cx="4197708" cy="2424401"/>
            </a:xfrm>
            <a:prstGeom prst="ellipse">
              <a:avLst/>
            </a:prstGeom>
            <a:solidFill>
              <a:schemeClr val="accent4">
                <a:hueOff val="265598"/>
                <a:satOff val="58489"/>
                <a:lumOff val="2969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rgbClr val="000000"/>
                  </a:solidFill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"/>
            <p:cNvSpPr/>
            <p:nvPr/>
          </p:nvSpPr>
          <p:spPr>
            <a:xfrm>
              <a:off x="5024942" y="6873658"/>
              <a:ext cx="4197708" cy="2424400"/>
            </a:xfrm>
            <a:prstGeom prst="ellipse">
              <a:avLst/>
            </a:prstGeom>
            <a:solidFill>
              <a:schemeClr val="accent4">
                <a:hueOff val="265598"/>
                <a:satOff val="58489"/>
                <a:lumOff val="2969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rgbClr val="000000"/>
                  </a:solidFill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Овал"/>
            <p:cNvSpPr/>
            <p:nvPr/>
          </p:nvSpPr>
          <p:spPr>
            <a:xfrm>
              <a:off x="5024942" y="0"/>
              <a:ext cx="4197708" cy="2424400"/>
            </a:xfrm>
            <a:prstGeom prst="ellipse">
              <a:avLst/>
            </a:prstGeom>
            <a:solidFill>
              <a:schemeClr val="accent4">
                <a:hueOff val="265598"/>
                <a:satOff val="58489"/>
                <a:lumOff val="2969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rgbClr val="000000"/>
                  </a:solidFill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Овал"/>
            <p:cNvSpPr/>
            <p:nvPr/>
          </p:nvSpPr>
          <p:spPr>
            <a:xfrm>
              <a:off x="0" y="4617179"/>
              <a:ext cx="4197708" cy="2424401"/>
            </a:xfrm>
            <a:prstGeom prst="ellipse">
              <a:avLst/>
            </a:prstGeom>
            <a:solidFill>
              <a:schemeClr val="accent4">
                <a:hueOff val="265598"/>
                <a:satOff val="58489"/>
                <a:lumOff val="2969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rgbClr val="000000"/>
                  </a:solidFill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"/>
            <p:cNvSpPr/>
            <p:nvPr/>
          </p:nvSpPr>
          <p:spPr>
            <a:xfrm>
              <a:off x="16317765" y="8042675"/>
              <a:ext cx="4689335" cy="1649712"/>
            </a:xfrm>
            <a:prstGeom prst="rect">
              <a:avLst/>
            </a:prstGeom>
            <a:solidFill>
              <a:schemeClr val="accent6">
                <a:lumOff val="2644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rgbClr val="000000"/>
                  </a:solidFill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Люди с тяжелой сумкой"/>
            <p:cNvSpPr txBox="1"/>
            <p:nvPr/>
          </p:nvSpPr>
          <p:spPr>
            <a:xfrm>
              <a:off x="16873545" y="8631569"/>
              <a:ext cx="3577774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venir Next Regular"/>
                </a:defRPr>
              </a:lvl1pPr>
            </a:lstStyle>
            <a:p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тяжелой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сумкой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енсионеры"/>
            <p:cNvSpPr txBox="1"/>
            <p:nvPr/>
          </p:nvSpPr>
          <p:spPr>
            <a:xfrm>
              <a:off x="17709288" y="3303441"/>
              <a:ext cx="190629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venir Next Regular"/>
                </a:defRPr>
              </a:lvl1pPr>
            </a:lstStyle>
            <a:p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Пенсионеры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Беременные женщины"/>
            <p:cNvSpPr txBox="1"/>
            <p:nvPr/>
          </p:nvSpPr>
          <p:spPr>
            <a:xfrm>
              <a:off x="16962160" y="5967505"/>
              <a:ext cx="340054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venir Next Regular"/>
                </a:defRPr>
              </a:lvl1pPr>
            </a:lstStyle>
            <a:p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Беременные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женщины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Люди с временными травмами"/>
            <p:cNvSpPr txBox="1"/>
            <p:nvPr/>
          </p:nvSpPr>
          <p:spPr>
            <a:xfrm>
              <a:off x="16355295" y="639378"/>
              <a:ext cx="461427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venir Next Regular"/>
                </a:defRPr>
              </a:lvl1pPr>
            </a:lstStyle>
            <a:p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временными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травмами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Люди, с нарушением ОДА"/>
            <p:cNvSpPr txBox="1"/>
            <p:nvPr/>
          </p:nvSpPr>
          <p:spPr>
            <a:xfrm>
              <a:off x="5174994" y="976237"/>
              <a:ext cx="389760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chemeClr val="accent6"/>
                  </a:solidFill>
                  <a:latin typeface="+mn-lt"/>
                  <a:ea typeface="+mn-ea"/>
                  <a:cs typeface="+mn-cs"/>
                  <a:sym typeface="Avenir Next Regular"/>
                </a:defRPr>
              </a:lvl1pPr>
            </a:lstStyle>
            <a:p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с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нарушением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ОДА</a:t>
              </a:r>
            </a:p>
          </p:txBody>
        </p:sp>
        <p:sp>
          <p:nvSpPr>
            <p:cNvPr id="21" name="Люди, с нарушением  зрения"/>
            <p:cNvSpPr txBox="1"/>
            <p:nvPr/>
          </p:nvSpPr>
          <p:spPr>
            <a:xfrm>
              <a:off x="495145" y="2568670"/>
              <a:ext cx="3207418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6"/>
                  </a:solidFill>
                  <a:latin typeface="+mn-lt"/>
                  <a:ea typeface="+mn-ea"/>
                  <a:cs typeface="+mn-cs"/>
                  <a:sym typeface="Avenir Next Regular"/>
                </a:defRPr>
              </a:pP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с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нарушением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зрения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Люди, с нарушением  слуха"/>
            <p:cNvSpPr txBox="1"/>
            <p:nvPr/>
          </p:nvSpPr>
          <p:spPr>
            <a:xfrm>
              <a:off x="495145" y="5408752"/>
              <a:ext cx="3207418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6"/>
                  </a:solidFill>
                  <a:latin typeface="+mn-lt"/>
                  <a:ea typeface="+mn-ea"/>
                  <a:cs typeface="+mn-cs"/>
                  <a:sym typeface="Avenir Next Regular"/>
                </a:defRPr>
              </a:pP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с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нарушением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слуха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Люди, с ментальными  нарушениями"/>
            <p:cNvSpPr txBox="1"/>
            <p:nvPr/>
          </p:nvSpPr>
          <p:spPr>
            <a:xfrm>
              <a:off x="5409063" y="7665230"/>
              <a:ext cx="3429465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6"/>
                  </a:solidFill>
                  <a:latin typeface="+mn-lt"/>
                  <a:ea typeface="+mn-ea"/>
                  <a:cs typeface="+mn-cs"/>
                  <a:sym typeface="Avenir Next Regular"/>
                </a:defRPr>
              </a:pP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с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ментальными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нарушениями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Линия"/>
            <p:cNvSpPr/>
            <p:nvPr/>
          </p:nvSpPr>
          <p:spPr>
            <a:xfrm flipV="1">
              <a:off x="13147163" y="1122589"/>
              <a:ext cx="2977306" cy="1364590"/>
            </a:xfrm>
            <a:prstGeom prst="line">
              <a:avLst/>
            </a:prstGeom>
            <a:noFill/>
            <a:ln w="76200" cap="flat">
              <a:solidFill>
                <a:schemeClr val="accent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Линия"/>
            <p:cNvSpPr/>
            <p:nvPr/>
          </p:nvSpPr>
          <p:spPr>
            <a:xfrm>
              <a:off x="13146234" y="5401044"/>
              <a:ext cx="2989111" cy="3040688"/>
            </a:xfrm>
            <a:prstGeom prst="line">
              <a:avLst/>
            </a:prstGeom>
            <a:noFill/>
            <a:ln w="76200" cap="flat">
              <a:solidFill>
                <a:schemeClr val="accent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Линия"/>
            <p:cNvSpPr/>
            <p:nvPr/>
          </p:nvSpPr>
          <p:spPr>
            <a:xfrm flipV="1">
              <a:off x="13708286" y="3539404"/>
              <a:ext cx="2342038" cy="352660"/>
            </a:xfrm>
            <a:prstGeom prst="line">
              <a:avLst/>
            </a:prstGeom>
            <a:noFill/>
            <a:ln w="76200" cap="flat">
              <a:solidFill>
                <a:schemeClr val="accent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Линия"/>
            <p:cNvSpPr/>
            <p:nvPr/>
          </p:nvSpPr>
          <p:spPr>
            <a:xfrm>
              <a:off x="13740055" y="4876880"/>
              <a:ext cx="2288183" cy="1218663"/>
            </a:xfrm>
            <a:prstGeom prst="line">
              <a:avLst/>
            </a:prstGeom>
            <a:noFill/>
            <a:ln w="76200" cap="flat">
              <a:solidFill>
                <a:schemeClr val="accent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Линия"/>
            <p:cNvSpPr/>
            <p:nvPr/>
          </p:nvSpPr>
          <p:spPr>
            <a:xfrm flipH="1" flipV="1">
              <a:off x="9165161" y="2063081"/>
              <a:ext cx="1262733" cy="832111"/>
            </a:xfrm>
            <a:prstGeom prst="line">
              <a:avLst/>
            </a:prstGeom>
            <a:noFill/>
            <a:ln w="76200" cap="flat">
              <a:solidFill>
                <a:schemeClr val="accent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Линия"/>
            <p:cNvSpPr/>
            <p:nvPr/>
          </p:nvSpPr>
          <p:spPr>
            <a:xfrm flipH="1">
              <a:off x="9317743" y="5575829"/>
              <a:ext cx="1687310" cy="1687309"/>
            </a:xfrm>
            <a:prstGeom prst="line">
              <a:avLst/>
            </a:prstGeom>
            <a:noFill/>
            <a:ln w="76200" cap="flat">
              <a:solidFill>
                <a:schemeClr val="accent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Линия"/>
            <p:cNvSpPr/>
            <p:nvPr/>
          </p:nvSpPr>
          <p:spPr>
            <a:xfrm flipH="1">
              <a:off x="4913342" y="5116247"/>
              <a:ext cx="5201675" cy="712510"/>
            </a:xfrm>
            <a:prstGeom prst="line">
              <a:avLst/>
            </a:prstGeom>
            <a:noFill/>
            <a:ln w="76200" cap="flat">
              <a:solidFill>
                <a:schemeClr val="accent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Линия"/>
            <p:cNvSpPr/>
            <p:nvPr/>
          </p:nvSpPr>
          <p:spPr>
            <a:xfrm flipH="1" flipV="1">
              <a:off x="4407185" y="3309613"/>
              <a:ext cx="5431473" cy="306296"/>
            </a:xfrm>
            <a:prstGeom prst="line">
              <a:avLst/>
            </a:prstGeom>
            <a:noFill/>
            <a:ln w="76200" cap="flat">
              <a:solidFill>
                <a:schemeClr val="accent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К,О"/>
            <p:cNvSpPr txBox="1"/>
            <p:nvPr/>
          </p:nvSpPr>
          <p:spPr>
            <a:xfrm>
              <a:off x="6816372" y="1595855"/>
              <a:ext cx="614848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chemeClr val="accent6"/>
                  </a:solidFill>
                  <a:latin typeface="+mn-lt"/>
                  <a:ea typeface="+mn-ea"/>
                  <a:cs typeface="+mn-cs"/>
                  <a:sym typeface="Avenir Next Regular"/>
                </a:defRPr>
              </a:lvl1pPr>
            </a:lstStyle>
            <a:p>
              <a:r>
                <a:rPr>
                  <a:latin typeface="Times New Roman" panose="02020603050405020304" pitchFamily="18" charset="0"/>
                  <a:cs typeface="Times New Roman" panose="02020603050405020304" pitchFamily="18" charset="0"/>
                </a:rPr>
                <a:t>К,О</a:t>
              </a:r>
            </a:p>
          </p:txBody>
        </p:sp>
        <p:sp>
          <p:nvSpPr>
            <p:cNvPr id="33" name="С"/>
            <p:cNvSpPr txBox="1"/>
            <p:nvPr/>
          </p:nvSpPr>
          <p:spPr>
            <a:xfrm>
              <a:off x="1942946" y="3461340"/>
              <a:ext cx="311816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chemeClr val="accent6"/>
                  </a:solidFill>
                  <a:latin typeface="+mn-lt"/>
                  <a:ea typeface="+mn-ea"/>
                  <a:cs typeface="+mn-cs"/>
                  <a:sym typeface="Avenir Next Regular"/>
                </a:defRPr>
              </a:lvl1pPr>
            </a:lstStyle>
            <a:p>
              <a:r>
                <a:rPr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</a:p>
          </p:txBody>
        </p:sp>
        <p:sp>
          <p:nvSpPr>
            <p:cNvPr id="34" name="Г"/>
            <p:cNvSpPr txBox="1"/>
            <p:nvPr/>
          </p:nvSpPr>
          <p:spPr>
            <a:xfrm>
              <a:off x="1954969" y="6185440"/>
              <a:ext cx="287771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chemeClr val="accent6"/>
                  </a:solidFill>
                  <a:latin typeface="+mn-lt"/>
                  <a:ea typeface="+mn-ea"/>
                  <a:cs typeface="+mn-cs"/>
                  <a:sym typeface="Avenir Next Regular"/>
                </a:defRPr>
              </a:lvl1pPr>
            </a:lstStyle>
            <a:p>
              <a:r>
                <a:rPr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</a:p>
          </p:txBody>
        </p:sp>
      </p:grpSp>
      <p:pic>
        <p:nvPicPr>
          <p:cNvPr id="35" name="Picture 2" descr="C:\Users\1\Downloads\логотип ВОИ (1)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9240" y="894521"/>
            <a:ext cx="3248588" cy="1777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43814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Обеспечение требований доступности"/>
          <p:cNvSpPr txBox="1">
            <a:spLocks noGrp="1"/>
          </p:cNvSpPr>
          <p:nvPr>
            <p:ph type="title"/>
          </p:nvPr>
        </p:nvSpPr>
        <p:spPr>
          <a:xfrm>
            <a:off x="2088436" y="1282700"/>
            <a:ext cx="20207128" cy="1649710"/>
          </a:xfrm>
          <a:prstGeom prst="rect">
            <a:avLst/>
          </a:prstGeom>
        </p:spPr>
        <p:txBody>
          <a:bodyPr/>
          <a:lstStyle>
            <a:lvl1pPr defTabSz="422201">
              <a:defRPr sz="6400" spc="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dirty="0" smtClean="0"/>
              <a:t>Виды барьеров для мгн</a:t>
            </a:r>
            <a:endParaRPr dirty="0"/>
          </a:p>
        </p:txBody>
      </p:sp>
      <p:sp>
        <p:nvSpPr>
          <p:cNvPr id="5" name="Федеральный закон от 30.12.2009 N 384-ФЗ (ред. от 02.07.2013) &quot;Технический регламент о безопасности зданий и сооружений&quot;…"/>
          <p:cNvSpPr txBox="1">
            <a:spLocks noGrp="1"/>
          </p:cNvSpPr>
          <p:nvPr>
            <p:ph type="body" idx="1"/>
          </p:nvPr>
        </p:nvSpPr>
        <p:spPr>
          <a:xfrm>
            <a:off x="211509" y="3884233"/>
            <a:ext cx="8282786" cy="602279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Физические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Информационные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Административные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Поведенческие</a:t>
            </a:r>
          </a:p>
        </p:txBody>
      </p:sp>
      <p:sp>
        <p:nvSpPr>
          <p:cNvPr id="6" name="Федеральный закон от 30.12.2009 N 384-ФЗ (ред. от 02.07.2013) &quot;Технический регламент о безопасности зданий и сооружений&quot;…"/>
          <p:cNvSpPr txBox="1">
            <a:spLocks/>
          </p:cNvSpPr>
          <p:nvPr/>
        </p:nvSpPr>
        <p:spPr>
          <a:xfrm>
            <a:off x="13274842" y="3884233"/>
            <a:ext cx="11389895" cy="6022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635000" marR="0" indent="-635000" algn="l" defTabSz="355600" rtl="0" latinLnBrk="0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3600" b="1" i="0" u="none" strike="noStrike" cap="none" spc="36" baseline="0">
                <a:solidFill>
                  <a:srgbClr val="1A5C71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270000" marR="0" indent="-635000" algn="l" defTabSz="355600" rtl="0" latinLnBrk="0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3600" b="1" i="0" u="none" strike="noStrike" cap="none" spc="36" baseline="0">
                <a:solidFill>
                  <a:srgbClr val="1A5C71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905000" marR="0" indent="-635000" algn="l" defTabSz="355600" rtl="0" latinLnBrk="0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3600" b="1" i="0" u="none" strike="noStrike" cap="none" spc="36" baseline="0">
                <a:solidFill>
                  <a:srgbClr val="1A5C71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2540000" marR="0" indent="-635000" algn="l" defTabSz="355600" rtl="0" latinLnBrk="0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3600" b="1" i="0" u="none" strike="noStrike" cap="none" spc="36" baseline="0">
                <a:solidFill>
                  <a:srgbClr val="1A5C71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3175000" marR="0" indent="-635000" algn="l" defTabSz="355600" rtl="0" latinLnBrk="0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3600" b="1" i="0" u="none" strike="noStrike" cap="none" spc="36" baseline="0">
                <a:solidFill>
                  <a:srgbClr val="1A5C71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0" marR="0" indent="0" algn="l" defTabSz="355600" rtl="0" latinLnBrk="0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36" baseline="0">
                <a:solidFill>
                  <a:srgbClr val="1A5C71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0" marR="0" indent="0" algn="l" defTabSz="355600" rtl="0" latinLnBrk="0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36" baseline="0">
                <a:solidFill>
                  <a:srgbClr val="1A5C71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0" marR="0" indent="0" algn="l" defTabSz="355600" rtl="0" latinLnBrk="0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36" baseline="0">
                <a:solidFill>
                  <a:srgbClr val="1A5C71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0" marR="0" indent="0" algn="l" defTabSz="355600" rtl="0" latinLnBrk="0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36" baseline="0">
                <a:solidFill>
                  <a:srgbClr val="1A5C71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hangingPunct="1"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Архитектурная доступность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Доступность информации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Организационные аспекты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Обучение персонала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5775158" y="4307305"/>
            <a:ext cx="7295147" cy="529390"/>
          </a:xfrm>
          <a:prstGeom prst="rightArrow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35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44" normalizeH="0" baseline="0">
              <a:ln>
                <a:noFill/>
              </a:ln>
              <a:solidFill>
                <a:srgbClr val="002C3A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8494295" y="7161779"/>
            <a:ext cx="4555958" cy="529390"/>
          </a:xfrm>
          <a:prstGeom prst="rightArrow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35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44" normalizeH="0" baseline="0">
              <a:ln>
                <a:noFill/>
              </a:ln>
              <a:solidFill>
                <a:srgbClr val="002C3A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400800" y="8534401"/>
            <a:ext cx="6649453" cy="489283"/>
          </a:xfrm>
          <a:prstGeom prst="rightArrow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35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44" normalizeH="0" baseline="0">
              <a:ln>
                <a:noFill/>
              </a:ln>
              <a:solidFill>
                <a:srgbClr val="002C3A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652084" y="5679927"/>
            <a:ext cx="5418221" cy="531663"/>
          </a:xfrm>
          <a:prstGeom prst="rightArrow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35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44" normalizeH="0" baseline="0">
              <a:ln>
                <a:noFill/>
              </a:ln>
              <a:solidFill>
                <a:srgbClr val="002C3A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pic>
        <p:nvPicPr>
          <p:cNvPr id="11" name="Picture 2" descr="C:\Users\1\Downloads\логотип ВОИ (1) без фо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9240" y="894521"/>
            <a:ext cx="3248588" cy="1777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35765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Три уровня доступности объекта"/>
          <p:cNvSpPr txBox="1">
            <a:spLocks noGrp="1"/>
          </p:cNvSpPr>
          <p:nvPr>
            <p:ph type="title"/>
          </p:nvPr>
        </p:nvSpPr>
        <p:spPr>
          <a:xfrm>
            <a:off x="2088436" y="0"/>
            <a:ext cx="20207128" cy="164971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36747">
              <a:defRPr sz="6675" spc="178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Три</a:t>
            </a:r>
            <a:r>
              <a:rPr dirty="0"/>
              <a:t> </a:t>
            </a:r>
            <a:r>
              <a:rPr dirty="0" err="1"/>
              <a:t>уровня</a:t>
            </a:r>
            <a:r>
              <a:rPr dirty="0"/>
              <a:t> </a:t>
            </a:r>
            <a:r>
              <a:rPr dirty="0" err="1"/>
              <a:t>доступности</a:t>
            </a:r>
            <a:r>
              <a:rPr dirty="0"/>
              <a:t> </a:t>
            </a:r>
            <a:r>
              <a:rPr dirty="0" err="1"/>
              <a:t>объекта</a:t>
            </a:r>
            <a:r>
              <a:rPr dirty="0"/>
              <a:t> в РФ </a:t>
            </a:r>
          </a:p>
        </p:txBody>
      </p:sp>
      <p:sp>
        <p:nvSpPr>
          <p:cNvPr id="229" name="1. Оказание услуг на объекте с «Ситуационной помощью» - до 2020 г.…"/>
          <p:cNvSpPr txBox="1">
            <a:spLocks noGrp="1"/>
          </p:cNvSpPr>
          <p:nvPr>
            <p:ph type="body" idx="1"/>
          </p:nvPr>
        </p:nvSpPr>
        <p:spPr>
          <a:xfrm>
            <a:off x="2088436" y="2475210"/>
            <a:ext cx="20207128" cy="91954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277368">
              <a:spcBef>
                <a:spcPts val="3300"/>
              </a:spcBef>
              <a:buSzTx/>
              <a:buNone/>
              <a:defRPr sz="38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dirty="0"/>
              <a:t>1. </a:t>
            </a:r>
            <a:r>
              <a:rPr sz="4800" dirty="0" err="1"/>
              <a:t>Оказание</a:t>
            </a:r>
            <a:r>
              <a:rPr sz="4800" dirty="0"/>
              <a:t> </a:t>
            </a:r>
            <a:r>
              <a:rPr sz="4800" dirty="0" err="1"/>
              <a:t>услуг</a:t>
            </a:r>
            <a:r>
              <a:rPr sz="4800" dirty="0"/>
              <a:t> </a:t>
            </a:r>
            <a:r>
              <a:rPr sz="4800" dirty="0" err="1"/>
              <a:t>на</a:t>
            </a:r>
            <a:r>
              <a:rPr sz="4800" dirty="0"/>
              <a:t> </a:t>
            </a:r>
            <a:r>
              <a:rPr sz="4800" dirty="0" err="1"/>
              <a:t>объекте</a:t>
            </a:r>
            <a:r>
              <a:rPr sz="4800" dirty="0"/>
              <a:t> с «</a:t>
            </a:r>
            <a:r>
              <a:rPr sz="4800" dirty="0" err="1"/>
              <a:t>Ситуационной</a:t>
            </a:r>
            <a:r>
              <a:rPr sz="4800" dirty="0"/>
              <a:t> </a:t>
            </a:r>
            <a:r>
              <a:rPr sz="4800" dirty="0" err="1"/>
              <a:t>помощью</a:t>
            </a:r>
            <a:r>
              <a:rPr sz="4800" dirty="0"/>
              <a:t>» - </a:t>
            </a:r>
            <a:r>
              <a:rPr sz="4800" dirty="0" err="1"/>
              <a:t>до</a:t>
            </a:r>
            <a:r>
              <a:rPr sz="4800" dirty="0"/>
              <a:t> 2020 г. </a:t>
            </a:r>
          </a:p>
          <a:p>
            <a:pPr marL="0" indent="0" defTabSz="277368">
              <a:spcBef>
                <a:spcPts val="3300"/>
              </a:spcBef>
              <a:buSzTx/>
              <a:buNone/>
              <a:defRPr sz="38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4800" spc="38" dirty="0"/>
          </a:p>
          <a:p>
            <a:pPr marL="0" indent="0" defTabSz="277368">
              <a:spcBef>
                <a:spcPts val="3300"/>
              </a:spcBef>
              <a:buSzTx/>
              <a:buNone/>
              <a:defRPr sz="38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dirty="0"/>
              <a:t>2. </a:t>
            </a:r>
            <a:r>
              <a:rPr sz="4800" dirty="0" err="1"/>
              <a:t>Получение</a:t>
            </a:r>
            <a:r>
              <a:rPr sz="4800" dirty="0"/>
              <a:t> </a:t>
            </a:r>
            <a:r>
              <a:rPr sz="4800" dirty="0" err="1"/>
              <a:t>услуги</a:t>
            </a:r>
            <a:r>
              <a:rPr sz="4800" dirty="0"/>
              <a:t> </a:t>
            </a:r>
            <a:r>
              <a:rPr sz="4800" dirty="0" err="1"/>
              <a:t>инвалидом</a:t>
            </a:r>
            <a:r>
              <a:rPr sz="4800" dirty="0"/>
              <a:t> в </a:t>
            </a:r>
            <a:r>
              <a:rPr sz="4800" dirty="0" err="1"/>
              <a:t>выделенной</a:t>
            </a:r>
            <a:r>
              <a:rPr sz="4800" dirty="0"/>
              <a:t> </a:t>
            </a:r>
            <a:r>
              <a:rPr sz="4800" dirty="0" err="1"/>
              <a:t>зоне</a:t>
            </a:r>
            <a:r>
              <a:rPr sz="4800" dirty="0"/>
              <a:t> </a:t>
            </a:r>
            <a:r>
              <a:rPr sz="4800" dirty="0" err="1"/>
              <a:t>оказания</a:t>
            </a:r>
            <a:r>
              <a:rPr sz="4800" dirty="0"/>
              <a:t> </a:t>
            </a:r>
            <a:r>
              <a:rPr sz="4800" dirty="0" err="1"/>
              <a:t>услуг</a:t>
            </a:r>
            <a:r>
              <a:rPr sz="4800" dirty="0"/>
              <a:t> - </a:t>
            </a:r>
            <a:r>
              <a:rPr sz="4800" dirty="0" err="1"/>
              <a:t>до</a:t>
            </a:r>
            <a:r>
              <a:rPr sz="4800" dirty="0"/>
              <a:t> 2025 г. (</a:t>
            </a:r>
            <a:r>
              <a:rPr sz="4800" dirty="0" err="1"/>
              <a:t>вариант</a:t>
            </a:r>
            <a:r>
              <a:rPr sz="4800" dirty="0"/>
              <a:t> «</a:t>
            </a:r>
            <a:r>
              <a:rPr sz="4800" dirty="0" err="1"/>
              <a:t>Разумного</a:t>
            </a:r>
            <a:r>
              <a:rPr sz="4800" dirty="0"/>
              <a:t> </a:t>
            </a:r>
            <a:r>
              <a:rPr sz="4800" dirty="0" err="1"/>
              <a:t>приспособления</a:t>
            </a:r>
            <a:r>
              <a:rPr sz="4800" dirty="0"/>
              <a:t>»)</a:t>
            </a:r>
          </a:p>
          <a:p>
            <a:pPr marL="0" indent="0" defTabSz="277368">
              <a:spcBef>
                <a:spcPts val="3300"/>
              </a:spcBef>
              <a:buSzTx/>
              <a:buNone/>
              <a:defRPr sz="38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4800" spc="38" dirty="0"/>
          </a:p>
          <a:p>
            <a:pPr marL="0" indent="0" defTabSz="277368">
              <a:spcBef>
                <a:spcPts val="3300"/>
              </a:spcBef>
              <a:buSzTx/>
              <a:buNone/>
              <a:defRPr sz="38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dirty="0"/>
              <a:t>3. </a:t>
            </a:r>
            <a:r>
              <a:rPr sz="4800" dirty="0" err="1"/>
              <a:t>Получение</a:t>
            </a:r>
            <a:r>
              <a:rPr sz="4800" dirty="0"/>
              <a:t> </a:t>
            </a:r>
            <a:r>
              <a:rPr sz="4800" dirty="0" err="1"/>
              <a:t>услуги</a:t>
            </a:r>
            <a:r>
              <a:rPr sz="4800" dirty="0"/>
              <a:t> </a:t>
            </a:r>
            <a:r>
              <a:rPr sz="4800" dirty="0" err="1"/>
              <a:t>без</a:t>
            </a:r>
            <a:r>
              <a:rPr sz="4800" dirty="0"/>
              <a:t> </a:t>
            </a:r>
            <a:r>
              <a:rPr sz="4800" dirty="0" err="1"/>
              <a:t>какого-либо</a:t>
            </a:r>
            <a:r>
              <a:rPr sz="4800" dirty="0"/>
              <a:t> </a:t>
            </a:r>
            <a:r>
              <a:rPr sz="4800" dirty="0" err="1"/>
              <a:t>сопровождения</a:t>
            </a:r>
            <a:r>
              <a:rPr sz="4800" dirty="0"/>
              <a:t> </a:t>
            </a:r>
            <a:r>
              <a:rPr sz="4800" dirty="0" err="1"/>
              <a:t>на</a:t>
            </a:r>
            <a:r>
              <a:rPr sz="4800" dirty="0"/>
              <a:t> </a:t>
            </a:r>
            <a:r>
              <a:rPr sz="4800" dirty="0" err="1"/>
              <a:t>объекте</a:t>
            </a:r>
            <a:r>
              <a:rPr sz="4800" dirty="0"/>
              <a:t> - </a:t>
            </a:r>
            <a:r>
              <a:rPr sz="4800" dirty="0" err="1"/>
              <a:t>до</a:t>
            </a:r>
            <a:r>
              <a:rPr sz="4800" dirty="0"/>
              <a:t> 2030 г. (</a:t>
            </a:r>
            <a:r>
              <a:rPr sz="4800" dirty="0" err="1"/>
              <a:t>вариант</a:t>
            </a:r>
            <a:r>
              <a:rPr sz="4800" dirty="0"/>
              <a:t> «</a:t>
            </a:r>
            <a:r>
              <a:rPr sz="4800" dirty="0" err="1"/>
              <a:t>Универсального</a:t>
            </a:r>
            <a:r>
              <a:rPr sz="4800" dirty="0"/>
              <a:t> </a:t>
            </a:r>
            <a:r>
              <a:rPr sz="4800" dirty="0" err="1"/>
              <a:t>дизайна</a:t>
            </a:r>
            <a:r>
              <a:rPr sz="4800" dirty="0"/>
              <a:t>»)</a:t>
            </a:r>
          </a:p>
        </p:txBody>
      </p:sp>
      <p:pic>
        <p:nvPicPr>
          <p:cNvPr id="4" name="Picture 2" descr="C:\Users\1\Downloads\логотип ВОИ (1)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9240" y="894521"/>
            <a:ext cx="3248588" cy="177744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вариант оборудования объекта для предоставления услуг мгн"/>
          <p:cNvSpPr txBox="1">
            <a:spLocks noGrp="1"/>
          </p:cNvSpPr>
          <p:nvPr>
            <p:ph type="title"/>
          </p:nvPr>
        </p:nvSpPr>
        <p:spPr>
          <a:xfrm>
            <a:off x="2088436" y="1282700"/>
            <a:ext cx="20207128" cy="10803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03783">
              <a:defRPr sz="4600" spc="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dirty="0" smtClean="0"/>
              <a:t>Реализация мероприятий по обеспечению </a:t>
            </a:r>
            <a:br>
              <a:rPr lang="ru-RU" dirty="0" smtClean="0"/>
            </a:br>
            <a:r>
              <a:rPr lang="ru-RU" dirty="0" smtClean="0"/>
              <a:t>доступной среды До 2022 г. – терминал «В»</a:t>
            </a:r>
            <a:endParaRPr dirty="0"/>
          </a:p>
        </p:txBody>
      </p:sp>
      <p:sp>
        <p:nvSpPr>
          <p:cNvPr id="26" name="Федеральный закон от 3 мая 2012 г. N 46-ФЗ «О ратификации Конвенции о правах инвалидов»   Ратифицировать Конвенцию о правах инвалидов от 13 декабря 2006 года, подписанную от имени Российской Федерации в городе Нью-Йорке 24 сентября 2008 года."/>
          <p:cNvSpPr txBox="1">
            <a:spLocks noGrp="1"/>
          </p:cNvSpPr>
          <p:nvPr>
            <p:ph type="body" idx="1"/>
          </p:nvPr>
        </p:nvSpPr>
        <p:spPr>
          <a:xfrm>
            <a:off x="632869" y="2748432"/>
            <a:ext cx="10058930" cy="95562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defTabSz="420623">
              <a:lnSpc>
                <a:spcPct val="112000"/>
              </a:lnSpc>
              <a:spcBef>
                <a:spcPts val="0"/>
              </a:spcBef>
              <a:buSzTx/>
              <a:buAutoNum type="arabicParenR"/>
              <a:defRPr sz="25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Соглашение о социальном партнерстве с ОАО «Аэропорт Толмачево»</a:t>
            </a:r>
          </a:p>
          <a:p>
            <a:pPr marL="514350" indent="-514350" defTabSz="420623">
              <a:lnSpc>
                <a:spcPct val="112000"/>
              </a:lnSpc>
              <a:spcBef>
                <a:spcPts val="0"/>
              </a:spcBef>
              <a:buSzTx/>
              <a:buAutoNum type="arabicParenR"/>
              <a:defRPr sz="25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Рабочие совещания по обеспечению доступной среды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на различных этапах проведения работ в аэропорту</a:t>
            </a:r>
          </a:p>
          <a:p>
            <a:pPr marL="514350" indent="-514350" defTabSz="420623">
              <a:lnSpc>
                <a:spcPct val="112000"/>
              </a:lnSpc>
              <a:spcBef>
                <a:spcPts val="0"/>
              </a:spcBef>
              <a:buSzTx/>
              <a:buAutoNum type="arabicParenR"/>
              <a:defRPr sz="25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Консультирование ОАО «Аэропорт Толмачево» в рамках соглашения: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- организация выделенных мест ожидания для граждан с инвалидностью;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- обучение и подготовка персонала по оказанию «ситуационной помощи» людям с инвалидностью;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- разработка рекомендаций по обеспечению доступности путей движения от входа в аэровокзал до посадки маломобильного пассажира на борт и обратно;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- совместные проверки с Новосибирской транспортной прокуратурой;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defTabSz="420623">
              <a:lnSpc>
                <a:spcPct val="112000"/>
              </a:lnSpc>
              <a:spcBef>
                <a:spcPts val="0"/>
              </a:spcBef>
              <a:buSzTx/>
              <a:buNone/>
              <a:defRPr sz="25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t="-22818" r="-724" b="23754"/>
          <a:stretch/>
        </p:blipFill>
        <p:spPr>
          <a:xfrm>
            <a:off x="10691799" y="8043911"/>
            <a:ext cx="6648450" cy="43877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41580" y="3510432"/>
            <a:ext cx="6096000" cy="457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68024" y="3510432"/>
            <a:ext cx="6096000" cy="45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64" y="9043639"/>
            <a:ext cx="6250876" cy="3387975"/>
          </a:xfrm>
          <a:prstGeom prst="rect">
            <a:avLst/>
          </a:prstGeom>
        </p:spPr>
      </p:pic>
      <p:pic>
        <p:nvPicPr>
          <p:cNvPr id="8" name="Picture 2" descr="C:\Users\1\Downloads\логотип ВОИ (1) без фо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19240" y="894521"/>
            <a:ext cx="3248588" cy="1777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1652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вариант оборудования объекта для предоставления услуг мгн"/>
          <p:cNvSpPr txBox="1">
            <a:spLocks noGrp="1"/>
          </p:cNvSpPr>
          <p:nvPr>
            <p:ph type="title"/>
          </p:nvPr>
        </p:nvSpPr>
        <p:spPr>
          <a:xfrm>
            <a:off x="2088436" y="1282700"/>
            <a:ext cx="20207128" cy="10803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03783">
              <a:defRPr sz="4600" spc="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dirty="0" smtClean="0"/>
              <a:t>Реализация мероприятий по обеспечению </a:t>
            </a:r>
            <a:br>
              <a:rPr lang="ru-RU" dirty="0" smtClean="0"/>
            </a:br>
            <a:r>
              <a:rPr lang="ru-RU" dirty="0" smtClean="0"/>
              <a:t>доступной среды на настоящий момент – терминал «В» и «С»</a:t>
            </a:r>
            <a:endParaRPr dirty="0"/>
          </a:p>
        </p:txBody>
      </p:sp>
      <p:sp>
        <p:nvSpPr>
          <p:cNvPr id="26" name="Федеральный закон от 3 мая 2012 г. N 46-ФЗ «О ратификации Конвенции о правах инвалидов»   Ратифицировать Конвенцию о правах инвалидов от 13 декабря 2006 года, подписанную от имени Российской Федерации в городе Нью-Йорке 24 сентября 2008 года."/>
          <p:cNvSpPr txBox="1">
            <a:spLocks noGrp="1"/>
          </p:cNvSpPr>
          <p:nvPr>
            <p:ph type="body" idx="1"/>
          </p:nvPr>
        </p:nvSpPr>
        <p:spPr>
          <a:xfrm>
            <a:off x="1250753" y="3475622"/>
            <a:ext cx="10058930" cy="78687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indent="-514350" defTabSz="420623">
              <a:lnSpc>
                <a:spcPct val="130000"/>
              </a:lnSpc>
              <a:spcBef>
                <a:spcPts val="0"/>
              </a:spcBef>
              <a:buSzTx/>
              <a:buAutoNum type="arabicParenR"/>
              <a:defRPr sz="25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работу по соглашению о социальном партнерстве с ОАО «Аэропорт Толмачево»: рабочие встречи, консультации и пр.</a:t>
            </a:r>
          </a:p>
          <a:p>
            <a:pPr marL="514350" indent="-514350" defTabSz="420623">
              <a:lnSpc>
                <a:spcPct val="130000"/>
              </a:lnSpc>
              <a:spcBef>
                <a:spcPts val="0"/>
              </a:spcBef>
              <a:buSzTx/>
              <a:buAutoNum type="arabicParenR"/>
              <a:defRPr sz="25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defTabSz="420623">
              <a:lnSpc>
                <a:spcPct val="130000"/>
              </a:lnSpc>
              <a:spcBef>
                <a:spcPts val="0"/>
              </a:spcBef>
              <a:buSzTx/>
              <a:buAutoNum type="arabicParenR"/>
              <a:defRPr sz="25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Экспертиза, корректировка и согласование с общественной организацией инвалидов 10 раздела «Мероприятия по обеспечению доступа инвалидов» проектно-сметной документации нового терминала «С»</a:t>
            </a:r>
          </a:p>
          <a:p>
            <a:pPr marL="514350" indent="-514350" defTabSz="420623">
              <a:lnSpc>
                <a:spcPct val="130000"/>
              </a:lnSpc>
              <a:spcBef>
                <a:spcPts val="0"/>
              </a:spcBef>
              <a:buSzTx/>
              <a:buAutoNum type="arabicParenR"/>
              <a:defRPr sz="25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defTabSz="420623">
              <a:lnSpc>
                <a:spcPct val="130000"/>
              </a:lnSpc>
              <a:spcBef>
                <a:spcPts val="0"/>
              </a:spcBef>
              <a:buSzTx/>
              <a:buAutoNum type="arabicParenR"/>
              <a:defRPr sz="25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Паспортизация объекта: фиксация состояния объекта на настоящий момент, выявление слабых мест</a:t>
            </a:r>
          </a:p>
          <a:p>
            <a:pPr marL="514350" indent="-514350" defTabSz="420623">
              <a:lnSpc>
                <a:spcPct val="112000"/>
              </a:lnSpc>
              <a:spcBef>
                <a:spcPts val="0"/>
              </a:spcBef>
              <a:buSzTx/>
              <a:buAutoNum type="arabicParenR"/>
              <a:defRPr sz="25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2400" b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74655" y="3042485"/>
            <a:ext cx="6765835" cy="4729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562" y="8077401"/>
            <a:ext cx="7944280" cy="4170747"/>
          </a:xfrm>
          <a:prstGeom prst="rect">
            <a:avLst/>
          </a:prstGeom>
        </p:spPr>
      </p:pic>
      <p:pic>
        <p:nvPicPr>
          <p:cNvPr id="6" name="Picture 2" descr="C:\Users\1\Downloads\логотип ВОИ (1) без фо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19240" y="894521"/>
            <a:ext cx="3248588" cy="1777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34145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вариант оборудования объекта для предоставления услуг мгн"/>
          <p:cNvSpPr txBox="1">
            <a:spLocks noGrp="1"/>
          </p:cNvSpPr>
          <p:nvPr>
            <p:ph type="title"/>
          </p:nvPr>
        </p:nvSpPr>
        <p:spPr>
          <a:xfrm>
            <a:off x="2088436" y="1282700"/>
            <a:ext cx="20207128" cy="10803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03783">
              <a:defRPr sz="4600" spc="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dirty="0" smtClean="0"/>
              <a:t>Реализация мероприятий по обеспечению </a:t>
            </a:r>
            <a:br>
              <a:rPr lang="ru-RU" dirty="0" smtClean="0"/>
            </a:br>
            <a:r>
              <a:rPr lang="ru-RU" dirty="0" smtClean="0"/>
              <a:t>доступной среды, перспективы – терминал «В» и «С»</a:t>
            </a:r>
            <a:endParaRPr dirty="0"/>
          </a:p>
        </p:txBody>
      </p:sp>
      <p:sp>
        <p:nvSpPr>
          <p:cNvPr id="26" name="Федеральный закон от 3 мая 2012 г. N 46-ФЗ «О ратификации Конвенции о правах инвалидов»   Ратифицировать Конвенцию о правах инвалидов от 13 декабря 2006 года, подписанную от имени Российской Федерации в городе Нью-Йорке 24 сентября 2008 года."/>
          <p:cNvSpPr txBox="1">
            <a:spLocks noGrp="1"/>
          </p:cNvSpPr>
          <p:nvPr>
            <p:ph type="body" idx="1"/>
          </p:nvPr>
        </p:nvSpPr>
        <p:spPr>
          <a:xfrm>
            <a:off x="318052" y="3438941"/>
            <a:ext cx="11449878" cy="83488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defTabSz="420623">
              <a:lnSpc>
                <a:spcPct val="130000"/>
              </a:lnSpc>
              <a:spcBef>
                <a:spcPts val="0"/>
              </a:spcBef>
              <a:buSzTx/>
              <a:buAutoNum type="arabicParenR"/>
              <a:defRPr sz="25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Паспортизация объекта</a:t>
            </a:r>
          </a:p>
          <a:p>
            <a:pPr marL="514350" indent="-514350" defTabSz="420623">
              <a:lnSpc>
                <a:spcPct val="130000"/>
              </a:lnSpc>
              <a:spcBef>
                <a:spcPts val="0"/>
              </a:spcBef>
              <a:buSzTx/>
              <a:buAutoNum type="arabicParenR"/>
              <a:defRPr sz="25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defTabSz="420623">
              <a:lnSpc>
                <a:spcPct val="130000"/>
              </a:lnSpc>
              <a:spcBef>
                <a:spcPts val="0"/>
              </a:spcBef>
              <a:buSzTx/>
              <a:buAutoNum type="arabicParenR"/>
              <a:defRPr sz="25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акта обследования объекта</a:t>
            </a:r>
          </a:p>
          <a:p>
            <a:pPr marL="514350" indent="-514350" defTabSz="420623">
              <a:lnSpc>
                <a:spcPct val="130000"/>
              </a:lnSpc>
              <a:spcBef>
                <a:spcPts val="0"/>
              </a:spcBef>
              <a:buSzTx/>
              <a:buAutoNum type="arabicParenR"/>
              <a:defRPr sz="25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defTabSz="420623">
              <a:lnSpc>
                <a:spcPct val="130000"/>
              </a:lnSpc>
              <a:spcBef>
                <a:spcPts val="0"/>
              </a:spcBef>
              <a:buSzTx/>
              <a:buAutoNum type="arabicParenR"/>
              <a:defRPr sz="25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мероприятий по обеспечению доступности для граждан с инвалидностью по принципу «универсального дизайна»</a:t>
            </a:r>
          </a:p>
          <a:p>
            <a:pPr marL="514350" indent="-514350" defTabSz="420623">
              <a:lnSpc>
                <a:spcPct val="112000"/>
              </a:lnSpc>
              <a:spcBef>
                <a:spcPts val="0"/>
              </a:spcBef>
              <a:buSzTx/>
              <a:buAutoNum type="arabicParenR"/>
              <a:defRPr sz="25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2400" b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7" name="Picture 3" descr="C:\Users\1\Downloads\IMG_7625.jpg"/>
          <p:cNvPicPr>
            <a:picLocks noChangeAspect="1" noChangeArrowheads="1"/>
          </p:cNvPicPr>
          <p:nvPr/>
        </p:nvPicPr>
        <p:blipFill>
          <a:blip r:embed="rId2" cstate="print"/>
          <a:srcRect l="21481" r="14815"/>
          <a:stretch>
            <a:fillRect/>
          </a:stretch>
        </p:blipFill>
        <p:spPr bwMode="auto">
          <a:xfrm>
            <a:off x="13144854" y="2782957"/>
            <a:ext cx="3588862" cy="4393095"/>
          </a:xfrm>
          <a:prstGeom prst="rect">
            <a:avLst/>
          </a:prstGeom>
          <a:noFill/>
        </p:spPr>
      </p:pic>
      <p:pic>
        <p:nvPicPr>
          <p:cNvPr id="1028" name="Picture 4" descr="C:\Users\1\Downloads\IMG_7624.jpg"/>
          <p:cNvPicPr>
            <a:picLocks noChangeAspect="1" noChangeArrowheads="1"/>
          </p:cNvPicPr>
          <p:nvPr/>
        </p:nvPicPr>
        <p:blipFill>
          <a:blip r:embed="rId3" cstate="print"/>
          <a:srcRect r="10641"/>
          <a:stretch>
            <a:fillRect/>
          </a:stretch>
        </p:blipFill>
        <p:spPr bwMode="auto">
          <a:xfrm rot="5400000">
            <a:off x="17139200" y="3144908"/>
            <a:ext cx="4340087" cy="3642693"/>
          </a:xfrm>
          <a:prstGeom prst="rect">
            <a:avLst/>
          </a:prstGeom>
          <a:noFill/>
        </p:spPr>
      </p:pic>
      <p:pic>
        <p:nvPicPr>
          <p:cNvPr id="1026" name="Picture 2" descr="C:\Users\1\Downloads\IMG_8944.JPG"/>
          <p:cNvPicPr>
            <a:picLocks noChangeAspect="1" noChangeArrowheads="1"/>
          </p:cNvPicPr>
          <p:nvPr/>
        </p:nvPicPr>
        <p:blipFill>
          <a:blip r:embed="rId4" cstate="print"/>
          <a:srcRect r="-3852" b="21404"/>
          <a:stretch>
            <a:fillRect/>
          </a:stretch>
        </p:blipFill>
        <p:spPr bwMode="auto">
          <a:xfrm>
            <a:off x="17485850" y="7533859"/>
            <a:ext cx="3783889" cy="485029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532" y="7513981"/>
            <a:ext cx="3677477" cy="4903302"/>
          </a:xfrm>
          <a:prstGeom prst="rect">
            <a:avLst/>
          </a:prstGeom>
        </p:spPr>
      </p:pic>
      <p:pic>
        <p:nvPicPr>
          <p:cNvPr id="8" name="Picture 2" descr="C:\Users\1\Downloads\логотип ВОИ (1) без фо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19240" y="894521"/>
            <a:ext cx="3248588" cy="1777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18373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Три уровня доступности объекта"/>
          <p:cNvSpPr txBox="1">
            <a:spLocks noGrp="1"/>
          </p:cNvSpPr>
          <p:nvPr>
            <p:ph type="title"/>
          </p:nvPr>
        </p:nvSpPr>
        <p:spPr>
          <a:xfrm>
            <a:off x="2088436" y="175795"/>
            <a:ext cx="19809038" cy="810795"/>
          </a:xfrm>
          <a:prstGeom prst="rect">
            <a:avLst/>
          </a:prstGeom>
        </p:spPr>
        <p:txBody>
          <a:bodyPr>
            <a:noAutofit/>
          </a:bodyPr>
          <a:lstStyle>
            <a:lvl1pPr defTabSz="436747">
              <a:defRPr sz="6675" spc="178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4800" dirty="0" err="1"/>
              <a:t>Три</a:t>
            </a:r>
            <a:r>
              <a:rPr sz="4800" dirty="0"/>
              <a:t> </a:t>
            </a:r>
            <a:r>
              <a:rPr sz="4800" dirty="0" err="1"/>
              <a:t>уровня</a:t>
            </a:r>
            <a:r>
              <a:rPr sz="4800" dirty="0"/>
              <a:t> </a:t>
            </a:r>
            <a:r>
              <a:rPr sz="4800" dirty="0" err="1"/>
              <a:t>доступности</a:t>
            </a:r>
            <a:r>
              <a:rPr sz="4800" dirty="0"/>
              <a:t> </a:t>
            </a:r>
            <a:r>
              <a:rPr sz="4800" dirty="0" err="1"/>
              <a:t>объекта</a:t>
            </a:r>
            <a:r>
              <a:rPr sz="4800" dirty="0"/>
              <a:t> в РФ </a:t>
            </a:r>
          </a:p>
        </p:txBody>
      </p:sp>
      <p:sp>
        <p:nvSpPr>
          <p:cNvPr id="6" name="1. Оказание услуг на объекте с «Ситуационной помощью» - до 2020 г.…"/>
          <p:cNvSpPr txBox="1">
            <a:spLocks noGrp="1"/>
          </p:cNvSpPr>
          <p:nvPr>
            <p:ph type="body" idx="1"/>
          </p:nvPr>
        </p:nvSpPr>
        <p:spPr>
          <a:xfrm>
            <a:off x="1889391" y="986590"/>
            <a:ext cx="20207128" cy="14678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277368">
              <a:spcBef>
                <a:spcPts val="3300"/>
              </a:spcBef>
              <a:buSzTx/>
              <a:buNone/>
              <a:defRPr sz="38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800" dirty="0" smtClean="0"/>
              <a:t>2. </a:t>
            </a:r>
            <a:r>
              <a:rPr sz="4800" dirty="0" err="1" smtClean="0"/>
              <a:t>Получение</a:t>
            </a:r>
            <a:r>
              <a:rPr sz="4800" dirty="0" smtClean="0"/>
              <a:t> </a:t>
            </a:r>
            <a:r>
              <a:rPr sz="4800" dirty="0" err="1"/>
              <a:t>услуги</a:t>
            </a:r>
            <a:r>
              <a:rPr sz="4800" dirty="0"/>
              <a:t> </a:t>
            </a:r>
            <a:r>
              <a:rPr sz="4800" dirty="0" err="1"/>
              <a:t>инвалидом</a:t>
            </a:r>
            <a:r>
              <a:rPr sz="4800" dirty="0"/>
              <a:t> в </a:t>
            </a:r>
            <a:r>
              <a:rPr sz="4800" dirty="0" err="1"/>
              <a:t>выделенной</a:t>
            </a:r>
            <a:r>
              <a:rPr sz="4800" dirty="0"/>
              <a:t> </a:t>
            </a:r>
            <a:r>
              <a:rPr sz="4800" dirty="0" err="1"/>
              <a:t>зоне</a:t>
            </a:r>
            <a:r>
              <a:rPr sz="4800" dirty="0"/>
              <a:t> </a:t>
            </a:r>
            <a:r>
              <a:rPr sz="4800" dirty="0" err="1"/>
              <a:t>оказания</a:t>
            </a:r>
            <a:r>
              <a:rPr sz="4800" dirty="0"/>
              <a:t> </a:t>
            </a:r>
            <a:r>
              <a:rPr sz="4800" dirty="0" err="1"/>
              <a:t>услуг</a:t>
            </a:r>
            <a:r>
              <a:rPr sz="4800" dirty="0"/>
              <a:t> - </a:t>
            </a:r>
            <a:r>
              <a:rPr sz="4800" dirty="0" err="1"/>
              <a:t>до</a:t>
            </a:r>
            <a:r>
              <a:rPr sz="4800" dirty="0"/>
              <a:t> 2025 г. (</a:t>
            </a:r>
            <a:r>
              <a:rPr sz="4800" dirty="0" err="1"/>
              <a:t>вариант</a:t>
            </a:r>
            <a:r>
              <a:rPr sz="4800" dirty="0"/>
              <a:t> «</a:t>
            </a:r>
            <a:r>
              <a:rPr sz="4800" dirty="0" err="1"/>
              <a:t>Разумного</a:t>
            </a:r>
            <a:r>
              <a:rPr sz="4800" dirty="0"/>
              <a:t> </a:t>
            </a:r>
            <a:r>
              <a:rPr sz="4800" dirty="0" err="1"/>
              <a:t>приспособления</a:t>
            </a:r>
            <a:r>
              <a:rPr sz="4800" dirty="0" smtClean="0"/>
              <a:t>»)</a:t>
            </a:r>
            <a:endParaRPr sz="4800" dirty="0"/>
          </a:p>
        </p:txBody>
      </p:sp>
      <p:pic>
        <p:nvPicPr>
          <p:cNvPr id="7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85166" y="4042611"/>
            <a:ext cx="7962993" cy="7002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 descr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513126" y="4042611"/>
            <a:ext cx="8271691" cy="7002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5" descr="Picture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6729439" y="4005419"/>
            <a:ext cx="7206245" cy="703957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рямоугольник 11"/>
          <p:cNvSpPr/>
          <p:nvPr/>
        </p:nvSpPr>
        <p:spPr>
          <a:xfrm>
            <a:off x="3088105" y="2565283"/>
            <a:ext cx="17461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all" spc="270" normalizeH="0" baseline="0" noProof="0" dirty="0" smtClean="0">
                <a:ln>
                  <a:noFill/>
                </a:ln>
                <a:solidFill>
                  <a:srgbClr val="5B51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1.7 Паспорт и акт </a:t>
            </a:r>
            <a:r>
              <a:rPr kumimoji="0" lang="ru-RU" sz="3600" b="1" i="0" u="none" strike="noStrike" kern="0" cap="all" spc="270" normalizeH="0" baseline="0" noProof="0" dirty="0" err="1" smtClean="0">
                <a:ln>
                  <a:noFill/>
                </a:ln>
                <a:solidFill>
                  <a:srgbClr val="5B51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оСИ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1\Downloads\логотип ВОИ (1) без фо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19240" y="894521"/>
            <a:ext cx="3248588" cy="1777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9428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4_Briefing">
  <a:themeElements>
    <a:clrScheme name="24_Briefing">
      <a:dk1>
        <a:srgbClr val="002C3A"/>
      </a:dk1>
      <a:lt1>
        <a:srgbClr val="FFFFFF"/>
      </a:lt1>
      <a:dk2>
        <a:srgbClr val="A7A7A7"/>
      </a:dk2>
      <a:lt2>
        <a:srgbClr val="535353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44" normalizeH="0" baseline="0">
            <a:ln>
              <a:noFill/>
            </a:ln>
            <a:solidFill>
              <a:srgbClr val="002C3A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44" normalizeH="0" baseline="0">
            <a:ln>
              <a:noFill/>
            </a:ln>
            <a:solidFill>
              <a:srgbClr val="002C3A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4_Briefing">
  <a:themeElements>
    <a:clrScheme name="24_Briefi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44" normalizeH="0" baseline="0">
            <a:ln>
              <a:noFill/>
            </a:ln>
            <a:solidFill>
              <a:srgbClr val="002C3A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44" normalizeH="0" baseline="0">
            <a:ln>
              <a:noFill/>
            </a:ln>
            <a:solidFill>
              <a:srgbClr val="002C3A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355</Words>
  <Application>Microsoft Office PowerPoint</Application>
  <PresentationFormat>Произвольный</PresentationFormat>
  <Paragraphs>76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Avenir Next Regular</vt:lpstr>
      <vt:lpstr>Helvetica</vt:lpstr>
      <vt:lpstr>Helvetica Neue</vt:lpstr>
      <vt:lpstr>Times New Roman</vt:lpstr>
      <vt:lpstr>24_Briefing</vt:lpstr>
      <vt:lpstr>Безбарьерная среда в современных аэропортах на примере аэропорта Толмачево.  </vt:lpstr>
      <vt:lpstr>вариант оборудования объекта для предоставления услуг мгн</vt:lpstr>
      <vt:lpstr>Маломобильные группы населения (Мгн)</vt:lpstr>
      <vt:lpstr>Виды барьеров для мгн</vt:lpstr>
      <vt:lpstr>Три уровня доступности объекта в РФ </vt:lpstr>
      <vt:lpstr>Реализация мероприятий по обеспечению  доступной среды До 2022 г. – терминал «В»</vt:lpstr>
      <vt:lpstr>Реализация мероприятий по обеспечению  доступной среды на настоящий момент – терминал «В» и «С»</vt:lpstr>
      <vt:lpstr>Реализация мероприятий по обеспечению  доступной среды, перспективы – терминал «В» и «С»</vt:lpstr>
      <vt:lpstr>Три уровня доступности объекта в РФ </vt:lpstr>
      <vt:lpstr>1.8 План адаптации объекта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НОРМАТИВНО-ПРАВОВАЯ БАЗА ОБЕСПЕЧЕНИЯ ДОСТУПНОЙ СРЕДЫ</dc:title>
  <dc:creator>Пользователь</dc:creator>
  <cp:lastModifiedBy>i.leontev</cp:lastModifiedBy>
  <cp:revision>41</cp:revision>
  <cp:lastPrinted>2022-07-14T06:56:57Z</cp:lastPrinted>
  <dcterms:modified xsi:type="dcterms:W3CDTF">2023-06-28T12:06:47Z</dcterms:modified>
</cp:coreProperties>
</file>