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901" r:id="rId2"/>
    <p:sldMasterId id="2147483914" r:id="rId3"/>
  </p:sldMasterIdLst>
  <p:notesMasterIdLst>
    <p:notesMasterId r:id="rId14"/>
  </p:notesMasterIdLst>
  <p:handoutMasterIdLst>
    <p:handoutMasterId r:id="rId15"/>
  </p:handoutMasterIdLst>
  <p:sldIdLst>
    <p:sldId id="560" r:id="rId4"/>
    <p:sldId id="834" r:id="rId5"/>
    <p:sldId id="771" r:id="rId6"/>
    <p:sldId id="1094" r:id="rId7"/>
    <p:sldId id="1064" r:id="rId8"/>
    <p:sldId id="1095" r:id="rId9"/>
    <p:sldId id="1096" r:id="rId10"/>
    <p:sldId id="1097" r:id="rId11"/>
    <p:sldId id="1098" r:id="rId12"/>
    <p:sldId id="1055" r:id="rId13"/>
  </p:sldIdLst>
  <p:sldSz cx="9906000" cy="6858000" type="A4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77838" indent="-20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57263" indent="-428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436688" indent="-650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914525" indent="-857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76" userDrawn="1">
          <p15:clr>
            <a:srgbClr val="A4A3A4"/>
          </p15:clr>
        </p15:guide>
        <p15:guide id="3" orient="horz" pos="663">
          <p15:clr>
            <a:srgbClr val="A4A3A4"/>
          </p15:clr>
        </p15:guide>
        <p15:guide id="4" pos="6091">
          <p15:clr>
            <a:srgbClr val="A4A3A4"/>
          </p15:clr>
        </p15:guide>
        <p15:guide id="5" pos="353">
          <p15:clr>
            <a:srgbClr val="A4A3A4"/>
          </p15:clr>
        </p15:guide>
        <p15:guide id="6" pos="4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4141ED"/>
    <a:srgbClr val="FF0000"/>
    <a:srgbClr val="4F81BD"/>
    <a:srgbClr val="CF31DB"/>
    <a:srgbClr val="000000"/>
    <a:srgbClr val="007033"/>
    <a:srgbClr val="E1FFFF"/>
    <a:srgbClr val="CCFFCC"/>
    <a:srgbClr val="F3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0" autoAdjust="0"/>
    <p:restoredTop sz="88390" autoAdjust="0"/>
  </p:normalViewPr>
  <p:slideViewPr>
    <p:cSldViewPr snapToObjects="1" showGuides="1">
      <p:cViewPr varScale="1">
        <p:scale>
          <a:sx n="73" d="100"/>
          <a:sy n="73" d="100"/>
        </p:scale>
        <p:origin x="1618" y="58"/>
      </p:cViewPr>
      <p:guideLst>
        <p:guide orient="horz" pos="323"/>
        <p:guide pos="376"/>
        <p:guide orient="horz" pos="663"/>
        <p:guide pos="6091"/>
        <p:guide pos="353"/>
        <p:guide pos="4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09" d="100"/>
          <a:sy n="109" d="100"/>
        </p:scale>
        <p:origin x="4400" y="1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FD11C47-5DB8-4D1C-BCCC-4FA58541CC59}" type="datetimeFigureOut">
              <a:rPr lang="ru-RU"/>
              <a:pPr>
                <a:defRPr/>
              </a:pPr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C6E058-88E3-4DDA-A77F-B13BD2F67E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10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36F82F-F482-47FD-A9F2-F2C48F210E2A}" type="datetimeFigureOut">
              <a:rPr lang="ru-RU"/>
              <a:pPr>
                <a:defRPr/>
              </a:pPr>
              <a:t>12.06.2024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96D04D-6E08-4206-9C26-3ABABD9309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4832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365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935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658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747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236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421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91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800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01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D04D-6E08-4206-9C26-3ABABD9309C0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92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2588" y="958626"/>
            <a:ext cx="9034908" cy="5494709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0"/>
              </a:spcBef>
              <a:spcAft>
                <a:spcPts val="600"/>
              </a:spcAft>
              <a:buNone/>
              <a:defRPr sz="1800">
                <a:latin typeface="+mn-lt"/>
              </a:defRPr>
            </a:lvl1pPr>
            <a:lvl2pPr algn="just">
              <a:spcBef>
                <a:spcPts val="0"/>
              </a:spcBef>
              <a:spcAft>
                <a:spcPts val="600"/>
              </a:spcAft>
              <a:defRPr sz="1800">
                <a:latin typeface="+mn-lt"/>
              </a:defRPr>
            </a:lvl2pPr>
            <a:lvl3pPr algn="just">
              <a:spcBef>
                <a:spcPts val="0"/>
              </a:spcBef>
              <a:spcAft>
                <a:spcPts val="600"/>
              </a:spcAft>
              <a:defRPr sz="1800">
                <a:latin typeface="+mn-lt"/>
              </a:defRPr>
            </a:lvl3pPr>
            <a:lvl4pPr algn="just">
              <a:spcBef>
                <a:spcPts val="0"/>
              </a:spcBef>
              <a:spcAft>
                <a:spcPts val="600"/>
              </a:spcAft>
              <a:defRPr sz="1800">
                <a:latin typeface="+mn-lt"/>
              </a:defRPr>
            </a:lvl4pPr>
            <a:lvl5pPr algn="just">
              <a:spcBef>
                <a:spcPts val="0"/>
              </a:spcBef>
              <a:spcAft>
                <a:spcPts val="600"/>
              </a:spcAft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378395" y="0"/>
            <a:ext cx="9056345" cy="96277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E8791E-3DAA-429D-8CB4-0393898CD0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455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6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06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57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02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6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0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85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741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42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 algn="ctr">
              <a:buNone/>
              <a:defRPr/>
            </a:lvl1pPr>
            <a:lvl2pPr marL="478919" indent="0" algn="ctr">
              <a:buNone/>
              <a:defRPr/>
            </a:lvl2pPr>
            <a:lvl3pPr marL="957838" indent="0" algn="ctr">
              <a:buNone/>
              <a:defRPr/>
            </a:lvl3pPr>
            <a:lvl4pPr marL="1436757" indent="0" algn="ctr">
              <a:buNone/>
              <a:defRPr/>
            </a:lvl4pPr>
            <a:lvl5pPr marL="1915677" indent="0" algn="ctr">
              <a:buNone/>
              <a:defRPr/>
            </a:lvl5pPr>
            <a:lvl6pPr marL="2394596" indent="0" algn="ctr">
              <a:buNone/>
              <a:defRPr/>
            </a:lvl6pPr>
            <a:lvl7pPr marL="2873515" indent="0" algn="ctr">
              <a:buNone/>
              <a:defRPr/>
            </a:lvl7pPr>
            <a:lvl8pPr marL="3352434" indent="0" algn="ctr">
              <a:buNone/>
              <a:defRPr/>
            </a:lvl8pPr>
            <a:lvl9pPr marL="3831353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 lIns="83969" tIns="41985" rIns="83969" bIns="41985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 lIns="83969" tIns="41985" rIns="83969" bIns="41985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40613" y="6245225"/>
            <a:ext cx="231298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fld id="{CB22A981-99DA-43E9-B1A8-B5B0297F7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055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64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2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46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89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6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66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7879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6F53B4-BCE2-454C-859E-D97DDD7055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1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4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9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4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26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4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72513" y="6589713"/>
            <a:ext cx="836612" cy="242887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6987C3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86F53B4-BCE2-454C-859E-D97DDD705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-3175"/>
            <a:ext cx="9906000" cy="9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2" tIns="47891" rIns="95782" bIns="47891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4345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5pPr>
      <a:lvl6pPr marL="47890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81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7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5631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77875" indent="-298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96975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74813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154238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91A9-9183-3645-86AC-5236E17DCF49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81AC6-F009-4541-AA5E-D94ED84BC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4F8F8-75D0-B941-96B6-FA081038FC24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A156-6E6C-4A42-A4CD-6F85D0F0E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2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92860" y="6300358"/>
            <a:ext cx="2266646" cy="3693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Новосибирск, 2024 г.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28463" y="893934"/>
            <a:ext cx="97775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78908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itchFamily="34" charset="0"/>
              </a:defRPr>
            </a:lvl6pPr>
            <a:lvl7pPr marL="957816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itchFamily="34" charset="0"/>
              </a:defRPr>
            </a:lvl7pPr>
            <a:lvl8pPr marL="1436724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itchFamily="34" charset="0"/>
              </a:defRPr>
            </a:lvl8pPr>
            <a:lvl9pPr marL="1915631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трамвайных линий: критерии целесообразности, риски и условия эффективного функционирования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13136" y="620688"/>
            <a:ext cx="9919137" cy="0"/>
          </a:xfrm>
          <a:prstGeom prst="line">
            <a:avLst/>
          </a:prstGeom>
          <a:ln w="38100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14AC13-1AAE-10EF-2653-B36295E5FAC3}"/>
              </a:ext>
            </a:extLst>
          </p:cNvPr>
          <p:cNvGrpSpPr/>
          <p:nvPr/>
        </p:nvGrpSpPr>
        <p:grpSpPr>
          <a:xfrm>
            <a:off x="6791753" y="96796"/>
            <a:ext cx="2959516" cy="458054"/>
            <a:chOff x="-267159" y="6294575"/>
            <a:chExt cx="3560642" cy="5500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66BFC94-6C19-765F-0C89-4E57303B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7159" y="6294575"/>
              <a:ext cx="678129" cy="5500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953EF3-8F28-0C08-9E3B-E07A0114F69D}"/>
                </a:ext>
              </a:extLst>
            </p:cNvPr>
            <p:cNvSpPr txBox="1"/>
            <p:nvPr/>
          </p:nvSpPr>
          <p:spPr>
            <a:xfrm>
              <a:off x="422846" y="6387429"/>
              <a:ext cx="2870637" cy="40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8888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Строй Инвест Проект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54116B-73FD-3C84-BC0E-23DD18A44B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9"/>
          <a:stretch/>
        </p:blipFill>
        <p:spPr>
          <a:xfrm>
            <a:off x="860954" y="2285001"/>
            <a:ext cx="2327850" cy="1998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6FE546-8F44-3590-9022-43A7A2BD64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399"/>
          <a:stretch/>
        </p:blipFill>
        <p:spPr>
          <a:xfrm>
            <a:off x="3620610" y="2318440"/>
            <a:ext cx="2346361" cy="19654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ACB447-F8EC-A537-4DC4-BB61E05F94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r="16117"/>
          <a:stretch/>
        </p:blipFill>
        <p:spPr>
          <a:xfrm>
            <a:off x="6399243" y="2285807"/>
            <a:ext cx="2351225" cy="20181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6CF61B-4290-C3FB-3AFC-FC446035B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/>
          <a:stretch/>
        </p:blipFill>
        <p:spPr>
          <a:xfrm>
            <a:off x="6314715" y="4466569"/>
            <a:ext cx="2520280" cy="20181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029821-C20E-010C-92F8-3D934443EC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/>
          <a:stretch/>
        </p:blipFill>
        <p:spPr>
          <a:xfrm flipH="1">
            <a:off x="809285" y="4466568"/>
            <a:ext cx="2520280" cy="20921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1EB6E6-4AA9-3708-3927-C4C58D08E8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10" y="4557088"/>
            <a:ext cx="2287268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10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7725308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РЕЗЮМЕ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B04AB74-E2EB-C9C4-8DEB-313AA0441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72" y="505225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A6DF45A-F17D-C427-57D1-FAABBF09F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72" y="962425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C4CDC-678B-0AE6-BEF8-12ACF6BEEDD9}"/>
              </a:ext>
            </a:extLst>
          </p:cNvPr>
          <p:cNvSpPr txBox="1"/>
          <p:nvPr/>
        </p:nvSpPr>
        <p:spPr>
          <a:xfrm>
            <a:off x="5421052" y="1304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EF5FE-B727-F6D3-26C5-9DDF514099AF}"/>
              </a:ext>
            </a:extLst>
          </p:cNvPr>
          <p:cNvSpPr txBox="1"/>
          <p:nvPr/>
        </p:nvSpPr>
        <p:spPr>
          <a:xfrm>
            <a:off x="776536" y="1044008"/>
            <a:ext cx="2755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Межмуниципальная маршрутная сеть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C95052-2FEB-75AA-5C58-4BF75504095E}"/>
              </a:ext>
            </a:extLst>
          </p:cNvPr>
          <p:cNvSpPr txBox="1"/>
          <p:nvPr/>
        </p:nvSpPr>
        <p:spPr>
          <a:xfrm>
            <a:off x="5605783" y="1003752"/>
            <a:ext cx="2458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Муниципальная маршрутная сеть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2A75E-A6EE-3CB9-0E76-33EBA9134C9A}"/>
              </a:ext>
            </a:extLst>
          </p:cNvPr>
          <p:cNvSpPr txBox="1"/>
          <p:nvPr/>
        </p:nvSpPr>
        <p:spPr>
          <a:xfrm>
            <a:off x="362490" y="903492"/>
            <a:ext cx="918102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400" b="1" dirty="0"/>
              <a:t>Ликвидация трамвайных маршрутных сетей имеет объективные причины: критическое снижение пассажиропотоков по причине изменения матрицы корреспонденций жителей города, конкуренции со стороны автобусной маршрутной сети, изношенности инфраструктуры и подвижного состава. 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400" b="1" dirty="0"/>
              <a:t>Условия целесообразности функционирования трамвайной сети: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устойчивый спрос на пассажирские перевозки по маршруту на уровне 2000 пасс./ч и выше в пиковые часы загрузки;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время в пути с использованием трамвая должно быть значительно меньше, чем время в пути на автобусе/маршрутке;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расписание должно соблюдаться с высокой точностью;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низкая конкуренция за пассажира с автобусами/маршрутками;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трамвай должен быть привлекательным визуально и по уровню комфорта и сервиса.</a:t>
            </a:r>
          </a:p>
          <a:p>
            <a:pPr algn="just">
              <a:spcBef>
                <a:spcPts val="600"/>
              </a:spcBef>
            </a:pPr>
            <a:r>
              <a:rPr lang="ru-RU" sz="1400" dirty="0"/>
              <a:t>3. </a:t>
            </a:r>
            <a:r>
              <a:rPr lang="ru-RU" sz="1400" b="1" dirty="0"/>
              <a:t>Методы достижения эффективности функционирования трамвайной сети: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маршруты должны соединять районы генерации и поглощения пассажиропотоков;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коэффициент </a:t>
            </a:r>
            <a:r>
              <a:rPr lang="ru-RU" sz="1300" dirty="0" err="1"/>
              <a:t>непрямолинейности</a:t>
            </a:r>
            <a:r>
              <a:rPr lang="ru-RU" sz="1300" dirty="0"/>
              <a:t> трамвайных линий должен быть оптимальным;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обособленные линии и приоритет трамваю в городе;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корректировка трассировок и расписания автобусной маршрутной сети с целью снижения конкуренции с трамвайными маршрутами и организация подвозных маршрутов к ТПУ;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проектирование удобных и комфортных ТПУ.</a:t>
            </a:r>
          </a:p>
          <a:p>
            <a:pPr algn="just">
              <a:spcBef>
                <a:spcPts val="600"/>
              </a:spcBef>
            </a:pPr>
            <a:r>
              <a:rPr lang="ru-RU" sz="1400" dirty="0"/>
              <a:t>4. </a:t>
            </a:r>
            <a:r>
              <a:rPr lang="ru-RU" sz="1400" b="1" dirty="0"/>
              <a:t>Риски и сложности при планировании строительства новых трамвайных линий: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сложности с выделением земельных участков для строительства трамвайных линий;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необходимость больших разовых инвестиций в строительство/реконструкцию трамвайных линий, сопутствующей инфраструктуры и закупку подвижного состава;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/>
              <a:t>неверный прогноз пассажиропотоков на трамвайной маршрутной сети.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363C7C4-33FC-466D-A12A-E57737F1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20EF2F2D-5058-2661-46BE-21B2A6224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9750" y="45720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1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2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-1"/>
            <a:ext cx="9157080" cy="961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46088" algn="l">
              <a:defRPr/>
            </a:pPr>
            <a:r>
              <a:rPr lang="ru-RU" alt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ТРАМВАЙНАЯ МАРШРУТНАЯ СЕТЬ: УСЛОВИЯ ФУНКЦИОНИРОВАНИЯ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B7FC5-56DE-042E-A4C7-4ED36254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42" y="1038353"/>
            <a:ext cx="2736304" cy="193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C210AC-2409-26E8-63AB-89488B25B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261" y="985465"/>
            <a:ext cx="2097348" cy="2826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70B49-DCDB-7E29-8B4A-676597D19F25}"/>
              </a:ext>
            </a:extLst>
          </p:cNvPr>
          <p:cNvSpPr txBox="1"/>
          <p:nvPr/>
        </p:nvSpPr>
        <p:spPr>
          <a:xfrm>
            <a:off x="413500" y="2968881"/>
            <a:ext cx="3194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Дзержинск, 216 тыс. чел., 2015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53341-4008-116A-63BB-1B6C247A356B}"/>
              </a:ext>
            </a:extLst>
          </p:cNvPr>
          <p:cNvSpPr txBox="1"/>
          <p:nvPr/>
        </p:nvSpPr>
        <p:spPr>
          <a:xfrm>
            <a:off x="6972389" y="3811641"/>
            <a:ext cx="27812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Воронеж, 1046 тыс. чел., 2009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DF61D8-F5F1-4E13-7431-8867E61F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214" y="1038353"/>
            <a:ext cx="3051876" cy="2098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9A392-F488-29C0-9A77-E513F8288370}"/>
              </a:ext>
            </a:extLst>
          </p:cNvPr>
          <p:cNvSpPr txBox="1"/>
          <p:nvPr/>
        </p:nvSpPr>
        <p:spPr>
          <a:xfrm>
            <a:off x="3993056" y="3066673"/>
            <a:ext cx="24047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/>
              <a:t>Тверь, 413 тыс. чел., 2018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D196B-DCF4-63CF-4C36-149B720B6182}"/>
              </a:ext>
            </a:extLst>
          </p:cNvPr>
          <p:cNvSpPr txBox="1"/>
          <p:nvPr/>
        </p:nvSpPr>
        <p:spPr>
          <a:xfrm>
            <a:off x="530298" y="3928376"/>
            <a:ext cx="464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Предпосылки к закрытию трамвайных линий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5279325-6ED0-4991-5E24-42550712B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54610"/>
              </p:ext>
            </p:extLst>
          </p:nvPr>
        </p:nvGraphicFramePr>
        <p:xfrm>
          <a:off x="530242" y="4254869"/>
          <a:ext cx="8626838" cy="2284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0193">
                  <a:extLst>
                    <a:ext uri="{9D8B030D-6E8A-4147-A177-3AD203B41FA5}">
                      <a16:colId xmlns:a16="http://schemas.microsoft.com/office/drawing/2014/main" val="2887910476"/>
                    </a:ext>
                  </a:extLst>
                </a:gridCol>
                <a:gridCol w="695760">
                  <a:extLst>
                    <a:ext uri="{9D8B030D-6E8A-4147-A177-3AD203B41FA5}">
                      <a16:colId xmlns:a16="http://schemas.microsoft.com/office/drawing/2014/main" val="3991523038"/>
                    </a:ext>
                  </a:extLst>
                </a:gridCol>
                <a:gridCol w="3860885">
                  <a:extLst>
                    <a:ext uri="{9D8B030D-6E8A-4147-A177-3AD203B41FA5}">
                      <a16:colId xmlns:a16="http://schemas.microsoft.com/office/drawing/2014/main" val="2662982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ПРИЧИНЫ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 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СЛЕДСТВИЯ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483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Трассировка маршрутной сети устарела и не соответствует современной матрице корреспонденций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Снижение спроса на поездки по трамвайным маршрутам и, соответственно, пассажиропотока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46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Изношенный подвижной состав, недостаточное количество исправного подвижного состава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Болшие интервалы даже в часы пик, низкая привлекательность для пассажиров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9586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Изношенная инфраструктура требует ежегодных затрат на текущий ремонт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Увеличение эксплуатационных затрат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10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Развитая маршрутная сеть автобусных маршрутов, сетевой интервал в часы пик менее 1 минуты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Время ожидания маршрутки или автобуса намного ниже, чем время ожидания трамвая, разветвленная маршрутная сеть предлагает беспересадочные перевозки по основным направлениям спроса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508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Наличие участков совмещенного движения с автотранспортом, пересечение улиц в одном уровне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 dirty="0">
                          <a:effectLst/>
                        </a:rPr>
                        <a:t>Низкая эксплуатационная скорость в историческом центре города, задержки из-за мешающих автомобилей и ДТП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6024906"/>
                  </a:ext>
                </a:extLst>
              </a:tr>
            </a:tbl>
          </a:graphicData>
        </a:graphic>
      </p:graphicFrame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BF70C16-49B9-F968-8851-24AFE8329B30}"/>
              </a:ext>
            </a:extLst>
          </p:cNvPr>
          <p:cNvCxnSpPr/>
          <p:nvPr/>
        </p:nvCxnSpPr>
        <p:spPr>
          <a:xfrm flipV="1">
            <a:off x="4693406" y="4606605"/>
            <a:ext cx="519188" cy="4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7BCA38E-0273-0891-3B66-74A6876504CA}"/>
              </a:ext>
            </a:extLst>
          </p:cNvPr>
          <p:cNvCxnSpPr/>
          <p:nvPr/>
        </p:nvCxnSpPr>
        <p:spPr>
          <a:xfrm flipV="1">
            <a:off x="4698942" y="4941106"/>
            <a:ext cx="519188" cy="4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B598792-7A66-2A43-B7D4-7DCD53B10D3E}"/>
              </a:ext>
            </a:extLst>
          </p:cNvPr>
          <p:cNvCxnSpPr/>
          <p:nvPr/>
        </p:nvCxnSpPr>
        <p:spPr>
          <a:xfrm flipV="1">
            <a:off x="4704426" y="5273580"/>
            <a:ext cx="519188" cy="4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EF37301-177A-DE63-ECD9-CE746AE1A182}"/>
              </a:ext>
            </a:extLst>
          </p:cNvPr>
          <p:cNvCxnSpPr/>
          <p:nvPr/>
        </p:nvCxnSpPr>
        <p:spPr>
          <a:xfrm flipV="1">
            <a:off x="4686838" y="5815064"/>
            <a:ext cx="519188" cy="4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6705EE8-63AD-0EDB-FDA0-1210251FE24F}"/>
              </a:ext>
            </a:extLst>
          </p:cNvPr>
          <p:cNvCxnSpPr/>
          <p:nvPr/>
        </p:nvCxnSpPr>
        <p:spPr>
          <a:xfrm flipV="1">
            <a:off x="4704426" y="6356548"/>
            <a:ext cx="519188" cy="4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13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3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-15552" y="-207404"/>
            <a:ext cx="9906000" cy="1052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46088" algn="l">
              <a:defRPr/>
            </a:pPr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КРИТЕРИИ ЦЕЛЕСООБРАЗНОСТИ ФУНКЦИОНИРОВАНИЯ ТРАМВАЙНЫХ ЛИНИЙ</a:t>
            </a:r>
            <a:endParaRPr lang="ru-RU" altLang="ru-RU" sz="2000" b="1" kern="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-13136" y="584684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8C02A0-45B6-727D-A57C-53900C662399}"/>
              </a:ext>
            </a:extLst>
          </p:cNvPr>
          <p:cNvSpPr txBox="1"/>
          <p:nvPr/>
        </p:nvSpPr>
        <p:spPr>
          <a:xfrm>
            <a:off x="262718" y="660442"/>
            <a:ext cx="852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Себестоимость перевозки одного пассажира должна быть меньше базового тарифа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85CA2-A5A4-AC87-D078-F30EB95E96C0}"/>
              </a:ext>
            </a:extLst>
          </p:cNvPr>
          <p:cNvSpPr txBox="1"/>
          <p:nvPr/>
        </p:nvSpPr>
        <p:spPr>
          <a:xfrm>
            <a:off x="262718" y="1019221"/>
            <a:ext cx="445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Какие условия для этого нужно соблюсти</a:t>
            </a:r>
            <a:endParaRPr lang="ru-RU" sz="16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A55248-546F-5FF7-9D8C-8336AE717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99062"/>
              </p:ext>
            </p:extLst>
          </p:nvPr>
        </p:nvGraphicFramePr>
        <p:xfrm>
          <a:off x="204862" y="1388553"/>
          <a:ext cx="9555353" cy="5263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8490">
                  <a:extLst>
                    <a:ext uri="{9D8B030D-6E8A-4147-A177-3AD203B41FA5}">
                      <a16:colId xmlns:a16="http://schemas.microsoft.com/office/drawing/2014/main" val="3721852799"/>
                    </a:ext>
                  </a:extLst>
                </a:gridCol>
                <a:gridCol w="7176863">
                  <a:extLst>
                    <a:ext uri="{9D8B030D-6E8A-4147-A177-3AD203B41FA5}">
                      <a16:colId xmlns:a16="http://schemas.microsoft.com/office/drawing/2014/main" val="4289464262"/>
                    </a:ext>
                  </a:extLst>
                </a:gridCol>
              </a:tblGrid>
              <a:tr h="107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УСЛОВИЕ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ЗА СЧЕТ ЧЕГО РЕАЛИЗУЕТСЯ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2736133745"/>
                  </a:ext>
                </a:extLst>
              </a:tr>
              <a:tr h="444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0" dirty="0">
                          <a:effectLst/>
                        </a:rPr>
                        <a:t>Устойчивый спрос на пассажирские перевозки по маршруту (на уровне 2000 пасс./ч и выше в пиковые часы загрузки)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Трамвайные маршруты должны соединять районы генерации и поглощения пассажиропотоков (спальные районы с центром или промзонами), и/или проходить по центральным кварталам города с высокой подвижностью пассажиров всех слоев спроса.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1625680032"/>
                  </a:ext>
                </a:extLst>
              </a:tr>
              <a:tr h="10060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0" dirty="0">
                          <a:effectLst/>
                        </a:rPr>
                        <a:t>Время в пути с использованием трамвая должно быть значительно меньше, чем время в пути на автобусе/маршрутке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Трассировка линий должна, с одной стороны, захватывать основные районы генерации и поглощения пассажиропотоков, но при этом не сильно увеличивать время в пути для пассажиров конечных станций (нужен поиск оптимума).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Приоритетное строительство линий в выделенных коридорах для возможности скоростного движения, путепроводы на пересечениях с дорогами и железнодорожными путями. 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Обособление существующих участков трамвайных путей. 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Реконструкция существующих участков трамвайных линий.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Строительство удобных ТПУ обеспечивающих минимальное время комфортной пересадки.</a:t>
                      </a: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1655842859"/>
                  </a:ext>
                </a:extLst>
              </a:tr>
              <a:tr h="5567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0">
                          <a:effectLst/>
                        </a:rPr>
                        <a:t>Расписание должно соблюдаться с высокой точностью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Предоставление приоритета трамваю средствами ИТС на пересечениях в одном уровне. 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Минимизация/ликвидация участков совмещенного движения трамваев и автомобилей.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Подвижной состав и контактная сеть – не изношенные (высокая надежность работы).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750229085"/>
                  </a:ext>
                </a:extLst>
              </a:tr>
              <a:tr h="11184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0" dirty="0">
                          <a:effectLst/>
                        </a:rPr>
                        <a:t>Низкая конкуренция за пассажира с автобусами/маршрутками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>
                          <a:effectLst/>
                        </a:rPr>
                        <a:t>Прокладка новых трамвайных линий не в основных существующих коридорах движения маршрутных транспортных средств, а в альтернативных коридорах, связывающих по-возможности по кратчайшему пути объекты генерации и поглощения пассажиропотоков, создание новых транспортных связей.</a:t>
                      </a:r>
                      <a:endParaRPr lang="ru-RU" sz="1050" kern="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>
                          <a:effectLst/>
                        </a:rPr>
                        <a:t>Создание системы подвозных маршрутов, в т.ч. пригородных, к ТПУ с трамвайными остановками.</a:t>
                      </a:r>
                      <a:endParaRPr lang="ru-RU" sz="1050" kern="1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>
                          <a:effectLst/>
                        </a:rPr>
                        <a:t>Корректировка расписания дублирующих маршрутов автобусов/маршруток с сохранением необходимой провозной способности маршрутов на концевых участках, где они отходят от трамвайной линии.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3323750942"/>
                  </a:ext>
                </a:extLst>
              </a:tr>
              <a:tr h="11184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0" dirty="0">
                          <a:effectLst/>
                        </a:rPr>
                        <a:t>Трамвай должен быть привлекательным визуально и по уровню комфорта и сервиса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Брендированный подвижной состав современного дизайна и оснащенный всеми системами и элементами для комфорта пассажиров.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Система электронной оплаты проезда в салоне подвижного состава и меню проездных билетов для различных категорий пользователей, в том числе проездные билеты с пересадочными тарифами (бесплатная пересадка ХХ минут).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Единая среда для пассажира: остановочные павильоны в едином дизайне, информационные сервисы, обустроенность пешеходных подходов, в том числе для инвалидов.</a:t>
                      </a:r>
                      <a:endParaRPr lang="ru-RU" sz="105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50" kern="0" dirty="0">
                          <a:effectLst/>
                        </a:rPr>
                        <a:t>Поздние рейсы (требуется отдельная оценка потенциального спроса).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47" marR="42947" marT="0" marB="0" anchor="ctr"/>
                </a:tc>
                <a:extLst>
                  <a:ext uri="{0D108BD9-81ED-4DB2-BD59-A6C34878D82A}">
                    <a16:rowId xmlns:a16="http://schemas.microsoft.com/office/drawing/2014/main" val="270889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14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AD719E-FC8F-AE69-864B-31C73B775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12" t="17074" r="21144" b="23675"/>
          <a:stretch/>
        </p:blipFill>
        <p:spPr bwMode="auto">
          <a:xfrm>
            <a:off x="5039272" y="692695"/>
            <a:ext cx="4476445" cy="4281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500553" y="6245225"/>
            <a:ext cx="231298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4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-171400"/>
            <a:ext cx="9906000" cy="7560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46088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ПРИМЕР ВЫБОРА ТРАССИРОВКИ ТРАМВАЙНОЙ ЛИНИИ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-13136" y="584684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0FE5B-AAC7-0D6D-1A52-EF33BD421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692696"/>
            <a:ext cx="4404436" cy="4281168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C6B5B69-A2DB-C04A-8369-7ABEFA7277A5}"/>
              </a:ext>
            </a:extLst>
          </p:cNvPr>
          <p:cNvSpPr/>
          <p:nvPr/>
        </p:nvSpPr>
        <p:spPr>
          <a:xfrm rot="20266821">
            <a:off x="1856273" y="1530461"/>
            <a:ext cx="3096344" cy="1375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132EC9C-8CB0-A1EE-6637-BF37E889F552}"/>
              </a:ext>
            </a:extLst>
          </p:cNvPr>
          <p:cNvSpPr/>
          <p:nvPr/>
        </p:nvSpPr>
        <p:spPr>
          <a:xfrm rot="20266821">
            <a:off x="6503176" y="1498197"/>
            <a:ext cx="3096344" cy="2244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ED5D11-4562-4977-1212-BA6C158CF966}"/>
              </a:ext>
            </a:extLst>
          </p:cNvPr>
          <p:cNvSpPr txBox="1"/>
          <p:nvPr/>
        </p:nvSpPr>
        <p:spPr>
          <a:xfrm>
            <a:off x="272481" y="5026633"/>
            <a:ext cx="4476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Вариант 1: новая трамвайная линия вдоль проспекта, на котором концентрируются маршруты автобусов/маршруток и ходит троллейбус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AD7590-AAFA-E604-D671-2D9728C7F806}"/>
              </a:ext>
            </a:extLst>
          </p:cNvPr>
          <p:cNvSpPr txBox="1"/>
          <p:nvPr/>
        </p:nvSpPr>
        <p:spPr>
          <a:xfrm>
            <a:off x="4946432" y="5051530"/>
            <a:ext cx="4476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Вариант 2: новая трамвайная линия вне маршрутов автобусов/маршруток, охватывает новые районы высотной жилой застройки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4837CD4-1FA8-E5DA-6A5F-63A92DC0A383}"/>
              </a:ext>
            </a:extLst>
          </p:cNvPr>
          <p:cNvCxnSpPr>
            <a:cxnSpLocks/>
          </p:cNvCxnSpPr>
          <p:nvPr/>
        </p:nvCxnSpPr>
        <p:spPr>
          <a:xfrm>
            <a:off x="596284" y="815265"/>
            <a:ext cx="324036" cy="361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159D239-BA77-5245-2CDB-B8185D0CAE65}"/>
              </a:ext>
            </a:extLst>
          </p:cNvPr>
          <p:cNvCxnSpPr>
            <a:cxnSpLocks/>
          </p:cNvCxnSpPr>
          <p:nvPr/>
        </p:nvCxnSpPr>
        <p:spPr>
          <a:xfrm flipH="1">
            <a:off x="596284" y="815265"/>
            <a:ext cx="324036" cy="361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474212F-7CC9-07C4-F152-BC8D4DFEF9A3}"/>
              </a:ext>
            </a:extLst>
          </p:cNvPr>
          <p:cNvCxnSpPr>
            <a:cxnSpLocks/>
          </p:cNvCxnSpPr>
          <p:nvPr/>
        </p:nvCxnSpPr>
        <p:spPr>
          <a:xfrm>
            <a:off x="5335722" y="815265"/>
            <a:ext cx="229346" cy="400589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9BA11A76-D0AD-9494-36A4-84B62C0F65BE}"/>
              </a:ext>
            </a:extLst>
          </p:cNvPr>
          <p:cNvCxnSpPr>
            <a:cxnSpLocks/>
          </p:cNvCxnSpPr>
          <p:nvPr/>
        </p:nvCxnSpPr>
        <p:spPr>
          <a:xfrm flipH="1">
            <a:off x="5529064" y="815265"/>
            <a:ext cx="255968" cy="400589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4EDF735-2EEE-E9D1-1566-FDEB14583DDA}"/>
              </a:ext>
            </a:extLst>
          </p:cNvPr>
          <p:cNvSpPr txBox="1"/>
          <p:nvPr/>
        </p:nvSpPr>
        <p:spPr>
          <a:xfrm>
            <a:off x="3872121" y="752871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Томск</a:t>
            </a:r>
          </a:p>
        </p:txBody>
      </p:sp>
      <p:sp>
        <p:nvSpPr>
          <p:cNvPr id="8192" name="TextBox 8191">
            <a:extLst>
              <a:ext uri="{FF2B5EF4-FFF2-40B4-BE49-F238E27FC236}">
                <a16:creationId xmlns:a16="http://schemas.microsoft.com/office/drawing/2014/main" id="{94C49E8A-3042-D8EC-B9AB-CDE7FF156134}"/>
              </a:ext>
            </a:extLst>
          </p:cNvPr>
          <p:cNvSpPr txBox="1"/>
          <p:nvPr/>
        </p:nvSpPr>
        <p:spPr>
          <a:xfrm>
            <a:off x="8691542" y="7257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Томск</a:t>
            </a:r>
          </a:p>
        </p:txBody>
      </p:sp>
    </p:spTree>
    <p:extLst>
      <p:ext uri="{BB962C8B-B14F-4D97-AF65-F5344CB8AC3E}">
        <p14:creationId xmlns:p14="http://schemas.microsoft.com/office/powerpoint/2010/main" val="313002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5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9273480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НОВЫЕ ТРАМВАЙНЫЕ ЛИНИИ: ТОМСК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9BA64-DEC5-0C0E-8EB6-930824FAB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9" t="16420" b="8020"/>
          <a:stretch/>
        </p:blipFill>
        <p:spPr bwMode="auto">
          <a:xfrm>
            <a:off x="524508" y="4045491"/>
            <a:ext cx="3995914" cy="2472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803CD2-F611-0598-5CE3-1BC86789D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86" t="17028" b="10605"/>
          <a:stretch/>
        </p:blipFill>
        <p:spPr bwMode="auto">
          <a:xfrm>
            <a:off x="4649381" y="4030477"/>
            <a:ext cx="4626249" cy="2487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1FD0ED-BA7F-51DC-7466-5DB359CB2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61" t="19631" r="21650" b="9292"/>
          <a:stretch/>
        </p:blipFill>
        <p:spPr>
          <a:xfrm>
            <a:off x="956556" y="834998"/>
            <a:ext cx="3391095" cy="3161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72F6FF-C958-00AC-C4C3-9DEE350D9451}"/>
              </a:ext>
            </a:extLst>
          </p:cNvPr>
          <p:cNvSpPr txBox="1"/>
          <p:nvPr/>
        </p:nvSpPr>
        <p:spPr>
          <a:xfrm>
            <a:off x="4808984" y="897326"/>
            <a:ext cx="4464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/>
              <a:t>Существующий пассажиропоток 22 тыс. пасс./сутки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/>
              <a:t>Расчетный пассажиропоток 40 тыс. пасс./сутки (+80%)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/>
              <a:t>Строительство трамвайных линий позволит существенно сократить интенсивность движения автобусов по ряду маршрутов, обслуживающих застраиваемые районы г. Томска, и обеспечить вывоз пассажиров из районов массовой жилой застройки в долгосрочной перспективе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8C1FA8-CBF1-9DEA-CBAE-E222416A319B}"/>
              </a:ext>
            </a:extLst>
          </p:cNvPr>
          <p:cNvSpPr txBox="1"/>
          <p:nvPr/>
        </p:nvSpPr>
        <p:spPr>
          <a:xfrm>
            <a:off x="1136576" y="3416066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4,1 км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3EA27-44DF-14DF-E73F-E1B7C96DD4EF}"/>
              </a:ext>
            </a:extLst>
          </p:cNvPr>
          <p:cNvSpPr txBox="1"/>
          <p:nvPr/>
        </p:nvSpPr>
        <p:spPr>
          <a:xfrm>
            <a:off x="2316915" y="1819755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6,5 км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F9486-9182-5726-4D20-EADEEE83C62C}"/>
              </a:ext>
            </a:extLst>
          </p:cNvPr>
          <p:cNvSpPr txBox="1"/>
          <p:nvPr/>
        </p:nvSpPr>
        <p:spPr>
          <a:xfrm>
            <a:off x="1387333" y="6561147"/>
            <a:ext cx="1859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Линия в </a:t>
            </a:r>
            <a:r>
              <a:rPr lang="ru-RU" sz="1200" dirty="0" err="1"/>
              <a:t>мкр</a:t>
            </a:r>
            <a:r>
              <a:rPr lang="ru-RU" sz="1200" dirty="0"/>
              <a:t>. Подсолнухи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7390C-547F-C4C5-145D-61ED960A9A49}"/>
              </a:ext>
            </a:extLst>
          </p:cNvPr>
          <p:cNvSpPr txBox="1"/>
          <p:nvPr/>
        </p:nvSpPr>
        <p:spPr>
          <a:xfrm>
            <a:off x="5925108" y="6553734"/>
            <a:ext cx="2071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Линия в </a:t>
            </a:r>
            <a:r>
              <a:rPr lang="ru-RU" sz="1200" dirty="0" err="1"/>
              <a:t>мкр</a:t>
            </a:r>
            <a:r>
              <a:rPr lang="ru-RU" sz="1200" dirty="0"/>
              <a:t>. Южные Ворота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B72A4-1ECE-8A86-7E0D-A278057ADB8E}"/>
              </a:ext>
            </a:extLst>
          </p:cNvPr>
          <p:cNvSpPr txBox="1"/>
          <p:nvPr/>
        </p:nvSpPr>
        <p:spPr>
          <a:xfrm>
            <a:off x="913881" y="816969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Томск: 545 тыс. чел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31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dirty="0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6</a:t>
            </a:fld>
            <a:endParaRPr lang="ru-RU" altLang="ru-RU" dirty="0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9273480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НОВЫЕ ТРАМВАЙНЫЕ ЛИНИИ: ЕКАТЕРИНБУРГ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72C33-19A7-C33A-0611-258A96142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8" r="27102"/>
          <a:stretch/>
        </p:blipFill>
        <p:spPr>
          <a:xfrm>
            <a:off x="650428" y="1003565"/>
            <a:ext cx="5465565" cy="5126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AE5432-3E2E-28D8-3C73-6B99B1B517C6}"/>
              </a:ext>
            </a:extLst>
          </p:cNvPr>
          <p:cNvSpPr txBox="1"/>
          <p:nvPr/>
        </p:nvSpPr>
        <p:spPr>
          <a:xfrm>
            <a:off x="2224385" y="1177007"/>
            <a:ext cx="259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Верхняя Пышма: 73,7 тыс. чел.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827513-107D-50A0-1799-B9B62313A3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11366"/>
          <a:stretch/>
        </p:blipFill>
        <p:spPr>
          <a:xfrm>
            <a:off x="6392129" y="985425"/>
            <a:ext cx="2367322" cy="16483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EB4A88-0A5B-982A-A7CC-717B5B386929}"/>
              </a:ext>
            </a:extLst>
          </p:cNvPr>
          <p:cNvSpPr txBox="1"/>
          <p:nvPr/>
        </p:nvSpPr>
        <p:spPr>
          <a:xfrm>
            <a:off x="6154646" y="2633824"/>
            <a:ext cx="3601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Пассажиропоток: 1,2 млн. пасс./год</a:t>
            </a:r>
          </a:p>
          <a:p>
            <a:r>
              <a:rPr lang="ru-RU" sz="1400" dirty="0"/>
              <a:t>Расчетный пассажиропоток: 4 млн. пасс./год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22EB3E-1093-F646-902C-CC3BEF8AD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201"/>
          <a:stretch/>
        </p:blipFill>
        <p:spPr>
          <a:xfrm>
            <a:off x="6557299" y="3619779"/>
            <a:ext cx="3021751" cy="25395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3271BE-0909-5EAD-538C-CE3FCF393B1F}"/>
              </a:ext>
            </a:extLst>
          </p:cNvPr>
          <p:cNvSpPr txBox="1"/>
          <p:nvPr/>
        </p:nvSpPr>
        <p:spPr>
          <a:xfrm>
            <a:off x="6557299" y="5851508"/>
            <a:ext cx="3119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Академический район: 125 тыс. чел.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8E922B-E305-C7C8-04C1-3A1362989F17}"/>
              </a:ext>
            </a:extLst>
          </p:cNvPr>
          <p:cNvSpPr txBox="1"/>
          <p:nvPr/>
        </p:nvSpPr>
        <p:spPr>
          <a:xfrm>
            <a:off x="6579861" y="6130068"/>
            <a:ext cx="302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Пассажиропоток: 16 тыс. пасс./сутки</a:t>
            </a:r>
          </a:p>
        </p:txBody>
      </p:sp>
    </p:spTree>
    <p:extLst>
      <p:ext uri="{BB962C8B-B14F-4D97-AF65-F5344CB8AC3E}">
        <p14:creationId xmlns:p14="http://schemas.microsoft.com/office/powerpoint/2010/main" val="364236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7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9273480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НОВЫЕ ТРАМВАЙНЫЕ ЛИНИИ: НИЖНИЙ НОВГОРОД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72CA9-3ABF-9AAB-2D56-004DD6CC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6"/>
          <a:stretch/>
        </p:blipFill>
        <p:spPr>
          <a:xfrm>
            <a:off x="308484" y="1061231"/>
            <a:ext cx="8013340" cy="5572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DB6AB5-6315-8DCF-5E34-2F83E092A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879" b="27032"/>
          <a:stretch/>
        </p:blipFill>
        <p:spPr>
          <a:xfrm>
            <a:off x="6249145" y="945480"/>
            <a:ext cx="3348372" cy="2364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5C14F6-E817-2228-1D27-A20554A5C692}"/>
              </a:ext>
            </a:extLst>
          </p:cNvPr>
          <p:cNvSpPr txBox="1"/>
          <p:nvPr/>
        </p:nvSpPr>
        <p:spPr>
          <a:xfrm>
            <a:off x="293395" y="1022940"/>
            <a:ext cx="274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Сормовский район: 160 тыс. чел.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A9364-3366-A4EA-3FF6-CD6BB301F2F0}"/>
              </a:ext>
            </a:extLst>
          </p:cNvPr>
          <p:cNvSpPr txBox="1"/>
          <p:nvPr/>
        </p:nvSpPr>
        <p:spPr>
          <a:xfrm>
            <a:off x="6641607" y="3031394"/>
            <a:ext cx="2396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Сравнение: метро и трамвай</a:t>
            </a:r>
          </a:p>
        </p:txBody>
      </p:sp>
    </p:spTree>
    <p:extLst>
      <p:ext uri="{BB962C8B-B14F-4D97-AF65-F5344CB8AC3E}">
        <p14:creationId xmlns:p14="http://schemas.microsoft.com/office/powerpoint/2010/main" val="58209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8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9273480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НОВЫЕ ТРАМВАЙНЫЕ ЛИНИИ: НОВОСИБИРСК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0D313-15F1-EF37-2BF6-82E388491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2" y="942127"/>
            <a:ext cx="4572508" cy="52467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BFA94D-8916-82C2-E5FD-4BA96A8F5CB2}"/>
              </a:ext>
            </a:extLst>
          </p:cNvPr>
          <p:cNvCxnSpPr>
            <a:cxnSpLocks/>
          </p:cNvCxnSpPr>
          <p:nvPr/>
        </p:nvCxnSpPr>
        <p:spPr>
          <a:xfrm>
            <a:off x="1869816" y="6373230"/>
            <a:ext cx="274873" cy="0"/>
          </a:xfrm>
          <a:prstGeom prst="line">
            <a:avLst/>
          </a:prstGeom>
          <a:ln w="38100">
            <a:solidFill>
              <a:srgbClr val="00A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37F84CB-0E4A-760C-F29E-1DBF8B50DA10}"/>
              </a:ext>
            </a:extLst>
          </p:cNvPr>
          <p:cNvCxnSpPr>
            <a:cxnSpLocks/>
          </p:cNvCxnSpPr>
          <p:nvPr/>
        </p:nvCxnSpPr>
        <p:spPr>
          <a:xfrm>
            <a:off x="1869815" y="6562623"/>
            <a:ext cx="274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732B7C-E824-70D3-E808-0F453F78FFEA}"/>
              </a:ext>
            </a:extLst>
          </p:cNvPr>
          <p:cNvSpPr txBox="1"/>
          <p:nvPr/>
        </p:nvSpPr>
        <p:spPr>
          <a:xfrm>
            <a:off x="2144688" y="6201308"/>
            <a:ext cx="2560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линии трамвая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9664B-058D-0392-2BAC-079F000F1BD0}"/>
              </a:ext>
            </a:extLst>
          </p:cNvPr>
          <p:cNvSpPr txBox="1"/>
          <p:nvPr/>
        </p:nvSpPr>
        <p:spPr>
          <a:xfrm>
            <a:off x="2144689" y="6408734"/>
            <a:ext cx="28728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линий трамвая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A3215-D378-3E63-F592-8C312985F80D}"/>
              </a:ext>
            </a:extLst>
          </p:cNvPr>
          <p:cNvSpPr txBox="1"/>
          <p:nvPr/>
        </p:nvSpPr>
        <p:spPr>
          <a:xfrm>
            <a:off x="5637076" y="930207"/>
            <a:ext cx="4033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Сценарий: Перспективный (до 2034 г.)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Строительство трамвайных линий: 70 км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Кап. ремонт путей: 57 км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Строительство депо: 2 ед.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Приобретение трамваев: 199 ед.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090F31-AE4B-9DDB-611C-7581D6216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406" y="2483531"/>
            <a:ext cx="3365398" cy="35764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3389B0-9B9B-553F-D08D-7E5C5B894793}"/>
              </a:ext>
            </a:extLst>
          </p:cNvPr>
          <p:cNvSpPr txBox="1"/>
          <p:nvPr/>
        </p:nvSpPr>
        <p:spPr>
          <a:xfrm>
            <a:off x="5957377" y="6039402"/>
            <a:ext cx="3805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Сценарий: Необходимый (до 2030 г.)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трамвайных линий: 33,3 км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472A7-8795-2F13-567A-DEBA35D9B9F6}"/>
              </a:ext>
            </a:extLst>
          </p:cNvPr>
          <p:cNvSpPr txBox="1"/>
          <p:nvPr/>
        </p:nvSpPr>
        <p:spPr>
          <a:xfrm>
            <a:off x="906047" y="939223"/>
            <a:ext cx="247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Новосибирск: 1,634 млн. чел.</a:t>
            </a:r>
          </a:p>
          <a:p>
            <a:r>
              <a:rPr lang="ru-RU" sz="1300" b="1" dirty="0"/>
              <a:t>Трамвай: 23,9 млн. пасс./год</a:t>
            </a:r>
          </a:p>
        </p:txBody>
      </p:sp>
    </p:spTree>
    <p:extLst>
      <p:ext uri="{BB962C8B-B14F-4D97-AF65-F5344CB8AC3E}">
        <p14:creationId xmlns:p14="http://schemas.microsoft.com/office/powerpoint/2010/main" val="327225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  <a:p>
            <a:fld id="{B76212D7-2808-41D0-A67C-69947F38BD05}" type="slidenum">
              <a:rPr lang="ru-RU" altLang="ru-RU" smtClean="0">
                <a:solidFill>
                  <a:srgbClr val="6987C3"/>
                </a:solidFill>
                <a:latin typeface="Century Gothic" pitchFamily="34" charset="0"/>
              </a:rPr>
              <a:pPr/>
              <a:t>9</a:t>
            </a:fld>
            <a:endParaRPr lang="ru-RU" altLang="ru-RU">
              <a:solidFill>
                <a:srgbClr val="6987C3"/>
              </a:solidFill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0" y="10908"/>
            <a:ext cx="9273480" cy="828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2563" algn="l">
              <a:defRPr/>
            </a:pPr>
            <a:r>
              <a:rPr lang="ru-RU" altLang="ru-RU" sz="2000" b="1" kern="0" dirty="0">
                <a:solidFill>
                  <a:schemeClr val="tx1"/>
                </a:solidFill>
                <a:cs typeface="Arial" pitchFamily="34" charset="0"/>
              </a:rPr>
              <a:t>РИСКИ И СЛОЖНОСТИ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3136" y="800708"/>
            <a:ext cx="9919137" cy="0"/>
          </a:xfrm>
          <a:prstGeom prst="line">
            <a:avLst/>
          </a:prstGeom>
          <a:ln w="28575">
            <a:solidFill>
              <a:srgbClr val="255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AB73E61-3807-A76B-FAB3-0EC13F89F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669585"/>
              </p:ext>
            </p:extLst>
          </p:nvPr>
        </p:nvGraphicFramePr>
        <p:xfrm>
          <a:off x="787970" y="1251485"/>
          <a:ext cx="8773542" cy="3463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2542">
                  <a:extLst>
                    <a:ext uri="{9D8B030D-6E8A-4147-A177-3AD203B41FA5}">
                      <a16:colId xmlns:a16="http://schemas.microsoft.com/office/drawing/2014/main" val="351010470"/>
                    </a:ext>
                  </a:extLst>
                </a:gridCol>
                <a:gridCol w="4271000">
                  <a:extLst>
                    <a:ext uri="{9D8B030D-6E8A-4147-A177-3AD203B41FA5}">
                      <a16:colId xmlns:a16="http://schemas.microsoft.com/office/drawing/2014/main" val="33980864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РИСКИ И СЛОЖНОСТИ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0">
                          <a:effectLst/>
                        </a:rPr>
                        <a:t>СПОСОБЫ МИНИМИЗАЦИИ РИСКОВ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276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Сложности с выделением земельных участков для строительства трамвайных линий.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>
                          <a:effectLst/>
                        </a:rPr>
                        <a:t>При разработке/корректировке транспортных разделов Генерального плана – резервирование транспортных коридоров с проведением транспортного моделирования</a:t>
                      </a:r>
                      <a:endParaRPr lang="ru-RU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0402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Необходимость больших разовых инвестиций в строительство/реконструкцию трамвайных линий, сопутствующей инфраструктуры и закупку подвижного состава.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>
                          <a:effectLst/>
                        </a:rPr>
                        <a:t>Софинансирование из различных источников. Концессия.</a:t>
                      </a:r>
                      <a:endParaRPr lang="ru-RU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7527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Недостаточная разветвленность маршрутной трамвайной сети, рост </a:t>
                      </a:r>
                      <a:r>
                        <a:rPr lang="ru-RU" sz="1200" kern="0" dirty="0" err="1">
                          <a:effectLst/>
                        </a:rPr>
                        <a:t>пересадочности</a:t>
                      </a:r>
                      <a:r>
                        <a:rPr lang="ru-RU" sz="1200" kern="0" dirty="0">
                          <a:effectLst/>
                        </a:rPr>
                        <a:t> для большого количества пассажиров. Увеличение времени пересадок, длинные и неудобные переходы на ТПУ для осуществления пересадки.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>
                          <a:effectLst/>
                        </a:rPr>
                        <a:t>Разработка проектов удобных для пассажиров ТПУ</a:t>
                      </a:r>
                      <a:endParaRPr lang="ru-RU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391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Неверный прогноз пассажиропотоков на трамвайной маршрутной сети (пассажиропоток меньше прогнозируемых значений, например, из-за неверной оценки численности населения в новых районах). </a:t>
                      </a:r>
                      <a:endParaRPr lang="ru-RU" sz="1200" kern="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Кассовый разрыв между плановой и фактической выручкой.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 dirty="0">
                          <a:effectLst/>
                        </a:rPr>
                        <a:t>Качественное транспортное планирование маршрутной сети с использованием транспортного моделирования. </a:t>
                      </a:r>
                      <a:endParaRPr lang="ru-RU" sz="120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 dirty="0">
                          <a:effectLst/>
                        </a:rPr>
                        <a:t>Независимая экспертиза результатов прогнозирования пассажиропотоков и финансово-экономических моделей работы маршрутной сети.</a:t>
                      </a:r>
                      <a:endParaRPr lang="ru-RU" sz="1200" kern="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200" kern="0" dirty="0">
                          <a:effectLst/>
                        </a:rPr>
                        <a:t>Изучение и учет опыта реализованных проектов.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401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49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23122</TotalTime>
  <Words>1229</Words>
  <Application>Microsoft Office PowerPoint</Application>
  <PresentationFormat>Лист A4 (210x297 мм)</PresentationFormat>
  <Paragraphs>149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Транспортно-пересадочные узлы в транспортно-коммуникационной системе Санкт-Петербурга</dc:title>
  <dc:creator>Admin</dc:creator>
  <cp:lastModifiedBy>user</cp:lastModifiedBy>
  <cp:revision>2537</cp:revision>
  <cp:lastPrinted>2016-02-15T07:44:31Z</cp:lastPrinted>
  <dcterms:modified xsi:type="dcterms:W3CDTF">2024-06-12T21:43:25Z</dcterms:modified>
</cp:coreProperties>
</file>