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19"/>
  </p:notesMasterIdLst>
  <p:sldIdLst>
    <p:sldId id="269" r:id="rId2"/>
    <p:sldId id="317" r:id="rId3"/>
    <p:sldId id="318" r:id="rId4"/>
    <p:sldId id="329" r:id="rId5"/>
    <p:sldId id="330" r:id="rId6"/>
    <p:sldId id="331" r:id="rId7"/>
    <p:sldId id="332" r:id="rId8"/>
    <p:sldId id="333" r:id="rId9"/>
    <p:sldId id="334" r:id="rId10"/>
    <p:sldId id="335" r:id="rId11"/>
    <p:sldId id="336" r:id="rId12"/>
    <p:sldId id="337" r:id="rId13"/>
    <p:sldId id="339" r:id="rId14"/>
    <p:sldId id="340" r:id="rId15"/>
    <p:sldId id="343" r:id="rId16"/>
    <p:sldId id="327" r:id="rId17"/>
    <p:sldId id="272" r:id="rId18"/>
  </p:sldIdLst>
  <p:sldSz cx="12192000" cy="6858000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67171"/>
    <a:srgbClr val="F1801A"/>
    <a:srgbClr val="EF7F1A"/>
    <a:srgbClr val="727271"/>
    <a:srgbClr val="D9DADA"/>
    <a:srgbClr val="969696"/>
    <a:srgbClr val="216FA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2833802-FEF1-4C79-8D5D-14CF1EAF98D9}" styleName="Светлый стиль 2 — акцент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16DA210-FB5B-4158-B5E0-FEB733F419BA}" styleName="Светлый стиль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623" autoAdjust="0"/>
    <p:restoredTop sz="94503" autoAdjust="0"/>
  </p:normalViewPr>
  <p:slideViewPr>
    <p:cSldViewPr snapToGrid="0">
      <p:cViewPr varScale="1">
        <p:scale>
          <a:sx n="108" d="100"/>
          <a:sy n="108" d="100"/>
        </p:scale>
        <p:origin x="276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5A63D20-FA4C-4319-BFBF-911689D80117}" type="doc">
      <dgm:prSet loTypeId="urn:microsoft.com/office/officeart/2005/8/layout/gear1" loCatId="process" qsTypeId="urn:microsoft.com/office/officeart/2005/8/quickstyle/simple1" qsCatId="simple" csTypeId="urn:microsoft.com/office/officeart/2005/8/colors/colorful1" csCatId="colorful" phldr="1"/>
      <dgm:spPr/>
    </dgm:pt>
    <dgm:pt modelId="{E5967495-DE1E-4BF3-A863-66A9F15E11CF}">
      <dgm:prSet phldrT="[Текст]"/>
      <dgm:spPr/>
      <dgm:t>
        <a:bodyPr/>
        <a:lstStyle/>
        <a:p>
          <a:r>
            <a:rPr lang="ru-RU" dirty="0"/>
            <a:t>Команда профессионалов</a:t>
          </a:r>
        </a:p>
      </dgm:t>
    </dgm:pt>
    <dgm:pt modelId="{8AFF9A49-97A8-4423-9165-04753C45662D}" type="parTrans" cxnId="{12B04D07-6755-4B29-9680-9B1CD85EA13A}">
      <dgm:prSet/>
      <dgm:spPr/>
      <dgm:t>
        <a:bodyPr/>
        <a:lstStyle/>
        <a:p>
          <a:endParaRPr lang="ru-RU"/>
        </a:p>
      </dgm:t>
    </dgm:pt>
    <dgm:pt modelId="{83AC0F8D-BA73-44B6-BAE7-13827B0F5045}" type="sibTrans" cxnId="{12B04D07-6755-4B29-9680-9B1CD85EA13A}">
      <dgm:prSet/>
      <dgm:spPr/>
      <dgm:t>
        <a:bodyPr/>
        <a:lstStyle/>
        <a:p>
          <a:endParaRPr lang="ru-RU"/>
        </a:p>
      </dgm:t>
    </dgm:pt>
    <dgm:pt modelId="{F48AF2B3-EE64-4D25-B72C-B9030A981062}">
      <dgm:prSet phldrT="[Текст]" custT="1"/>
      <dgm:spPr/>
      <dgm:t>
        <a:bodyPr/>
        <a:lstStyle/>
        <a:p>
          <a:r>
            <a:rPr lang="ru-RU" sz="1800" dirty="0" err="1"/>
            <a:t>Програм-мный</a:t>
          </a:r>
          <a:r>
            <a:rPr lang="ru-RU" sz="1800" dirty="0"/>
            <a:t> продукт</a:t>
          </a:r>
        </a:p>
      </dgm:t>
    </dgm:pt>
    <dgm:pt modelId="{C21BE759-4310-401E-9BFB-BFD27B039A65}" type="parTrans" cxnId="{18DF055A-FE02-4133-A7AB-9AC5933509B7}">
      <dgm:prSet/>
      <dgm:spPr/>
      <dgm:t>
        <a:bodyPr/>
        <a:lstStyle/>
        <a:p>
          <a:endParaRPr lang="ru-RU"/>
        </a:p>
      </dgm:t>
    </dgm:pt>
    <dgm:pt modelId="{0892C690-148A-4287-8F02-13D7A3DF47C3}" type="sibTrans" cxnId="{18DF055A-FE02-4133-A7AB-9AC5933509B7}">
      <dgm:prSet/>
      <dgm:spPr/>
      <dgm:t>
        <a:bodyPr/>
        <a:lstStyle/>
        <a:p>
          <a:endParaRPr lang="ru-RU"/>
        </a:p>
      </dgm:t>
    </dgm:pt>
    <dgm:pt modelId="{9344F657-44CD-48CF-9EFD-63A98D35BFB4}">
      <dgm:prSet phldrT="[Текст]"/>
      <dgm:spPr/>
      <dgm:t>
        <a:bodyPr/>
        <a:lstStyle/>
        <a:p>
          <a:r>
            <a:rPr lang="ru-RU" dirty="0"/>
            <a:t>Успешный опыт</a:t>
          </a:r>
        </a:p>
      </dgm:t>
    </dgm:pt>
    <dgm:pt modelId="{3E29DB1D-3145-4B74-83E3-E27208190D92}" type="parTrans" cxnId="{748C2AB0-7817-4913-B66D-EC71DE81F8BE}">
      <dgm:prSet/>
      <dgm:spPr/>
      <dgm:t>
        <a:bodyPr/>
        <a:lstStyle/>
        <a:p>
          <a:endParaRPr lang="ru-RU"/>
        </a:p>
      </dgm:t>
    </dgm:pt>
    <dgm:pt modelId="{F7B2792B-0CF5-46B3-B18A-BB4CA50E1366}" type="sibTrans" cxnId="{748C2AB0-7817-4913-B66D-EC71DE81F8BE}">
      <dgm:prSet/>
      <dgm:spPr/>
      <dgm:t>
        <a:bodyPr/>
        <a:lstStyle/>
        <a:p>
          <a:endParaRPr lang="ru-RU"/>
        </a:p>
      </dgm:t>
    </dgm:pt>
    <dgm:pt modelId="{FF37880B-F571-4012-BE2B-B4D6A1B426A7}" type="pres">
      <dgm:prSet presAssocID="{45A63D20-FA4C-4319-BFBF-911689D80117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60A04EBC-8D94-4308-B153-4298BC041D51}" type="pres">
      <dgm:prSet presAssocID="{E5967495-DE1E-4BF3-A863-66A9F15E11CF}" presName="gear1" presStyleLbl="node1" presStyleIdx="0" presStyleCnt="3" custLinFactNeighborX="2021" custLinFactNeighborY="258">
        <dgm:presLayoutVars>
          <dgm:chMax val="1"/>
          <dgm:bulletEnabled val="1"/>
        </dgm:presLayoutVars>
      </dgm:prSet>
      <dgm:spPr/>
    </dgm:pt>
    <dgm:pt modelId="{0DDF868B-82FB-4A82-B6EA-02487BC6EB71}" type="pres">
      <dgm:prSet presAssocID="{E5967495-DE1E-4BF3-A863-66A9F15E11CF}" presName="gear1srcNode" presStyleLbl="node1" presStyleIdx="0" presStyleCnt="3"/>
      <dgm:spPr/>
    </dgm:pt>
    <dgm:pt modelId="{171DAC7F-4D43-4BAC-B70E-760B9E4B56F2}" type="pres">
      <dgm:prSet presAssocID="{E5967495-DE1E-4BF3-A863-66A9F15E11CF}" presName="gear1dstNode" presStyleLbl="node1" presStyleIdx="0" presStyleCnt="3"/>
      <dgm:spPr/>
    </dgm:pt>
    <dgm:pt modelId="{5A71E1DC-9A77-40E3-A750-BE2BB4DF7120}" type="pres">
      <dgm:prSet presAssocID="{F48AF2B3-EE64-4D25-B72C-B9030A981062}" presName="gear2" presStyleLbl="node1" presStyleIdx="1" presStyleCnt="3" custScaleX="105745">
        <dgm:presLayoutVars>
          <dgm:chMax val="1"/>
          <dgm:bulletEnabled val="1"/>
        </dgm:presLayoutVars>
      </dgm:prSet>
      <dgm:spPr/>
    </dgm:pt>
    <dgm:pt modelId="{2FC64D38-4C03-4BA8-B935-52001CA85500}" type="pres">
      <dgm:prSet presAssocID="{F48AF2B3-EE64-4D25-B72C-B9030A981062}" presName="gear2srcNode" presStyleLbl="node1" presStyleIdx="1" presStyleCnt="3"/>
      <dgm:spPr/>
    </dgm:pt>
    <dgm:pt modelId="{457381BA-6256-4964-B72E-4F9992068C8C}" type="pres">
      <dgm:prSet presAssocID="{F48AF2B3-EE64-4D25-B72C-B9030A981062}" presName="gear2dstNode" presStyleLbl="node1" presStyleIdx="1" presStyleCnt="3"/>
      <dgm:spPr/>
    </dgm:pt>
    <dgm:pt modelId="{52FD0320-1690-4B0D-954F-1526844DF793}" type="pres">
      <dgm:prSet presAssocID="{9344F657-44CD-48CF-9EFD-63A98D35BFB4}" presName="gear3" presStyleLbl="node1" presStyleIdx="2" presStyleCnt="3"/>
      <dgm:spPr/>
    </dgm:pt>
    <dgm:pt modelId="{B84867B8-8428-46BF-926B-94DE3311ABC4}" type="pres">
      <dgm:prSet presAssocID="{9344F657-44CD-48CF-9EFD-63A98D35BFB4}" presName="gear3tx" presStyleLbl="node1" presStyleIdx="2" presStyleCnt="3">
        <dgm:presLayoutVars>
          <dgm:chMax val="1"/>
          <dgm:bulletEnabled val="1"/>
        </dgm:presLayoutVars>
      </dgm:prSet>
      <dgm:spPr/>
    </dgm:pt>
    <dgm:pt modelId="{86F05ED0-F80E-4D4E-A89E-7F2B2EBF4861}" type="pres">
      <dgm:prSet presAssocID="{9344F657-44CD-48CF-9EFD-63A98D35BFB4}" presName="gear3srcNode" presStyleLbl="node1" presStyleIdx="2" presStyleCnt="3"/>
      <dgm:spPr/>
    </dgm:pt>
    <dgm:pt modelId="{D307AB2A-ACCE-4ECC-BB11-5E486B6D8822}" type="pres">
      <dgm:prSet presAssocID="{9344F657-44CD-48CF-9EFD-63A98D35BFB4}" presName="gear3dstNode" presStyleLbl="node1" presStyleIdx="2" presStyleCnt="3"/>
      <dgm:spPr/>
    </dgm:pt>
    <dgm:pt modelId="{0B897EEE-8509-45A2-A2FC-04B4B51D38EB}" type="pres">
      <dgm:prSet presAssocID="{83AC0F8D-BA73-44B6-BAE7-13827B0F5045}" presName="connector1" presStyleLbl="sibTrans2D1" presStyleIdx="0" presStyleCnt="3"/>
      <dgm:spPr/>
    </dgm:pt>
    <dgm:pt modelId="{682458E8-E6D5-44CA-8D2D-A32369E13C01}" type="pres">
      <dgm:prSet presAssocID="{0892C690-148A-4287-8F02-13D7A3DF47C3}" presName="connector2" presStyleLbl="sibTrans2D1" presStyleIdx="1" presStyleCnt="3"/>
      <dgm:spPr/>
    </dgm:pt>
    <dgm:pt modelId="{CBACEEDC-11AE-4F72-BCBF-7E69A517F2C9}" type="pres">
      <dgm:prSet presAssocID="{F7B2792B-0CF5-46B3-B18A-BB4CA50E1366}" presName="connector3" presStyleLbl="sibTrans2D1" presStyleIdx="2" presStyleCnt="3"/>
      <dgm:spPr/>
    </dgm:pt>
  </dgm:ptLst>
  <dgm:cxnLst>
    <dgm:cxn modelId="{12B04D07-6755-4B29-9680-9B1CD85EA13A}" srcId="{45A63D20-FA4C-4319-BFBF-911689D80117}" destId="{E5967495-DE1E-4BF3-A863-66A9F15E11CF}" srcOrd="0" destOrd="0" parTransId="{8AFF9A49-97A8-4423-9165-04753C45662D}" sibTransId="{83AC0F8D-BA73-44B6-BAE7-13827B0F5045}"/>
    <dgm:cxn modelId="{6426FF0D-D2DC-4366-96A3-78D11D34471C}" type="presOf" srcId="{9344F657-44CD-48CF-9EFD-63A98D35BFB4}" destId="{B84867B8-8428-46BF-926B-94DE3311ABC4}" srcOrd="1" destOrd="0" presId="urn:microsoft.com/office/officeart/2005/8/layout/gear1"/>
    <dgm:cxn modelId="{E0D3EF41-99C1-4B89-875B-2A02D78E6F78}" type="presOf" srcId="{F48AF2B3-EE64-4D25-B72C-B9030A981062}" destId="{5A71E1DC-9A77-40E3-A750-BE2BB4DF7120}" srcOrd="0" destOrd="0" presId="urn:microsoft.com/office/officeart/2005/8/layout/gear1"/>
    <dgm:cxn modelId="{D87B8D70-B7E7-45DE-9405-6BF4F647AD86}" type="presOf" srcId="{F7B2792B-0CF5-46B3-B18A-BB4CA50E1366}" destId="{CBACEEDC-11AE-4F72-BCBF-7E69A517F2C9}" srcOrd="0" destOrd="0" presId="urn:microsoft.com/office/officeart/2005/8/layout/gear1"/>
    <dgm:cxn modelId="{18DF055A-FE02-4133-A7AB-9AC5933509B7}" srcId="{45A63D20-FA4C-4319-BFBF-911689D80117}" destId="{F48AF2B3-EE64-4D25-B72C-B9030A981062}" srcOrd="1" destOrd="0" parTransId="{C21BE759-4310-401E-9BFB-BFD27B039A65}" sibTransId="{0892C690-148A-4287-8F02-13D7A3DF47C3}"/>
    <dgm:cxn modelId="{0C0F8D8F-8F18-493F-8AAF-45CC794B1C59}" type="presOf" srcId="{45A63D20-FA4C-4319-BFBF-911689D80117}" destId="{FF37880B-F571-4012-BE2B-B4D6A1B426A7}" srcOrd="0" destOrd="0" presId="urn:microsoft.com/office/officeart/2005/8/layout/gear1"/>
    <dgm:cxn modelId="{3CA15791-BF54-4DE9-8E4E-960A8804671E}" type="presOf" srcId="{F48AF2B3-EE64-4D25-B72C-B9030A981062}" destId="{457381BA-6256-4964-B72E-4F9992068C8C}" srcOrd="2" destOrd="0" presId="urn:microsoft.com/office/officeart/2005/8/layout/gear1"/>
    <dgm:cxn modelId="{16FAAF92-B7F6-4B76-B174-92282A03BD3A}" type="presOf" srcId="{E5967495-DE1E-4BF3-A863-66A9F15E11CF}" destId="{60A04EBC-8D94-4308-B153-4298BC041D51}" srcOrd="0" destOrd="0" presId="urn:microsoft.com/office/officeart/2005/8/layout/gear1"/>
    <dgm:cxn modelId="{B6E8FF93-6064-4A61-9764-B6D597C0EB2D}" type="presOf" srcId="{9344F657-44CD-48CF-9EFD-63A98D35BFB4}" destId="{52FD0320-1690-4B0D-954F-1526844DF793}" srcOrd="0" destOrd="0" presId="urn:microsoft.com/office/officeart/2005/8/layout/gear1"/>
    <dgm:cxn modelId="{D2F1699B-76BC-4A16-8260-FE3735CA753C}" type="presOf" srcId="{9344F657-44CD-48CF-9EFD-63A98D35BFB4}" destId="{D307AB2A-ACCE-4ECC-BB11-5E486B6D8822}" srcOrd="3" destOrd="0" presId="urn:microsoft.com/office/officeart/2005/8/layout/gear1"/>
    <dgm:cxn modelId="{9B9B01A0-FD93-4DC3-8AE5-854542523BBE}" type="presOf" srcId="{E5967495-DE1E-4BF3-A863-66A9F15E11CF}" destId="{171DAC7F-4D43-4BAC-B70E-760B9E4B56F2}" srcOrd="2" destOrd="0" presId="urn:microsoft.com/office/officeart/2005/8/layout/gear1"/>
    <dgm:cxn modelId="{E0B93AA6-A85D-4ED9-AAAD-656B51443D86}" type="presOf" srcId="{F48AF2B3-EE64-4D25-B72C-B9030A981062}" destId="{2FC64D38-4C03-4BA8-B935-52001CA85500}" srcOrd="1" destOrd="0" presId="urn:microsoft.com/office/officeart/2005/8/layout/gear1"/>
    <dgm:cxn modelId="{748C2AB0-7817-4913-B66D-EC71DE81F8BE}" srcId="{45A63D20-FA4C-4319-BFBF-911689D80117}" destId="{9344F657-44CD-48CF-9EFD-63A98D35BFB4}" srcOrd="2" destOrd="0" parTransId="{3E29DB1D-3145-4B74-83E3-E27208190D92}" sibTransId="{F7B2792B-0CF5-46B3-B18A-BB4CA50E1366}"/>
    <dgm:cxn modelId="{93DDE4B2-E8BD-497A-AB8A-556B70B07B70}" type="presOf" srcId="{83AC0F8D-BA73-44B6-BAE7-13827B0F5045}" destId="{0B897EEE-8509-45A2-A2FC-04B4B51D38EB}" srcOrd="0" destOrd="0" presId="urn:microsoft.com/office/officeart/2005/8/layout/gear1"/>
    <dgm:cxn modelId="{D7E526CC-D2A5-4BCE-B6A5-DCFDBEDEBFFC}" type="presOf" srcId="{E5967495-DE1E-4BF3-A863-66A9F15E11CF}" destId="{0DDF868B-82FB-4A82-B6EA-02487BC6EB71}" srcOrd="1" destOrd="0" presId="urn:microsoft.com/office/officeart/2005/8/layout/gear1"/>
    <dgm:cxn modelId="{1222EBD0-9254-458F-BEBF-9BE318AA5AEC}" type="presOf" srcId="{0892C690-148A-4287-8F02-13D7A3DF47C3}" destId="{682458E8-E6D5-44CA-8D2D-A32369E13C01}" srcOrd="0" destOrd="0" presId="urn:microsoft.com/office/officeart/2005/8/layout/gear1"/>
    <dgm:cxn modelId="{210CE5E0-8540-4036-804E-9F5F805732B6}" type="presOf" srcId="{9344F657-44CD-48CF-9EFD-63A98D35BFB4}" destId="{86F05ED0-F80E-4D4E-A89E-7F2B2EBF4861}" srcOrd="2" destOrd="0" presId="urn:microsoft.com/office/officeart/2005/8/layout/gear1"/>
    <dgm:cxn modelId="{A1AFD4F8-729B-4277-8FF3-46CE29B1BF25}" type="presParOf" srcId="{FF37880B-F571-4012-BE2B-B4D6A1B426A7}" destId="{60A04EBC-8D94-4308-B153-4298BC041D51}" srcOrd="0" destOrd="0" presId="urn:microsoft.com/office/officeart/2005/8/layout/gear1"/>
    <dgm:cxn modelId="{A97EF231-A4E0-4C1D-8523-80B653DB8E3A}" type="presParOf" srcId="{FF37880B-F571-4012-BE2B-B4D6A1B426A7}" destId="{0DDF868B-82FB-4A82-B6EA-02487BC6EB71}" srcOrd="1" destOrd="0" presId="urn:microsoft.com/office/officeart/2005/8/layout/gear1"/>
    <dgm:cxn modelId="{08F8D5B7-2074-4443-89D9-601DDCA7E7FE}" type="presParOf" srcId="{FF37880B-F571-4012-BE2B-B4D6A1B426A7}" destId="{171DAC7F-4D43-4BAC-B70E-760B9E4B56F2}" srcOrd="2" destOrd="0" presId="urn:microsoft.com/office/officeart/2005/8/layout/gear1"/>
    <dgm:cxn modelId="{1F91C768-1473-47F3-AF30-F7D9EF90959C}" type="presParOf" srcId="{FF37880B-F571-4012-BE2B-B4D6A1B426A7}" destId="{5A71E1DC-9A77-40E3-A750-BE2BB4DF7120}" srcOrd="3" destOrd="0" presId="urn:microsoft.com/office/officeart/2005/8/layout/gear1"/>
    <dgm:cxn modelId="{EBDEE844-EDC0-4EBC-81FA-CAED850F70D8}" type="presParOf" srcId="{FF37880B-F571-4012-BE2B-B4D6A1B426A7}" destId="{2FC64D38-4C03-4BA8-B935-52001CA85500}" srcOrd="4" destOrd="0" presId="urn:microsoft.com/office/officeart/2005/8/layout/gear1"/>
    <dgm:cxn modelId="{0C1C33C9-0F89-4360-81B3-D29BB1ED8BAF}" type="presParOf" srcId="{FF37880B-F571-4012-BE2B-B4D6A1B426A7}" destId="{457381BA-6256-4964-B72E-4F9992068C8C}" srcOrd="5" destOrd="0" presId="urn:microsoft.com/office/officeart/2005/8/layout/gear1"/>
    <dgm:cxn modelId="{27748D1A-E12B-4BED-90C7-923BFB9034FC}" type="presParOf" srcId="{FF37880B-F571-4012-BE2B-B4D6A1B426A7}" destId="{52FD0320-1690-4B0D-954F-1526844DF793}" srcOrd="6" destOrd="0" presId="urn:microsoft.com/office/officeart/2005/8/layout/gear1"/>
    <dgm:cxn modelId="{71946A7D-E1D7-43D8-A73D-33765C14339E}" type="presParOf" srcId="{FF37880B-F571-4012-BE2B-B4D6A1B426A7}" destId="{B84867B8-8428-46BF-926B-94DE3311ABC4}" srcOrd="7" destOrd="0" presId="urn:microsoft.com/office/officeart/2005/8/layout/gear1"/>
    <dgm:cxn modelId="{DD97ADC1-9C62-4981-9316-77F1B8B80A63}" type="presParOf" srcId="{FF37880B-F571-4012-BE2B-B4D6A1B426A7}" destId="{86F05ED0-F80E-4D4E-A89E-7F2B2EBF4861}" srcOrd="8" destOrd="0" presId="urn:microsoft.com/office/officeart/2005/8/layout/gear1"/>
    <dgm:cxn modelId="{C5F820E6-DFEA-4DAA-9163-DD886033C89E}" type="presParOf" srcId="{FF37880B-F571-4012-BE2B-B4D6A1B426A7}" destId="{D307AB2A-ACCE-4ECC-BB11-5E486B6D8822}" srcOrd="9" destOrd="0" presId="urn:microsoft.com/office/officeart/2005/8/layout/gear1"/>
    <dgm:cxn modelId="{A42D5868-977A-4F48-B805-2DC698C5DBD4}" type="presParOf" srcId="{FF37880B-F571-4012-BE2B-B4D6A1B426A7}" destId="{0B897EEE-8509-45A2-A2FC-04B4B51D38EB}" srcOrd="10" destOrd="0" presId="urn:microsoft.com/office/officeart/2005/8/layout/gear1"/>
    <dgm:cxn modelId="{5A0BAB4C-F62F-48B5-88D0-5647C2F23C09}" type="presParOf" srcId="{FF37880B-F571-4012-BE2B-B4D6A1B426A7}" destId="{682458E8-E6D5-44CA-8D2D-A32369E13C01}" srcOrd="11" destOrd="0" presId="urn:microsoft.com/office/officeart/2005/8/layout/gear1"/>
    <dgm:cxn modelId="{8F762910-5D00-4503-A629-163779F0F4A5}" type="presParOf" srcId="{FF37880B-F571-4012-BE2B-B4D6A1B426A7}" destId="{CBACEEDC-11AE-4F72-BCBF-7E69A517F2C9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6018AE1-0A0A-45F3-9703-C368FC5A6871}" type="doc">
      <dgm:prSet loTypeId="urn:microsoft.com/office/officeart/2005/8/layout/hList6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56BC7728-8604-47EE-A95C-AB517E6CF918}">
      <dgm:prSet phldrT="[Текст]"/>
      <dgm:spPr/>
      <dgm:t>
        <a:bodyPr/>
        <a:lstStyle/>
        <a:p>
          <a:r>
            <a: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ТИМ</a:t>
          </a:r>
        </a:p>
      </dgm:t>
    </dgm:pt>
    <dgm:pt modelId="{494014B6-9C6A-48F7-86F5-23E70E955D59}" type="parTrans" cxnId="{1D10A33B-F4CC-4EFF-8A2D-D3995AFF0F61}">
      <dgm:prSet/>
      <dgm:spPr/>
      <dgm:t>
        <a:bodyPr/>
        <a:lstStyle/>
        <a:p>
          <a:endParaRPr lang="ru-RU"/>
        </a:p>
      </dgm:t>
    </dgm:pt>
    <dgm:pt modelId="{222ECBDD-4841-4205-A789-84BC9DA2B1E8}" type="sibTrans" cxnId="{1D10A33B-F4CC-4EFF-8A2D-D3995AFF0F61}">
      <dgm:prSet/>
      <dgm:spPr/>
      <dgm:t>
        <a:bodyPr/>
        <a:lstStyle/>
        <a:p>
          <a:endParaRPr lang="ru-RU"/>
        </a:p>
      </dgm:t>
    </dgm:pt>
    <dgm:pt modelId="{A87EF7DA-0FBA-4595-ADA8-B9D399CC29E1}">
      <dgm:prSet phldrT="[Текст]"/>
      <dgm:spPr/>
      <dgm:t>
        <a:bodyPr/>
        <a:lstStyle/>
        <a:p>
          <a:r>
            <a:rPr lang="ru-RU" dirty="0">
              <a:solidFill>
                <a:schemeClr val="tx1">
                  <a:lumMod val="50000"/>
                </a:schemeClr>
              </a:solidFill>
            </a:rPr>
            <a:t>Создание цифрового двойника</a:t>
          </a:r>
        </a:p>
      </dgm:t>
    </dgm:pt>
    <dgm:pt modelId="{77FE4209-8577-43D3-9EB8-FC0E2C130435}" type="parTrans" cxnId="{16D3CDA9-ECC6-4AC3-B07E-B75E91B989D2}">
      <dgm:prSet/>
      <dgm:spPr/>
      <dgm:t>
        <a:bodyPr/>
        <a:lstStyle/>
        <a:p>
          <a:endParaRPr lang="ru-RU"/>
        </a:p>
      </dgm:t>
    </dgm:pt>
    <dgm:pt modelId="{1A05E18A-BEA2-4510-8845-75EC3C9989B7}" type="sibTrans" cxnId="{16D3CDA9-ECC6-4AC3-B07E-B75E91B989D2}">
      <dgm:prSet/>
      <dgm:spPr/>
      <dgm:t>
        <a:bodyPr/>
        <a:lstStyle/>
        <a:p>
          <a:endParaRPr lang="ru-RU"/>
        </a:p>
      </dgm:t>
    </dgm:pt>
    <dgm:pt modelId="{D48832E1-9201-419E-AE52-2EC0D6FA7CD7}">
      <dgm:prSet phldrT="[Текст]"/>
      <dgm:spPr/>
      <dgm:t>
        <a:bodyPr/>
        <a:lstStyle/>
        <a:p>
          <a:pPr algn="ctr"/>
          <a:r>
            <a: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Строительство </a:t>
          </a:r>
        </a:p>
        <a:p>
          <a:pPr algn="ctr"/>
          <a:r>
            <a: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4.0</a:t>
          </a:r>
        </a:p>
      </dgm:t>
    </dgm:pt>
    <dgm:pt modelId="{0BD7A017-A134-4F87-A310-0FC95D73A529}" type="parTrans" cxnId="{563630A2-CE4D-49CE-95D9-90C8CE8A4040}">
      <dgm:prSet/>
      <dgm:spPr/>
      <dgm:t>
        <a:bodyPr/>
        <a:lstStyle/>
        <a:p>
          <a:endParaRPr lang="ru-RU"/>
        </a:p>
      </dgm:t>
    </dgm:pt>
    <dgm:pt modelId="{C9816645-56D8-4A5E-8440-16245C912A49}" type="sibTrans" cxnId="{563630A2-CE4D-49CE-95D9-90C8CE8A4040}">
      <dgm:prSet/>
      <dgm:spPr/>
      <dgm:t>
        <a:bodyPr/>
        <a:lstStyle/>
        <a:p>
          <a:endParaRPr lang="ru-RU"/>
        </a:p>
      </dgm:t>
    </dgm:pt>
    <dgm:pt modelId="{D80EF760-4550-486A-BBB8-7B6DED4267CC}">
      <dgm:prSet phldrT="[Текст]"/>
      <dgm:spPr/>
      <dgm:t>
        <a:bodyPr/>
        <a:lstStyle/>
        <a:p>
          <a:pPr algn="l"/>
          <a:r>
            <a:rPr lang="ru-RU" dirty="0">
              <a:solidFill>
                <a:schemeClr val="tx1">
                  <a:lumMod val="50000"/>
                </a:schemeClr>
              </a:solidFill>
            </a:rPr>
            <a:t>Бережливое производство</a:t>
          </a:r>
        </a:p>
      </dgm:t>
    </dgm:pt>
    <dgm:pt modelId="{E6BF465E-A4D2-4251-A456-495FBE01B926}" type="parTrans" cxnId="{77D733A8-69A8-464F-8492-7280E4DB7D27}">
      <dgm:prSet/>
      <dgm:spPr/>
      <dgm:t>
        <a:bodyPr/>
        <a:lstStyle/>
        <a:p>
          <a:endParaRPr lang="ru-RU"/>
        </a:p>
      </dgm:t>
    </dgm:pt>
    <dgm:pt modelId="{0B4F6FF0-A4CA-48B9-B681-EB48992B032C}" type="sibTrans" cxnId="{77D733A8-69A8-464F-8492-7280E4DB7D27}">
      <dgm:prSet/>
      <dgm:spPr/>
      <dgm:t>
        <a:bodyPr/>
        <a:lstStyle/>
        <a:p>
          <a:endParaRPr lang="ru-RU"/>
        </a:p>
      </dgm:t>
    </dgm:pt>
    <dgm:pt modelId="{E85C091F-7F75-465C-B075-6968CE36CBBE}">
      <dgm:prSet phldrT="[Текст]"/>
      <dgm:spPr/>
      <dgm:t>
        <a:bodyPr/>
        <a:lstStyle/>
        <a:p>
          <a:r>
            <a: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Управление</a:t>
          </a:r>
        </a:p>
        <a:p>
          <a:r>
            <a: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жизненным</a:t>
          </a:r>
        </a:p>
        <a:p>
          <a:r>
            <a: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циклом</a:t>
          </a:r>
        </a:p>
      </dgm:t>
    </dgm:pt>
    <dgm:pt modelId="{986158FC-DA0C-4CEC-98A2-B02A5F822C48}" type="parTrans" cxnId="{DD5BDE40-A975-4C32-8527-9A58FF4E2D6B}">
      <dgm:prSet/>
      <dgm:spPr/>
      <dgm:t>
        <a:bodyPr/>
        <a:lstStyle/>
        <a:p>
          <a:endParaRPr lang="ru-RU"/>
        </a:p>
      </dgm:t>
    </dgm:pt>
    <dgm:pt modelId="{C82EF2F0-7927-423D-9238-2D2D0D7CAF62}" type="sibTrans" cxnId="{DD5BDE40-A975-4C32-8527-9A58FF4E2D6B}">
      <dgm:prSet/>
      <dgm:spPr/>
      <dgm:t>
        <a:bodyPr/>
        <a:lstStyle/>
        <a:p>
          <a:endParaRPr lang="ru-RU"/>
        </a:p>
      </dgm:t>
    </dgm:pt>
    <dgm:pt modelId="{39205339-DD5C-4D70-AF8F-AC4058658798}">
      <dgm:prSet phldrT="[Текст]"/>
      <dgm:spPr/>
      <dgm:t>
        <a:bodyPr/>
        <a:lstStyle/>
        <a:p>
          <a:r>
            <a:rPr lang="ru-RU" dirty="0">
              <a:solidFill>
                <a:schemeClr val="tx1">
                  <a:lumMod val="50000"/>
                </a:schemeClr>
              </a:solidFill>
            </a:rPr>
            <a:t>Прогнозирование дорожных параметров</a:t>
          </a:r>
        </a:p>
      </dgm:t>
    </dgm:pt>
    <dgm:pt modelId="{BD74B6D1-E2EA-4F6E-8F3E-F43DF4B819E4}" type="parTrans" cxnId="{BE68F0CE-4E34-47F4-AA25-E0053D6657EF}">
      <dgm:prSet/>
      <dgm:spPr/>
      <dgm:t>
        <a:bodyPr/>
        <a:lstStyle/>
        <a:p>
          <a:endParaRPr lang="ru-RU"/>
        </a:p>
      </dgm:t>
    </dgm:pt>
    <dgm:pt modelId="{9C3B7615-EA77-4430-AAF1-5F9B84B95584}" type="sibTrans" cxnId="{BE68F0CE-4E34-47F4-AA25-E0053D6657EF}">
      <dgm:prSet/>
      <dgm:spPr/>
      <dgm:t>
        <a:bodyPr/>
        <a:lstStyle/>
        <a:p>
          <a:endParaRPr lang="ru-RU"/>
        </a:p>
      </dgm:t>
    </dgm:pt>
    <dgm:pt modelId="{BE7F99DA-05B6-4AC1-9426-F8197746BB2C}" type="pres">
      <dgm:prSet presAssocID="{D6018AE1-0A0A-45F3-9703-C368FC5A6871}" presName="Name0" presStyleCnt="0">
        <dgm:presLayoutVars>
          <dgm:dir/>
          <dgm:resizeHandles val="exact"/>
        </dgm:presLayoutVars>
      </dgm:prSet>
      <dgm:spPr/>
    </dgm:pt>
    <dgm:pt modelId="{E6A3E2CF-6BAF-4B7B-8428-41CC37C05718}" type="pres">
      <dgm:prSet presAssocID="{56BC7728-8604-47EE-A95C-AB517E6CF918}" presName="node" presStyleLbl="node1" presStyleIdx="0" presStyleCnt="3" custLinFactNeighborX="-43358" custLinFactNeighborY="2359">
        <dgm:presLayoutVars>
          <dgm:bulletEnabled val="1"/>
        </dgm:presLayoutVars>
      </dgm:prSet>
      <dgm:spPr/>
    </dgm:pt>
    <dgm:pt modelId="{35BC7FFF-4CEB-4A4D-8CC9-2811ED6DEC24}" type="pres">
      <dgm:prSet presAssocID="{222ECBDD-4841-4205-A789-84BC9DA2B1E8}" presName="sibTrans" presStyleCnt="0"/>
      <dgm:spPr/>
    </dgm:pt>
    <dgm:pt modelId="{4E5FDB81-3682-432C-9625-2E58BFB1AE1D}" type="pres">
      <dgm:prSet presAssocID="{D48832E1-9201-419E-AE52-2EC0D6FA7CD7}" presName="node" presStyleLbl="node1" presStyleIdx="1" presStyleCnt="3">
        <dgm:presLayoutVars>
          <dgm:bulletEnabled val="1"/>
        </dgm:presLayoutVars>
      </dgm:prSet>
      <dgm:spPr/>
    </dgm:pt>
    <dgm:pt modelId="{5F400EFD-0A3E-4A35-89B4-34E8EEA46BA9}" type="pres">
      <dgm:prSet presAssocID="{C9816645-56D8-4A5E-8440-16245C912A49}" presName="sibTrans" presStyleCnt="0"/>
      <dgm:spPr/>
    </dgm:pt>
    <dgm:pt modelId="{F94FE4CA-F2FB-4018-8FE3-2E56BAC1729F}" type="pres">
      <dgm:prSet presAssocID="{E85C091F-7F75-465C-B075-6968CE36CBBE}" presName="node" presStyleLbl="node1" presStyleIdx="2" presStyleCnt="3" custLinFactNeighborX="-37303" custLinFactNeighborY="20">
        <dgm:presLayoutVars>
          <dgm:bulletEnabled val="1"/>
        </dgm:presLayoutVars>
      </dgm:prSet>
      <dgm:spPr/>
    </dgm:pt>
  </dgm:ptLst>
  <dgm:cxnLst>
    <dgm:cxn modelId="{F96AD40F-7994-40F0-978C-8E4CFC89FD76}" type="presOf" srcId="{E85C091F-7F75-465C-B075-6968CE36CBBE}" destId="{F94FE4CA-F2FB-4018-8FE3-2E56BAC1729F}" srcOrd="0" destOrd="0" presId="urn:microsoft.com/office/officeart/2005/8/layout/hList6"/>
    <dgm:cxn modelId="{DCA2AD2A-2DE8-4E18-ADEF-C2B561E0806E}" type="presOf" srcId="{D80EF760-4550-486A-BBB8-7B6DED4267CC}" destId="{4E5FDB81-3682-432C-9625-2E58BFB1AE1D}" srcOrd="0" destOrd="1" presId="urn:microsoft.com/office/officeart/2005/8/layout/hList6"/>
    <dgm:cxn modelId="{1D10A33B-F4CC-4EFF-8A2D-D3995AFF0F61}" srcId="{D6018AE1-0A0A-45F3-9703-C368FC5A6871}" destId="{56BC7728-8604-47EE-A95C-AB517E6CF918}" srcOrd="0" destOrd="0" parTransId="{494014B6-9C6A-48F7-86F5-23E70E955D59}" sibTransId="{222ECBDD-4841-4205-A789-84BC9DA2B1E8}"/>
    <dgm:cxn modelId="{DD5BDE40-A975-4C32-8527-9A58FF4E2D6B}" srcId="{D6018AE1-0A0A-45F3-9703-C368FC5A6871}" destId="{E85C091F-7F75-465C-B075-6968CE36CBBE}" srcOrd="2" destOrd="0" parTransId="{986158FC-DA0C-4CEC-98A2-B02A5F822C48}" sibTransId="{C82EF2F0-7927-423D-9238-2D2D0D7CAF62}"/>
    <dgm:cxn modelId="{9F1FDF5F-1547-492E-A897-89BE263EA75F}" type="presOf" srcId="{56BC7728-8604-47EE-A95C-AB517E6CF918}" destId="{E6A3E2CF-6BAF-4B7B-8428-41CC37C05718}" srcOrd="0" destOrd="0" presId="urn:microsoft.com/office/officeart/2005/8/layout/hList6"/>
    <dgm:cxn modelId="{E93DB868-0484-4759-B5A4-F7A25F2D35D5}" type="presOf" srcId="{39205339-DD5C-4D70-AF8F-AC4058658798}" destId="{F94FE4CA-F2FB-4018-8FE3-2E56BAC1729F}" srcOrd="0" destOrd="1" presId="urn:microsoft.com/office/officeart/2005/8/layout/hList6"/>
    <dgm:cxn modelId="{563630A2-CE4D-49CE-95D9-90C8CE8A4040}" srcId="{D6018AE1-0A0A-45F3-9703-C368FC5A6871}" destId="{D48832E1-9201-419E-AE52-2EC0D6FA7CD7}" srcOrd="1" destOrd="0" parTransId="{0BD7A017-A134-4F87-A310-0FC95D73A529}" sibTransId="{C9816645-56D8-4A5E-8440-16245C912A49}"/>
    <dgm:cxn modelId="{77D733A8-69A8-464F-8492-7280E4DB7D27}" srcId="{D48832E1-9201-419E-AE52-2EC0D6FA7CD7}" destId="{D80EF760-4550-486A-BBB8-7B6DED4267CC}" srcOrd="0" destOrd="0" parTransId="{E6BF465E-A4D2-4251-A456-495FBE01B926}" sibTransId="{0B4F6FF0-A4CA-48B9-B681-EB48992B032C}"/>
    <dgm:cxn modelId="{0B909AA8-8394-42C5-B6D1-29D2DD4F7DE2}" type="presOf" srcId="{D6018AE1-0A0A-45F3-9703-C368FC5A6871}" destId="{BE7F99DA-05B6-4AC1-9426-F8197746BB2C}" srcOrd="0" destOrd="0" presId="urn:microsoft.com/office/officeart/2005/8/layout/hList6"/>
    <dgm:cxn modelId="{356582A9-A6C9-4FF8-A702-615E32633EF0}" type="presOf" srcId="{A87EF7DA-0FBA-4595-ADA8-B9D399CC29E1}" destId="{E6A3E2CF-6BAF-4B7B-8428-41CC37C05718}" srcOrd="0" destOrd="1" presId="urn:microsoft.com/office/officeart/2005/8/layout/hList6"/>
    <dgm:cxn modelId="{16D3CDA9-ECC6-4AC3-B07E-B75E91B989D2}" srcId="{56BC7728-8604-47EE-A95C-AB517E6CF918}" destId="{A87EF7DA-0FBA-4595-ADA8-B9D399CC29E1}" srcOrd="0" destOrd="0" parTransId="{77FE4209-8577-43D3-9EB8-FC0E2C130435}" sibTransId="{1A05E18A-BEA2-4510-8845-75EC3C9989B7}"/>
    <dgm:cxn modelId="{BE68F0CE-4E34-47F4-AA25-E0053D6657EF}" srcId="{E85C091F-7F75-465C-B075-6968CE36CBBE}" destId="{39205339-DD5C-4D70-AF8F-AC4058658798}" srcOrd="0" destOrd="0" parTransId="{BD74B6D1-E2EA-4F6E-8F3E-F43DF4B819E4}" sibTransId="{9C3B7615-EA77-4430-AAF1-5F9B84B95584}"/>
    <dgm:cxn modelId="{B4B753F7-9110-435D-B655-69F119726739}" type="presOf" srcId="{D48832E1-9201-419E-AE52-2EC0D6FA7CD7}" destId="{4E5FDB81-3682-432C-9625-2E58BFB1AE1D}" srcOrd="0" destOrd="0" presId="urn:microsoft.com/office/officeart/2005/8/layout/hList6"/>
    <dgm:cxn modelId="{14066DBC-CAE0-4A1C-AD66-1EEC102B883C}" type="presParOf" srcId="{BE7F99DA-05B6-4AC1-9426-F8197746BB2C}" destId="{E6A3E2CF-6BAF-4B7B-8428-41CC37C05718}" srcOrd="0" destOrd="0" presId="urn:microsoft.com/office/officeart/2005/8/layout/hList6"/>
    <dgm:cxn modelId="{14A8C290-6BBB-42DC-8B79-3C8B8D342FE8}" type="presParOf" srcId="{BE7F99DA-05B6-4AC1-9426-F8197746BB2C}" destId="{35BC7FFF-4CEB-4A4D-8CC9-2811ED6DEC24}" srcOrd="1" destOrd="0" presId="urn:microsoft.com/office/officeart/2005/8/layout/hList6"/>
    <dgm:cxn modelId="{D72DC7A4-2985-458F-8C0A-1302F54CD57F}" type="presParOf" srcId="{BE7F99DA-05B6-4AC1-9426-F8197746BB2C}" destId="{4E5FDB81-3682-432C-9625-2E58BFB1AE1D}" srcOrd="2" destOrd="0" presId="urn:microsoft.com/office/officeart/2005/8/layout/hList6"/>
    <dgm:cxn modelId="{04C19F87-27EC-4178-A42F-3CB330DC0D8F}" type="presParOf" srcId="{BE7F99DA-05B6-4AC1-9426-F8197746BB2C}" destId="{5F400EFD-0A3E-4A35-89B4-34E8EEA46BA9}" srcOrd="3" destOrd="0" presId="urn:microsoft.com/office/officeart/2005/8/layout/hList6"/>
    <dgm:cxn modelId="{5F49DAEB-801F-4475-87BF-9F9E3BED42FD}" type="presParOf" srcId="{BE7F99DA-05B6-4AC1-9426-F8197746BB2C}" destId="{F94FE4CA-F2FB-4018-8FE3-2E56BAC1729F}" srcOrd="4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0A04EBC-8D94-4308-B153-4298BC041D51}">
      <dsp:nvSpPr>
        <dsp:cNvPr id="0" name=""/>
        <dsp:cNvSpPr/>
      </dsp:nvSpPr>
      <dsp:spPr>
        <a:xfrm>
          <a:off x="3853297" y="2438400"/>
          <a:ext cx="2980266" cy="2980266"/>
        </a:xfrm>
        <a:prstGeom prst="gear9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/>
            <a:t>Команда профессионалов</a:t>
          </a:r>
        </a:p>
      </dsp:txBody>
      <dsp:txXfrm>
        <a:off x="4452463" y="3136513"/>
        <a:ext cx="1781934" cy="1531918"/>
      </dsp:txXfrm>
    </dsp:sp>
    <dsp:sp modelId="{5A71E1DC-9A77-40E3-A750-BE2BB4DF7120}">
      <dsp:nvSpPr>
        <dsp:cNvPr id="0" name=""/>
        <dsp:cNvSpPr/>
      </dsp:nvSpPr>
      <dsp:spPr>
        <a:xfrm>
          <a:off x="1996832" y="1733973"/>
          <a:ext cx="2291987" cy="2167466"/>
        </a:xfrm>
        <a:prstGeom prst="gear6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 err="1"/>
            <a:t>Програм-мный</a:t>
          </a:r>
          <a:r>
            <a:rPr lang="ru-RU" sz="1800" kern="1200" dirty="0"/>
            <a:t> продукт</a:t>
          </a:r>
        </a:p>
      </dsp:txBody>
      <dsp:txXfrm>
        <a:off x="2560599" y="2282937"/>
        <a:ext cx="1164453" cy="1069538"/>
      </dsp:txXfrm>
    </dsp:sp>
    <dsp:sp modelId="{52FD0320-1690-4B0D-954F-1526844DF793}">
      <dsp:nvSpPr>
        <dsp:cNvPr id="0" name=""/>
        <dsp:cNvSpPr/>
      </dsp:nvSpPr>
      <dsp:spPr>
        <a:xfrm rot="20700000">
          <a:off x="3273095" y="238642"/>
          <a:ext cx="2123675" cy="2123675"/>
        </a:xfrm>
        <a:prstGeom prst="gear6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/>
            <a:t>Успешный опыт</a:t>
          </a:r>
        </a:p>
      </dsp:txBody>
      <dsp:txXfrm rot="-20700000">
        <a:off x="3738879" y="704426"/>
        <a:ext cx="1192106" cy="1192106"/>
      </dsp:txXfrm>
    </dsp:sp>
    <dsp:sp modelId="{0B897EEE-8509-45A2-A2FC-04B4B51D38EB}">
      <dsp:nvSpPr>
        <dsp:cNvPr id="0" name=""/>
        <dsp:cNvSpPr/>
      </dsp:nvSpPr>
      <dsp:spPr>
        <a:xfrm>
          <a:off x="3577577" y="1980864"/>
          <a:ext cx="3814741" cy="3814741"/>
        </a:xfrm>
        <a:prstGeom prst="circularArrow">
          <a:avLst>
            <a:gd name="adj1" fmla="val 4688"/>
            <a:gd name="adj2" fmla="val 299029"/>
            <a:gd name="adj3" fmla="val 2539295"/>
            <a:gd name="adj4" fmla="val 15812321"/>
            <a:gd name="adj5" fmla="val 5469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82458E8-E6D5-44CA-8D2D-A32369E13C01}">
      <dsp:nvSpPr>
        <dsp:cNvPr id="0" name=""/>
        <dsp:cNvSpPr/>
      </dsp:nvSpPr>
      <dsp:spPr>
        <a:xfrm>
          <a:off x="1675238" y="1249140"/>
          <a:ext cx="2771648" cy="2771648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BACEEDC-11AE-4F72-BCBF-7E69A517F2C9}">
      <dsp:nvSpPr>
        <dsp:cNvPr id="0" name=""/>
        <dsp:cNvSpPr/>
      </dsp:nvSpPr>
      <dsp:spPr>
        <a:xfrm>
          <a:off x="2781867" y="-231776"/>
          <a:ext cx="2988394" cy="2988394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6A3E2CF-6BAF-4B7B-8428-41CC37C05718}">
      <dsp:nvSpPr>
        <dsp:cNvPr id="0" name=""/>
        <dsp:cNvSpPr/>
      </dsp:nvSpPr>
      <dsp:spPr>
        <a:xfrm rot="16200000">
          <a:off x="-756190" y="756190"/>
          <a:ext cx="4135481" cy="2623099"/>
        </a:xfrm>
        <a:prstGeom prst="flowChartManualOperati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0" tIns="0" rIns="165244" bIns="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ТИМ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000" kern="1200" dirty="0">
              <a:solidFill>
                <a:schemeClr val="tx1">
                  <a:lumMod val="50000"/>
                </a:schemeClr>
              </a:solidFill>
            </a:rPr>
            <a:t>Создание цифрового двойника</a:t>
          </a:r>
        </a:p>
      </dsp:txBody>
      <dsp:txXfrm rot="5400000">
        <a:off x="1" y="827095"/>
        <a:ext cx="2623099" cy="2481289"/>
      </dsp:txXfrm>
    </dsp:sp>
    <dsp:sp modelId="{4E5FDB81-3682-432C-9625-2E58BFB1AE1D}">
      <dsp:nvSpPr>
        <dsp:cNvPr id="0" name=""/>
        <dsp:cNvSpPr/>
      </dsp:nvSpPr>
      <dsp:spPr>
        <a:xfrm rot="16200000">
          <a:off x="2064649" y="756190"/>
          <a:ext cx="4135481" cy="2623099"/>
        </a:xfrm>
        <a:prstGeom prst="flowChartManualOperation">
          <a:avLst/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0" tIns="0" rIns="165244" bIns="0" numCol="1" spcCol="1270" anchor="t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Строительство </a:t>
          </a:r>
        </a:p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4.0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000" kern="1200" dirty="0">
              <a:solidFill>
                <a:schemeClr val="tx1">
                  <a:lumMod val="50000"/>
                </a:schemeClr>
              </a:solidFill>
            </a:rPr>
            <a:t>Бережливое производство</a:t>
          </a:r>
        </a:p>
      </dsp:txBody>
      <dsp:txXfrm rot="5400000">
        <a:off x="2820840" y="827095"/>
        <a:ext cx="2623099" cy="2481289"/>
      </dsp:txXfrm>
    </dsp:sp>
    <dsp:sp modelId="{F94FE4CA-F2FB-4018-8FE3-2E56BAC1729F}">
      <dsp:nvSpPr>
        <dsp:cNvPr id="0" name=""/>
        <dsp:cNvSpPr/>
      </dsp:nvSpPr>
      <dsp:spPr>
        <a:xfrm rot="16200000">
          <a:off x="4811093" y="756190"/>
          <a:ext cx="4135481" cy="2623099"/>
        </a:xfrm>
        <a:prstGeom prst="flowChartManualOperation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0" tIns="0" rIns="165244" bIns="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Управление</a:t>
          </a:r>
        </a:p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жизненным</a:t>
          </a:r>
        </a:p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циклом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000" kern="1200" dirty="0">
              <a:solidFill>
                <a:schemeClr val="tx1">
                  <a:lumMod val="50000"/>
                </a:schemeClr>
              </a:solidFill>
            </a:rPr>
            <a:t>Прогнозирование дорожных параметров</a:t>
          </a:r>
        </a:p>
      </dsp:txBody>
      <dsp:txXfrm rot="5400000">
        <a:off x="5567284" y="827095"/>
        <a:ext cx="2623099" cy="248128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2731F9-3F66-4722-911D-9A43E14D1361}" type="datetimeFigureOut">
              <a:rPr lang="ru-RU" smtClean="0"/>
              <a:t>29.06.2023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E2F13C-236F-4818-9C57-684EB02802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77673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7384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954"/>
            </a:lvl1pPr>
            <a:lvl2pPr marL="562698" indent="0" algn="ctr">
              <a:buNone/>
              <a:defRPr sz="2462"/>
            </a:lvl2pPr>
            <a:lvl3pPr marL="1125396" indent="0" algn="ctr">
              <a:buNone/>
              <a:defRPr sz="2215"/>
            </a:lvl3pPr>
            <a:lvl4pPr marL="1688095" indent="0" algn="ctr">
              <a:buNone/>
              <a:defRPr sz="1969"/>
            </a:lvl4pPr>
            <a:lvl5pPr marL="2250793" indent="0" algn="ctr">
              <a:buNone/>
              <a:defRPr sz="1969"/>
            </a:lvl5pPr>
            <a:lvl6pPr marL="2813491" indent="0" algn="ctr">
              <a:buNone/>
              <a:defRPr sz="1969"/>
            </a:lvl6pPr>
            <a:lvl7pPr marL="3376189" indent="0" algn="ctr">
              <a:buNone/>
              <a:defRPr sz="1969"/>
            </a:lvl7pPr>
            <a:lvl8pPr marL="3938887" indent="0" algn="ctr">
              <a:buNone/>
              <a:defRPr sz="1969"/>
            </a:lvl8pPr>
            <a:lvl9pPr marL="4501586" indent="0" algn="ctr">
              <a:buNone/>
              <a:defRPr sz="1969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50C0D-E28C-494A-A88E-BC74756C6E57}" type="datetime1">
              <a:rPr lang="en-US" smtClean="0"/>
              <a:t>6/29/2023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BA28D-53E1-49FD-BE1A-6E889B7BBB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10750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24532-DCB5-4CF4-813E-07D3CA9AC1E5}" type="datetime1">
              <a:rPr lang="en-US" smtClean="0"/>
              <a:t>6/29/2023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BA28D-53E1-49FD-BE1A-6E889B7BBB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20478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4F4A-36F6-4323-8C48-C630B070031B}" type="datetime1">
              <a:rPr lang="en-US" smtClean="0"/>
              <a:t>6/29/2023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BA28D-53E1-49FD-BE1A-6E889B7BBB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45228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5EB3FA51-943B-4086-A25F-C0E65DD369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1001" y="279008"/>
            <a:ext cx="6570000" cy="99387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B8B6AFF7-ABF1-4A29-84D5-00E32979F16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330826" y="1538291"/>
            <a:ext cx="6570663" cy="4321175"/>
          </a:xfrm>
        </p:spPr>
        <p:txBody>
          <a:bodyPr/>
          <a:lstStyle>
            <a:lvl1pPr marL="0" indent="0">
              <a:buNone/>
              <a:defRPr/>
            </a:lvl1pPr>
            <a:lvl2pPr marL="562765" indent="0">
              <a:buNone/>
              <a:defRPr/>
            </a:lvl2pPr>
            <a:lvl3pPr marL="1125527" indent="0">
              <a:buNone/>
              <a:defRPr/>
            </a:lvl3pPr>
            <a:lvl4pPr marL="1688292" indent="0">
              <a:buNone/>
              <a:defRPr/>
            </a:lvl4pPr>
            <a:lvl5pPr marL="2251056" indent="0">
              <a:buNone/>
              <a:defRPr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9" name="Рисунок 8">
            <a:extLst>
              <a:ext uri="{FF2B5EF4-FFF2-40B4-BE49-F238E27FC236}">
                <a16:creationId xmlns:a16="http://schemas.microsoft.com/office/drawing/2014/main" id="{06DB0F6D-303F-4E81-A3D0-5C56453C23A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46065" y="234000"/>
            <a:ext cx="2249487" cy="2609662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11" name="Рисунок 8">
            <a:extLst>
              <a:ext uri="{FF2B5EF4-FFF2-40B4-BE49-F238E27FC236}">
                <a16:creationId xmlns:a16="http://schemas.microsoft.com/office/drawing/2014/main" id="{E19019EB-1908-499F-8DDD-57FCF302CFD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52780" y="3113662"/>
            <a:ext cx="2249487" cy="3284662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12" name="Рисунок 8">
            <a:extLst>
              <a:ext uri="{FF2B5EF4-FFF2-40B4-BE49-F238E27FC236}">
                <a16:creationId xmlns:a16="http://schemas.microsoft.com/office/drawing/2014/main" id="{42858865-2D1D-4E01-A5ED-8E9703C3F9F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791803" y="549000"/>
            <a:ext cx="2249487" cy="3284662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13" name="Рисунок 8">
            <a:extLst>
              <a:ext uri="{FF2B5EF4-FFF2-40B4-BE49-F238E27FC236}">
                <a16:creationId xmlns:a16="http://schemas.microsoft.com/office/drawing/2014/main" id="{E2644163-594C-4D16-97AD-5643AA6E3E0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2791803" y="4095550"/>
            <a:ext cx="2249487" cy="2609662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919910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C454E-52C2-4051-AE7C-E19BC2BD91F6}" type="datetime1">
              <a:rPr lang="en-US" smtClean="0"/>
              <a:t>6/29/2023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BA28D-53E1-49FD-BE1A-6E889B7BBB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66005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4" y="1709741"/>
            <a:ext cx="10515600" cy="2852737"/>
          </a:xfrm>
        </p:spPr>
        <p:txBody>
          <a:bodyPr anchor="b"/>
          <a:lstStyle>
            <a:lvl1pPr>
              <a:defRPr sz="7384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4" y="4589467"/>
            <a:ext cx="10515600" cy="1500187"/>
          </a:xfrm>
        </p:spPr>
        <p:txBody>
          <a:bodyPr/>
          <a:lstStyle>
            <a:lvl1pPr marL="0" indent="0">
              <a:buNone/>
              <a:defRPr sz="2954">
                <a:solidFill>
                  <a:schemeClr val="tx1"/>
                </a:solidFill>
              </a:defRPr>
            </a:lvl1pPr>
            <a:lvl2pPr marL="562698" indent="0">
              <a:buNone/>
              <a:defRPr sz="2462">
                <a:solidFill>
                  <a:schemeClr val="tx1">
                    <a:tint val="75000"/>
                  </a:schemeClr>
                </a:solidFill>
              </a:defRPr>
            </a:lvl2pPr>
            <a:lvl3pPr marL="1125396" indent="0">
              <a:buNone/>
              <a:defRPr sz="2215">
                <a:solidFill>
                  <a:schemeClr val="tx1">
                    <a:tint val="75000"/>
                  </a:schemeClr>
                </a:solidFill>
              </a:defRPr>
            </a:lvl3pPr>
            <a:lvl4pPr marL="1688095" indent="0">
              <a:buNone/>
              <a:defRPr sz="1969">
                <a:solidFill>
                  <a:schemeClr val="tx1">
                    <a:tint val="75000"/>
                  </a:schemeClr>
                </a:solidFill>
              </a:defRPr>
            </a:lvl4pPr>
            <a:lvl5pPr marL="2250793" indent="0">
              <a:buNone/>
              <a:defRPr sz="1969">
                <a:solidFill>
                  <a:schemeClr val="tx1">
                    <a:tint val="75000"/>
                  </a:schemeClr>
                </a:solidFill>
              </a:defRPr>
            </a:lvl5pPr>
            <a:lvl6pPr marL="2813491" indent="0">
              <a:buNone/>
              <a:defRPr sz="1969">
                <a:solidFill>
                  <a:schemeClr val="tx1">
                    <a:tint val="75000"/>
                  </a:schemeClr>
                </a:solidFill>
              </a:defRPr>
            </a:lvl6pPr>
            <a:lvl7pPr marL="3376189" indent="0">
              <a:buNone/>
              <a:defRPr sz="1969">
                <a:solidFill>
                  <a:schemeClr val="tx1">
                    <a:tint val="75000"/>
                  </a:schemeClr>
                </a:solidFill>
              </a:defRPr>
            </a:lvl7pPr>
            <a:lvl8pPr marL="3938887" indent="0">
              <a:buNone/>
              <a:defRPr sz="1969">
                <a:solidFill>
                  <a:schemeClr val="tx1">
                    <a:tint val="75000"/>
                  </a:schemeClr>
                </a:solidFill>
              </a:defRPr>
            </a:lvl8pPr>
            <a:lvl9pPr marL="4501586" indent="0">
              <a:buNone/>
              <a:defRPr sz="196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316F2-E7FC-4E1A-AE70-184FD642DAAA}" type="datetime1">
              <a:rPr lang="en-US" smtClean="0"/>
              <a:t>6/29/2023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BA28D-53E1-49FD-BE1A-6E889B7BBB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31522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1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1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ED24F0-6D70-44C6-8A35-48977B6BD151}" type="datetime1">
              <a:rPr lang="en-US" smtClean="0"/>
              <a:t>6/29/2023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BA28D-53E1-49FD-BE1A-6E889B7BBB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82089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0" y="365128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91" y="1681164"/>
            <a:ext cx="5157787" cy="823912"/>
          </a:xfrm>
        </p:spPr>
        <p:txBody>
          <a:bodyPr anchor="b"/>
          <a:lstStyle>
            <a:lvl1pPr marL="0" indent="0">
              <a:buNone/>
              <a:defRPr sz="2954" b="1"/>
            </a:lvl1pPr>
            <a:lvl2pPr marL="562698" indent="0">
              <a:buNone/>
              <a:defRPr sz="2462" b="1"/>
            </a:lvl2pPr>
            <a:lvl3pPr marL="1125396" indent="0">
              <a:buNone/>
              <a:defRPr sz="2215" b="1"/>
            </a:lvl3pPr>
            <a:lvl4pPr marL="1688095" indent="0">
              <a:buNone/>
              <a:defRPr sz="1969" b="1"/>
            </a:lvl4pPr>
            <a:lvl5pPr marL="2250793" indent="0">
              <a:buNone/>
              <a:defRPr sz="1969" b="1"/>
            </a:lvl5pPr>
            <a:lvl6pPr marL="2813491" indent="0">
              <a:buNone/>
              <a:defRPr sz="1969" b="1"/>
            </a:lvl6pPr>
            <a:lvl7pPr marL="3376189" indent="0">
              <a:buNone/>
              <a:defRPr sz="1969" b="1"/>
            </a:lvl7pPr>
            <a:lvl8pPr marL="3938887" indent="0">
              <a:buNone/>
              <a:defRPr sz="1969" b="1"/>
            </a:lvl8pPr>
            <a:lvl9pPr marL="4501586" indent="0">
              <a:buNone/>
              <a:defRPr sz="1969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91" y="2505076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2" y="1681164"/>
            <a:ext cx="5183188" cy="823912"/>
          </a:xfrm>
        </p:spPr>
        <p:txBody>
          <a:bodyPr anchor="b"/>
          <a:lstStyle>
            <a:lvl1pPr marL="0" indent="0">
              <a:buNone/>
              <a:defRPr sz="2954" b="1"/>
            </a:lvl1pPr>
            <a:lvl2pPr marL="562698" indent="0">
              <a:buNone/>
              <a:defRPr sz="2462" b="1"/>
            </a:lvl2pPr>
            <a:lvl3pPr marL="1125396" indent="0">
              <a:buNone/>
              <a:defRPr sz="2215" b="1"/>
            </a:lvl3pPr>
            <a:lvl4pPr marL="1688095" indent="0">
              <a:buNone/>
              <a:defRPr sz="1969" b="1"/>
            </a:lvl4pPr>
            <a:lvl5pPr marL="2250793" indent="0">
              <a:buNone/>
              <a:defRPr sz="1969" b="1"/>
            </a:lvl5pPr>
            <a:lvl6pPr marL="2813491" indent="0">
              <a:buNone/>
              <a:defRPr sz="1969" b="1"/>
            </a:lvl6pPr>
            <a:lvl7pPr marL="3376189" indent="0">
              <a:buNone/>
              <a:defRPr sz="1969" b="1"/>
            </a:lvl7pPr>
            <a:lvl8pPr marL="3938887" indent="0">
              <a:buNone/>
              <a:defRPr sz="1969" b="1"/>
            </a:lvl8pPr>
            <a:lvl9pPr marL="4501586" indent="0">
              <a:buNone/>
              <a:defRPr sz="1969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2" y="2505076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8FB58-D31A-4B8E-B1B5-96FA185D484F}" type="datetime1">
              <a:rPr lang="en-US" smtClean="0"/>
              <a:t>6/29/2023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BA28D-53E1-49FD-BE1A-6E889B7BBB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66563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453CB-A460-47BB-B153-D13DADD17AE5}" type="datetime1">
              <a:rPr lang="en-US" smtClean="0"/>
              <a:t>6/29/2023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BA28D-53E1-49FD-BE1A-6E889B7BBB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40310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4928B-BEB5-417F-BE9A-C470770C21EE}" type="datetime1">
              <a:rPr lang="en-US" smtClean="0"/>
              <a:t>6/29/2023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BA28D-53E1-49FD-BE1A-6E889B7BBB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68934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9" cy="1600200"/>
          </a:xfrm>
        </p:spPr>
        <p:txBody>
          <a:bodyPr anchor="b"/>
          <a:lstStyle>
            <a:lvl1pPr>
              <a:defRPr sz="3939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9" y="987429"/>
            <a:ext cx="6172201" cy="4873625"/>
          </a:xfrm>
        </p:spPr>
        <p:txBody>
          <a:bodyPr/>
          <a:lstStyle>
            <a:lvl1pPr>
              <a:defRPr sz="3939"/>
            </a:lvl1pPr>
            <a:lvl2pPr>
              <a:defRPr sz="3446"/>
            </a:lvl2pPr>
            <a:lvl3pPr>
              <a:defRPr sz="2954"/>
            </a:lvl3pPr>
            <a:lvl4pPr>
              <a:defRPr sz="2462"/>
            </a:lvl4pPr>
            <a:lvl5pPr>
              <a:defRPr sz="2462"/>
            </a:lvl5pPr>
            <a:lvl6pPr>
              <a:defRPr sz="2462"/>
            </a:lvl6pPr>
            <a:lvl7pPr>
              <a:defRPr sz="2462"/>
            </a:lvl7pPr>
            <a:lvl8pPr>
              <a:defRPr sz="2462"/>
            </a:lvl8pPr>
            <a:lvl9pPr>
              <a:defRPr sz="2462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9" cy="3811588"/>
          </a:xfrm>
        </p:spPr>
        <p:txBody>
          <a:bodyPr/>
          <a:lstStyle>
            <a:lvl1pPr marL="0" indent="0">
              <a:buNone/>
              <a:defRPr sz="1969"/>
            </a:lvl1pPr>
            <a:lvl2pPr marL="562698" indent="0">
              <a:buNone/>
              <a:defRPr sz="1723"/>
            </a:lvl2pPr>
            <a:lvl3pPr marL="1125396" indent="0">
              <a:buNone/>
              <a:defRPr sz="1477"/>
            </a:lvl3pPr>
            <a:lvl4pPr marL="1688095" indent="0">
              <a:buNone/>
              <a:defRPr sz="1231"/>
            </a:lvl4pPr>
            <a:lvl5pPr marL="2250793" indent="0">
              <a:buNone/>
              <a:defRPr sz="1231"/>
            </a:lvl5pPr>
            <a:lvl6pPr marL="2813491" indent="0">
              <a:buNone/>
              <a:defRPr sz="1231"/>
            </a:lvl6pPr>
            <a:lvl7pPr marL="3376189" indent="0">
              <a:buNone/>
              <a:defRPr sz="1231"/>
            </a:lvl7pPr>
            <a:lvl8pPr marL="3938887" indent="0">
              <a:buNone/>
              <a:defRPr sz="1231"/>
            </a:lvl8pPr>
            <a:lvl9pPr marL="4501586" indent="0">
              <a:buNone/>
              <a:defRPr sz="123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4C39E-9F9D-4AF9-B5F4-6AD057431319}" type="datetime1">
              <a:rPr lang="en-US" smtClean="0"/>
              <a:t>6/29/2023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BA28D-53E1-49FD-BE1A-6E889B7BBB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472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9" cy="1600200"/>
          </a:xfrm>
        </p:spPr>
        <p:txBody>
          <a:bodyPr anchor="b"/>
          <a:lstStyle>
            <a:lvl1pPr>
              <a:defRPr sz="3939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9" y="987429"/>
            <a:ext cx="6172201" cy="4873625"/>
          </a:xfrm>
        </p:spPr>
        <p:txBody>
          <a:bodyPr anchor="t"/>
          <a:lstStyle>
            <a:lvl1pPr marL="0" indent="0">
              <a:buNone/>
              <a:defRPr sz="3939"/>
            </a:lvl1pPr>
            <a:lvl2pPr marL="562698" indent="0">
              <a:buNone/>
              <a:defRPr sz="3446"/>
            </a:lvl2pPr>
            <a:lvl3pPr marL="1125396" indent="0">
              <a:buNone/>
              <a:defRPr sz="2954"/>
            </a:lvl3pPr>
            <a:lvl4pPr marL="1688095" indent="0">
              <a:buNone/>
              <a:defRPr sz="2462"/>
            </a:lvl4pPr>
            <a:lvl5pPr marL="2250793" indent="0">
              <a:buNone/>
              <a:defRPr sz="2462"/>
            </a:lvl5pPr>
            <a:lvl6pPr marL="2813491" indent="0">
              <a:buNone/>
              <a:defRPr sz="2462"/>
            </a:lvl6pPr>
            <a:lvl7pPr marL="3376189" indent="0">
              <a:buNone/>
              <a:defRPr sz="2462"/>
            </a:lvl7pPr>
            <a:lvl8pPr marL="3938887" indent="0">
              <a:buNone/>
              <a:defRPr sz="2462"/>
            </a:lvl8pPr>
            <a:lvl9pPr marL="4501586" indent="0">
              <a:buNone/>
              <a:defRPr sz="2462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9" cy="3811588"/>
          </a:xfrm>
        </p:spPr>
        <p:txBody>
          <a:bodyPr/>
          <a:lstStyle>
            <a:lvl1pPr marL="0" indent="0">
              <a:buNone/>
              <a:defRPr sz="1969"/>
            </a:lvl1pPr>
            <a:lvl2pPr marL="562698" indent="0">
              <a:buNone/>
              <a:defRPr sz="1723"/>
            </a:lvl2pPr>
            <a:lvl3pPr marL="1125396" indent="0">
              <a:buNone/>
              <a:defRPr sz="1477"/>
            </a:lvl3pPr>
            <a:lvl4pPr marL="1688095" indent="0">
              <a:buNone/>
              <a:defRPr sz="1231"/>
            </a:lvl4pPr>
            <a:lvl5pPr marL="2250793" indent="0">
              <a:buNone/>
              <a:defRPr sz="1231"/>
            </a:lvl5pPr>
            <a:lvl6pPr marL="2813491" indent="0">
              <a:buNone/>
              <a:defRPr sz="1231"/>
            </a:lvl6pPr>
            <a:lvl7pPr marL="3376189" indent="0">
              <a:buNone/>
              <a:defRPr sz="1231"/>
            </a:lvl7pPr>
            <a:lvl8pPr marL="3938887" indent="0">
              <a:buNone/>
              <a:defRPr sz="1231"/>
            </a:lvl8pPr>
            <a:lvl9pPr marL="4501586" indent="0">
              <a:buNone/>
              <a:defRPr sz="123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3B692-614B-4D9D-8189-01B0394F0E8C}" type="datetime1">
              <a:rPr lang="en-US" smtClean="0"/>
              <a:t>6/29/2023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BA28D-53E1-49FD-BE1A-6E889B7BBB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71722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2" y="36512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2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1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7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30A64E-0763-4AAD-A20E-696D4CFACAA5}" type="datetime1">
              <a:rPr lang="en-US" smtClean="0"/>
              <a:t>6/29/2023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2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7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7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1BA28D-53E1-49FD-BE1A-6E889B7BBB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65649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3" r:id="rId12"/>
  </p:sldLayoutIdLst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hf hdr="0" ftr="0" dt="0"/>
  <p:txStyles>
    <p:titleStyle>
      <a:lvl1pPr algn="l" defTabSz="1125396" rtl="0" eaLnBrk="1" latinLnBrk="0" hangingPunct="1">
        <a:lnSpc>
          <a:spcPct val="90000"/>
        </a:lnSpc>
        <a:spcBef>
          <a:spcPct val="0"/>
        </a:spcBef>
        <a:buNone/>
        <a:defRPr sz="5416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81350" indent="-281350" algn="l" defTabSz="1125396" rtl="0" eaLnBrk="1" latinLnBrk="0" hangingPunct="1">
        <a:lnSpc>
          <a:spcPct val="90000"/>
        </a:lnSpc>
        <a:spcBef>
          <a:spcPts val="1231"/>
        </a:spcBef>
        <a:buFont typeface="Arial" panose="020B0604020202020204" pitchFamily="34" charset="0"/>
        <a:buChar char="•"/>
        <a:defRPr sz="3446" kern="1200">
          <a:solidFill>
            <a:schemeClr val="tx1"/>
          </a:solidFill>
          <a:latin typeface="+mn-lt"/>
          <a:ea typeface="+mn-ea"/>
          <a:cs typeface="+mn-cs"/>
        </a:defRPr>
      </a:lvl1pPr>
      <a:lvl2pPr marL="844048" indent="-281350" algn="l" defTabSz="1125396" rtl="0" eaLnBrk="1" latinLnBrk="0" hangingPunct="1">
        <a:lnSpc>
          <a:spcPct val="90000"/>
        </a:lnSpc>
        <a:spcBef>
          <a:spcPts val="615"/>
        </a:spcBef>
        <a:buFont typeface="Arial" panose="020B0604020202020204" pitchFamily="34" charset="0"/>
        <a:buChar char="•"/>
        <a:defRPr sz="2954" kern="1200">
          <a:solidFill>
            <a:schemeClr val="tx1"/>
          </a:solidFill>
          <a:latin typeface="+mn-lt"/>
          <a:ea typeface="+mn-ea"/>
          <a:cs typeface="+mn-cs"/>
        </a:defRPr>
      </a:lvl2pPr>
      <a:lvl3pPr marL="1406745" indent="-281350" algn="l" defTabSz="1125396" rtl="0" eaLnBrk="1" latinLnBrk="0" hangingPunct="1">
        <a:lnSpc>
          <a:spcPct val="90000"/>
        </a:lnSpc>
        <a:spcBef>
          <a:spcPts val="615"/>
        </a:spcBef>
        <a:buFont typeface="Arial" panose="020B0604020202020204" pitchFamily="34" charset="0"/>
        <a:buChar char="•"/>
        <a:defRPr sz="2462" kern="1200">
          <a:solidFill>
            <a:schemeClr val="tx1"/>
          </a:solidFill>
          <a:latin typeface="+mn-lt"/>
          <a:ea typeface="+mn-ea"/>
          <a:cs typeface="+mn-cs"/>
        </a:defRPr>
      </a:lvl3pPr>
      <a:lvl4pPr marL="1969444" indent="-281350" algn="l" defTabSz="1125396" rtl="0" eaLnBrk="1" latinLnBrk="0" hangingPunct="1">
        <a:lnSpc>
          <a:spcPct val="90000"/>
        </a:lnSpc>
        <a:spcBef>
          <a:spcPts val="615"/>
        </a:spcBef>
        <a:buFont typeface="Arial" panose="020B0604020202020204" pitchFamily="34" charset="0"/>
        <a:buChar char="•"/>
        <a:defRPr sz="2215" kern="1200">
          <a:solidFill>
            <a:schemeClr val="tx1"/>
          </a:solidFill>
          <a:latin typeface="+mn-lt"/>
          <a:ea typeface="+mn-ea"/>
          <a:cs typeface="+mn-cs"/>
        </a:defRPr>
      </a:lvl4pPr>
      <a:lvl5pPr marL="2532142" indent="-281350" algn="l" defTabSz="1125396" rtl="0" eaLnBrk="1" latinLnBrk="0" hangingPunct="1">
        <a:lnSpc>
          <a:spcPct val="90000"/>
        </a:lnSpc>
        <a:spcBef>
          <a:spcPts val="615"/>
        </a:spcBef>
        <a:buFont typeface="Arial" panose="020B0604020202020204" pitchFamily="34" charset="0"/>
        <a:buChar char="•"/>
        <a:defRPr sz="2215" kern="1200">
          <a:solidFill>
            <a:schemeClr val="tx1"/>
          </a:solidFill>
          <a:latin typeface="+mn-lt"/>
          <a:ea typeface="+mn-ea"/>
          <a:cs typeface="+mn-cs"/>
        </a:defRPr>
      </a:lvl5pPr>
      <a:lvl6pPr marL="3094840" indent="-281350" algn="l" defTabSz="1125396" rtl="0" eaLnBrk="1" latinLnBrk="0" hangingPunct="1">
        <a:lnSpc>
          <a:spcPct val="90000"/>
        </a:lnSpc>
        <a:spcBef>
          <a:spcPts val="615"/>
        </a:spcBef>
        <a:buFont typeface="Arial" panose="020B0604020202020204" pitchFamily="34" charset="0"/>
        <a:buChar char="•"/>
        <a:defRPr sz="2215" kern="1200">
          <a:solidFill>
            <a:schemeClr val="tx1"/>
          </a:solidFill>
          <a:latin typeface="+mn-lt"/>
          <a:ea typeface="+mn-ea"/>
          <a:cs typeface="+mn-cs"/>
        </a:defRPr>
      </a:lvl6pPr>
      <a:lvl7pPr marL="3657539" indent="-281350" algn="l" defTabSz="1125396" rtl="0" eaLnBrk="1" latinLnBrk="0" hangingPunct="1">
        <a:lnSpc>
          <a:spcPct val="90000"/>
        </a:lnSpc>
        <a:spcBef>
          <a:spcPts val="615"/>
        </a:spcBef>
        <a:buFont typeface="Arial" panose="020B0604020202020204" pitchFamily="34" charset="0"/>
        <a:buChar char="•"/>
        <a:defRPr sz="2215" kern="1200">
          <a:solidFill>
            <a:schemeClr val="tx1"/>
          </a:solidFill>
          <a:latin typeface="+mn-lt"/>
          <a:ea typeface="+mn-ea"/>
          <a:cs typeface="+mn-cs"/>
        </a:defRPr>
      </a:lvl7pPr>
      <a:lvl8pPr marL="4220237" indent="-281350" algn="l" defTabSz="1125396" rtl="0" eaLnBrk="1" latinLnBrk="0" hangingPunct="1">
        <a:lnSpc>
          <a:spcPct val="90000"/>
        </a:lnSpc>
        <a:spcBef>
          <a:spcPts val="615"/>
        </a:spcBef>
        <a:buFont typeface="Arial" panose="020B0604020202020204" pitchFamily="34" charset="0"/>
        <a:buChar char="•"/>
        <a:defRPr sz="2215" kern="1200">
          <a:solidFill>
            <a:schemeClr val="tx1"/>
          </a:solidFill>
          <a:latin typeface="+mn-lt"/>
          <a:ea typeface="+mn-ea"/>
          <a:cs typeface="+mn-cs"/>
        </a:defRPr>
      </a:lvl8pPr>
      <a:lvl9pPr marL="4782934" indent="-281350" algn="l" defTabSz="1125396" rtl="0" eaLnBrk="1" latinLnBrk="0" hangingPunct="1">
        <a:lnSpc>
          <a:spcPct val="90000"/>
        </a:lnSpc>
        <a:spcBef>
          <a:spcPts val="615"/>
        </a:spcBef>
        <a:buFont typeface="Arial" panose="020B0604020202020204" pitchFamily="34" charset="0"/>
        <a:buChar char="•"/>
        <a:defRPr sz="221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125396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1pPr>
      <a:lvl2pPr marL="562698" algn="l" defTabSz="1125396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2pPr>
      <a:lvl3pPr marL="1125396" algn="l" defTabSz="1125396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3pPr>
      <a:lvl4pPr marL="1688095" algn="l" defTabSz="1125396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4pPr>
      <a:lvl5pPr marL="2250793" algn="l" defTabSz="1125396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5pPr>
      <a:lvl6pPr marL="2813491" algn="l" defTabSz="1125396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6pPr>
      <a:lvl7pPr marL="3376189" algn="l" defTabSz="1125396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7pPr>
      <a:lvl8pPr marL="3938887" algn="l" defTabSz="1125396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8pPr>
      <a:lvl9pPr marL="4501586" algn="l" defTabSz="1125396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31.jpeg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g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ED75515C-EB59-4273-898F-1D08EE1339F5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524" y="226047"/>
            <a:ext cx="6375141" cy="967808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942749F4-FA44-4D0C-B652-DCDF8BD53E38}"/>
              </a:ext>
            </a:extLst>
          </p:cNvPr>
          <p:cNvSpPr/>
          <p:nvPr/>
        </p:nvSpPr>
        <p:spPr>
          <a:xfrm>
            <a:off x="275524" y="1795709"/>
            <a:ext cx="1093039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latin typeface="Franklin Gothic Book" panose="020B0503020102020204" pitchFamily="34" charset="0"/>
                <a:cs typeface="Times New Roman" pitchFamily="18" charset="0"/>
              </a:rPr>
              <a:t>Опыт строительства дорог с цементобетонными</a:t>
            </a:r>
          </a:p>
          <a:p>
            <a:r>
              <a:rPr lang="ru-RU" sz="3200" b="1" dirty="0">
                <a:latin typeface="Franklin Gothic Book" panose="020B0503020102020204" pitchFamily="34" charset="0"/>
                <a:cs typeface="Times New Roman" pitchFamily="18" charset="0"/>
              </a:rPr>
              <a:t>покрытиями в условиях Сибири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DEC97B7-A707-46BA-BA08-67D1CEBCBA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5960" y="1000736"/>
            <a:ext cx="6367008" cy="5606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6883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9" name="Прямая соединительная линия 88">
            <a:extLst>
              <a:ext uri="{FF2B5EF4-FFF2-40B4-BE49-F238E27FC236}">
                <a16:creationId xmlns:a16="http://schemas.microsoft.com/office/drawing/2014/main" id="{1D3D08E8-338C-4F2C-97C1-5CD2A407B1DF}"/>
              </a:ext>
            </a:extLst>
          </p:cNvPr>
          <p:cNvCxnSpPr>
            <a:cxnSpLocks/>
          </p:cNvCxnSpPr>
          <p:nvPr/>
        </p:nvCxnSpPr>
        <p:spPr>
          <a:xfrm flipV="1">
            <a:off x="309188" y="733517"/>
            <a:ext cx="11440498" cy="45375"/>
          </a:xfrm>
          <a:prstGeom prst="line">
            <a:avLst/>
          </a:prstGeom>
          <a:ln w="19050">
            <a:solidFill>
              <a:schemeClr val="tx1">
                <a:lumMod val="75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8156A583-C052-4F03-8428-8C79D082C2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BA28D-53E1-49FD-BE1A-6E889B7BBBA9}" type="slidenum">
              <a:rPr lang="ru-RU" smtClean="0"/>
              <a:t>10</a:t>
            </a:fld>
            <a:endParaRPr lang="ru-RU"/>
          </a:p>
        </p:txBody>
      </p:sp>
      <p:pic>
        <p:nvPicPr>
          <p:cNvPr id="64" name="Рисунок 63">
            <a:extLst>
              <a:ext uri="{FF2B5EF4-FFF2-40B4-BE49-F238E27FC236}">
                <a16:creationId xmlns:a16="http://schemas.microsoft.com/office/drawing/2014/main" id="{96950FA9-43BE-49EE-A07A-6F862EFF997E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460" y="156568"/>
            <a:ext cx="3443558" cy="522765"/>
          </a:xfrm>
          <a:prstGeom prst="rect">
            <a:avLst/>
          </a:prstGeom>
        </p:spPr>
      </p:pic>
      <p:sp>
        <p:nvSpPr>
          <p:cNvPr id="14" name="Заголовок 2">
            <a:extLst>
              <a:ext uri="{FF2B5EF4-FFF2-40B4-BE49-F238E27FC236}">
                <a16:creationId xmlns:a16="http://schemas.microsoft.com/office/drawing/2014/main" id="{83255A41-BF4E-44A0-81D2-408B1B307152}"/>
              </a:ext>
            </a:extLst>
          </p:cNvPr>
          <p:cNvSpPr txBox="1">
            <a:spLocks/>
          </p:cNvSpPr>
          <p:nvPr/>
        </p:nvSpPr>
        <p:spPr>
          <a:xfrm>
            <a:off x="3687522" y="136521"/>
            <a:ext cx="8062164" cy="67628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2000" b="1" dirty="0">
                <a:latin typeface="Franklin Gothic Book" panose="020B0503020102020204" pitchFamily="34" charset="0"/>
                <a:cs typeface="Times New Roman" pitchFamily="18" charset="0"/>
              </a:rPr>
              <a:t>Опыт строительства дорог с цементобетонными покрытиями в условиях Сибири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F128F1F-7D2C-4EDD-A56D-339CE9C43F10}"/>
              </a:ext>
            </a:extLst>
          </p:cNvPr>
          <p:cNvSpPr txBox="1"/>
          <p:nvPr/>
        </p:nvSpPr>
        <p:spPr>
          <a:xfrm>
            <a:off x="459833" y="5156025"/>
            <a:ext cx="1028565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u="sng" dirty="0"/>
              <a:t>Реконструкция аэропортового комплекса «Толмачево» г. Новосибирск, 2 очередь</a:t>
            </a:r>
          </a:p>
          <a:p>
            <a:pPr marL="285750" indent="-285750">
              <a:buFontTx/>
              <a:buChar char="-"/>
            </a:pPr>
            <a:r>
              <a:rPr lang="ru-RU" dirty="0"/>
              <a:t>Сроки строительства – 2023–2027 гг.</a:t>
            </a:r>
          </a:p>
          <a:p>
            <a:pPr marL="285750" indent="-285750">
              <a:buFontTx/>
              <a:buChar char="-"/>
            </a:pPr>
            <a:r>
              <a:rPr lang="ru-RU" dirty="0"/>
              <a:t>Заказчик – </a:t>
            </a:r>
            <a:r>
              <a:rPr lang="ru-RU" b="0" i="0" dirty="0">
                <a:effectLst/>
              </a:rPr>
              <a:t>ФКУ «</a:t>
            </a:r>
            <a:r>
              <a:rPr lang="ru-RU" b="0" i="0" dirty="0" err="1">
                <a:effectLst/>
              </a:rPr>
              <a:t>Ространсмодернизация</a:t>
            </a:r>
            <a:r>
              <a:rPr lang="ru-RU" dirty="0"/>
              <a:t>»</a:t>
            </a:r>
          </a:p>
          <a:p>
            <a:pPr marL="285750" indent="-285750">
              <a:buFontTx/>
              <a:buChar char="-"/>
            </a:pPr>
            <a:r>
              <a:rPr lang="ru-RU" dirty="0"/>
              <a:t>Общая площадь покрытия – 68 441 м2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331B207-7AFC-4F8E-A78E-EF44591AF6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669" y="1616364"/>
            <a:ext cx="3718299" cy="3146746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C2637853-0356-48DE-9F14-681032148BF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44"/>
          <a:stretch/>
        </p:blipFill>
        <p:spPr>
          <a:xfrm>
            <a:off x="7867662" y="1601428"/>
            <a:ext cx="3882024" cy="316168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152F337-D054-4FFA-8BBA-6C1B6B844781}"/>
              </a:ext>
            </a:extLst>
          </p:cNvPr>
          <p:cNvSpPr txBox="1"/>
          <p:nvPr/>
        </p:nvSpPr>
        <p:spPr>
          <a:xfrm>
            <a:off x="493915" y="949809"/>
            <a:ext cx="80366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767171"/>
                </a:solidFill>
              </a:rPr>
              <a:t>Реализуемые объекты в настоящее время: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2ED6FFC-17E9-43A9-9F9F-03DE120ED75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83" r="6815"/>
          <a:stretch/>
        </p:blipFill>
        <p:spPr>
          <a:xfrm>
            <a:off x="4179706" y="1615834"/>
            <a:ext cx="3560218" cy="3147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3831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9" name="Прямая соединительная линия 88">
            <a:extLst>
              <a:ext uri="{FF2B5EF4-FFF2-40B4-BE49-F238E27FC236}">
                <a16:creationId xmlns:a16="http://schemas.microsoft.com/office/drawing/2014/main" id="{1D3D08E8-338C-4F2C-97C1-5CD2A407B1DF}"/>
              </a:ext>
            </a:extLst>
          </p:cNvPr>
          <p:cNvCxnSpPr>
            <a:cxnSpLocks/>
          </p:cNvCxnSpPr>
          <p:nvPr/>
        </p:nvCxnSpPr>
        <p:spPr>
          <a:xfrm flipV="1">
            <a:off x="309188" y="733517"/>
            <a:ext cx="11440498" cy="45375"/>
          </a:xfrm>
          <a:prstGeom prst="line">
            <a:avLst/>
          </a:prstGeom>
          <a:ln w="19050">
            <a:solidFill>
              <a:schemeClr val="tx1">
                <a:lumMod val="75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8156A583-C052-4F03-8428-8C79D082C2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BA28D-53E1-49FD-BE1A-6E889B7BBBA9}" type="slidenum">
              <a:rPr lang="ru-RU" smtClean="0"/>
              <a:t>11</a:t>
            </a:fld>
            <a:endParaRPr lang="ru-RU"/>
          </a:p>
        </p:txBody>
      </p:sp>
      <p:pic>
        <p:nvPicPr>
          <p:cNvPr id="64" name="Рисунок 63">
            <a:extLst>
              <a:ext uri="{FF2B5EF4-FFF2-40B4-BE49-F238E27FC236}">
                <a16:creationId xmlns:a16="http://schemas.microsoft.com/office/drawing/2014/main" id="{96950FA9-43BE-49EE-A07A-6F862EFF997E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460" y="156568"/>
            <a:ext cx="3443558" cy="522765"/>
          </a:xfrm>
          <a:prstGeom prst="rect">
            <a:avLst/>
          </a:prstGeom>
        </p:spPr>
      </p:pic>
      <p:sp>
        <p:nvSpPr>
          <p:cNvPr id="14" name="Заголовок 2">
            <a:extLst>
              <a:ext uri="{FF2B5EF4-FFF2-40B4-BE49-F238E27FC236}">
                <a16:creationId xmlns:a16="http://schemas.microsoft.com/office/drawing/2014/main" id="{83255A41-BF4E-44A0-81D2-408B1B307152}"/>
              </a:ext>
            </a:extLst>
          </p:cNvPr>
          <p:cNvSpPr txBox="1">
            <a:spLocks/>
          </p:cNvSpPr>
          <p:nvPr/>
        </p:nvSpPr>
        <p:spPr>
          <a:xfrm>
            <a:off x="3687522" y="136521"/>
            <a:ext cx="8062164" cy="67628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2000" b="1" dirty="0">
                <a:latin typeface="Franklin Gothic Book" panose="020B0503020102020204" pitchFamily="34" charset="0"/>
                <a:cs typeface="Times New Roman" pitchFamily="18" charset="0"/>
              </a:rPr>
              <a:t>Опыт строительства дорог с цементобетонными покрытиями в условиях Сибири</a:t>
            </a:r>
          </a:p>
        </p:txBody>
      </p:sp>
      <p:sp>
        <p:nvSpPr>
          <p:cNvPr id="8" name="Объект 2">
            <a:extLst>
              <a:ext uri="{FF2B5EF4-FFF2-40B4-BE49-F238E27FC236}">
                <a16:creationId xmlns:a16="http://schemas.microsoft.com/office/drawing/2014/main" id="{C7041368-F08A-4B7F-B444-A8D62CACA0F8}"/>
              </a:ext>
            </a:extLst>
          </p:cNvPr>
          <p:cNvSpPr txBox="1">
            <a:spLocks/>
          </p:cNvSpPr>
          <p:nvPr/>
        </p:nvSpPr>
        <p:spPr>
          <a:xfrm>
            <a:off x="1574953" y="1145161"/>
            <a:ext cx="9039262" cy="71618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450000" algn="ctr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dirty="0"/>
              <a:t>Большое внимание уделяется вопросам повышения качества выполняемых работ, организации постоянного контроля всех технологических процессов. </a:t>
            </a:r>
          </a:p>
          <a:p>
            <a:pPr marL="0" indent="450000" algn="just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dirty="0"/>
              <a:t> </a:t>
            </a:r>
            <a:endParaRPr lang="ru-RU" sz="1800" dirty="0">
              <a:latin typeface="Cambria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652C11E-04D8-4FEA-A880-37F99EC20453}"/>
              </a:ext>
            </a:extLst>
          </p:cNvPr>
          <p:cNvSpPr txBox="1"/>
          <p:nvPr/>
        </p:nvSpPr>
        <p:spPr>
          <a:xfrm>
            <a:off x="387795" y="4751749"/>
            <a:ext cx="34172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Геодезический контроль процесса укладки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DD881CE-F6A6-40B2-B94F-606395761370}"/>
              </a:ext>
            </a:extLst>
          </p:cNvPr>
          <p:cNvSpPr txBox="1"/>
          <p:nvPr/>
        </p:nvSpPr>
        <p:spPr>
          <a:xfrm>
            <a:off x="8216924" y="4751749"/>
            <a:ext cx="34172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Уход за цементобетонным покрытием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E54F7BC-0873-4E87-97E7-3D9A9ED30731}"/>
              </a:ext>
            </a:extLst>
          </p:cNvPr>
          <p:cNvSpPr txBox="1"/>
          <p:nvPr/>
        </p:nvSpPr>
        <p:spPr>
          <a:xfrm>
            <a:off x="4305723" y="4751749"/>
            <a:ext cx="34104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Контроль нарезки швов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9CB1C5F-9F25-4AE5-8DBF-EA7FB05B79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7643" y="2129726"/>
            <a:ext cx="3410481" cy="2273654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FF6E3E67-BD88-4384-80EB-F52B962F67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496" y="2129726"/>
            <a:ext cx="3417209" cy="2273655"/>
          </a:xfrm>
          <a:prstGeom prst="rect">
            <a:avLst/>
          </a:prstGeom>
        </p:spPr>
      </p:pic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6B1EDDD4-7748-4283-95BE-7186608FA422}"/>
              </a:ext>
            </a:extLst>
          </p:cNvPr>
          <p:cNvSpPr/>
          <p:nvPr/>
        </p:nvSpPr>
        <p:spPr>
          <a:xfrm>
            <a:off x="377496" y="2129727"/>
            <a:ext cx="3417209" cy="3626352"/>
          </a:xfrm>
          <a:prstGeom prst="rect">
            <a:avLst/>
          </a:prstGeom>
          <a:noFill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CFD4322C-3DFA-438B-A59F-109A66E9A6B2}"/>
              </a:ext>
            </a:extLst>
          </p:cNvPr>
          <p:cNvSpPr/>
          <p:nvPr/>
        </p:nvSpPr>
        <p:spPr>
          <a:xfrm>
            <a:off x="4302360" y="2129727"/>
            <a:ext cx="3417209" cy="3626352"/>
          </a:xfrm>
          <a:prstGeom prst="rect">
            <a:avLst/>
          </a:prstGeom>
          <a:noFill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0" name="Picture 20" descr="Nacharbeit-Sprühen">
            <a:extLst>
              <a:ext uri="{FF2B5EF4-FFF2-40B4-BE49-F238E27FC236}">
                <a16:creationId xmlns:a16="http://schemas.microsoft.com/office/drawing/2014/main" id="{B0C2DBD0-C7DC-40EE-8A47-91DD789301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86" t="15227" r="5756" b="42376"/>
          <a:stretch/>
        </p:blipFill>
        <p:spPr bwMode="auto">
          <a:xfrm>
            <a:off x="8227223" y="2153739"/>
            <a:ext cx="3427509" cy="23056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A8674F90-B4F3-44FE-968F-238671C4F99F}"/>
              </a:ext>
            </a:extLst>
          </p:cNvPr>
          <p:cNvSpPr/>
          <p:nvPr/>
        </p:nvSpPr>
        <p:spPr>
          <a:xfrm>
            <a:off x="8227224" y="2141060"/>
            <a:ext cx="3417209" cy="3626352"/>
          </a:xfrm>
          <a:prstGeom prst="rect">
            <a:avLst/>
          </a:prstGeom>
          <a:noFill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69619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obrabotkadorog">
            <a:extLst>
              <a:ext uri="{FF2B5EF4-FFF2-40B4-BE49-F238E27FC236}">
                <a16:creationId xmlns:a16="http://schemas.microsoft.com/office/drawing/2014/main" id="{39382AA6-B818-47B7-87DE-4E73E2D83A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305" y="4259617"/>
            <a:ext cx="3045689" cy="1838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9" name="Прямая соединительная линия 88">
            <a:extLst>
              <a:ext uri="{FF2B5EF4-FFF2-40B4-BE49-F238E27FC236}">
                <a16:creationId xmlns:a16="http://schemas.microsoft.com/office/drawing/2014/main" id="{1D3D08E8-338C-4F2C-97C1-5CD2A407B1DF}"/>
              </a:ext>
            </a:extLst>
          </p:cNvPr>
          <p:cNvCxnSpPr>
            <a:cxnSpLocks/>
          </p:cNvCxnSpPr>
          <p:nvPr/>
        </p:nvCxnSpPr>
        <p:spPr>
          <a:xfrm flipV="1">
            <a:off x="309188" y="733517"/>
            <a:ext cx="11440498" cy="45375"/>
          </a:xfrm>
          <a:prstGeom prst="line">
            <a:avLst/>
          </a:prstGeom>
          <a:ln w="19050">
            <a:solidFill>
              <a:schemeClr val="tx1">
                <a:lumMod val="75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8156A583-C052-4F03-8428-8C79D082C2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BA28D-53E1-49FD-BE1A-6E889B7BBBA9}" type="slidenum">
              <a:rPr lang="ru-RU" smtClean="0"/>
              <a:t>12</a:t>
            </a:fld>
            <a:endParaRPr lang="ru-RU"/>
          </a:p>
        </p:txBody>
      </p:sp>
      <p:pic>
        <p:nvPicPr>
          <p:cNvPr id="64" name="Рисунок 63">
            <a:extLst>
              <a:ext uri="{FF2B5EF4-FFF2-40B4-BE49-F238E27FC236}">
                <a16:creationId xmlns:a16="http://schemas.microsoft.com/office/drawing/2014/main" id="{96950FA9-43BE-49EE-A07A-6F862EFF997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460" y="156568"/>
            <a:ext cx="3443558" cy="522765"/>
          </a:xfrm>
          <a:prstGeom prst="rect">
            <a:avLst/>
          </a:prstGeom>
        </p:spPr>
      </p:pic>
      <p:sp>
        <p:nvSpPr>
          <p:cNvPr id="14" name="Заголовок 2">
            <a:extLst>
              <a:ext uri="{FF2B5EF4-FFF2-40B4-BE49-F238E27FC236}">
                <a16:creationId xmlns:a16="http://schemas.microsoft.com/office/drawing/2014/main" id="{83255A41-BF4E-44A0-81D2-408B1B307152}"/>
              </a:ext>
            </a:extLst>
          </p:cNvPr>
          <p:cNvSpPr txBox="1">
            <a:spLocks/>
          </p:cNvSpPr>
          <p:nvPr/>
        </p:nvSpPr>
        <p:spPr>
          <a:xfrm>
            <a:off x="3687522" y="136521"/>
            <a:ext cx="8062164" cy="67628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2000" b="1" dirty="0">
                <a:latin typeface="Franklin Gothic Book" panose="020B0503020102020204" pitchFamily="34" charset="0"/>
                <a:cs typeface="Times New Roman" pitchFamily="18" charset="0"/>
              </a:rPr>
              <a:t>Опыт строительства дорог с цементобетонными покрытиями в условиях Сибири</a:t>
            </a:r>
          </a:p>
        </p:txBody>
      </p:sp>
      <p:sp>
        <p:nvSpPr>
          <p:cNvPr id="6" name="Объект 2">
            <a:extLst>
              <a:ext uri="{FF2B5EF4-FFF2-40B4-BE49-F238E27FC236}">
                <a16:creationId xmlns:a16="http://schemas.microsoft.com/office/drawing/2014/main" id="{AD92B862-B0E6-435C-9EB5-65A9413488E4}"/>
              </a:ext>
            </a:extLst>
          </p:cNvPr>
          <p:cNvSpPr txBox="1">
            <a:spLocks/>
          </p:cNvSpPr>
          <p:nvPr/>
        </p:nvSpPr>
        <p:spPr>
          <a:xfrm>
            <a:off x="1084039" y="854413"/>
            <a:ext cx="9569759" cy="7239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450000" algn="ctr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dirty="0"/>
              <a:t>Применение противогололедных материалов на основе хлористых солей на цементобетонных покрытиях в течение одного года с момента укладки цементобетонной смеси запрещено.  </a:t>
            </a: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D321F884-555C-409B-9FC9-1312DF7D55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484" y="1763946"/>
            <a:ext cx="3037510" cy="1985159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7">
            <a:extLst>
              <a:ext uri="{FF2B5EF4-FFF2-40B4-BE49-F238E27FC236}">
                <a16:creationId xmlns:a16="http://schemas.microsoft.com/office/drawing/2014/main" id="{9923D06E-F580-4E00-AD48-2AED1B7F4A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3420" y="2761268"/>
            <a:ext cx="2814096" cy="2696349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144D3F63-EB2D-4351-A9AC-988FE7643851}"/>
              </a:ext>
            </a:extLst>
          </p:cNvPr>
          <p:cNvGrpSpPr/>
          <p:nvPr/>
        </p:nvGrpSpPr>
        <p:grpSpPr>
          <a:xfrm>
            <a:off x="3174346" y="2213209"/>
            <a:ext cx="5389143" cy="877203"/>
            <a:chOff x="3505476" y="2024891"/>
            <a:chExt cx="5389143" cy="877203"/>
          </a:xfrm>
        </p:grpSpPr>
        <p:sp>
          <p:nvSpPr>
            <p:cNvPr id="8" name="Скругленный прямоугольник 21">
              <a:extLst>
                <a:ext uri="{FF2B5EF4-FFF2-40B4-BE49-F238E27FC236}">
                  <a16:creationId xmlns:a16="http://schemas.microsoft.com/office/drawing/2014/main" id="{16488F94-8C6C-46E7-8AF1-4DADFF6A1DA0}"/>
                </a:ext>
              </a:extLst>
            </p:cNvPr>
            <p:cNvSpPr/>
            <p:nvPr/>
          </p:nvSpPr>
          <p:spPr>
            <a:xfrm>
              <a:off x="4085135" y="2154612"/>
              <a:ext cx="4809484" cy="66178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90AE10A-575F-42AB-AC03-53058335DE37}"/>
                </a:ext>
              </a:extLst>
            </p:cNvPr>
            <p:cNvSpPr txBox="1"/>
            <p:nvPr/>
          </p:nvSpPr>
          <p:spPr>
            <a:xfrm>
              <a:off x="4321512" y="2278827"/>
              <a:ext cx="407203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dirty="0"/>
                <a:t>Интенсивная патрульная снегоочистка</a:t>
              </a:r>
            </a:p>
          </p:txBody>
        </p:sp>
        <p:pic>
          <p:nvPicPr>
            <p:cNvPr id="18" name="Рисунок 17">
              <a:extLst>
                <a:ext uri="{FF2B5EF4-FFF2-40B4-BE49-F238E27FC236}">
                  <a16:creationId xmlns:a16="http://schemas.microsoft.com/office/drawing/2014/main" id="{DD01793C-0607-4925-91B8-7A6FFBFC178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05476" y="2024891"/>
              <a:ext cx="760530" cy="877203"/>
            </a:xfrm>
            <a:prstGeom prst="rect">
              <a:avLst/>
            </a:prstGeom>
          </p:spPr>
        </p:pic>
      </p:grpSp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E2973AC2-B08E-4B69-8D67-0E95A45297A6}"/>
              </a:ext>
            </a:extLst>
          </p:cNvPr>
          <p:cNvGrpSpPr/>
          <p:nvPr/>
        </p:nvGrpSpPr>
        <p:grpSpPr>
          <a:xfrm>
            <a:off x="4166748" y="3614303"/>
            <a:ext cx="5071190" cy="877203"/>
            <a:chOff x="4203694" y="3603007"/>
            <a:chExt cx="5071190" cy="877203"/>
          </a:xfrm>
        </p:grpSpPr>
        <p:sp>
          <p:nvSpPr>
            <p:cNvPr id="7" name="Скругленный прямоугольник 4">
              <a:extLst>
                <a:ext uri="{FF2B5EF4-FFF2-40B4-BE49-F238E27FC236}">
                  <a16:creationId xmlns:a16="http://schemas.microsoft.com/office/drawing/2014/main" id="{CF77215A-E520-452C-AD2D-22C2405628C4}"/>
                </a:ext>
              </a:extLst>
            </p:cNvPr>
            <p:cNvSpPr/>
            <p:nvPr/>
          </p:nvSpPr>
          <p:spPr>
            <a:xfrm>
              <a:off x="4203694" y="3702498"/>
              <a:ext cx="4529377" cy="678222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C10540B-4AA8-4716-B414-6B713EB7D457}"/>
                </a:ext>
              </a:extLst>
            </p:cNvPr>
            <p:cNvSpPr txBox="1"/>
            <p:nvPr/>
          </p:nvSpPr>
          <p:spPr>
            <a:xfrm>
              <a:off x="4228662" y="3856943"/>
              <a:ext cx="401635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dirty="0" err="1"/>
                <a:t>Безхлоридные</a:t>
              </a:r>
              <a:r>
                <a:rPr lang="ru-RU" dirty="0"/>
                <a:t> химические ПГМ</a:t>
              </a:r>
            </a:p>
          </p:txBody>
        </p:sp>
        <p:pic>
          <p:nvPicPr>
            <p:cNvPr id="19" name="Рисунок 18">
              <a:extLst>
                <a:ext uri="{FF2B5EF4-FFF2-40B4-BE49-F238E27FC236}">
                  <a16:creationId xmlns:a16="http://schemas.microsoft.com/office/drawing/2014/main" id="{6EDADB0D-F5DB-45A3-8A3A-AD4468EC9D2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14354" y="3603007"/>
              <a:ext cx="760530" cy="877203"/>
            </a:xfrm>
            <a:prstGeom prst="rect">
              <a:avLst/>
            </a:prstGeom>
          </p:spPr>
        </p:pic>
      </p:grp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D8448DAD-B3BF-4AB8-AACA-9A6304FFD7BD}"/>
              </a:ext>
            </a:extLst>
          </p:cNvPr>
          <p:cNvGrpSpPr/>
          <p:nvPr/>
        </p:nvGrpSpPr>
        <p:grpSpPr>
          <a:xfrm>
            <a:off x="3261075" y="4887529"/>
            <a:ext cx="5216333" cy="877203"/>
            <a:chOff x="3678286" y="5454146"/>
            <a:chExt cx="5216333" cy="877203"/>
          </a:xfrm>
        </p:grpSpPr>
        <p:sp>
          <p:nvSpPr>
            <p:cNvPr id="10" name="Скругленный прямоугольник 25">
              <a:extLst>
                <a:ext uri="{FF2B5EF4-FFF2-40B4-BE49-F238E27FC236}">
                  <a16:creationId xmlns:a16="http://schemas.microsoft.com/office/drawing/2014/main" id="{01DD7735-769E-47D5-95B1-4747D6344A90}"/>
                </a:ext>
              </a:extLst>
            </p:cNvPr>
            <p:cNvSpPr/>
            <p:nvPr/>
          </p:nvSpPr>
          <p:spPr>
            <a:xfrm>
              <a:off x="4266006" y="5553637"/>
              <a:ext cx="4628613" cy="678222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5A724FD-D939-4917-8145-7978BC0F1CFD}"/>
                </a:ext>
              </a:extLst>
            </p:cNvPr>
            <p:cNvSpPr txBox="1"/>
            <p:nvPr/>
          </p:nvSpPr>
          <p:spPr>
            <a:xfrm>
              <a:off x="4548119" y="5660260"/>
              <a:ext cx="404169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dirty="0"/>
                <a:t>Распределение фрикционных ПГМ</a:t>
              </a:r>
            </a:p>
          </p:txBody>
        </p:sp>
        <p:pic>
          <p:nvPicPr>
            <p:cNvPr id="20" name="Рисунок 19">
              <a:extLst>
                <a:ext uri="{FF2B5EF4-FFF2-40B4-BE49-F238E27FC236}">
                  <a16:creationId xmlns:a16="http://schemas.microsoft.com/office/drawing/2014/main" id="{89123CBC-D6E7-4AA5-BB59-DDC7578D6DE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78286" y="5454146"/>
              <a:ext cx="760530" cy="87720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850425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9" name="Прямая соединительная линия 88">
            <a:extLst>
              <a:ext uri="{FF2B5EF4-FFF2-40B4-BE49-F238E27FC236}">
                <a16:creationId xmlns:a16="http://schemas.microsoft.com/office/drawing/2014/main" id="{1D3D08E8-338C-4F2C-97C1-5CD2A407B1DF}"/>
              </a:ext>
            </a:extLst>
          </p:cNvPr>
          <p:cNvCxnSpPr>
            <a:cxnSpLocks/>
          </p:cNvCxnSpPr>
          <p:nvPr/>
        </p:nvCxnSpPr>
        <p:spPr>
          <a:xfrm flipV="1">
            <a:off x="309188" y="733517"/>
            <a:ext cx="11440498" cy="45375"/>
          </a:xfrm>
          <a:prstGeom prst="line">
            <a:avLst/>
          </a:prstGeom>
          <a:ln w="19050">
            <a:solidFill>
              <a:schemeClr val="tx1">
                <a:lumMod val="75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8156A583-C052-4F03-8428-8C79D082C2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BA28D-53E1-49FD-BE1A-6E889B7BBBA9}" type="slidenum">
              <a:rPr lang="ru-RU" smtClean="0"/>
              <a:t>13</a:t>
            </a:fld>
            <a:endParaRPr lang="ru-RU"/>
          </a:p>
        </p:txBody>
      </p:sp>
      <p:pic>
        <p:nvPicPr>
          <p:cNvPr id="64" name="Рисунок 63">
            <a:extLst>
              <a:ext uri="{FF2B5EF4-FFF2-40B4-BE49-F238E27FC236}">
                <a16:creationId xmlns:a16="http://schemas.microsoft.com/office/drawing/2014/main" id="{96950FA9-43BE-49EE-A07A-6F862EFF997E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460" y="156568"/>
            <a:ext cx="3443558" cy="522765"/>
          </a:xfrm>
          <a:prstGeom prst="rect">
            <a:avLst/>
          </a:prstGeom>
        </p:spPr>
      </p:pic>
      <p:sp>
        <p:nvSpPr>
          <p:cNvPr id="14" name="Заголовок 2">
            <a:extLst>
              <a:ext uri="{FF2B5EF4-FFF2-40B4-BE49-F238E27FC236}">
                <a16:creationId xmlns:a16="http://schemas.microsoft.com/office/drawing/2014/main" id="{83255A41-BF4E-44A0-81D2-408B1B307152}"/>
              </a:ext>
            </a:extLst>
          </p:cNvPr>
          <p:cNvSpPr txBox="1">
            <a:spLocks/>
          </p:cNvSpPr>
          <p:nvPr/>
        </p:nvSpPr>
        <p:spPr>
          <a:xfrm>
            <a:off x="3687522" y="136521"/>
            <a:ext cx="8062164" cy="67628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2000" b="1" dirty="0">
                <a:latin typeface="Franklin Gothic Book" panose="020B0503020102020204" pitchFamily="34" charset="0"/>
                <a:cs typeface="Times New Roman" pitchFamily="18" charset="0"/>
              </a:rPr>
              <a:t>Опыт строительства дорог с цементобетонными покрытиями в условиях Сибири</a:t>
            </a:r>
          </a:p>
        </p:txBody>
      </p:sp>
      <p:graphicFrame>
        <p:nvGraphicFramePr>
          <p:cNvPr id="2" name="Схема 1">
            <a:extLst>
              <a:ext uri="{FF2B5EF4-FFF2-40B4-BE49-F238E27FC236}">
                <a16:creationId xmlns:a16="http://schemas.microsoft.com/office/drawing/2014/main" id="{B9767783-B6E3-4772-8DC9-3C66DD3CEF1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13354258"/>
              </p:ext>
            </p:extLst>
          </p:nvPr>
        </p:nvGraphicFramePr>
        <p:xfrm>
          <a:off x="1567361" y="937687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0319540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9" name="Прямая соединительная линия 88">
            <a:extLst>
              <a:ext uri="{FF2B5EF4-FFF2-40B4-BE49-F238E27FC236}">
                <a16:creationId xmlns:a16="http://schemas.microsoft.com/office/drawing/2014/main" id="{1D3D08E8-338C-4F2C-97C1-5CD2A407B1DF}"/>
              </a:ext>
            </a:extLst>
          </p:cNvPr>
          <p:cNvCxnSpPr>
            <a:cxnSpLocks/>
          </p:cNvCxnSpPr>
          <p:nvPr/>
        </p:nvCxnSpPr>
        <p:spPr>
          <a:xfrm flipV="1">
            <a:off x="309188" y="733517"/>
            <a:ext cx="11440498" cy="45375"/>
          </a:xfrm>
          <a:prstGeom prst="line">
            <a:avLst/>
          </a:prstGeom>
          <a:ln w="19050">
            <a:solidFill>
              <a:schemeClr val="tx1">
                <a:lumMod val="75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8156A583-C052-4F03-8428-8C79D082C2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BA28D-53E1-49FD-BE1A-6E889B7BBBA9}" type="slidenum">
              <a:rPr lang="ru-RU" smtClean="0"/>
              <a:t>14</a:t>
            </a:fld>
            <a:endParaRPr lang="ru-RU"/>
          </a:p>
        </p:txBody>
      </p:sp>
      <p:pic>
        <p:nvPicPr>
          <p:cNvPr id="64" name="Рисунок 63">
            <a:extLst>
              <a:ext uri="{FF2B5EF4-FFF2-40B4-BE49-F238E27FC236}">
                <a16:creationId xmlns:a16="http://schemas.microsoft.com/office/drawing/2014/main" id="{96950FA9-43BE-49EE-A07A-6F862EFF997E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460" y="156568"/>
            <a:ext cx="3443558" cy="522765"/>
          </a:xfrm>
          <a:prstGeom prst="rect">
            <a:avLst/>
          </a:prstGeom>
        </p:spPr>
      </p:pic>
      <p:sp>
        <p:nvSpPr>
          <p:cNvPr id="14" name="Заголовок 2">
            <a:extLst>
              <a:ext uri="{FF2B5EF4-FFF2-40B4-BE49-F238E27FC236}">
                <a16:creationId xmlns:a16="http://schemas.microsoft.com/office/drawing/2014/main" id="{83255A41-BF4E-44A0-81D2-408B1B307152}"/>
              </a:ext>
            </a:extLst>
          </p:cNvPr>
          <p:cNvSpPr txBox="1">
            <a:spLocks/>
          </p:cNvSpPr>
          <p:nvPr/>
        </p:nvSpPr>
        <p:spPr>
          <a:xfrm>
            <a:off x="3687522" y="136521"/>
            <a:ext cx="8062164" cy="67628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2000" b="1" dirty="0">
                <a:latin typeface="Franklin Gothic Book" panose="020B0503020102020204" pitchFamily="34" charset="0"/>
                <a:cs typeface="Times New Roman" pitchFamily="18" charset="0"/>
              </a:rPr>
              <a:t>Опыт строительства дорог с цементобетонными покрытиями в условиях Сибири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F688234A-CC74-48FC-867C-F2ED9EE9B4CB}"/>
              </a:ext>
            </a:extLst>
          </p:cNvPr>
          <p:cNvSpPr/>
          <p:nvPr/>
        </p:nvSpPr>
        <p:spPr>
          <a:xfrm>
            <a:off x="0" y="1190663"/>
            <a:ext cx="12192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EF7F1A"/>
                </a:solidFill>
              </a:rPr>
              <a:t>Цифровая экосистема: аккумулирование  данных из разных источников в одной системе</a:t>
            </a:r>
          </a:p>
        </p:txBody>
      </p:sp>
      <p:graphicFrame>
        <p:nvGraphicFramePr>
          <p:cNvPr id="2" name="Схема 1">
            <a:extLst>
              <a:ext uri="{FF2B5EF4-FFF2-40B4-BE49-F238E27FC236}">
                <a16:creationId xmlns:a16="http://schemas.microsoft.com/office/drawing/2014/main" id="{DE08BE06-22F6-4D89-8D7A-6332DC3BDA7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47006136"/>
              </p:ext>
            </p:extLst>
          </p:nvPr>
        </p:nvGraphicFramePr>
        <p:xfrm>
          <a:off x="1963610" y="1942113"/>
          <a:ext cx="8264780" cy="41354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9530747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9" name="Прямая соединительная линия 88">
            <a:extLst>
              <a:ext uri="{FF2B5EF4-FFF2-40B4-BE49-F238E27FC236}">
                <a16:creationId xmlns:a16="http://schemas.microsoft.com/office/drawing/2014/main" id="{1D3D08E8-338C-4F2C-97C1-5CD2A407B1DF}"/>
              </a:ext>
            </a:extLst>
          </p:cNvPr>
          <p:cNvCxnSpPr>
            <a:cxnSpLocks/>
          </p:cNvCxnSpPr>
          <p:nvPr/>
        </p:nvCxnSpPr>
        <p:spPr>
          <a:xfrm flipV="1">
            <a:off x="309188" y="733517"/>
            <a:ext cx="11440498" cy="45375"/>
          </a:xfrm>
          <a:prstGeom prst="line">
            <a:avLst/>
          </a:prstGeom>
          <a:ln w="19050">
            <a:solidFill>
              <a:schemeClr val="tx1">
                <a:lumMod val="75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8156A583-C052-4F03-8428-8C79D082C2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BA28D-53E1-49FD-BE1A-6E889B7BBBA9}" type="slidenum">
              <a:rPr lang="ru-RU" smtClean="0"/>
              <a:t>15</a:t>
            </a:fld>
            <a:endParaRPr lang="ru-RU"/>
          </a:p>
        </p:txBody>
      </p:sp>
      <p:pic>
        <p:nvPicPr>
          <p:cNvPr id="64" name="Рисунок 63">
            <a:extLst>
              <a:ext uri="{FF2B5EF4-FFF2-40B4-BE49-F238E27FC236}">
                <a16:creationId xmlns:a16="http://schemas.microsoft.com/office/drawing/2014/main" id="{96950FA9-43BE-49EE-A07A-6F862EFF997E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460" y="156568"/>
            <a:ext cx="3443558" cy="522765"/>
          </a:xfrm>
          <a:prstGeom prst="rect">
            <a:avLst/>
          </a:prstGeom>
        </p:spPr>
      </p:pic>
      <p:sp>
        <p:nvSpPr>
          <p:cNvPr id="14" name="Заголовок 2">
            <a:extLst>
              <a:ext uri="{FF2B5EF4-FFF2-40B4-BE49-F238E27FC236}">
                <a16:creationId xmlns:a16="http://schemas.microsoft.com/office/drawing/2014/main" id="{83255A41-BF4E-44A0-81D2-408B1B307152}"/>
              </a:ext>
            </a:extLst>
          </p:cNvPr>
          <p:cNvSpPr txBox="1">
            <a:spLocks/>
          </p:cNvSpPr>
          <p:nvPr/>
        </p:nvSpPr>
        <p:spPr>
          <a:xfrm>
            <a:off x="3687522" y="136521"/>
            <a:ext cx="8062164" cy="67628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2000" b="1" dirty="0">
                <a:latin typeface="Franklin Gothic Book" panose="020B0503020102020204" pitchFamily="34" charset="0"/>
                <a:cs typeface="Times New Roman" pitchFamily="18" charset="0"/>
              </a:rPr>
              <a:t>Опыт строительства дорог с цементобетонными покрытиями в условиях Сибири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B813C629-417B-4F88-83E1-1B193FA14C6E}"/>
              </a:ext>
            </a:extLst>
          </p:cNvPr>
          <p:cNvSpPr/>
          <p:nvPr/>
        </p:nvSpPr>
        <p:spPr>
          <a:xfrm>
            <a:off x="231460" y="976491"/>
            <a:ext cx="50754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EF7F1A"/>
                </a:solidFill>
              </a:rPr>
              <a:t>АСУП как один из элементов </a:t>
            </a:r>
            <a:r>
              <a:rPr lang="en-US" b="1" dirty="0">
                <a:solidFill>
                  <a:srgbClr val="EF7F1A"/>
                </a:solidFill>
              </a:rPr>
              <a:t>LEAN</a:t>
            </a:r>
            <a:r>
              <a:rPr lang="ru-RU" b="1" dirty="0">
                <a:solidFill>
                  <a:srgbClr val="EF7F1A"/>
                </a:solidFill>
              </a:rPr>
              <a:t>  </a:t>
            </a:r>
          </a:p>
        </p:txBody>
      </p:sp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EA45158B-87A2-4906-A4D8-0DF9280D9F69}"/>
              </a:ext>
            </a:extLst>
          </p:cNvPr>
          <p:cNvSpPr txBox="1">
            <a:spLocks/>
          </p:cNvSpPr>
          <p:nvPr/>
        </p:nvSpPr>
        <p:spPr>
          <a:xfrm>
            <a:off x="1076163" y="3939251"/>
            <a:ext cx="2707507" cy="306034"/>
          </a:xfrm>
          <a:prstGeom prst="rect">
            <a:avLst/>
          </a:prstGeom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r"/>
            <a:r>
              <a:rPr lang="ru-RU" sz="1400" b="0" dirty="0">
                <a:solidFill>
                  <a:srgbClr val="EF7F1A"/>
                </a:solidFill>
                <a:effectLst/>
                <a:latin typeface="+mn-lt"/>
                <a:cs typeface="Times New Roman" pitchFamily="18" charset="0"/>
              </a:rPr>
              <a:t>Управление ресурсами</a:t>
            </a:r>
          </a:p>
        </p:txBody>
      </p:sp>
      <p:pic>
        <p:nvPicPr>
          <p:cNvPr id="8" name="Рисунок 6" descr="image006">
            <a:extLst>
              <a:ext uri="{FF2B5EF4-FFF2-40B4-BE49-F238E27FC236}">
                <a16:creationId xmlns:a16="http://schemas.microsoft.com/office/drawing/2014/main" id="{A864C1E7-4537-4C3B-BC7D-74C0FB4CD1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9815" y="3521969"/>
            <a:ext cx="1544108" cy="2501431"/>
          </a:xfrm>
          <a:prstGeom prst="rect">
            <a:avLst/>
          </a:prstGeom>
          <a:noFill/>
          <a:ln w="25400">
            <a:solidFill>
              <a:srgbClr val="76717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5" descr="image005">
            <a:extLst>
              <a:ext uri="{FF2B5EF4-FFF2-40B4-BE49-F238E27FC236}">
                <a16:creationId xmlns:a16="http://schemas.microsoft.com/office/drawing/2014/main" id="{B11B76A7-9B16-4FED-9C38-CF35391111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2465" y="2928588"/>
            <a:ext cx="3513615" cy="3100587"/>
          </a:xfrm>
          <a:prstGeom prst="rect">
            <a:avLst/>
          </a:prstGeom>
          <a:noFill/>
          <a:ln w="25400">
            <a:solidFill>
              <a:srgbClr val="76717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290CF5F2-DE55-4F1F-BF83-3F2B3CB1F582}"/>
              </a:ext>
            </a:extLst>
          </p:cNvPr>
          <p:cNvSpPr txBox="1">
            <a:spLocks/>
          </p:cNvSpPr>
          <p:nvPr/>
        </p:nvSpPr>
        <p:spPr>
          <a:xfrm>
            <a:off x="4149423" y="1688955"/>
            <a:ext cx="2707507" cy="535937"/>
          </a:xfrm>
          <a:prstGeom prst="rect">
            <a:avLst/>
          </a:prstGeom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r"/>
            <a:r>
              <a:rPr lang="ru-RU" sz="1400" b="0" dirty="0">
                <a:solidFill>
                  <a:srgbClr val="EF7F1A"/>
                </a:solidFill>
                <a:effectLst/>
                <a:latin typeface="+mn-lt"/>
                <a:cs typeface="Times New Roman" pitchFamily="18" charset="0"/>
              </a:rPr>
              <a:t>Управление цепочками поставок</a:t>
            </a:r>
          </a:p>
        </p:txBody>
      </p:sp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id="{8B1F087C-886C-409F-991A-1EB7871503C3}"/>
              </a:ext>
            </a:extLst>
          </p:cNvPr>
          <p:cNvCxnSpPr>
            <a:cxnSpLocks/>
          </p:cNvCxnSpPr>
          <p:nvPr/>
        </p:nvCxnSpPr>
        <p:spPr>
          <a:xfrm flipH="1" flipV="1">
            <a:off x="7055687" y="2638062"/>
            <a:ext cx="844530" cy="721690"/>
          </a:xfrm>
          <a:prstGeom prst="line">
            <a:avLst/>
          </a:prstGeom>
          <a:ln w="19050">
            <a:solidFill>
              <a:schemeClr val="tx2"/>
            </a:solidFill>
            <a:headEnd type="oval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3" name="Заголовок 1">
            <a:extLst>
              <a:ext uri="{FF2B5EF4-FFF2-40B4-BE49-F238E27FC236}">
                <a16:creationId xmlns:a16="http://schemas.microsoft.com/office/drawing/2014/main" id="{53401A7E-16D1-4D8F-B3A0-D8C250DA6AEC}"/>
              </a:ext>
            </a:extLst>
          </p:cNvPr>
          <p:cNvSpPr txBox="1">
            <a:spLocks/>
          </p:cNvSpPr>
          <p:nvPr/>
        </p:nvSpPr>
        <p:spPr>
          <a:xfrm>
            <a:off x="7055686" y="2286230"/>
            <a:ext cx="2707507" cy="306034"/>
          </a:xfrm>
          <a:prstGeom prst="rect">
            <a:avLst/>
          </a:prstGeom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r"/>
            <a:r>
              <a:rPr lang="ru-RU" sz="1400" b="0" dirty="0">
                <a:solidFill>
                  <a:srgbClr val="EF7F1A"/>
                </a:solidFill>
                <a:effectLst/>
                <a:latin typeface="+mn-lt"/>
                <a:cs typeface="Times New Roman" pitchFamily="18" charset="0"/>
              </a:rPr>
              <a:t>Управление производством</a:t>
            </a:r>
          </a:p>
        </p:txBody>
      </p:sp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id="{D9885418-AF3F-45BE-A1A0-793D4DB88B13}"/>
              </a:ext>
            </a:extLst>
          </p:cNvPr>
          <p:cNvCxnSpPr>
            <a:cxnSpLocks/>
          </p:cNvCxnSpPr>
          <p:nvPr/>
        </p:nvCxnSpPr>
        <p:spPr>
          <a:xfrm flipV="1">
            <a:off x="6624028" y="2626173"/>
            <a:ext cx="431658" cy="1098390"/>
          </a:xfrm>
          <a:prstGeom prst="line">
            <a:avLst/>
          </a:prstGeom>
          <a:ln w="19050">
            <a:solidFill>
              <a:schemeClr val="tx2"/>
            </a:solidFill>
            <a:headEnd type="oval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13A71B0E-E166-40B6-AC51-633D917219E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027" y="1582177"/>
            <a:ext cx="3652843" cy="2056214"/>
          </a:xfrm>
          <a:prstGeom prst="rect">
            <a:avLst/>
          </a:prstGeom>
          <a:ln w="25400">
            <a:solidFill>
              <a:srgbClr val="767171"/>
            </a:solidFill>
          </a:ln>
        </p:spPr>
      </p:pic>
      <p:cxnSp>
        <p:nvCxnSpPr>
          <p:cNvPr id="17" name="Прямая соединительная линия 16">
            <a:extLst>
              <a:ext uri="{FF2B5EF4-FFF2-40B4-BE49-F238E27FC236}">
                <a16:creationId xmlns:a16="http://schemas.microsoft.com/office/drawing/2014/main" id="{DE2580F1-19CC-463D-8D23-AA86821CBD96}"/>
              </a:ext>
            </a:extLst>
          </p:cNvPr>
          <p:cNvCxnSpPr/>
          <p:nvPr/>
        </p:nvCxnSpPr>
        <p:spPr>
          <a:xfrm>
            <a:off x="4607414" y="2196846"/>
            <a:ext cx="2195067" cy="5773"/>
          </a:xfrm>
          <a:prstGeom prst="line">
            <a:avLst/>
          </a:prstGeom>
          <a:ln w="19050">
            <a:solidFill>
              <a:schemeClr val="tx2"/>
            </a:solidFill>
            <a:headEnd type="oval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id="{E940821F-AE44-43FB-90F4-2D506B2F6F37}"/>
              </a:ext>
            </a:extLst>
          </p:cNvPr>
          <p:cNvCxnSpPr/>
          <p:nvPr/>
        </p:nvCxnSpPr>
        <p:spPr>
          <a:xfrm flipV="1">
            <a:off x="4247374" y="2174352"/>
            <a:ext cx="360040" cy="408271"/>
          </a:xfrm>
          <a:prstGeom prst="line">
            <a:avLst/>
          </a:prstGeom>
          <a:ln w="19050">
            <a:solidFill>
              <a:schemeClr val="tx2"/>
            </a:solidFill>
            <a:headEnd type="oval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760B3FEF-A487-4F30-90F6-6F9BA42B96C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92396" y="4687607"/>
            <a:ext cx="1964444" cy="1341568"/>
          </a:xfrm>
          <a:prstGeom prst="rect">
            <a:avLst/>
          </a:prstGeom>
          <a:ln w="25400">
            <a:solidFill>
              <a:srgbClr val="767171"/>
            </a:solidFill>
          </a:ln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8219C500-7975-4FE7-B569-52DB66661D7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72160" y="4278596"/>
            <a:ext cx="1331017" cy="1750579"/>
          </a:xfrm>
          <a:prstGeom prst="rect">
            <a:avLst/>
          </a:prstGeom>
          <a:ln w="25400">
            <a:solidFill>
              <a:srgbClr val="767171"/>
            </a:solidFill>
          </a:ln>
        </p:spPr>
      </p:pic>
      <p:cxnSp>
        <p:nvCxnSpPr>
          <p:cNvPr id="21" name="Прямая соединительная линия 20">
            <a:extLst>
              <a:ext uri="{FF2B5EF4-FFF2-40B4-BE49-F238E27FC236}">
                <a16:creationId xmlns:a16="http://schemas.microsoft.com/office/drawing/2014/main" id="{16C24F8B-D28B-4EEE-AF43-EBD4D5470B1A}"/>
              </a:ext>
            </a:extLst>
          </p:cNvPr>
          <p:cNvCxnSpPr>
            <a:cxnSpLocks/>
          </p:cNvCxnSpPr>
          <p:nvPr/>
        </p:nvCxnSpPr>
        <p:spPr>
          <a:xfrm flipH="1" flipV="1">
            <a:off x="3680135" y="4267291"/>
            <a:ext cx="567239" cy="488459"/>
          </a:xfrm>
          <a:prstGeom prst="line">
            <a:avLst/>
          </a:prstGeom>
          <a:ln w="19050">
            <a:solidFill>
              <a:schemeClr val="tx2"/>
            </a:solidFill>
            <a:headEnd type="oval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>
            <a:extLst>
              <a:ext uri="{FF2B5EF4-FFF2-40B4-BE49-F238E27FC236}">
                <a16:creationId xmlns:a16="http://schemas.microsoft.com/office/drawing/2014/main" id="{42A4FF6B-6EE8-40F1-829E-7E47C0753A02}"/>
              </a:ext>
            </a:extLst>
          </p:cNvPr>
          <p:cNvCxnSpPr>
            <a:cxnSpLocks/>
          </p:cNvCxnSpPr>
          <p:nvPr/>
        </p:nvCxnSpPr>
        <p:spPr>
          <a:xfrm flipV="1">
            <a:off x="3518215" y="4252885"/>
            <a:ext cx="195143" cy="524871"/>
          </a:xfrm>
          <a:prstGeom prst="line">
            <a:avLst/>
          </a:prstGeom>
          <a:ln w="19050">
            <a:solidFill>
              <a:schemeClr val="tx2"/>
            </a:solidFill>
            <a:headEnd type="oval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>
            <a:extLst>
              <a:ext uri="{FF2B5EF4-FFF2-40B4-BE49-F238E27FC236}">
                <a16:creationId xmlns:a16="http://schemas.microsoft.com/office/drawing/2014/main" id="{CFBB23DB-CC85-4EA2-A387-25EA34615292}"/>
              </a:ext>
            </a:extLst>
          </p:cNvPr>
          <p:cNvCxnSpPr>
            <a:cxnSpLocks/>
          </p:cNvCxnSpPr>
          <p:nvPr/>
        </p:nvCxnSpPr>
        <p:spPr>
          <a:xfrm flipH="1">
            <a:off x="1943117" y="4271083"/>
            <a:ext cx="1770241" cy="0"/>
          </a:xfrm>
          <a:prstGeom prst="line">
            <a:avLst/>
          </a:prstGeom>
          <a:ln w="19050">
            <a:solidFill>
              <a:schemeClr val="tx2"/>
            </a:solidFill>
            <a:headEnd type="oval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>
            <a:extLst>
              <a:ext uri="{FF2B5EF4-FFF2-40B4-BE49-F238E27FC236}">
                <a16:creationId xmlns:a16="http://schemas.microsoft.com/office/drawing/2014/main" id="{1A7671C9-66D3-4B7D-93F4-40BDC25A8D4A}"/>
              </a:ext>
            </a:extLst>
          </p:cNvPr>
          <p:cNvCxnSpPr/>
          <p:nvPr/>
        </p:nvCxnSpPr>
        <p:spPr>
          <a:xfrm>
            <a:off x="7061392" y="2632289"/>
            <a:ext cx="2195067" cy="5773"/>
          </a:xfrm>
          <a:prstGeom prst="line">
            <a:avLst/>
          </a:prstGeom>
          <a:ln w="19050">
            <a:solidFill>
              <a:schemeClr val="tx2"/>
            </a:solidFill>
            <a:headEnd type="oval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886518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6577282A-BA30-441E-88AB-EFF8709EC3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BA28D-53E1-49FD-BE1A-6E889B7BBBA9}" type="slidenum">
              <a:rPr lang="ru-RU" smtClean="0"/>
              <a:t>16</a:t>
            </a:fld>
            <a:endParaRPr lang="ru-RU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B12891D1-924F-43DF-BAC1-37E2CD8C553B}"/>
              </a:ext>
            </a:extLst>
          </p:cNvPr>
          <p:cNvSpPr/>
          <p:nvPr/>
        </p:nvSpPr>
        <p:spPr>
          <a:xfrm>
            <a:off x="1813894" y="1007137"/>
            <a:ext cx="843108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EF7F1A"/>
                </a:solidFill>
              </a:rPr>
              <a:t>Управление объектом в режиме реального времени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D6AF234-837C-4FB1-9406-2B3FB5B0D87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7383" y="1815896"/>
            <a:ext cx="1924188" cy="4164427"/>
          </a:xfrm>
          <a:prstGeom prst="rect">
            <a:avLst/>
          </a:prstGeom>
        </p:spPr>
      </p:pic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DAD881AF-A14A-4312-B8BE-21560EC63F29}"/>
              </a:ext>
            </a:extLst>
          </p:cNvPr>
          <p:cNvCxnSpPr>
            <a:cxnSpLocks/>
          </p:cNvCxnSpPr>
          <p:nvPr/>
        </p:nvCxnSpPr>
        <p:spPr>
          <a:xfrm flipV="1">
            <a:off x="309188" y="733517"/>
            <a:ext cx="11440498" cy="45375"/>
          </a:xfrm>
          <a:prstGeom prst="line">
            <a:avLst/>
          </a:prstGeom>
          <a:ln w="19050">
            <a:solidFill>
              <a:schemeClr val="tx1">
                <a:lumMod val="75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B808E26-BDE7-4687-88F6-31139DDB8D4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460" y="156568"/>
            <a:ext cx="3443558" cy="522765"/>
          </a:xfrm>
          <a:prstGeom prst="rect">
            <a:avLst/>
          </a:prstGeom>
        </p:spPr>
      </p:pic>
      <p:sp>
        <p:nvSpPr>
          <p:cNvPr id="10" name="Заголовок 2">
            <a:extLst>
              <a:ext uri="{FF2B5EF4-FFF2-40B4-BE49-F238E27FC236}">
                <a16:creationId xmlns:a16="http://schemas.microsoft.com/office/drawing/2014/main" id="{5B98C280-F003-4320-9DD6-A142FBFC08B8}"/>
              </a:ext>
            </a:extLst>
          </p:cNvPr>
          <p:cNvSpPr txBox="1">
            <a:spLocks/>
          </p:cNvSpPr>
          <p:nvPr/>
        </p:nvSpPr>
        <p:spPr>
          <a:xfrm>
            <a:off x="3687522" y="136521"/>
            <a:ext cx="8062164" cy="67628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2000" b="1" dirty="0">
                <a:latin typeface="Franklin Gothic Book" panose="020B0503020102020204" pitchFamily="34" charset="0"/>
                <a:cs typeface="Times New Roman" pitchFamily="18" charset="0"/>
              </a:rPr>
              <a:t>Опыт строительства дорог с цементобетонными покрытиями в условиях Сибири</a:t>
            </a:r>
          </a:p>
        </p:txBody>
      </p: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2C835369-63D6-4750-8E2D-18838B2508BA}"/>
              </a:ext>
            </a:extLst>
          </p:cNvPr>
          <p:cNvGrpSpPr/>
          <p:nvPr/>
        </p:nvGrpSpPr>
        <p:grpSpPr>
          <a:xfrm>
            <a:off x="2970444" y="3890268"/>
            <a:ext cx="7778376" cy="984952"/>
            <a:chOff x="3575425" y="3354261"/>
            <a:chExt cx="7778376" cy="984952"/>
          </a:xfrm>
        </p:grpSpPr>
        <p:sp>
          <p:nvSpPr>
            <p:cNvPr id="12" name="Прямоугольник: скругленные углы 11">
              <a:extLst>
                <a:ext uri="{FF2B5EF4-FFF2-40B4-BE49-F238E27FC236}">
                  <a16:creationId xmlns:a16="http://schemas.microsoft.com/office/drawing/2014/main" id="{3F5392C3-77C7-4767-9017-15BAD0E41F4A}"/>
                </a:ext>
              </a:extLst>
            </p:cNvPr>
            <p:cNvSpPr/>
            <p:nvPr/>
          </p:nvSpPr>
          <p:spPr>
            <a:xfrm>
              <a:off x="4267268" y="3538081"/>
              <a:ext cx="7086533" cy="637146"/>
            </a:xfrm>
            <a:prstGeom prst="round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sz="2215" dirty="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51DA333-5B32-4B68-A538-998D3F421CC8}"/>
                </a:ext>
              </a:extLst>
            </p:cNvPr>
            <p:cNvSpPr txBox="1"/>
            <p:nvPr/>
          </p:nvSpPr>
          <p:spPr>
            <a:xfrm>
              <a:off x="4538880" y="3662071"/>
              <a:ext cx="494964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ru-RU" dirty="0">
                  <a:solidFill>
                    <a:schemeClr val="tx2">
                      <a:lumMod val="75000"/>
                    </a:schemeClr>
                  </a:solidFill>
                  <a:cs typeface="Times New Roman" pitchFamily="18" charset="0"/>
                </a:rPr>
                <a:t>Контроль выпуска смесей заводами</a:t>
              </a:r>
            </a:p>
          </p:txBody>
        </p:sp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id="{DC6B6CA6-FBF4-403D-B3E7-C67A9AE9683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75425" y="3354261"/>
              <a:ext cx="853948" cy="984952"/>
            </a:xfrm>
            <a:prstGeom prst="rect">
              <a:avLst/>
            </a:prstGeom>
          </p:spPr>
        </p:pic>
      </p:grpSp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59B0EDE6-0F56-43EE-B658-55D8F9323EDC}"/>
              </a:ext>
            </a:extLst>
          </p:cNvPr>
          <p:cNvGrpSpPr/>
          <p:nvPr/>
        </p:nvGrpSpPr>
        <p:grpSpPr>
          <a:xfrm>
            <a:off x="2951972" y="2334967"/>
            <a:ext cx="7980194" cy="984952"/>
            <a:chOff x="3821109" y="1206617"/>
            <a:chExt cx="7980194" cy="984952"/>
          </a:xfrm>
        </p:grpSpPr>
        <p:sp>
          <p:nvSpPr>
            <p:cNvPr id="16" name="Прямоугольник: скругленные углы 15">
              <a:extLst>
                <a:ext uri="{FF2B5EF4-FFF2-40B4-BE49-F238E27FC236}">
                  <a16:creationId xmlns:a16="http://schemas.microsoft.com/office/drawing/2014/main" id="{31667D7A-2D91-4DC4-BD24-E3B4ABABDAC1}"/>
                </a:ext>
              </a:extLst>
            </p:cNvPr>
            <p:cNvSpPr/>
            <p:nvPr/>
          </p:nvSpPr>
          <p:spPr>
            <a:xfrm>
              <a:off x="4512952" y="1390437"/>
              <a:ext cx="7118860" cy="637146"/>
            </a:xfrm>
            <a:prstGeom prst="round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sz="2215" dirty="0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6B6E396-A1AC-491E-8DC5-65A46F03E9AA}"/>
                </a:ext>
              </a:extLst>
            </p:cNvPr>
            <p:cNvSpPr txBox="1"/>
            <p:nvPr/>
          </p:nvSpPr>
          <p:spPr>
            <a:xfrm>
              <a:off x="4748467" y="1524344"/>
              <a:ext cx="70528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ru-RU" dirty="0">
                  <a:solidFill>
                    <a:schemeClr val="tx2">
                      <a:lumMod val="75000"/>
                    </a:schemeClr>
                  </a:solidFill>
                  <a:cs typeface="Times New Roman" pitchFamily="18" charset="0"/>
                </a:rPr>
                <a:t>Контроль  выхода техники и людей в соответствии с план-заданием</a:t>
              </a:r>
            </a:p>
          </p:txBody>
        </p:sp>
        <p:pic>
          <p:nvPicPr>
            <p:cNvPr id="18" name="Рисунок 17">
              <a:extLst>
                <a:ext uri="{FF2B5EF4-FFF2-40B4-BE49-F238E27FC236}">
                  <a16:creationId xmlns:a16="http://schemas.microsoft.com/office/drawing/2014/main" id="{9A405D5E-B5B5-4719-BA20-CDEEDA1E76E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21109" y="1206617"/>
              <a:ext cx="853948" cy="98495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615810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62E4FBA-3437-4D2A-B5B1-A2FB829F205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036"/>
          <a:stretch/>
        </p:blipFill>
        <p:spPr>
          <a:xfrm>
            <a:off x="5343497" y="1579285"/>
            <a:ext cx="6753287" cy="5278716"/>
          </a:xfrm>
          <a:prstGeom prst="rect">
            <a:avLst/>
          </a:prstGeom>
        </p:spPr>
      </p:pic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C12C7283-5AE5-489E-B8DD-B55599EE5F20}"/>
              </a:ext>
            </a:extLst>
          </p:cNvPr>
          <p:cNvSpPr txBox="1">
            <a:spLocks/>
          </p:cNvSpPr>
          <p:nvPr/>
        </p:nvSpPr>
        <p:spPr>
          <a:xfrm>
            <a:off x="0" y="89185"/>
            <a:ext cx="8720142" cy="1697737"/>
          </a:xfrm>
          <a:prstGeom prst="rect">
            <a:avLst/>
          </a:prstGeom>
        </p:spPr>
        <p:txBody>
          <a:bodyPr vert="horz" lIns="112542" tIns="56271" rIns="112542" bIns="56271" rtlCol="0" anchor="b">
            <a:normAutofit/>
          </a:bodyPr>
          <a:lstStyle>
            <a:lvl1pPr algn="ctr" defTabSz="914361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999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6646" dirty="0">
                <a:latin typeface="+mn-lt"/>
              </a:rPr>
              <a:t>Спасибо за внимание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474EDC9-2BDB-4E84-BB9C-83B79024F4C8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380" y="3032930"/>
            <a:ext cx="6889804" cy="1045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34307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2">
            <a:extLst>
              <a:ext uri="{FF2B5EF4-FFF2-40B4-BE49-F238E27FC236}">
                <a16:creationId xmlns:a16="http://schemas.microsoft.com/office/drawing/2014/main" id="{BDA83B47-8694-4A09-9A42-A0FDFF0C36E1}"/>
              </a:ext>
            </a:extLst>
          </p:cNvPr>
          <p:cNvSpPr txBox="1">
            <a:spLocks/>
          </p:cNvSpPr>
          <p:nvPr/>
        </p:nvSpPr>
        <p:spPr>
          <a:xfrm>
            <a:off x="3850083" y="148030"/>
            <a:ext cx="8062164" cy="62775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2000" b="1" dirty="0">
                <a:latin typeface="Franklin Gothic Book" panose="020B0503020102020204" pitchFamily="34" charset="0"/>
                <a:cs typeface="Times New Roman" pitchFamily="18" charset="0"/>
              </a:rPr>
              <a:t>Опыт строительства дорог с цементобетонными покрытиями в условиях Сибири</a:t>
            </a:r>
          </a:p>
        </p:txBody>
      </p:sp>
      <p:cxnSp>
        <p:nvCxnSpPr>
          <p:cNvPr id="89" name="Прямая соединительная линия 88">
            <a:extLst>
              <a:ext uri="{FF2B5EF4-FFF2-40B4-BE49-F238E27FC236}">
                <a16:creationId xmlns:a16="http://schemas.microsoft.com/office/drawing/2014/main" id="{1D3D08E8-338C-4F2C-97C1-5CD2A407B1DF}"/>
              </a:ext>
            </a:extLst>
          </p:cNvPr>
          <p:cNvCxnSpPr>
            <a:cxnSpLocks/>
          </p:cNvCxnSpPr>
          <p:nvPr/>
        </p:nvCxnSpPr>
        <p:spPr>
          <a:xfrm flipV="1">
            <a:off x="309188" y="733517"/>
            <a:ext cx="11440498" cy="45375"/>
          </a:xfrm>
          <a:prstGeom prst="line">
            <a:avLst/>
          </a:prstGeom>
          <a:ln w="19050">
            <a:solidFill>
              <a:schemeClr val="tx1">
                <a:lumMod val="75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8156A583-C052-4F03-8428-8C79D082C2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BA28D-53E1-49FD-BE1A-6E889B7BBBA9}" type="slidenum">
              <a:rPr lang="ru-RU" smtClean="0"/>
              <a:t>2</a:t>
            </a:fld>
            <a:endParaRPr lang="ru-RU" dirty="0"/>
          </a:p>
        </p:txBody>
      </p:sp>
      <p:pic>
        <p:nvPicPr>
          <p:cNvPr id="64" name="Рисунок 63">
            <a:extLst>
              <a:ext uri="{FF2B5EF4-FFF2-40B4-BE49-F238E27FC236}">
                <a16:creationId xmlns:a16="http://schemas.microsoft.com/office/drawing/2014/main" id="{96950FA9-43BE-49EE-A07A-6F862EFF997E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460" y="156568"/>
            <a:ext cx="3443558" cy="52276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22B6708-D8A5-4DB0-8134-550D8303E57A}"/>
              </a:ext>
            </a:extLst>
          </p:cNvPr>
          <p:cNvSpPr txBox="1"/>
          <p:nvPr/>
        </p:nvSpPr>
        <p:spPr>
          <a:xfrm>
            <a:off x="309188" y="1117958"/>
            <a:ext cx="1144049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ru-RU" b="1" dirty="0">
                <a:solidFill>
                  <a:srgbClr val="727271"/>
                </a:solidFill>
              </a:rPr>
              <a:t>АО «Новосибирскавтодор» –одна из крупнейших и динамично развивающихся компаний дорожно-строительной отрасли в России, выполняющая полный спектр дорожных работ транспортной инфраструктуры, способная реализовывать самые сложные и современные проекты качественно, в срок и используя передовые технологии.</a:t>
            </a:r>
          </a:p>
          <a:p>
            <a:pPr algn="just"/>
            <a:endParaRPr lang="ru-RU" dirty="0">
              <a:solidFill>
                <a:srgbClr val="727271"/>
              </a:solidFill>
            </a:endParaRPr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6198F84D-98BC-4B4F-9923-E377C6D433C1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62" y="2466940"/>
            <a:ext cx="4268978" cy="3591545"/>
          </a:xfrm>
          <a:prstGeom prst="rect">
            <a:avLst/>
          </a:prstGeom>
        </p:spPr>
      </p:pic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0E1B43CF-587F-40CC-ACDA-F536A183AA85}"/>
              </a:ext>
            </a:extLst>
          </p:cNvPr>
          <p:cNvSpPr/>
          <p:nvPr/>
        </p:nvSpPr>
        <p:spPr>
          <a:xfrm>
            <a:off x="4373439" y="2744914"/>
            <a:ext cx="6421807" cy="590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dirty="0"/>
              <a:t>В</a:t>
            </a:r>
            <a:r>
              <a:rPr lang="ru-RU" b="1" dirty="0">
                <a:solidFill>
                  <a:srgbClr val="FF0000"/>
                </a:solidFill>
              </a:rPr>
              <a:t> </a:t>
            </a:r>
            <a:r>
              <a:rPr lang="ru-RU" b="1" dirty="0">
                <a:solidFill>
                  <a:srgbClr val="EF7F1A"/>
                </a:solidFill>
              </a:rPr>
              <a:t>России 1300 км </a:t>
            </a:r>
            <a:r>
              <a:rPr lang="ru-RU" dirty="0"/>
              <a:t>автодорог с цементобетонным покрытием </a:t>
            </a:r>
            <a:r>
              <a:rPr lang="ru-RU" b="1" dirty="0">
                <a:solidFill>
                  <a:srgbClr val="EF7F1A"/>
                </a:solidFill>
              </a:rPr>
              <a:t>при общей протяженности более 50 тыс. км</a:t>
            </a:r>
            <a:r>
              <a:rPr lang="ru-RU" dirty="0">
                <a:solidFill>
                  <a:srgbClr val="EF7F1A"/>
                </a:solidFill>
              </a:rPr>
              <a:t>. </a:t>
            </a:r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94B47761-99A7-47E8-AAC6-572957C1F0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5069" y="4262712"/>
            <a:ext cx="1979949" cy="1664860"/>
          </a:xfrm>
          <a:prstGeom prst="rect">
            <a:avLst/>
          </a:prstGeom>
        </p:spPr>
      </p:pic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D2E65AE9-3F03-42C1-BF64-A13192B80F44}"/>
              </a:ext>
            </a:extLst>
          </p:cNvPr>
          <p:cNvSpPr/>
          <p:nvPr/>
        </p:nvSpPr>
        <p:spPr>
          <a:xfrm>
            <a:off x="5096781" y="4079662"/>
            <a:ext cx="6815466" cy="13803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b="1" dirty="0">
                <a:solidFill>
                  <a:srgbClr val="EF7F1A"/>
                </a:solidFill>
              </a:rPr>
              <a:t>За многолетний опыт </a:t>
            </a:r>
            <a:r>
              <a:rPr lang="ru-RU" dirty="0"/>
              <a:t>успешной работы с </a:t>
            </a:r>
            <a:r>
              <a:rPr lang="ru-RU" dirty="0" err="1"/>
              <a:t>цементобетоном</a:t>
            </a:r>
            <a:endParaRPr lang="ru-RU" dirty="0"/>
          </a:p>
          <a:p>
            <a:pPr lvl="0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dirty="0"/>
              <a:t>АО «Новосибирскавтодор» построил:</a:t>
            </a:r>
          </a:p>
          <a:p>
            <a:pPr marL="285750" lvl="0" indent="-285750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>
                <a:srgbClr val="EF7F1A"/>
              </a:buClr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rgbClr val="EF7F1A"/>
                </a:solidFill>
              </a:rPr>
              <a:t>350  км </a:t>
            </a:r>
            <a:r>
              <a:rPr lang="ru-RU" dirty="0"/>
              <a:t>дорог;</a:t>
            </a:r>
          </a:p>
          <a:p>
            <a:pPr marL="285750" lvl="0" indent="-285750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>
                <a:srgbClr val="EF7F1A"/>
              </a:buClr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rgbClr val="F1801A"/>
                </a:solidFill>
              </a:rPr>
              <a:t>280 000 м2 </a:t>
            </a:r>
            <a:r>
              <a:rPr lang="ru-RU" dirty="0"/>
              <a:t>покрытия Аэропорта «Толмачево»</a:t>
            </a:r>
          </a:p>
        </p:txBody>
      </p:sp>
      <p:sp>
        <p:nvSpPr>
          <p:cNvPr id="25" name="Выноска: изогнутая линия 24">
            <a:extLst>
              <a:ext uri="{FF2B5EF4-FFF2-40B4-BE49-F238E27FC236}">
                <a16:creationId xmlns:a16="http://schemas.microsoft.com/office/drawing/2014/main" id="{244F0F61-3896-4ABF-8A58-35F36B34D751}"/>
              </a:ext>
            </a:extLst>
          </p:cNvPr>
          <p:cNvSpPr/>
          <p:nvPr/>
        </p:nvSpPr>
        <p:spPr>
          <a:xfrm>
            <a:off x="3081957" y="2615477"/>
            <a:ext cx="7952987" cy="877285"/>
          </a:xfrm>
          <a:custGeom>
            <a:avLst/>
            <a:gdLst>
              <a:gd name="connsiteX0" fmla="*/ 0 w 2498103"/>
              <a:gd name="connsiteY0" fmla="*/ 0 h 855223"/>
              <a:gd name="connsiteX1" fmla="*/ 2498103 w 2498103"/>
              <a:gd name="connsiteY1" fmla="*/ 0 h 855223"/>
              <a:gd name="connsiteX2" fmla="*/ 2498103 w 2498103"/>
              <a:gd name="connsiteY2" fmla="*/ 855223 h 855223"/>
              <a:gd name="connsiteX3" fmla="*/ 0 w 2498103"/>
              <a:gd name="connsiteY3" fmla="*/ 855223 h 855223"/>
              <a:gd name="connsiteX4" fmla="*/ 0 w 2498103"/>
              <a:gd name="connsiteY4" fmla="*/ 0 h 855223"/>
              <a:gd name="connsiteX0" fmla="*/ -208167 w 2498103"/>
              <a:gd name="connsiteY0" fmla="*/ 160354 h 855223"/>
              <a:gd name="connsiteX1" fmla="*/ -416359 w 2498103"/>
              <a:gd name="connsiteY1" fmla="*/ 160354 h 855223"/>
              <a:gd name="connsiteX2" fmla="*/ -1165790 w 2498103"/>
              <a:gd name="connsiteY2" fmla="*/ 962126 h 855223"/>
              <a:gd name="connsiteX0" fmla="*/ 1165790 w 7557163"/>
              <a:gd name="connsiteY0" fmla="*/ 0 h 962126"/>
              <a:gd name="connsiteX1" fmla="*/ 7557163 w 7557163"/>
              <a:gd name="connsiteY1" fmla="*/ 9427 h 962126"/>
              <a:gd name="connsiteX2" fmla="*/ 3663893 w 7557163"/>
              <a:gd name="connsiteY2" fmla="*/ 855223 h 962126"/>
              <a:gd name="connsiteX3" fmla="*/ 1165790 w 7557163"/>
              <a:gd name="connsiteY3" fmla="*/ 855223 h 962126"/>
              <a:gd name="connsiteX4" fmla="*/ 1165790 w 7557163"/>
              <a:gd name="connsiteY4" fmla="*/ 0 h 962126"/>
              <a:gd name="connsiteX0" fmla="*/ 957623 w 7557163"/>
              <a:gd name="connsiteY0" fmla="*/ 160354 h 962126"/>
              <a:gd name="connsiteX1" fmla="*/ 749431 w 7557163"/>
              <a:gd name="connsiteY1" fmla="*/ 160354 h 962126"/>
              <a:gd name="connsiteX2" fmla="*/ 0 w 7557163"/>
              <a:gd name="connsiteY2" fmla="*/ 962126 h 962126"/>
              <a:gd name="connsiteX0" fmla="*/ 1165790 w 7557163"/>
              <a:gd name="connsiteY0" fmla="*/ 0 h 962126"/>
              <a:gd name="connsiteX1" fmla="*/ 7557163 w 7557163"/>
              <a:gd name="connsiteY1" fmla="*/ 9427 h 962126"/>
              <a:gd name="connsiteX2" fmla="*/ 7547737 w 7557163"/>
              <a:gd name="connsiteY2" fmla="*/ 902357 h 962126"/>
              <a:gd name="connsiteX3" fmla="*/ 1165790 w 7557163"/>
              <a:gd name="connsiteY3" fmla="*/ 855223 h 962126"/>
              <a:gd name="connsiteX4" fmla="*/ 1165790 w 7557163"/>
              <a:gd name="connsiteY4" fmla="*/ 0 h 962126"/>
              <a:gd name="connsiteX0" fmla="*/ 957623 w 7557163"/>
              <a:gd name="connsiteY0" fmla="*/ 160354 h 962126"/>
              <a:gd name="connsiteX1" fmla="*/ 749431 w 7557163"/>
              <a:gd name="connsiteY1" fmla="*/ 160354 h 962126"/>
              <a:gd name="connsiteX2" fmla="*/ 0 w 7557163"/>
              <a:gd name="connsiteY2" fmla="*/ 962126 h 962126"/>
              <a:gd name="connsiteX0" fmla="*/ 1165790 w 7557163"/>
              <a:gd name="connsiteY0" fmla="*/ 0 h 962126"/>
              <a:gd name="connsiteX1" fmla="*/ 7557163 w 7557163"/>
              <a:gd name="connsiteY1" fmla="*/ 9427 h 962126"/>
              <a:gd name="connsiteX2" fmla="*/ 7538311 w 7557163"/>
              <a:gd name="connsiteY2" fmla="*/ 836369 h 962126"/>
              <a:gd name="connsiteX3" fmla="*/ 1165790 w 7557163"/>
              <a:gd name="connsiteY3" fmla="*/ 855223 h 962126"/>
              <a:gd name="connsiteX4" fmla="*/ 1165790 w 7557163"/>
              <a:gd name="connsiteY4" fmla="*/ 0 h 962126"/>
              <a:gd name="connsiteX0" fmla="*/ 957623 w 7557163"/>
              <a:gd name="connsiteY0" fmla="*/ 160354 h 962126"/>
              <a:gd name="connsiteX1" fmla="*/ 749431 w 7557163"/>
              <a:gd name="connsiteY1" fmla="*/ 160354 h 962126"/>
              <a:gd name="connsiteX2" fmla="*/ 0 w 7557163"/>
              <a:gd name="connsiteY2" fmla="*/ 962126 h 962126"/>
              <a:gd name="connsiteX0" fmla="*/ 1165790 w 7557163"/>
              <a:gd name="connsiteY0" fmla="*/ 0 h 962126"/>
              <a:gd name="connsiteX1" fmla="*/ 7557163 w 7557163"/>
              <a:gd name="connsiteY1" fmla="*/ 9427 h 962126"/>
              <a:gd name="connsiteX2" fmla="*/ 7538311 w 7557163"/>
              <a:gd name="connsiteY2" fmla="*/ 836369 h 962126"/>
              <a:gd name="connsiteX3" fmla="*/ 1146937 w 7557163"/>
              <a:gd name="connsiteY3" fmla="*/ 817516 h 962126"/>
              <a:gd name="connsiteX4" fmla="*/ 1165790 w 7557163"/>
              <a:gd name="connsiteY4" fmla="*/ 0 h 962126"/>
              <a:gd name="connsiteX0" fmla="*/ 957623 w 7557163"/>
              <a:gd name="connsiteY0" fmla="*/ 160354 h 962126"/>
              <a:gd name="connsiteX1" fmla="*/ 749431 w 7557163"/>
              <a:gd name="connsiteY1" fmla="*/ 160354 h 962126"/>
              <a:gd name="connsiteX2" fmla="*/ 0 w 7557163"/>
              <a:gd name="connsiteY2" fmla="*/ 962126 h 962126"/>
              <a:gd name="connsiteX0" fmla="*/ 1165790 w 7557163"/>
              <a:gd name="connsiteY0" fmla="*/ 0 h 962126"/>
              <a:gd name="connsiteX1" fmla="*/ 7557163 w 7557163"/>
              <a:gd name="connsiteY1" fmla="*/ 9427 h 962126"/>
              <a:gd name="connsiteX2" fmla="*/ 7538311 w 7557163"/>
              <a:gd name="connsiteY2" fmla="*/ 836369 h 962126"/>
              <a:gd name="connsiteX3" fmla="*/ 1137510 w 7557163"/>
              <a:gd name="connsiteY3" fmla="*/ 836370 h 962126"/>
              <a:gd name="connsiteX4" fmla="*/ 1165790 w 7557163"/>
              <a:gd name="connsiteY4" fmla="*/ 0 h 962126"/>
              <a:gd name="connsiteX0" fmla="*/ 957623 w 7557163"/>
              <a:gd name="connsiteY0" fmla="*/ 160354 h 962126"/>
              <a:gd name="connsiteX1" fmla="*/ 749431 w 7557163"/>
              <a:gd name="connsiteY1" fmla="*/ 160354 h 962126"/>
              <a:gd name="connsiteX2" fmla="*/ 0 w 7557163"/>
              <a:gd name="connsiteY2" fmla="*/ 962126 h 962126"/>
              <a:gd name="connsiteX0" fmla="*/ 1165790 w 7538311"/>
              <a:gd name="connsiteY0" fmla="*/ 0 h 962126"/>
              <a:gd name="connsiteX1" fmla="*/ 7396907 w 7538311"/>
              <a:gd name="connsiteY1" fmla="*/ 122549 h 962126"/>
              <a:gd name="connsiteX2" fmla="*/ 7538311 w 7538311"/>
              <a:gd name="connsiteY2" fmla="*/ 836369 h 962126"/>
              <a:gd name="connsiteX3" fmla="*/ 1137510 w 7538311"/>
              <a:gd name="connsiteY3" fmla="*/ 836370 h 962126"/>
              <a:gd name="connsiteX4" fmla="*/ 1165790 w 7538311"/>
              <a:gd name="connsiteY4" fmla="*/ 0 h 962126"/>
              <a:gd name="connsiteX0" fmla="*/ 957623 w 7538311"/>
              <a:gd name="connsiteY0" fmla="*/ 160354 h 962126"/>
              <a:gd name="connsiteX1" fmla="*/ 749431 w 7538311"/>
              <a:gd name="connsiteY1" fmla="*/ 160354 h 962126"/>
              <a:gd name="connsiteX2" fmla="*/ 0 w 7538311"/>
              <a:gd name="connsiteY2" fmla="*/ 962126 h 962126"/>
              <a:gd name="connsiteX0" fmla="*/ 1165790 w 7396907"/>
              <a:gd name="connsiteY0" fmla="*/ 0 h 962126"/>
              <a:gd name="connsiteX1" fmla="*/ 7396907 w 7396907"/>
              <a:gd name="connsiteY1" fmla="*/ 122549 h 962126"/>
              <a:gd name="connsiteX2" fmla="*/ 7387482 w 7396907"/>
              <a:gd name="connsiteY2" fmla="*/ 845796 h 962126"/>
              <a:gd name="connsiteX3" fmla="*/ 1137510 w 7396907"/>
              <a:gd name="connsiteY3" fmla="*/ 836370 h 962126"/>
              <a:gd name="connsiteX4" fmla="*/ 1165790 w 7396907"/>
              <a:gd name="connsiteY4" fmla="*/ 0 h 962126"/>
              <a:gd name="connsiteX0" fmla="*/ 957623 w 7396907"/>
              <a:gd name="connsiteY0" fmla="*/ 160354 h 962126"/>
              <a:gd name="connsiteX1" fmla="*/ 749431 w 7396907"/>
              <a:gd name="connsiteY1" fmla="*/ 160354 h 962126"/>
              <a:gd name="connsiteX2" fmla="*/ 0 w 7396907"/>
              <a:gd name="connsiteY2" fmla="*/ 962126 h 962126"/>
              <a:gd name="connsiteX0" fmla="*/ 1165790 w 7387482"/>
              <a:gd name="connsiteY0" fmla="*/ 0 h 962126"/>
              <a:gd name="connsiteX1" fmla="*/ 7387480 w 7387482"/>
              <a:gd name="connsiteY1" fmla="*/ 103695 h 962126"/>
              <a:gd name="connsiteX2" fmla="*/ 7387482 w 7387482"/>
              <a:gd name="connsiteY2" fmla="*/ 845796 h 962126"/>
              <a:gd name="connsiteX3" fmla="*/ 1137510 w 7387482"/>
              <a:gd name="connsiteY3" fmla="*/ 836370 h 962126"/>
              <a:gd name="connsiteX4" fmla="*/ 1165790 w 7387482"/>
              <a:gd name="connsiteY4" fmla="*/ 0 h 962126"/>
              <a:gd name="connsiteX0" fmla="*/ 957623 w 7387482"/>
              <a:gd name="connsiteY0" fmla="*/ 160354 h 962126"/>
              <a:gd name="connsiteX1" fmla="*/ 749431 w 7387482"/>
              <a:gd name="connsiteY1" fmla="*/ 160354 h 962126"/>
              <a:gd name="connsiteX2" fmla="*/ 0 w 7387482"/>
              <a:gd name="connsiteY2" fmla="*/ 962126 h 962126"/>
              <a:gd name="connsiteX0" fmla="*/ 1165790 w 7387482"/>
              <a:gd name="connsiteY0" fmla="*/ 0 h 877285"/>
              <a:gd name="connsiteX1" fmla="*/ 7387480 w 7387482"/>
              <a:gd name="connsiteY1" fmla="*/ 18854 h 877285"/>
              <a:gd name="connsiteX2" fmla="*/ 7387482 w 7387482"/>
              <a:gd name="connsiteY2" fmla="*/ 760955 h 877285"/>
              <a:gd name="connsiteX3" fmla="*/ 1137510 w 7387482"/>
              <a:gd name="connsiteY3" fmla="*/ 751529 h 877285"/>
              <a:gd name="connsiteX4" fmla="*/ 1165790 w 7387482"/>
              <a:gd name="connsiteY4" fmla="*/ 0 h 877285"/>
              <a:gd name="connsiteX0" fmla="*/ 957623 w 7387482"/>
              <a:gd name="connsiteY0" fmla="*/ 75513 h 877285"/>
              <a:gd name="connsiteX1" fmla="*/ 749431 w 7387482"/>
              <a:gd name="connsiteY1" fmla="*/ 75513 h 877285"/>
              <a:gd name="connsiteX2" fmla="*/ 0 w 7387482"/>
              <a:gd name="connsiteY2" fmla="*/ 877285 h 8772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387482" h="877285" extrusionOk="0">
                <a:moveTo>
                  <a:pt x="1165790" y="0"/>
                </a:moveTo>
                <a:lnTo>
                  <a:pt x="7387480" y="18854"/>
                </a:lnTo>
                <a:cubicBezTo>
                  <a:pt x="7387481" y="266221"/>
                  <a:pt x="7387481" y="513588"/>
                  <a:pt x="7387482" y="760955"/>
                </a:cubicBezTo>
                <a:lnTo>
                  <a:pt x="1137510" y="751529"/>
                </a:lnTo>
                <a:lnTo>
                  <a:pt x="1165790" y="0"/>
                </a:lnTo>
                <a:close/>
              </a:path>
              <a:path w="7387482" h="877285" fill="none" extrusionOk="0">
                <a:moveTo>
                  <a:pt x="957623" y="75513"/>
                </a:moveTo>
                <a:lnTo>
                  <a:pt x="749431" y="75513"/>
                </a:lnTo>
                <a:lnTo>
                  <a:pt x="0" y="877285"/>
                </a:ln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Выноска: изогнутая линия 27">
            <a:extLst>
              <a:ext uri="{FF2B5EF4-FFF2-40B4-BE49-F238E27FC236}">
                <a16:creationId xmlns:a16="http://schemas.microsoft.com/office/drawing/2014/main" id="{146EF8CC-537B-48BB-85F6-38EA25E5B6B6}"/>
              </a:ext>
            </a:extLst>
          </p:cNvPr>
          <p:cNvSpPr/>
          <p:nvPr/>
        </p:nvSpPr>
        <p:spPr>
          <a:xfrm>
            <a:off x="3379603" y="4087716"/>
            <a:ext cx="7655341" cy="1364270"/>
          </a:xfrm>
          <a:custGeom>
            <a:avLst/>
            <a:gdLst>
              <a:gd name="connsiteX0" fmla="*/ 0 w 3445122"/>
              <a:gd name="connsiteY0" fmla="*/ 0 h 855223"/>
              <a:gd name="connsiteX1" fmla="*/ 3445122 w 3445122"/>
              <a:gd name="connsiteY1" fmla="*/ 0 h 855223"/>
              <a:gd name="connsiteX2" fmla="*/ 3445122 w 3445122"/>
              <a:gd name="connsiteY2" fmla="*/ 855223 h 855223"/>
              <a:gd name="connsiteX3" fmla="*/ 0 w 3445122"/>
              <a:gd name="connsiteY3" fmla="*/ 855223 h 855223"/>
              <a:gd name="connsiteX4" fmla="*/ 0 w 3445122"/>
              <a:gd name="connsiteY4" fmla="*/ 0 h 855223"/>
              <a:gd name="connsiteX0" fmla="*/ -287082 w 3445122"/>
              <a:gd name="connsiteY0" fmla="*/ 160354 h 855223"/>
              <a:gd name="connsiteX1" fmla="*/ -574198 w 3445122"/>
              <a:gd name="connsiteY1" fmla="*/ 160354 h 855223"/>
              <a:gd name="connsiteX2" fmla="*/ -1607735 w 3445122"/>
              <a:gd name="connsiteY2" fmla="*/ 962126 h 855223"/>
              <a:gd name="connsiteX0" fmla="*/ 1607735 w 7107900"/>
              <a:gd name="connsiteY0" fmla="*/ 0 h 962126"/>
              <a:gd name="connsiteX1" fmla="*/ 7107900 w 7107900"/>
              <a:gd name="connsiteY1" fmla="*/ 0 h 962126"/>
              <a:gd name="connsiteX2" fmla="*/ 5052857 w 7107900"/>
              <a:gd name="connsiteY2" fmla="*/ 855223 h 962126"/>
              <a:gd name="connsiteX3" fmla="*/ 1607735 w 7107900"/>
              <a:gd name="connsiteY3" fmla="*/ 855223 h 962126"/>
              <a:gd name="connsiteX4" fmla="*/ 1607735 w 7107900"/>
              <a:gd name="connsiteY4" fmla="*/ 0 h 962126"/>
              <a:gd name="connsiteX0" fmla="*/ 1320653 w 7107900"/>
              <a:gd name="connsiteY0" fmla="*/ 160354 h 962126"/>
              <a:gd name="connsiteX1" fmla="*/ 1033537 w 7107900"/>
              <a:gd name="connsiteY1" fmla="*/ 160354 h 962126"/>
              <a:gd name="connsiteX2" fmla="*/ 0 w 7107900"/>
              <a:gd name="connsiteY2" fmla="*/ 962126 h 962126"/>
              <a:gd name="connsiteX0" fmla="*/ 1607735 w 7136181"/>
              <a:gd name="connsiteY0" fmla="*/ 0 h 962126"/>
              <a:gd name="connsiteX1" fmla="*/ 7107900 w 7136181"/>
              <a:gd name="connsiteY1" fmla="*/ 0 h 962126"/>
              <a:gd name="connsiteX2" fmla="*/ 7136181 w 7136181"/>
              <a:gd name="connsiteY2" fmla="*/ 845797 h 962126"/>
              <a:gd name="connsiteX3" fmla="*/ 1607735 w 7136181"/>
              <a:gd name="connsiteY3" fmla="*/ 855223 h 962126"/>
              <a:gd name="connsiteX4" fmla="*/ 1607735 w 7136181"/>
              <a:gd name="connsiteY4" fmla="*/ 0 h 962126"/>
              <a:gd name="connsiteX0" fmla="*/ 1320653 w 7136181"/>
              <a:gd name="connsiteY0" fmla="*/ 160354 h 962126"/>
              <a:gd name="connsiteX1" fmla="*/ 1033537 w 7136181"/>
              <a:gd name="connsiteY1" fmla="*/ 160354 h 962126"/>
              <a:gd name="connsiteX2" fmla="*/ 0 w 7136181"/>
              <a:gd name="connsiteY2" fmla="*/ 962126 h 962126"/>
              <a:gd name="connsiteX0" fmla="*/ 1607735 w 7136181"/>
              <a:gd name="connsiteY0" fmla="*/ 0 h 1364270"/>
              <a:gd name="connsiteX1" fmla="*/ 7107900 w 7136181"/>
              <a:gd name="connsiteY1" fmla="*/ 0 h 1364270"/>
              <a:gd name="connsiteX2" fmla="*/ 7136181 w 7136181"/>
              <a:gd name="connsiteY2" fmla="*/ 845797 h 1364270"/>
              <a:gd name="connsiteX3" fmla="*/ 1626588 w 7136181"/>
              <a:gd name="connsiteY3" fmla="*/ 1364270 h 1364270"/>
              <a:gd name="connsiteX4" fmla="*/ 1607735 w 7136181"/>
              <a:gd name="connsiteY4" fmla="*/ 0 h 1364270"/>
              <a:gd name="connsiteX0" fmla="*/ 1320653 w 7136181"/>
              <a:gd name="connsiteY0" fmla="*/ 160354 h 1364270"/>
              <a:gd name="connsiteX1" fmla="*/ 1033537 w 7136181"/>
              <a:gd name="connsiteY1" fmla="*/ 160354 h 1364270"/>
              <a:gd name="connsiteX2" fmla="*/ 0 w 7136181"/>
              <a:gd name="connsiteY2" fmla="*/ 962126 h 1364270"/>
              <a:gd name="connsiteX0" fmla="*/ 1607735 w 7117328"/>
              <a:gd name="connsiteY0" fmla="*/ 0 h 1364270"/>
              <a:gd name="connsiteX1" fmla="*/ 7107900 w 7117328"/>
              <a:gd name="connsiteY1" fmla="*/ 0 h 1364270"/>
              <a:gd name="connsiteX2" fmla="*/ 7117328 w 7117328"/>
              <a:gd name="connsiteY2" fmla="*/ 1326564 h 1364270"/>
              <a:gd name="connsiteX3" fmla="*/ 1626588 w 7117328"/>
              <a:gd name="connsiteY3" fmla="*/ 1364270 h 1364270"/>
              <a:gd name="connsiteX4" fmla="*/ 1607735 w 7117328"/>
              <a:gd name="connsiteY4" fmla="*/ 0 h 1364270"/>
              <a:gd name="connsiteX0" fmla="*/ 1320653 w 7117328"/>
              <a:gd name="connsiteY0" fmla="*/ 160354 h 1364270"/>
              <a:gd name="connsiteX1" fmla="*/ 1033537 w 7117328"/>
              <a:gd name="connsiteY1" fmla="*/ 160354 h 1364270"/>
              <a:gd name="connsiteX2" fmla="*/ 0 w 7117328"/>
              <a:gd name="connsiteY2" fmla="*/ 962126 h 13642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117328" h="1364270" extrusionOk="0">
                <a:moveTo>
                  <a:pt x="1607735" y="0"/>
                </a:moveTo>
                <a:lnTo>
                  <a:pt x="7107900" y="0"/>
                </a:lnTo>
                <a:cubicBezTo>
                  <a:pt x="7111043" y="442188"/>
                  <a:pt x="7114185" y="884376"/>
                  <a:pt x="7117328" y="1326564"/>
                </a:cubicBezTo>
                <a:lnTo>
                  <a:pt x="1626588" y="1364270"/>
                </a:lnTo>
                <a:lnTo>
                  <a:pt x="1607735" y="0"/>
                </a:lnTo>
                <a:close/>
              </a:path>
              <a:path w="7117328" h="1364270" fill="none" extrusionOk="0">
                <a:moveTo>
                  <a:pt x="1320653" y="160354"/>
                </a:moveTo>
                <a:lnTo>
                  <a:pt x="1033537" y="160354"/>
                </a:lnTo>
                <a:lnTo>
                  <a:pt x="0" y="962126"/>
                </a:ln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87166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A3EBDF43-2386-408D-8339-A18D1AD789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BA28D-53E1-49FD-BE1A-6E889B7BBBA9}" type="slidenum">
              <a:rPr lang="ru-RU" smtClean="0"/>
              <a:t>3</a:t>
            </a:fld>
            <a:endParaRPr lang="ru-RU"/>
          </a:p>
        </p:txBody>
      </p:sp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id="{9505B6DE-DEE1-41FE-B435-AF1E2D713B82}"/>
              </a:ext>
            </a:extLst>
          </p:cNvPr>
          <p:cNvCxnSpPr>
            <a:cxnSpLocks/>
          </p:cNvCxnSpPr>
          <p:nvPr/>
        </p:nvCxnSpPr>
        <p:spPr>
          <a:xfrm flipV="1">
            <a:off x="309188" y="733517"/>
            <a:ext cx="11440498" cy="45375"/>
          </a:xfrm>
          <a:prstGeom prst="line">
            <a:avLst/>
          </a:prstGeom>
          <a:ln w="19050">
            <a:solidFill>
              <a:schemeClr val="tx1">
                <a:lumMod val="75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BA48DBF-A091-49EC-82F4-A84B25158502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460" y="156568"/>
            <a:ext cx="3443558" cy="522765"/>
          </a:xfrm>
          <a:prstGeom prst="rect">
            <a:avLst/>
          </a:prstGeom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8C94ECDB-9A06-4F79-A9AF-9F7869C2E21C}"/>
              </a:ext>
            </a:extLst>
          </p:cNvPr>
          <p:cNvSpPr/>
          <p:nvPr/>
        </p:nvSpPr>
        <p:spPr>
          <a:xfrm>
            <a:off x="1493464" y="2819247"/>
            <a:ext cx="303474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EF7F1A"/>
                </a:solidFill>
                <a:latin typeface="+mj-lt"/>
                <a:cs typeface="Calibri" panose="020F0502020204030204" pitchFamily="34" charset="0"/>
              </a:rPr>
              <a:t>Текст:</a:t>
            </a:r>
          </a:p>
          <a:p>
            <a:endParaRPr lang="ru-RU" sz="2000" b="1" dirty="0">
              <a:solidFill>
                <a:srgbClr val="EF7F1A"/>
              </a:solidFill>
              <a:latin typeface="+mj-lt"/>
              <a:cs typeface="Calibri" panose="020F0502020204030204" pitchFamily="34" charset="0"/>
            </a:endParaRPr>
          </a:p>
          <a:p>
            <a:r>
              <a:rPr lang="ru-RU" sz="2000" dirty="0">
                <a:cs typeface="Calibri" panose="020F0502020204030204" pitchFamily="34" charset="0"/>
              </a:rPr>
              <a:t>Текст </a:t>
            </a:r>
            <a:r>
              <a:rPr lang="ru-RU" sz="2000" dirty="0" err="1">
                <a:cs typeface="Calibri" panose="020F0502020204030204" pitchFamily="34" charset="0"/>
              </a:rPr>
              <a:t>текст</a:t>
            </a:r>
            <a:endParaRPr lang="ru-RU" sz="2000" dirty="0">
              <a:cs typeface="Calibri" panose="020F0502020204030204" pitchFamily="34" charset="0"/>
            </a:endParaRPr>
          </a:p>
        </p:txBody>
      </p:sp>
      <p:grpSp>
        <p:nvGrpSpPr>
          <p:cNvPr id="33" name="Группа 32">
            <a:extLst>
              <a:ext uri="{FF2B5EF4-FFF2-40B4-BE49-F238E27FC236}">
                <a16:creationId xmlns:a16="http://schemas.microsoft.com/office/drawing/2014/main" id="{036EB90A-85AE-4B8A-A838-D02F7C0DDCE0}"/>
              </a:ext>
            </a:extLst>
          </p:cNvPr>
          <p:cNvGrpSpPr/>
          <p:nvPr/>
        </p:nvGrpSpPr>
        <p:grpSpPr>
          <a:xfrm>
            <a:off x="3820678" y="866273"/>
            <a:ext cx="6022606" cy="984952"/>
            <a:chOff x="3821109" y="1206617"/>
            <a:chExt cx="6022606" cy="984952"/>
          </a:xfrm>
        </p:grpSpPr>
        <p:sp>
          <p:nvSpPr>
            <p:cNvPr id="34" name="Прямоугольник: скругленные углы 33">
              <a:extLst>
                <a:ext uri="{FF2B5EF4-FFF2-40B4-BE49-F238E27FC236}">
                  <a16:creationId xmlns:a16="http://schemas.microsoft.com/office/drawing/2014/main" id="{3E6E5693-9B7B-4A6B-B7D9-33FC74497165}"/>
                </a:ext>
              </a:extLst>
            </p:cNvPr>
            <p:cNvSpPr/>
            <p:nvPr/>
          </p:nvSpPr>
          <p:spPr>
            <a:xfrm>
              <a:off x="4512952" y="1390437"/>
              <a:ext cx="5330763" cy="637146"/>
            </a:xfrm>
            <a:prstGeom prst="round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sz="2215" dirty="0"/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C0B54B8B-3265-45E5-A700-BE6BA2B2E3A6}"/>
                </a:ext>
              </a:extLst>
            </p:cNvPr>
            <p:cNvSpPr txBox="1"/>
            <p:nvPr/>
          </p:nvSpPr>
          <p:spPr>
            <a:xfrm>
              <a:off x="4789102" y="1439629"/>
              <a:ext cx="494964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400" dirty="0"/>
                <a:t>Прочностные и деформационные характеристики не меняются при изменении температуры и влажности воздуха</a:t>
              </a:r>
              <a:endParaRPr lang="ru-RU" sz="1600" dirty="0"/>
            </a:p>
          </p:txBody>
        </p:sp>
        <p:pic>
          <p:nvPicPr>
            <p:cNvPr id="36" name="Рисунок 35">
              <a:extLst>
                <a:ext uri="{FF2B5EF4-FFF2-40B4-BE49-F238E27FC236}">
                  <a16:creationId xmlns:a16="http://schemas.microsoft.com/office/drawing/2014/main" id="{1B331525-ADDC-4496-9451-2CBB7ABE3C1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21109" y="1206617"/>
              <a:ext cx="853948" cy="984952"/>
            </a:xfrm>
            <a:prstGeom prst="rect">
              <a:avLst/>
            </a:prstGeom>
          </p:spPr>
        </p:pic>
      </p:grpSp>
      <p:grpSp>
        <p:nvGrpSpPr>
          <p:cNvPr id="54" name="Группа 53">
            <a:extLst>
              <a:ext uri="{FF2B5EF4-FFF2-40B4-BE49-F238E27FC236}">
                <a16:creationId xmlns:a16="http://schemas.microsoft.com/office/drawing/2014/main" id="{616726F4-E32B-4DC5-A9E6-F37BBCFF5702}"/>
              </a:ext>
            </a:extLst>
          </p:cNvPr>
          <p:cNvGrpSpPr/>
          <p:nvPr/>
        </p:nvGrpSpPr>
        <p:grpSpPr>
          <a:xfrm>
            <a:off x="4512521" y="1743952"/>
            <a:ext cx="6027723" cy="984952"/>
            <a:chOff x="4194296" y="1816367"/>
            <a:chExt cx="6027723" cy="984952"/>
          </a:xfrm>
        </p:grpSpPr>
        <p:grpSp>
          <p:nvGrpSpPr>
            <p:cNvPr id="32" name="Группа 31">
              <a:extLst>
                <a:ext uri="{FF2B5EF4-FFF2-40B4-BE49-F238E27FC236}">
                  <a16:creationId xmlns:a16="http://schemas.microsoft.com/office/drawing/2014/main" id="{5BCA7A09-4415-4D7B-BB3C-B8F4DDCA390E}"/>
                </a:ext>
              </a:extLst>
            </p:cNvPr>
            <p:cNvGrpSpPr/>
            <p:nvPr/>
          </p:nvGrpSpPr>
          <p:grpSpPr>
            <a:xfrm>
              <a:off x="4891256" y="1998041"/>
              <a:ext cx="5330763" cy="637146"/>
              <a:chOff x="4512952" y="1390437"/>
              <a:chExt cx="5330763" cy="637146"/>
            </a:xfrm>
          </p:grpSpPr>
          <p:sp>
            <p:nvSpPr>
              <p:cNvPr id="28" name="Прямоугольник: скругленные углы 27">
                <a:extLst>
                  <a:ext uri="{FF2B5EF4-FFF2-40B4-BE49-F238E27FC236}">
                    <a16:creationId xmlns:a16="http://schemas.microsoft.com/office/drawing/2014/main" id="{0F3DF27C-20C5-4DD6-ABD0-E9C6FF8B5073}"/>
                  </a:ext>
                </a:extLst>
              </p:cNvPr>
              <p:cNvSpPr/>
              <p:nvPr/>
            </p:nvSpPr>
            <p:spPr>
              <a:xfrm>
                <a:off x="4512952" y="1390437"/>
                <a:ext cx="5330763" cy="637146"/>
              </a:xfrm>
              <a:prstGeom prst="roundRect">
                <a:avLst/>
              </a:prstGeom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 sz="2215" dirty="0"/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72CC225B-683D-497E-A403-7CD53260B41A}"/>
                  </a:ext>
                </a:extLst>
              </p:cNvPr>
              <p:cNvSpPr txBox="1"/>
              <p:nvPr/>
            </p:nvSpPr>
            <p:spPr>
              <a:xfrm>
                <a:off x="4789102" y="1439629"/>
                <a:ext cx="4949643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1400" dirty="0"/>
                  <a:t>Минимизация затрат пользователей дорог из цементобетонного покрытия в процессе эксплуатации</a:t>
                </a:r>
              </a:p>
            </p:txBody>
          </p:sp>
        </p:grpSp>
        <p:pic>
          <p:nvPicPr>
            <p:cNvPr id="53" name="Рисунок 52">
              <a:extLst>
                <a:ext uri="{FF2B5EF4-FFF2-40B4-BE49-F238E27FC236}">
                  <a16:creationId xmlns:a16="http://schemas.microsoft.com/office/drawing/2014/main" id="{F79AA18C-AEC6-4DE8-AE4A-F1FF883F893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94296" y="1816367"/>
              <a:ext cx="853948" cy="984952"/>
            </a:xfrm>
            <a:prstGeom prst="rect">
              <a:avLst/>
            </a:prstGeom>
          </p:spPr>
        </p:pic>
      </p:grpSp>
      <p:grpSp>
        <p:nvGrpSpPr>
          <p:cNvPr id="59" name="Группа 58">
            <a:extLst>
              <a:ext uri="{FF2B5EF4-FFF2-40B4-BE49-F238E27FC236}">
                <a16:creationId xmlns:a16="http://schemas.microsoft.com/office/drawing/2014/main" id="{4B5C9F35-65ED-4CD4-BEFC-04082844686E}"/>
              </a:ext>
            </a:extLst>
          </p:cNvPr>
          <p:cNvGrpSpPr/>
          <p:nvPr/>
        </p:nvGrpSpPr>
        <p:grpSpPr>
          <a:xfrm>
            <a:off x="5007539" y="2673359"/>
            <a:ext cx="6010325" cy="984952"/>
            <a:chOff x="4887378" y="2880739"/>
            <a:chExt cx="6010325" cy="984952"/>
          </a:xfrm>
        </p:grpSpPr>
        <p:grpSp>
          <p:nvGrpSpPr>
            <p:cNvPr id="37" name="Группа 36">
              <a:extLst>
                <a:ext uri="{FF2B5EF4-FFF2-40B4-BE49-F238E27FC236}">
                  <a16:creationId xmlns:a16="http://schemas.microsoft.com/office/drawing/2014/main" id="{67222CF1-159E-40D4-B4A5-82C209E0FE31}"/>
                </a:ext>
              </a:extLst>
            </p:cNvPr>
            <p:cNvGrpSpPr/>
            <p:nvPr/>
          </p:nvGrpSpPr>
          <p:grpSpPr>
            <a:xfrm>
              <a:off x="5566940" y="3073741"/>
              <a:ext cx="5330763" cy="637146"/>
              <a:chOff x="4512952" y="1390437"/>
              <a:chExt cx="5330763" cy="637146"/>
            </a:xfrm>
          </p:grpSpPr>
          <p:sp>
            <p:nvSpPr>
              <p:cNvPr id="38" name="Прямоугольник: скругленные углы 37">
                <a:extLst>
                  <a:ext uri="{FF2B5EF4-FFF2-40B4-BE49-F238E27FC236}">
                    <a16:creationId xmlns:a16="http://schemas.microsoft.com/office/drawing/2014/main" id="{F5FB6FA6-5240-4AF4-8D85-7FC922562123}"/>
                  </a:ext>
                </a:extLst>
              </p:cNvPr>
              <p:cNvSpPr/>
              <p:nvPr/>
            </p:nvSpPr>
            <p:spPr>
              <a:xfrm>
                <a:off x="4512952" y="1390437"/>
                <a:ext cx="5330763" cy="637146"/>
              </a:xfrm>
              <a:prstGeom prst="roundRect">
                <a:avLst/>
              </a:prstGeom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 sz="2215" dirty="0"/>
              </a:p>
            </p:txBody>
          </p:sp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72069962-A307-43C6-8CBC-E7EC521752AE}"/>
                  </a:ext>
                </a:extLst>
              </p:cNvPr>
              <p:cNvSpPr txBox="1"/>
              <p:nvPr/>
            </p:nvSpPr>
            <p:spPr>
              <a:xfrm>
                <a:off x="4741230" y="1398742"/>
                <a:ext cx="4949643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1400" dirty="0"/>
                  <a:t>Поверхность цементобетонного покрытия отражает свет, повышая безопасность движения в ночное время суток</a:t>
                </a:r>
              </a:p>
            </p:txBody>
          </p:sp>
        </p:grpSp>
        <p:pic>
          <p:nvPicPr>
            <p:cNvPr id="55" name="Рисунок 54">
              <a:extLst>
                <a:ext uri="{FF2B5EF4-FFF2-40B4-BE49-F238E27FC236}">
                  <a16:creationId xmlns:a16="http://schemas.microsoft.com/office/drawing/2014/main" id="{9437CBBF-3EAA-4B96-8644-74B2F76A9BA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87378" y="2880739"/>
              <a:ext cx="853948" cy="984952"/>
            </a:xfrm>
            <a:prstGeom prst="rect">
              <a:avLst/>
            </a:prstGeom>
          </p:spPr>
        </p:pic>
      </p:grpSp>
      <p:grpSp>
        <p:nvGrpSpPr>
          <p:cNvPr id="60" name="Группа 59">
            <a:extLst>
              <a:ext uri="{FF2B5EF4-FFF2-40B4-BE49-F238E27FC236}">
                <a16:creationId xmlns:a16="http://schemas.microsoft.com/office/drawing/2014/main" id="{A381DD23-DEAD-4012-BD78-F6B4896FBA22}"/>
              </a:ext>
            </a:extLst>
          </p:cNvPr>
          <p:cNvGrpSpPr/>
          <p:nvPr/>
        </p:nvGrpSpPr>
        <p:grpSpPr>
          <a:xfrm>
            <a:off x="5007539" y="3772251"/>
            <a:ext cx="6013531" cy="984952"/>
            <a:chOff x="5166160" y="4058693"/>
            <a:chExt cx="6013531" cy="984952"/>
          </a:xfrm>
        </p:grpSpPr>
        <p:grpSp>
          <p:nvGrpSpPr>
            <p:cNvPr id="45" name="Группа 44">
              <a:extLst>
                <a:ext uri="{FF2B5EF4-FFF2-40B4-BE49-F238E27FC236}">
                  <a16:creationId xmlns:a16="http://schemas.microsoft.com/office/drawing/2014/main" id="{88C0A9D6-329C-4B0F-BC45-CD9C6B1D13A7}"/>
                </a:ext>
              </a:extLst>
            </p:cNvPr>
            <p:cNvGrpSpPr/>
            <p:nvPr/>
          </p:nvGrpSpPr>
          <p:grpSpPr>
            <a:xfrm>
              <a:off x="5848928" y="4236983"/>
              <a:ext cx="5330763" cy="637146"/>
              <a:chOff x="4512952" y="1390437"/>
              <a:chExt cx="5330763" cy="637146"/>
            </a:xfrm>
          </p:grpSpPr>
          <p:sp>
            <p:nvSpPr>
              <p:cNvPr id="46" name="Прямоугольник: скругленные углы 45">
                <a:extLst>
                  <a:ext uri="{FF2B5EF4-FFF2-40B4-BE49-F238E27FC236}">
                    <a16:creationId xmlns:a16="http://schemas.microsoft.com/office/drawing/2014/main" id="{B85A41B4-A646-4951-837E-A70E44010143}"/>
                  </a:ext>
                </a:extLst>
              </p:cNvPr>
              <p:cNvSpPr/>
              <p:nvPr/>
            </p:nvSpPr>
            <p:spPr>
              <a:xfrm>
                <a:off x="4512952" y="1390437"/>
                <a:ext cx="5330763" cy="637146"/>
              </a:xfrm>
              <a:prstGeom prst="roundRect">
                <a:avLst/>
              </a:prstGeom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 sz="2215" dirty="0"/>
              </a:p>
            </p:txBody>
          </p:sp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2439FA23-8CFE-4855-A4BC-C51618C6A339}"/>
                  </a:ext>
                </a:extLst>
              </p:cNvPr>
              <p:cNvSpPr txBox="1"/>
              <p:nvPr/>
            </p:nvSpPr>
            <p:spPr>
              <a:xfrm>
                <a:off x="4789102" y="1439629"/>
                <a:ext cx="4949643" cy="2862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defTabSz="7112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ru-RU" sz="1400" dirty="0"/>
                  <a:t>Низкая </a:t>
                </a:r>
                <a:r>
                  <a:rPr lang="ru-RU" sz="1400" dirty="0" err="1"/>
                  <a:t>истираемость</a:t>
                </a:r>
                <a:r>
                  <a:rPr lang="ru-RU" sz="1400" dirty="0"/>
                  <a:t> покрытия (до 0,1 мм в год)</a:t>
                </a:r>
              </a:p>
            </p:txBody>
          </p:sp>
        </p:grpSp>
        <p:pic>
          <p:nvPicPr>
            <p:cNvPr id="56" name="Рисунок 55">
              <a:extLst>
                <a:ext uri="{FF2B5EF4-FFF2-40B4-BE49-F238E27FC236}">
                  <a16:creationId xmlns:a16="http://schemas.microsoft.com/office/drawing/2014/main" id="{ABD156B1-2FD6-4687-86A4-C348583A85A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66160" y="4058693"/>
              <a:ext cx="853948" cy="984952"/>
            </a:xfrm>
            <a:prstGeom prst="rect">
              <a:avLst/>
            </a:prstGeom>
          </p:spPr>
        </p:pic>
      </p:grpSp>
      <p:grpSp>
        <p:nvGrpSpPr>
          <p:cNvPr id="61" name="Группа 60">
            <a:extLst>
              <a:ext uri="{FF2B5EF4-FFF2-40B4-BE49-F238E27FC236}">
                <a16:creationId xmlns:a16="http://schemas.microsoft.com/office/drawing/2014/main" id="{DCDF9C5E-9125-4618-86A4-3D62D156ED07}"/>
              </a:ext>
            </a:extLst>
          </p:cNvPr>
          <p:cNvGrpSpPr/>
          <p:nvPr/>
        </p:nvGrpSpPr>
        <p:grpSpPr>
          <a:xfrm>
            <a:off x="4573674" y="4701128"/>
            <a:ext cx="6037703" cy="984952"/>
            <a:chOff x="4654512" y="5036000"/>
            <a:chExt cx="6037703" cy="984952"/>
          </a:xfrm>
        </p:grpSpPr>
        <p:grpSp>
          <p:nvGrpSpPr>
            <p:cNvPr id="41" name="Группа 40">
              <a:extLst>
                <a:ext uri="{FF2B5EF4-FFF2-40B4-BE49-F238E27FC236}">
                  <a16:creationId xmlns:a16="http://schemas.microsoft.com/office/drawing/2014/main" id="{9DB832BF-69D2-49B4-8144-FA03014023DC}"/>
                </a:ext>
              </a:extLst>
            </p:cNvPr>
            <p:cNvGrpSpPr/>
            <p:nvPr/>
          </p:nvGrpSpPr>
          <p:grpSpPr>
            <a:xfrm>
              <a:off x="5361452" y="5218966"/>
              <a:ext cx="5330763" cy="637146"/>
              <a:chOff x="4512952" y="1390437"/>
              <a:chExt cx="5330763" cy="637146"/>
            </a:xfrm>
          </p:grpSpPr>
          <p:sp>
            <p:nvSpPr>
              <p:cNvPr id="42" name="Прямоугольник: скругленные углы 41">
                <a:extLst>
                  <a:ext uri="{FF2B5EF4-FFF2-40B4-BE49-F238E27FC236}">
                    <a16:creationId xmlns:a16="http://schemas.microsoft.com/office/drawing/2014/main" id="{247BFE0F-5DA7-4C5B-BC60-3504DB788B77}"/>
                  </a:ext>
                </a:extLst>
              </p:cNvPr>
              <p:cNvSpPr/>
              <p:nvPr/>
            </p:nvSpPr>
            <p:spPr>
              <a:xfrm>
                <a:off x="4512952" y="1390437"/>
                <a:ext cx="5330763" cy="637146"/>
              </a:xfrm>
              <a:prstGeom prst="roundRect">
                <a:avLst/>
              </a:prstGeom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 sz="2215" dirty="0"/>
              </a:p>
            </p:txBody>
          </p:sp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FEC7CB69-04D9-46D2-A511-D0CB88F1E180}"/>
                  </a:ext>
                </a:extLst>
              </p:cNvPr>
              <p:cNvSpPr txBox="1"/>
              <p:nvPr/>
            </p:nvSpPr>
            <p:spPr>
              <a:xfrm>
                <a:off x="4730065" y="1468944"/>
                <a:ext cx="4949643" cy="4801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defTabSz="7112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ru-RU" sz="1400" dirty="0"/>
                  <a:t>Улучшенные характеристики сцепления колеса с дорогой по сравнению с покрытиями из асфальтобетона</a:t>
                </a:r>
              </a:p>
            </p:txBody>
          </p:sp>
        </p:grpSp>
        <p:pic>
          <p:nvPicPr>
            <p:cNvPr id="57" name="Рисунок 56">
              <a:extLst>
                <a:ext uri="{FF2B5EF4-FFF2-40B4-BE49-F238E27FC236}">
                  <a16:creationId xmlns:a16="http://schemas.microsoft.com/office/drawing/2014/main" id="{C6754E0A-A160-47DC-AFB1-8BD8E76A5F8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54512" y="5036000"/>
              <a:ext cx="853948" cy="984952"/>
            </a:xfrm>
            <a:prstGeom prst="rect">
              <a:avLst/>
            </a:prstGeom>
          </p:spPr>
        </p:pic>
      </p:grpSp>
      <p:grpSp>
        <p:nvGrpSpPr>
          <p:cNvPr id="62" name="Группа 61">
            <a:extLst>
              <a:ext uri="{FF2B5EF4-FFF2-40B4-BE49-F238E27FC236}">
                <a16:creationId xmlns:a16="http://schemas.microsoft.com/office/drawing/2014/main" id="{EFAAC18B-2323-4753-9D1A-63AA3725CFCB}"/>
              </a:ext>
            </a:extLst>
          </p:cNvPr>
          <p:cNvGrpSpPr/>
          <p:nvPr/>
        </p:nvGrpSpPr>
        <p:grpSpPr>
          <a:xfrm>
            <a:off x="3820678" y="5636969"/>
            <a:ext cx="6051098" cy="984952"/>
            <a:chOff x="3423966" y="5904012"/>
            <a:chExt cx="6051098" cy="984952"/>
          </a:xfrm>
        </p:grpSpPr>
        <p:grpSp>
          <p:nvGrpSpPr>
            <p:cNvPr id="49" name="Группа 48">
              <a:extLst>
                <a:ext uri="{FF2B5EF4-FFF2-40B4-BE49-F238E27FC236}">
                  <a16:creationId xmlns:a16="http://schemas.microsoft.com/office/drawing/2014/main" id="{680C6002-EBED-46D6-B873-FCDDCD00739B}"/>
                </a:ext>
              </a:extLst>
            </p:cNvPr>
            <p:cNvGrpSpPr/>
            <p:nvPr/>
          </p:nvGrpSpPr>
          <p:grpSpPr>
            <a:xfrm>
              <a:off x="4144301" y="6088411"/>
              <a:ext cx="5330763" cy="637146"/>
              <a:chOff x="4512952" y="1390437"/>
              <a:chExt cx="5330763" cy="637146"/>
            </a:xfrm>
          </p:grpSpPr>
          <p:sp>
            <p:nvSpPr>
              <p:cNvPr id="50" name="Прямоугольник: скругленные углы 49">
                <a:extLst>
                  <a:ext uri="{FF2B5EF4-FFF2-40B4-BE49-F238E27FC236}">
                    <a16:creationId xmlns:a16="http://schemas.microsoft.com/office/drawing/2014/main" id="{1F9C839C-64DA-41D5-B092-216369121038}"/>
                  </a:ext>
                </a:extLst>
              </p:cNvPr>
              <p:cNvSpPr/>
              <p:nvPr/>
            </p:nvSpPr>
            <p:spPr>
              <a:xfrm>
                <a:off x="4512952" y="1390437"/>
                <a:ext cx="5330763" cy="637146"/>
              </a:xfrm>
              <a:prstGeom prst="roundRect">
                <a:avLst/>
              </a:prstGeom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 sz="2215" dirty="0"/>
              </a:p>
            </p:txBody>
          </p:sp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69D3ED80-963A-4691-80D4-FFDEDB19E4D0}"/>
                  </a:ext>
                </a:extLst>
              </p:cNvPr>
              <p:cNvSpPr txBox="1"/>
              <p:nvPr/>
            </p:nvSpPr>
            <p:spPr>
              <a:xfrm>
                <a:off x="4757634" y="1436904"/>
                <a:ext cx="4949643" cy="4801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defTabSz="7112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ru-RU" sz="1400" dirty="0"/>
                  <a:t>Высокая несущая способность и минимальный износ при высоких нагрузках</a:t>
                </a:r>
              </a:p>
            </p:txBody>
          </p:sp>
        </p:grpSp>
        <p:pic>
          <p:nvPicPr>
            <p:cNvPr id="58" name="Рисунок 57">
              <a:extLst>
                <a:ext uri="{FF2B5EF4-FFF2-40B4-BE49-F238E27FC236}">
                  <a16:creationId xmlns:a16="http://schemas.microsoft.com/office/drawing/2014/main" id="{45FAD67A-BB44-408A-9853-CEA32FF360D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23966" y="5904012"/>
              <a:ext cx="853948" cy="984952"/>
            </a:xfrm>
            <a:prstGeom prst="rect">
              <a:avLst/>
            </a:prstGeom>
          </p:spPr>
        </p:pic>
      </p:grpSp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C5AA9DDF-BDF0-4564-A938-1842FEAC0FDF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89" y="1844624"/>
            <a:ext cx="4268978" cy="3591545"/>
          </a:xfrm>
          <a:prstGeom prst="rect">
            <a:avLst/>
          </a:prstGeom>
        </p:spPr>
      </p:pic>
      <p:sp>
        <p:nvSpPr>
          <p:cNvPr id="48" name="Прямоугольник 47">
            <a:extLst>
              <a:ext uri="{FF2B5EF4-FFF2-40B4-BE49-F238E27FC236}">
                <a16:creationId xmlns:a16="http://schemas.microsoft.com/office/drawing/2014/main" id="{05D9A868-E1C1-4E86-AAB6-AA8FF8FA2469}"/>
              </a:ext>
            </a:extLst>
          </p:cNvPr>
          <p:cNvSpPr/>
          <p:nvPr/>
        </p:nvSpPr>
        <p:spPr>
          <a:xfrm>
            <a:off x="802695" y="2773965"/>
            <a:ext cx="349550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rgbClr val="EF7F1A"/>
                </a:solidFill>
                <a:latin typeface="+mj-lt"/>
                <a:cs typeface="Calibri" panose="020F0502020204030204" pitchFamily="34" charset="0"/>
              </a:rPr>
              <a:t>Преимущества цементобетонных покрытий</a:t>
            </a:r>
          </a:p>
        </p:txBody>
      </p:sp>
      <p:sp>
        <p:nvSpPr>
          <p:cNvPr id="52" name="Заголовок 2">
            <a:extLst>
              <a:ext uri="{FF2B5EF4-FFF2-40B4-BE49-F238E27FC236}">
                <a16:creationId xmlns:a16="http://schemas.microsoft.com/office/drawing/2014/main" id="{D92E7236-D606-4132-BDC4-A1499BAFFE1D}"/>
              </a:ext>
            </a:extLst>
          </p:cNvPr>
          <p:cNvSpPr txBox="1">
            <a:spLocks/>
          </p:cNvSpPr>
          <p:nvPr/>
        </p:nvSpPr>
        <p:spPr>
          <a:xfrm>
            <a:off x="3687522" y="142014"/>
            <a:ext cx="8062164" cy="62775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2000" b="1" dirty="0">
                <a:latin typeface="Franklin Gothic Book" panose="020B0503020102020204" pitchFamily="34" charset="0"/>
                <a:cs typeface="Times New Roman" pitchFamily="18" charset="0"/>
              </a:rPr>
              <a:t>Опыт строительства дорог с цементобетонными покрытиями в условиях Сибири</a:t>
            </a:r>
          </a:p>
        </p:txBody>
      </p:sp>
    </p:spTree>
    <p:extLst>
      <p:ext uri="{BB962C8B-B14F-4D97-AF65-F5344CB8AC3E}">
        <p14:creationId xmlns:p14="http://schemas.microsoft.com/office/powerpoint/2010/main" val="4887587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9" name="Прямая соединительная линия 88">
            <a:extLst>
              <a:ext uri="{FF2B5EF4-FFF2-40B4-BE49-F238E27FC236}">
                <a16:creationId xmlns:a16="http://schemas.microsoft.com/office/drawing/2014/main" id="{1D3D08E8-338C-4F2C-97C1-5CD2A407B1DF}"/>
              </a:ext>
            </a:extLst>
          </p:cNvPr>
          <p:cNvCxnSpPr>
            <a:cxnSpLocks/>
          </p:cNvCxnSpPr>
          <p:nvPr/>
        </p:nvCxnSpPr>
        <p:spPr>
          <a:xfrm flipV="1">
            <a:off x="309188" y="733517"/>
            <a:ext cx="11440498" cy="45375"/>
          </a:xfrm>
          <a:prstGeom prst="line">
            <a:avLst/>
          </a:prstGeom>
          <a:ln w="19050">
            <a:solidFill>
              <a:schemeClr val="tx1">
                <a:lumMod val="75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8156A583-C052-4F03-8428-8C79D082C2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BA28D-53E1-49FD-BE1A-6E889B7BBBA9}" type="slidenum">
              <a:rPr lang="ru-RU" smtClean="0"/>
              <a:t>4</a:t>
            </a:fld>
            <a:endParaRPr lang="ru-RU"/>
          </a:p>
        </p:txBody>
      </p:sp>
      <p:pic>
        <p:nvPicPr>
          <p:cNvPr id="64" name="Рисунок 63">
            <a:extLst>
              <a:ext uri="{FF2B5EF4-FFF2-40B4-BE49-F238E27FC236}">
                <a16:creationId xmlns:a16="http://schemas.microsoft.com/office/drawing/2014/main" id="{96950FA9-43BE-49EE-A07A-6F862EFF997E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460" y="156568"/>
            <a:ext cx="3443558" cy="522765"/>
          </a:xfrm>
          <a:prstGeom prst="rect">
            <a:avLst/>
          </a:prstGeom>
        </p:spPr>
      </p:pic>
      <p:sp>
        <p:nvSpPr>
          <p:cNvPr id="14" name="Заголовок 2">
            <a:extLst>
              <a:ext uri="{FF2B5EF4-FFF2-40B4-BE49-F238E27FC236}">
                <a16:creationId xmlns:a16="http://schemas.microsoft.com/office/drawing/2014/main" id="{83255A41-BF4E-44A0-81D2-408B1B307152}"/>
              </a:ext>
            </a:extLst>
          </p:cNvPr>
          <p:cNvSpPr txBox="1">
            <a:spLocks/>
          </p:cNvSpPr>
          <p:nvPr/>
        </p:nvSpPr>
        <p:spPr>
          <a:xfrm>
            <a:off x="3687522" y="136521"/>
            <a:ext cx="8062164" cy="62775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2000" b="1" dirty="0">
                <a:latin typeface="Franklin Gothic Book" panose="020B0503020102020204" pitchFamily="34" charset="0"/>
                <a:cs typeface="Times New Roman" pitchFamily="18" charset="0"/>
              </a:rPr>
              <a:t>Опыт строительства дорог с цементобетонными покрытиями в условиях Сибири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A407133-BB18-492B-8E08-2804245151FC}"/>
              </a:ext>
            </a:extLst>
          </p:cNvPr>
          <p:cNvSpPr txBox="1"/>
          <p:nvPr/>
        </p:nvSpPr>
        <p:spPr>
          <a:xfrm>
            <a:off x="231460" y="862294"/>
            <a:ext cx="1151822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767171"/>
                </a:solidFill>
                <a:latin typeface="Franklin Gothic Book" panose="020B0503020102020204" pitchFamily="34" charset="0"/>
              </a:rPr>
              <a:t>Парк техники для устройства цементобетонных покрытий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DA1120A-4475-49E5-9F32-47676AE0E861}"/>
              </a:ext>
            </a:extLst>
          </p:cNvPr>
          <p:cNvSpPr txBox="1"/>
          <p:nvPr/>
        </p:nvSpPr>
        <p:spPr>
          <a:xfrm>
            <a:off x="694635" y="4613891"/>
            <a:ext cx="1093585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ru-RU" sz="2000" dirty="0">
                <a:solidFill>
                  <a:srgbClr val="767171"/>
                </a:solidFill>
                <a:latin typeface="Franklin Gothic Book" panose="020B0503020102020204" pitchFamily="34" charset="0"/>
                <a:cs typeface="Times New Roman" pitchFamily="18" charset="0"/>
              </a:rPr>
              <a:t>Для устройства </a:t>
            </a:r>
            <a:r>
              <a:rPr lang="ru-RU" sz="2000" dirty="0" err="1">
                <a:solidFill>
                  <a:srgbClr val="767171"/>
                </a:solidFill>
                <a:latin typeface="Franklin Gothic Book" panose="020B0503020102020204" pitchFamily="34" charset="0"/>
                <a:cs typeface="Times New Roman" pitchFamily="18" charset="0"/>
              </a:rPr>
              <a:t>цеметобетонных</a:t>
            </a:r>
            <a:r>
              <a:rPr lang="ru-RU" sz="2000" dirty="0">
                <a:solidFill>
                  <a:srgbClr val="767171"/>
                </a:solidFill>
                <a:latin typeface="Franklin Gothic Book" panose="020B0503020102020204" pitchFamily="34" charset="0"/>
                <a:cs typeface="Times New Roman" pitchFamily="18" charset="0"/>
              </a:rPr>
              <a:t> покрытий АО «Новосибирскавтодор» применяет собственную технику:</a:t>
            </a:r>
          </a:p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767171"/>
                </a:solidFill>
                <a:latin typeface="Franklin Gothic Book" panose="020B0503020102020204" pitchFamily="34" charset="0"/>
                <a:cs typeface="Times New Roman" pitchFamily="18" charset="0"/>
              </a:rPr>
              <a:t>3 ЦБЗ: </a:t>
            </a:r>
            <a:r>
              <a:rPr lang="en-US" sz="2000" dirty="0" err="1">
                <a:solidFill>
                  <a:srgbClr val="767171"/>
                </a:solidFill>
                <a:latin typeface="Franklin Gothic Book" panose="020B0503020102020204" pitchFamily="34" charset="0"/>
                <a:cs typeface="Times New Roman" pitchFamily="18" charset="0"/>
              </a:rPr>
              <a:t>SmartBeton</a:t>
            </a:r>
            <a:r>
              <a:rPr lang="ru-RU" sz="2000" dirty="0">
                <a:solidFill>
                  <a:srgbClr val="767171"/>
                </a:solidFill>
                <a:latin typeface="Franklin Gothic Book" panose="020B0503020102020204" pitchFamily="34" charset="0"/>
                <a:cs typeface="Times New Roman" pitchFamily="18" charset="0"/>
              </a:rPr>
              <a:t>, </a:t>
            </a:r>
            <a:r>
              <a:rPr lang="en-US" sz="2000" dirty="0" err="1">
                <a:solidFill>
                  <a:srgbClr val="767171"/>
                </a:solidFill>
                <a:latin typeface="Franklin Gothic Book" panose="020B0503020102020204" pitchFamily="34" charset="0"/>
                <a:cs typeface="Times New Roman" pitchFamily="18" charset="0"/>
              </a:rPr>
              <a:t>Elkon</a:t>
            </a:r>
            <a:r>
              <a:rPr lang="ru-RU" sz="2000" dirty="0">
                <a:solidFill>
                  <a:srgbClr val="767171"/>
                </a:solidFill>
                <a:latin typeface="Franklin Gothic Book" panose="020B0503020102020204" pitchFamily="34" charset="0"/>
                <a:cs typeface="Times New Roman" pitchFamily="18" charset="0"/>
              </a:rPr>
              <a:t>, </a:t>
            </a:r>
            <a:r>
              <a:rPr lang="en-US" sz="2000" dirty="0">
                <a:solidFill>
                  <a:srgbClr val="767171"/>
                </a:solidFill>
                <a:latin typeface="Franklin Gothic Book" panose="020B0503020102020204" pitchFamily="34" charset="0"/>
                <a:cs typeface="Times New Roman" pitchFamily="18" charset="0"/>
              </a:rPr>
              <a:t>ELBA</a:t>
            </a:r>
            <a:r>
              <a:rPr lang="ru-RU" sz="2000" dirty="0">
                <a:solidFill>
                  <a:srgbClr val="767171"/>
                </a:solidFill>
                <a:latin typeface="Franklin Gothic Book" panose="020B0503020102020204" pitchFamily="34" charset="0"/>
                <a:cs typeface="Times New Roman" pitchFamily="18" charset="0"/>
              </a:rPr>
              <a:t> производительностью </a:t>
            </a:r>
            <a:r>
              <a:rPr lang="ru-RU" sz="2400" b="1" dirty="0">
                <a:solidFill>
                  <a:srgbClr val="EF7F1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Book" panose="020B0503020102020204" pitchFamily="34" charset="0"/>
                <a:cs typeface="Times New Roman" pitchFamily="18" charset="0"/>
              </a:rPr>
              <a:t>более 450 тыс. м</a:t>
            </a:r>
            <a:r>
              <a:rPr lang="ru-RU" sz="2400" b="1" baseline="30000" dirty="0">
                <a:solidFill>
                  <a:srgbClr val="EF7F1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Book" panose="020B0503020102020204" pitchFamily="34" charset="0"/>
                <a:cs typeface="Times New Roman" pitchFamily="18" charset="0"/>
              </a:rPr>
              <a:t>3</a:t>
            </a:r>
            <a:r>
              <a:rPr lang="ru-RU" sz="2000" dirty="0">
                <a:solidFill>
                  <a:srgbClr val="767171"/>
                </a:solidFill>
                <a:latin typeface="Franklin Gothic Book" panose="020B0503020102020204" pitchFamily="34" charset="0"/>
                <a:cs typeface="Times New Roman" pitchFamily="18" charset="0"/>
              </a:rPr>
              <a:t>. в год, </a:t>
            </a:r>
          </a:p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767171"/>
                </a:solidFill>
                <a:latin typeface="Franklin Gothic Book" panose="020B0503020102020204" pitchFamily="34" charset="0"/>
                <a:cs typeface="Times New Roman" pitchFamily="18" charset="0"/>
              </a:rPr>
              <a:t>бетоноукладчики </a:t>
            </a:r>
            <a:r>
              <a:rPr lang="ru-RU" sz="2000" dirty="0" err="1">
                <a:solidFill>
                  <a:srgbClr val="767171"/>
                </a:solidFill>
                <a:latin typeface="Franklin Gothic Book" panose="020B0503020102020204" pitchFamily="34" charset="0"/>
                <a:cs typeface="Times New Roman" pitchFamily="18" charset="0"/>
              </a:rPr>
              <a:t>Wirtgen</a:t>
            </a:r>
            <a:r>
              <a:rPr lang="ru-RU" sz="2000" dirty="0">
                <a:solidFill>
                  <a:srgbClr val="767171"/>
                </a:solidFill>
                <a:latin typeface="Franklin Gothic Book" panose="020B0503020102020204" pitchFamily="34" charset="0"/>
                <a:cs typeface="Times New Roman" pitchFamily="18" charset="0"/>
              </a:rPr>
              <a:t> 2 шт. </a:t>
            </a:r>
            <a:endParaRPr lang="ru-RU" sz="2000" dirty="0">
              <a:solidFill>
                <a:srgbClr val="767171"/>
              </a:solidFill>
              <a:latin typeface="Franklin Gothic Book" panose="020B0503020102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7216914-4FF9-4397-802B-4468EC52EEA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35" b="29024"/>
          <a:stretch/>
        </p:blipFill>
        <p:spPr>
          <a:xfrm>
            <a:off x="2096655" y="1521081"/>
            <a:ext cx="3999345" cy="288707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8162A3D-E82C-4F1B-A547-6FAF2FF9C3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9716" y="1529699"/>
            <a:ext cx="4329758" cy="2887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23726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B43CA3DE-3E12-467D-AE35-5871B9EC3FBA}"/>
              </a:ext>
            </a:extLst>
          </p:cNvPr>
          <p:cNvSpPr/>
          <p:nvPr/>
        </p:nvSpPr>
        <p:spPr>
          <a:xfrm>
            <a:off x="1091379" y="1375888"/>
            <a:ext cx="4249981" cy="4980466"/>
          </a:xfrm>
          <a:prstGeom prst="rect">
            <a:avLst/>
          </a:prstGeom>
          <a:noFill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89" name="Прямая соединительная линия 88">
            <a:extLst>
              <a:ext uri="{FF2B5EF4-FFF2-40B4-BE49-F238E27FC236}">
                <a16:creationId xmlns:a16="http://schemas.microsoft.com/office/drawing/2014/main" id="{1D3D08E8-338C-4F2C-97C1-5CD2A407B1DF}"/>
              </a:ext>
            </a:extLst>
          </p:cNvPr>
          <p:cNvCxnSpPr>
            <a:cxnSpLocks/>
          </p:cNvCxnSpPr>
          <p:nvPr/>
        </p:nvCxnSpPr>
        <p:spPr>
          <a:xfrm flipV="1">
            <a:off x="309188" y="733517"/>
            <a:ext cx="11440498" cy="45375"/>
          </a:xfrm>
          <a:prstGeom prst="line">
            <a:avLst/>
          </a:prstGeom>
          <a:ln w="19050">
            <a:solidFill>
              <a:schemeClr val="tx1">
                <a:lumMod val="75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8156A583-C052-4F03-8428-8C79D082C2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BA28D-53E1-49FD-BE1A-6E889B7BBBA9}" type="slidenum">
              <a:rPr lang="ru-RU" smtClean="0"/>
              <a:t>5</a:t>
            </a:fld>
            <a:endParaRPr lang="ru-RU"/>
          </a:p>
        </p:txBody>
      </p:sp>
      <p:pic>
        <p:nvPicPr>
          <p:cNvPr id="64" name="Рисунок 63">
            <a:extLst>
              <a:ext uri="{FF2B5EF4-FFF2-40B4-BE49-F238E27FC236}">
                <a16:creationId xmlns:a16="http://schemas.microsoft.com/office/drawing/2014/main" id="{96950FA9-43BE-49EE-A07A-6F862EFF997E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460" y="156568"/>
            <a:ext cx="3443558" cy="522765"/>
          </a:xfrm>
          <a:prstGeom prst="rect">
            <a:avLst/>
          </a:prstGeom>
        </p:spPr>
      </p:pic>
      <p:sp>
        <p:nvSpPr>
          <p:cNvPr id="14" name="Заголовок 2">
            <a:extLst>
              <a:ext uri="{FF2B5EF4-FFF2-40B4-BE49-F238E27FC236}">
                <a16:creationId xmlns:a16="http://schemas.microsoft.com/office/drawing/2014/main" id="{83255A41-BF4E-44A0-81D2-408B1B307152}"/>
              </a:ext>
            </a:extLst>
          </p:cNvPr>
          <p:cNvSpPr txBox="1">
            <a:spLocks/>
          </p:cNvSpPr>
          <p:nvPr/>
        </p:nvSpPr>
        <p:spPr>
          <a:xfrm>
            <a:off x="3687522" y="136521"/>
            <a:ext cx="8062164" cy="62775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2000" b="1" dirty="0">
                <a:latin typeface="Franklin Gothic Book" panose="020B0503020102020204" pitchFamily="34" charset="0"/>
                <a:cs typeface="Times New Roman" pitchFamily="18" charset="0"/>
              </a:rPr>
              <a:t>Опыт строительства дорог с цементобетонными покрытиями в условиях Сибири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5C957AC-C219-49F0-ACD8-9B86C827D979}"/>
              </a:ext>
            </a:extLst>
          </p:cNvPr>
          <p:cNvSpPr txBox="1"/>
          <p:nvPr/>
        </p:nvSpPr>
        <p:spPr>
          <a:xfrm>
            <a:off x="1091380" y="4417366"/>
            <a:ext cx="424998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u="sng" dirty="0">
                <a:latin typeface="Franklin Gothic Book" panose="020B0503020102020204" pitchFamily="34" charset="0"/>
              </a:rPr>
              <a:t>Северный обход г. Новосибирска</a:t>
            </a:r>
          </a:p>
          <a:p>
            <a:endParaRPr lang="ru-RU" sz="2000" u="sng" dirty="0">
              <a:latin typeface="Franklin Gothic Book" panose="020B05030201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ru-RU" dirty="0">
                <a:latin typeface="Franklin Gothic Book" panose="020B0503020102020204" pitchFamily="34" charset="0"/>
              </a:rPr>
              <a:t>Сроки строительства – 2007–2011 гг.</a:t>
            </a:r>
          </a:p>
          <a:p>
            <a:pPr marL="285750" indent="-285750">
              <a:buFontTx/>
              <a:buChar char="-"/>
            </a:pPr>
            <a:r>
              <a:rPr lang="ru-RU" dirty="0">
                <a:latin typeface="Franklin Gothic Book" panose="020B0503020102020204" pitchFamily="34" charset="0"/>
              </a:rPr>
              <a:t>Заказчик – </a:t>
            </a:r>
            <a:r>
              <a:rPr lang="ru-RU" b="0" i="0" dirty="0">
                <a:effectLst/>
                <a:latin typeface="Franklin Gothic Book" panose="020B0503020102020204" pitchFamily="34" charset="0"/>
              </a:rPr>
              <a:t>ФКУ «Сибуправтодор»</a:t>
            </a:r>
            <a:endParaRPr lang="ru-RU" dirty="0">
              <a:latin typeface="Franklin Gothic Book" panose="020B05030201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ru-RU" dirty="0">
                <a:latin typeface="Franklin Gothic Book" panose="020B0503020102020204" pitchFamily="34" charset="0"/>
              </a:rPr>
              <a:t>Общая протяженность – 27 км</a:t>
            </a:r>
          </a:p>
          <a:p>
            <a:pPr marL="285750" indent="-285750">
              <a:buFontTx/>
              <a:buChar char="-"/>
            </a:pPr>
            <a:r>
              <a:rPr lang="ru-RU" dirty="0">
                <a:latin typeface="Franklin Gothic Book" panose="020B0503020102020204" pitchFamily="34" charset="0"/>
              </a:rPr>
              <a:t>Категория дороги - </a:t>
            </a:r>
            <a:r>
              <a:rPr lang="en-US" dirty="0">
                <a:latin typeface="Franklin Gothic Book" panose="020B0503020102020204" pitchFamily="34" charset="0"/>
              </a:rPr>
              <a:t>l</a:t>
            </a:r>
            <a:endParaRPr lang="ru-RU" dirty="0">
              <a:latin typeface="Franklin Gothic Book" panose="020B05030201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7CE9DD3-7BDF-4E60-B926-78B680DEED0B}"/>
              </a:ext>
            </a:extLst>
          </p:cNvPr>
          <p:cNvSpPr txBox="1"/>
          <p:nvPr/>
        </p:nvSpPr>
        <p:spPr>
          <a:xfrm>
            <a:off x="6014554" y="4420946"/>
            <a:ext cx="424998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u="sng" dirty="0">
                <a:latin typeface="Franklin Gothic Book" panose="020B0503020102020204" pitchFamily="34" charset="0"/>
              </a:rPr>
              <a:t>А-350 Чита – Забайкальск</a:t>
            </a:r>
          </a:p>
          <a:p>
            <a:endParaRPr lang="ru-RU" sz="2000" u="sng" dirty="0">
              <a:latin typeface="Franklin Gothic Book" panose="020B05030201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ru-RU" dirty="0">
                <a:latin typeface="Franklin Gothic Book" panose="020B0503020102020204" pitchFamily="34" charset="0"/>
              </a:rPr>
              <a:t>Сроки строительства – 2013–2014 гг.</a:t>
            </a:r>
          </a:p>
          <a:p>
            <a:pPr marL="285750" indent="-285750">
              <a:buFontTx/>
              <a:buChar char="-"/>
            </a:pPr>
            <a:r>
              <a:rPr lang="ru-RU" dirty="0">
                <a:latin typeface="Franklin Gothic Book" panose="020B0503020102020204" pitchFamily="34" charset="0"/>
              </a:rPr>
              <a:t>Заказчик – </a:t>
            </a:r>
            <a:r>
              <a:rPr lang="ru-RU" b="0" i="0" dirty="0">
                <a:effectLst/>
                <a:latin typeface="Franklin Gothic Book" panose="020B0503020102020204" pitchFamily="34" charset="0"/>
              </a:rPr>
              <a:t>ФКУ </a:t>
            </a:r>
            <a:r>
              <a:rPr lang="ru-RU" b="0" i="0" dirty="0" err="1">
                <a:effectLst/>
                <a:latin typeface="Franklin Gothic Book" panose="020B0503020102020204" pitchFamily="34" charset="0"/>
              </a:rPr>
              <a:t>Упрдор</a:t>
            </a:r>
            <a:r>
              <a:rPr lang="ru-RU" b="0" i="0" dirty="0">
                <a:effectLst/>
                <a:latin typeface="Franklin Gothic Book" panose="020B0503020102020204" pitchFamily="34" charset="0"/>
              </a:rPr>
              <a:t> «Забайкалье»</a:t>
            </a:r>
            <a:endParaRPr lang="ru-RU" dirty="0">
              <a:latin typeface="Franklin Gothic Book" panose="020B05030201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ru-RU" dirty="0">
                <a:latin typeface="Franklin Gothic Book" panose="020B0503020102020204" pitchFamily="34" charset="0"/>
              </a:rPr>
              <a:t>Общая протяженность – 42 км</a:t>
            </a:r>
            <a:endParaRPr lang="en-US" dirty="0">
              <a:latin typeface="Franklin Gothic Book" panose="020B05030201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ru-RU" dirty="0">
                <a:latin typeface="Franklin Gothic Book" panose="020B0503020102020204" pitchFamily="34" charset="0"/>
              </a:rPr>
              <a:t>Категория дороги - </a:t>
            </a:r>
            <a:r>
              <a:rPr lang="en-US" dirty="0" err="1">
                <a:latin typeface="Franklin Gothic Book" panose="020B0503020102020204" pitchFamily="34" charset="0"/>
              </a:rPr>
              <a:t>ll</a:t>
            </a:r>
            <a:endParaRPr lang="ru-RU" dirty="0">
              <a:latin typeface="Franklin Gothic Book" panose="020B05030201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5ED96AB-F4A9-4A71-8CB7-474137882238}"/>
              </a:ext>
            </a:extLst>
          </p:cNvPr>
          <p:cNvSpPr txBox="1"/>
          <p:nvPr/>
        </p:nvSpPr>
        <p:spPr>
          <a:xfrm>
            <a:off x="433122" y="890041"/>
            <a:ext cx="43102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767171"/>
                </a:solidFill>
                <a:latin typeface="Franklin Gothic Book" panose="020B0503020102020204" pitchFamily="34" charset="0"/>
              </a:rPr>
              <a:t>Завершенные объекты: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3F311CA-4584-4C4A-BB6C-6E4776A8A8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4554" y="1361275"/>
            <a:ext cx="4249980" cy="283332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3955C2E4-79D0-4A09-B142-FDBEB6B66D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380" y="1375888"/>
            <a:ext cx="4249980" cy="2842466"/>
          </a:xfrm>
          <a:prstGeom prst="rect">
            <a:avLst/>
          </a:prstGeom>
        </p:spPr>
      </p:pic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12861628-9598-49E6-8574-A9A7B6213A5D}"/>
              </a:ext>
            </a:extLst>
          </p:cNvPr>
          <p:cNvSpPr/>
          <p:nvPr/>
        </p:nvSpPr>
        <p:spPr>
          <a:xfrm>
            <a:off x="6014555" y="1351706"/>
            <a:ext cx="4249981" cy="4980466"/>
          </a:xfrm>
          <a:prstGeom prst="rect">
            <a:avLst/>
          </a:prstGeom>
          <a:noFill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32511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9" name="Прямая соединительная линия 88">
            <a:extLst>
              <a:ext uri="{FF2B5EF4-FFF2-40B4-BE49-F238E27FC236}">
                <a16:creationId xmlns:a16="http://schemas.microsoft.com/office/drawing/2014/main" id="{1D3D08E8-338C-4F2C-97C1-5CD2A407B1DF}"/>
              </a:ext>
            </a:extLst>
          </p:cNvPr>
          <p:cNvCxnSpPr>
            <a:cxnSpLocks/>
          </p:cNvCxnSpPr>
          <p:nvPr/>
        </p:nvCxnSpPr>
        <p:spPr>
          <a:xfrm flipV="1">
            <a:off x="309188" y="733517"/>
            <a:ext cx="11440498" cy="45375"/>
          </a:xfrm>
          <a:prstGeom prst="line">
            <a:avLst/>
          </a:prstGeom>
          <a:ln w="19050">
            <a:solidFill>
              <a:schemeClr val="tx1">
                <a:lumMod val="75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8156A583-C052-4F03-8428-8C79D082C2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BA28D-53E1-49FD-BE1A-6E889B7BBBA9}" type="slidenum">
              <a:rPr lang="ru-RU" smtClean="0"/>
              <a:t>6</a:t>
            </a:fld>
            <a:endParaRPr lang="ru-RU" dirty="0"/>
          </a:p>
        </p:txBody>
      </p:sp>
      <p:pic>
        <p:nvPicPr>
          <p:cNvPr id="64" name="Рисунок 63">
            <a:extLst>
              <a:ext uri="{FF2B5EF4-FFF2-40B4-BE49-F238E27FC236}">
                <a16:creationId xmlns:a16="http://schemas.microsoft.com/office/drawing/2014/main" id="{96950FA9-43BE-49EE-A07A-6F862EFF997E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460" y="156568"/>
            <a:ext cx="3443558" cy="522765"/>
          </a:xfrm>
          <a:prstGeom prst="rect">
            <a:avLst/>
          </a:prstGeom>
        </p:spPr>
      </p:pic>
      <p:sp>
        <p:nvSpPr>
          <p:cNvPr id="14" name="Заголовок 2">
            <a:extLst>
              <a:ext uri="{FF2B5EF4-FFF2-40B4-BE49-F238E27FC236}">
                <a16:creationId xmlns:a16="http://schemas.microsoft.com/office/drawing/2014/main" id="{83255A41-BF4E-44A0-81D2-408B1B307152}"/>
              </a:ext>
            </a:extLst>
          </p:cNvPr>
          <p:cNvSpPr txBox="1">
            <a:spLocks/>
          </p:cNvSpPr>
          <p:nvPr/>
        </p:nvSpPr>
        <p:spPr>
          <a:xfrm>
            <a:off x="3687522" y="136521"/>
            <a:ext cx="8062164" cy="62775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2000" b="1" dirty="0">
                <a:latin typeface="Franklin Gothic Book" panose="020B0503020102020204" pitchFamily="34" charset="0"/>
                <a:cs typeface="Times New Roman" pitchFamily="18" charset="0"/>
              </a:rPr>
              <a:t>Опыт строительства дорог с цементобетонными покрытиями в условиях Сибири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8DE7A8B-6AF8-4C25-8794-5C20AC88A351}"/>
              </a:ext>
            </a:extLst>
          </p:cNvPr>
          <p:cNvSpPr txBox="1"/>
          <p:nvPr/>
        </p:nvSpPr>
        <p:spPr>
          <a:xfrm>
            <a:off x="6755934" y="4370157"/>
            <a:ext cx="424998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u="sng" dirty="0"/>
              <a:t>Реконструкция аэропортового комплекса «Толмачево»</a:t>
            </a:r>
          </a:p>
          <a:p>
            <a:r>
              <a:rPr lang="ru-RU" u="sng" dirty="0"/>
              <a:t>г. Новосибирск</a:t>
            </a:r>
          </a:p>
          <a:p>
            <a:pPr marL="285750" indent="-285750">
              <a:buFontTx/>
              <a:buChar char="-"/>
            </a:pPr>
            <a:r>
              <a:rPr lang="ru-RU" dirty="0"/>
              <a:t>Сроки строительства – 2020–2022 гг.</a:t>
            </a:r>
          </a:p>
          <a:p>
            <a:pPr marL="285750" indent="-285750">
              <a:buFontTx/>
              <a:buChar char="-"/>
            </a:pPr>
            <a:r>
              <a:rPr lang="ru-RU" dirty="0"/>
              <a:t>Заказчик – </a:t>
            </a:r>
            <a:r>
              <a:rPr lang="ru-RU" b="0" i="0" dirty="0">
                <a:effectLst/>
              </a:rPr>
              <a:t>ФГУП «АГА»</a:t>
            </a:r>
            <a:endParaRPr lang="ru-RU" dirty="0"/>
          </a:p>
          <a:p>
            <a:pPr marL="285750" indent="-285750">
              <a:buFontTx/>
              <a:buChar char="-"/>
            </a:pPr>
            <a:r>
              <a:rPr lang="ru-RU" dirty="0"/>
              <a:t>Общая площадь покрытия 280 000м</a:t>
            </a:r>
            <a:r>
              <a:rPr lang="ru-RU" baseline="30000" dirty="0"/>
              <a:t>2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B5F38D9-AC5B-4CB1-85DA-9C5C4C2E8320}"/>
              </a:ext>
            </a:extLst>
          </p:cNvPr>
          <p:cNvSpPr txBox="1"/>
          <p:nvPr/>
        </p:nvSpPr>
        <p:spPr>
          <a:xfrm>
            <a:off x="1093141" y="4370157"/>
            <a:ext cx="430783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u="sng" dirty="0"/>
              <a:t>Реконструкция Р-254 «Иртыш»</a:t>
            </a:r>
          </a:p>
          <a:p>
            <a:r>
              <a:rPr lang="ru-RU" u="sng" dirty="0"/>
              <a:t>на участке км 1392 – км 1422</a:t>
            </a:r>
          </a:p>
          <a:p>
            <a:pPr marL="285750" indent="-285750">
              <a:buFontTx/>
              <a:buChar char="-"/>
            </a:pPr>
            <a:r>
              <a:rPr lang="ru-RU" dirty="0"/>
              <a:t>Сроки строительства – 2014–2018 гг.</a:t>
            </a:r>
          </a:p>
          <a:p>
            <a:pPr marL="285750" indent="-285750">
              <a:buFontTx/>
              <a:buChar char="-"/>
            </a:pPr>
            <a:r>
              <a:rPr lang="ru-RU" dirty="0"/>
              <a:t>Заказчик – </a:t>
            </a:r>
            <a:r>
              <a:rPr lang="ru-RU" b="0" i="0" dirty="0">
                <a:effectLst/>
              </a:rPr>
              <a:t>ФКУ «Сибуправтодор»</a:t>
            </a:r>
            <a:endParaRPr lang="ru-RU" dirty="0"/>
          </a:p>
          <a:p>
            <a:pPr marL="285750" indent="-285750">
              <a:buFontTx/>
              <a:buChar char="-"/>
            </a:pPr>
            <a:r>
              <a:rPr lang="ru-RU" dirty="0"/>
              <a:t>Общая протяженность – 30 км</a:t>
            </a:r>
            <a:endParaRPr lang="en-US" dirty="0"/>
          </a:p>
          <a:p>
            <a:pPr marL="285750" indent="-285750">
              <a:buFontTx/>
              <a:buChar char="-"/>
            </a:pPr>
            <a:r>
              <a:rPr lang="ru-RU" dirty="0"/>
              <a:t>Категория дороги - </a:t>
            </a:r>
            <a:r>
              <a:rPr lang="en-US" dirty="0"/>
              <a:t>l</a:t>
            </a:r>
            <a:endParaRPr lang="ru-RU" dirty="0"/>
          </a:p>
        </p:txBody>
      </p:sp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CCE005F7-11A9-4F60-B3C6-782E1936F58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2"/>
          <a:stretch/>
        </p:blipFill>
        <p:spPr>
          <a:xfrm>
            <a:off x="6755934" y="1389666"/>
            <a:ext cx="4249983" cy="2880674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A23929A5-C3FC-4B1D-B138-D47D039CBCE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6"/>
          <a:stretch/>
        </p:blipFill>
        <p:spPr>
          <a:xfrm>
            <a:off x="1090761" y="1391960"/>
            <a:ext cx="4307839" cy="290021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73202B8-7702-4B46-B6C9-1FB589363190}"/>
              </a:ext>
            </a:extLst>
          </p:cNvPr>
          <p:cNvSpPr txBox="1"/>
          <p:nvPr/>
        </p:nvSpPr>
        <p:spPr>
          <a:xfrm>
            <a:off x="313016" y="862675"/>
            <a:ext cx="43102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767171"/>
                </a:solidFill>
                <a:latin typeface="Franklin Gothic Book" panose="020B0503020102020204" pitchFamily="34" charset="0"/>
              </a:rPr>
              <a:t>Завершенные объекты: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BCE6F132-32F8-45A0-A6ED-C544FA391E00}"/>
              </a:ext>
            </a:extLst>
          </p:cNvPr>
          <p:cNvSpPr/>
          <p:nvPr/>
        </p:nvSpPr>
        <p:spPr>
          <a:xfrm>
            <a:off x="1090763" y="1408124"/>
            <a:ext cx="4307837" cy="4748595"/>
          </a:xfrm>
          <a:prstGeom prst="rect">
            <a:avLst/>
          </a:prstGeom>
          <a:noFill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68A6DD0A-AAD2-4244-A3B8-1BE7D01F7526}"/>
              </a:ext>
            </a:extLst>
          </p:cNvPr>
          <p:cNvSpPr/>
          <p:nvPr/>
        </p:nvSpPr>
        <p:spPr>
          <a:xfrm>
            <a:off x="6755935" y="1408124"/>
            <a:ext cx="4249981" cy="4748595"/>
          </a:xfrm>
          <a:prstGeom prst="rect">
            <a:avLst/>
          </a:prstGeom>
          <a:noFill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61812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9" name="Прямая соединительная линия 88">
            <a:extLst>
              <a:ext uri="{FF2B5EF4-FFF2-40B4-BE49-F238E27FC236}">
                <a16:creationId xmlns:a16="http://schemas.microsoft.com/office/drawing/2014/main" id="{1D3D08E8-338C-4F2C-97C1-5CD2A407B1DF}"/>
              </a:ext>
            </a:extLst>
          </p:cNvPr>
          <p:cNvCxnSpPr>
            <a:cxnSpLocks/>
          </p:cNvCxnSpPr>
          <p:nvPr/>
        </p:nvCxnSpPr>
        <p:spPr>
          <a:xfrm flipV="1">
            <a:off x="309188" y="733517"/>
            <a:ext cx="11440498" cy="45375"/>
          </a:xfrm>
          <a:prstGeom prst="line">
            <a:avLst/>
          </a:prstGeom>
          <a:ln w="19050">
            <a:solidFill>
              <a:schemeClr val="tx1">
                <a:lumMod val="75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8156A583-C052-4F03-8428-8C79D082C2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BA28D-53E1-49FD-BE1A-6E889B7BBBA9}" type="slidenum">
              <a:rPr lang="ru-RU" smtClean="0"/>
              <a:t>7</a:t>
            </a:fld>
            <a:endParaRPr lang="ru-RU"/>
          </a:p>
        </p:txBody>
      </p:sp>
      <p:pic>
        <p:nvPicPr>
          <p:cNvPr id="64" name="Рисунок 63">
            <a:extLst>
              <a:ext uri="{FF2B5EF4-FFF2-40B4-BE49-F238E27FC236}">
                <a16:creationId xmlns:a16="http://schemas.microsoft.com/office/drawing/2014/main" id="{96950FA9-43BE-49EE-A07A-6F862EFF997E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460" y="156568"/>
            <a:ext cx="3443558" cy="522765"/>
          </a:xfrm>
          <a:prstGeom prst="rect">
            <a:avLst/>
          </a:prstGeom>
        </p:spPr>
      </p:pic>
      <p:sp>
        <p:nvSpPr>
          <p:cNvPr id="14" name="Заголовок 2">
            <a:extLst>
              <a:ext uri="{FF2B5EF4-FFF2-40B4-BE49-F238E27FC236}">
                <a16:creationId xmlns:a16="http://schemas.microsoft.com/office/drawing/2014/main" id="{83255A41-BF4E-44A0-81D2-408B1B307152}"/>
              </a:ext>
            </a:extLst>
          </p:cNvPr>
          <p:cNvSpPr txBox="1">
            <a:spLocks/>
          </p:cNvSpPr>
          <p:nvPr/>
        </p:nvSpPr>
        <p:spPr>
          <a:xfrm>
            <a:off x="3687522" y="136521"/>
            <a:ext cx="8062164" cy="67628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2000" b="1" dirty="0">
                <a:latin typeface="Franklin Gothic Book" panose="020B0503020102020204" pitchFamily="34" charset="0"/>
                <a:cs typeface="Times New Roman" pitchFamily="18" charset="0"/>
              </a:rPr>
              <a:t>Опыт строительства дорог с цементобетонными покрытиями в условиях Сибири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6E2652C-123D-4049-9514-225C99D4E6B5}"/>
              </a:ext>
            </a:extLst>
          </p:cNvPr>
          <p:cNvSpPr txBox="1"/>
          <p:nvPr/>
        </p:nvSpPr>
        <p:spPr>
          <a:xfrm>
            <a:off x="685344" y="4529051"/>
            <a:ext cx="1150665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u="sng" dirty="0">
                <a:solidFill>
                  <a:srgbClr val="767171"/>
                </a:solidFill>
              </a:rPr>
              <a:t>Строительство автомобильной дороги М-52 «Чуйский тракт» - от Новосибирска через Бийск до границы с Монголией на участке Новосибирск-Линево (1 этап км 14 – км 34), Новосибирская область. 1 этап А,Б,В,Г»</a:t>
            </a:r>
          </a:p>
          <a:p>
            <a:pPr marL="285750" indent="-285750">
              <a:buFontTx/>
              <a:buChar char="-"/>
            </a:pPr>
            <a:r>
              <a:rPr lang="ru-RU" dirty="0">
                <a:solidFill>
                  <a:srgbClr val="767171"/>
                </a:solidFill>
              </a:rPr>
              <a:t>Сроки строительства – 2021–2025 гг.</a:t>
            </a:r>
          </a:p>
          <a:p>
            <a:pPr marL="285750" indent="-285750">
              <a:buFontTx/>
              <a:buChar char="-"/>
            </a:pPr>
            <a:r>
              <a:rPr lang="ru-RU" dirty="0">
                <a:solidFill>
                  <a:srgbClr val="767171"/>
                </a:solidFill>
              </a:rPr>
              <a:t>Заказчик – </a:t>
            </a:r>
            <a:r>
              <a:rPr lang="ru-RU" b="0" i="0" dirty="0">
                <a:solidFill>
                  <a:srgbClr val="767171"/>
                </a:solidFill>
                <a:effectLst/>
              </a:rPr>
              <a:t>ФКУ «Сибуправтодор»</a:t>
            </a:r>
            <a:endParaRPr lang="ru-RU" dirty="0">
              <a:solidFill>
                <a:srgbClr val="767171"/>
              </a:solidFill>
            </a:endParaRPr>
          </a:p>
          <a:p>
            <a:pPr marL="285750" indent="-285750">
              <a:buFontTx/>
              <a:buChar char="-"/>
            </a:pPr>
            <a:r>
              <a:rPr lang="ru-RU" dirty="0">
                <a:solidFill>
                  <a:srgbClr val="767171"/>
                </a:solidFill>
              </a:rPr>
              <a:t>Общая протяженность – 20 км</a:t>
            </a:r>
            <a:endParaRPr lang="en-US" dirty="0">
              <a:solidFill>
                <a:srgbClr val="767171"/>
              </a:solidFill>
            </a:endParaRPr>
          </a:p>
          <a:p>
            <a:pPr marL="285750" indent="-285750">
              <a:buFontTx/>
              <a:buChar char="-"/>
            </a:pPr>
            <a:r>
              <a:rPr lang="ru-RU" dirty="0">
                <a:solidFill>
                  <a:srgbClr val="767171"/>
                </a:solidFill>
              </a:rPr>
              <a:t>Категория дороги - </a:t>
            </a:r>
            <a:r>
              <a:rPr lang="en-US" dirty="0">
                <a:solidFill>
                  <a:srgbClr val="767171"/>
                </a:solidFill>
              </a:rPr>
              <a:t>l</a:t>
            </a:r>
            <a:r>
              <a:rPr lang="ru-RU" dirty="0">
                <a:solidFill>
                  <a:srgbClr val="767171"/>
                </a:solidFill>
              </a:rPr>
              <a:t>В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55CA2DA-8D71-4F2B-9940-4FD2C7470797}"/>
              </a:ext>
            </a:extLst>
          </p:cNvPr>
          <p:cNvSpPr txBox="1"/>
          <p:nvPr/>
        </p:nvSpPr>
        <p:spPr>
          <a:xfrm>
            <a:off x="493915" y="949809"/>
            <a:ext cx="80366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767171"/>
                </a:solidFill>
              </a:rPr>
              <a:t>Реализуемые объекты в настоящее время: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E02ACEB-4A9D-4A76-B87C-0585BC82CD1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31"/>
          <a:stretch/>
        </p:blipFill>
        <p:spPr>
          <a:xfrm>
            <a:off x="605236" y="1466580"/>
            <a:ext cx="3564737" cy="277761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AF853A9-E6FE-4B01-A2D3-A6091DF0C1D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2" r="3705"/>
          <a:stretch/>
        </p:blipFill>
        <p:spPr>
          <a:xfrm>
            <a:off x="4373169" y="1451786"/>
            <a:ext cx="3447929" cy="2792412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3B6688C-725E-4CF2-8CF4-106060A93DF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87"/>
          <a:stretch/>
        </p:blipFill>
        <p:spPr>
          <a:xfrm>
            <a:off x="8024294" y="1466446"/>
            <a:ext cx="3562470" cy="2777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7997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9" name="Прямая соединительная линия 88">
            <a:extLst>
              <a:ext uri="{FF2B5EF4-FFF2-40B4-BE49-F238E27FC236}">
                <a16:creationId xmlns:a16="http://schemas.microsoft.com/office/drawing/2014/main" id="{1D3D08E8-338C-4F2C-97C1-5CD2A407B1DF}"/>
              </a:ext>
            </a:extLst>
          </p:cNvPr>
          <p:cNvCxnSpPr>
            <a:cxnSpLocks/>
          </p:cNvCxnSpPr>
          <p:nvPr/>
        </p:nvCxnSpPr>
        <p:spPr>
          <a:xfrm flipV="1">
            <a:off x="309188" y="733517"/>
            <a:ext cx="11440498" cy="45375"/>
          </a:xfrm>
          <a:prstGeom prst="line">
            <a:avLst/>
          </a:prstGeom>
          <a:ln w="19050">
            <a:solidFill>
              <a:schemeClr val="tx1">
                <a:lumMod val="75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8156A583-C052-4F03-8428-8C79D082C2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BA28D-53E1-49FD-BE1A-6E889B7BBBA9}" type="slidenum">
              <a:rPr lang="ru-RU" smtClean="0"/>
              <a:t>8</a:t>
            </a:fld>
            <a:endParaRPr lang="ru-RU"/>
          </a:p>
        </p:txBody>
      </p:sp>
      <p:pic>
        <p:nvPicPr>
          <p:cNvPr id="64" name="Рисунок 63">
            <a:extLst>
              <a:ext uri="{FF2B5EF4-FFF2-40B4-BE49-F238E27FC236}">
                <a16:creationId xmlns:a16="http://schemas.microsoft.com/office/drawing/2014/main" id="{96950FA9-43BE-49EE-A07A-6F862EFF997E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460" y="156568"/>
            <a:ext cx="3443558" cy="522765"/>
          </a:xfrm>
          <a:prstGeom prst="rect">
            <a:avLst/>
          </a:prstGeom>
        </p:spPr>
      </p:pic>
      <p:sp>
        <p:nvSpPr>
          <p:cNvPr id="14" name="Заголовок 2">
            <a:extLst>
              <a:ext uri="{FF2B5EF4-FFF2-40B4-BE49-F238E27FC236}">
                <a16:creationId xmlns:a16="http://schemas.microsoft.com/office/drawing/2014/main" id="{83255A41-BF4E-44A0-81D2-408B1B307152}"/>
              </a:ext>
            </a:extLst>
          </p:cNvPr>
          <p:cNvSpPr txBox="1">
            <a:spLocks/>
          </p:cNvSpPr>
          <p:nvPr/>
        </p:nvSpPr>
        <p:spPr>
          <a:xfrm>
            <a:off x="3687522" y="136521"/>
            <a:ext cx="8062164" cy="67628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2000" b="1" dirty="0">
                <a:latin typeface="Franklin Gothic Book" panose="020B0503020102020204" pitchFamily="34" charset="0"/>
                <a:cs typeface="Times New Roman" pitchFamily="18" charset="0"/>
              </a:rPr>
              <a:t>Опыт строительства дорог с цементобетонными покрытиями в условиях Сибири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DFA9687-BFD9-4253-916F-90554A0FA9FA}"/>
              </a:ext>
            </a:extLst>
          </p:cNvPr>
          <p:cNvSpPr txBox="1"/>
          <p:nvPr/>
        </p:nvSpPr>
        <p:spPr>
          <a:xfrm>
            <a:off x="703768" y="4370157"/>
            <a:ext cx="11045918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u="sng" dirty="0"/>
              <a:t>Реконструкция автомобильной дороги «Новосибирск – Ленинск-Кузнецкий» на участке км 12 – км 24 в Новосибирском районе Новосибирской области К-19р</a:t>
            </a:r>
          </a:p>
          <a:p>
            <a:pPr marL="285750" indent="-285750">
              <a:buFontTx/>
              <a:buChar char="-"/>
            </a:pPr>
            <a:r>
              <a:rPr lang="ru-RU" dirty="0"/>
              <a:t>Сроки строительства – 2020–2026 гг.</a:t>
            </a:r>
          </a:p>
          <a:p>
            <a:pPr marL="285750" indent="-285750">
              <a:buFontTx/>
              <a:buChar char="-"/>
            </a:pPr>
            <a:r>
              <a:rPr lang="ru-RU" dirty="0"/>
              <a:t>Заказчик – ГКУ НСО ТУАД</a:t>
            </a:r>
          </a:p>
          <a:p>
            <a:pPr marL="285750" indent="-285750">
              <a:buFontTx/>
              <a:buChar char="-"/>
            </a:pPr>
            <a:r>
              <a:rPr lang="ru-RU" dirty="0"/>
              <a:t>Общая протяженность – 3,3 км</a:t>
            </a:r>
            <a:endParaRPr lang="en-US" dirty="0"/>
          </a:p>
          <a:p>
            <a:pPr marL="285750" indent="-285750">
              <a:buFontTx/>
              <a:buChar char="-"/>
            </a:pPr>
            <a:r>
              <a:rPr lang="ru-RU" dirty="0"/>
              <a:t>Категория дороги - </a:t>
            </a:r>
            <a:r>
              <a:rPr lang="en-US" dirty="0"/>
              <a:t>l</a:t>
            </a:r>
            <a:endParaRPr lang="ru-RU" dirty="0"/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0DE109AE-C35E-4F50-A114-C939F4B9B7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4709" y="1466889"/>
            <a:ext cx="1996232" cy="2661643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D01357BD-C29E-4EF3-82D6-91C24054E0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785" y="1466888"/>
            <a:ext cx="1996233" cy="2661644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3284373A-BC81-4A94-B2C9-16761474E53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1632" y="1476644"/>
            <a:ext cx="1996232" cy="2661642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3874B913-EFE5-4852-9728-36E012BBD97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8555" y="1466889"/>
            <a:ext cx="1996232" cy="266164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22BC988-E3CE-47B3-91E8-98CB1AAD7B02}"/>
              </a:ext>
            </a:extLst>
          </p:cNvPr>
          <p:cNvSpPr txBox="1"/>
          <p:nvPr/>
        </p:nvSpPr>
        <p:spPr>
          <a:xfrm>
            <a:off x="493915" y="949809"/>
            <a:ext cx="80366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767171"/>
                </a:solidFill>
              </a:rPr>
              <a:t>Реализуемые объекты в настоящее время:</a:t>
            </a:r>
          </a:p>
        </p:txBody>
      </p:sp>
    </p:spTree>
    <p:extLst>
      <p:ext uri="{BB962C8B-B14F-4D97-AF65-F5344CB8AC3E}">
        <p14:creationId xmlns:p14="http://schemas.microsoft.com/office/powerpoint/2010/main" val="5679955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9" name="Прямая соединительная линия 88">
            <a:extLst>
              <a:ext uri="{FF2B5EF4-FFF2-40B4-BE49-F238E27FC236}">
                <a16:creationId xmlns:a16="http://schemas.microsoft.com/office/drawing/2014/main" id="{1D3D08E8-338C-4F2C-97C1-5CD2A407B1DF}"/>
              </a:ext>
            </a:extLst>
          </p:cNvPr>
          <p:cNvCxnSpPr>
            <a:cxnSpLocks/>
          </p:cNvCxnSpPr>
          <p:nvPr/>
        </p:nvCxnSpPr>
        <p:spPr>
          <a:xfrm flipV="1">
            <a:off x="309188" y="733517"/>
            <a:ext cx="11440498" cy="45375"/>
          </a:xfrm>
          <a:prstGeom prst="line">
            <a:avLst/>
          </a:prstGeom>
          <a:ln w="19050">
            <a:solidFill>
              <a:schemeClr val="tx1">
                <a:lumMod val="75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8156A583-C052-4F03-8428-8C79D082C2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BA28D-53E1-49FD-BE1A-6E889B7BBBA9}" type="slidenum">
              <a:rPr lang="ru-RU" smtClean="0"/>
              <a:t>9</a:t>
            </a:fld>
            <a:endParaRPr lang="ru-RU"/>
          </a:p>
        </p:txBody>
      </p:sp>
      <p:pic>
        <p:nvPicPr>
          <p:cNvPr id="64" name="Рисунок 63">
            <a:extLst>
              <a:ext uri="{FF2B5EF4-FFF2-40B4-BE49-F238E27FC236}">
                <a16:creationId xmlns:a16="http://schemas.microsoft.com/office/drawing/2014/main" id="{96950FA9-43BE-49EE-A07A-6F862EFF997E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460" y="156568"/>
            <a:ext cx="3443558" cy="522765"/>
          </a:xfrm>
          <a:prstGeom prst="rect">
            <a:avLst/>
          </a:prstGeom>
        </p:spPr>
      </p:pic>
      <p:sp>
        <p:nvSpPr>
          <p:cNvPr id="14" name="Заголовок 2">
            <a:extLst>
              <a:ext uri="{FF2B5EF4-FFF2-40B4-BE49-F238E27FC236}">
                <a16:creationId xmlns:a16="http://schemas.microsoft.com/office/drawing/2014/main" id="{83255A41-BF4E-44A0-81D2-408B1B307152}"/>
              </a:ext>
            </a:extLst>
          </p:cNvPr>
          <p:cNvSpPr txBox="1">
            <a:spLocks/>
          </p:cNvSpPr>
          <p:nvPr/>
        </p:nvSpPr>
        <p:spPr>
          <a:xfrm>
            <a:off x="3687522" y="136521"/>
            <a:ext cx="8062164" cy="67628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2000" b="1" dirty="0">
                <a:latin typeface="Franklin Gothic Book" panose="020B0503020102020204" pitchFamily="34" charset="0"/>
                <a:cs typeface="Times New Roman" pitchFamily="18" charset="0"/>
              </a:rPr>
              <a:t>Опыт строительства дорог с цементобетонными покрытиями в условиях Сибири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A9C31B9-2251-4992-BBFF-A9782E5896C6}"/>
              </a:ext>
            </a:extLst>
          </p:cNvPr>
          <p:cNvSpPr txBox="1"/>
          <p:nvPr/>
        </p:nvSpPr>
        <p:spPr>
          <a:xfrm>
            <a:off x="879377" y="4344480"/>
            <a:ext cx="10732326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u="sng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Реконструкция автомобильной дороги Р-254 «Иртыш» Челябинск – Курган – Омск - Новосибирск на участке км 1072+000 – км 1077+000, Новосибирская область </a:t>
            </a:r>
          </a:p>
          <a:p>
            <a:pPr marL="285750" indent="-285750">
              <a:buFontTx/>
              <a:buChar char="-"/>
            </a:pPr>
            <a:r>
              <a:rPr lang="ru-RU" dirty="0"/>
              <a:t>Сроки строительства – 2020–2023 гг.</a:t>
            </a:r>
          </a:p>
          <a:p>
            <a:pPr marL="285750" indent="-285750">
              <a:buFontTx/>
              <a:buChar char="-"/>
            </a:pPr>
            <a:r>
              <a:rPr lang="ru-RU" dirty="0"/>
              <a:t>Заказчик – </a:t>
            </a:r>
            <a:r>
              <a:rPr lang="ru-RU" b="0" i="0" dirty="0">
                <a:effectLst/>
              </a:rPr>
              <a:t>ФКУ «Сибуправтодор»</a:t>
            </a:r>
            <a:endParaRPr lang="ru-RU" dirty="0"/>
          </a:p>
          <a:p>
            <a:pPr marL="285750" indent="-285750">
              <a:buFontTx/>
              <a:buChar char="-"/>
            </a:pPr>
            <a:r>
              <a:rPr lang="ru-RU" dirty="0"/>
              <a:t>Общая протяженность – 2,7 км</a:t>
            </a:r>
            <a:endParaRPr lang="en-US" dirty="0"/>
          </a:p>
          <a:p>
            <a:pPr marL="285750" indent="-285750">
              <a:buFontTx/>
              <a:buChar char="-"/>
            </a:pPr>
            <a:r>
              <a:rPr lang="ru-RU" dirty="0"/>
              <a:t>Категория дороги - </a:t>
            </a:r>
            <a:r>
              <a:rPr lang="en-US" dirty="0"/>
              <a:t>l</a:t>
            </a:r>
            <a:endParaRPr lang="ru-RU" dirty="0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5E279639-0F62-48C6-AB19-8208D0090F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364" y="1545117"/>
            <a:ext cx="3475839" cy="260688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66428E2C-221E-4099-B2E3-F42F03CE76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8798" y="1539316"/>
            <a:ext cx="3475839" cy="2606880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4F874371-4F30-4929-87E3-2B8556A7445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1232" y="1545602"/>
            <a:ext cx="3467458" cy="260059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62B21CF-7574-4494-9018-111DE96325B5}"/>
              </a:ext>
            </a:extLst>
          </p:cNvPr>
          <p:cNvSpPr txBox="1"/>
          <p:nvPr/>
        </p:nvSpPr>
        <p:spPr>
          <a:xfrm>
            <a:off x="493915" y="949809"/>
            <a:ext cx="80366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767171"/>
                </a:solidFill>
              </a:rPr>
              <a:t>Реализуемые объекты в настоящее время:</a:t>
            </a:r>
          </a:p>
        </p:txBody>
      </p:sp>
    </p:spTree>
    <p:extLst>
      <p:ext uri="{BB962C8B-B14F-4D97-AF65-F5344CB8AC3E}">
        <p14:creationId xmlns:p14="http://schemas.microsoft.com/office/powerpoint/2010/main" val="37614841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Тема Office">
  <a:themeElements>
    <a:clrScheme name="НАД 1">
      <a:dk1>
        <a:srgbClr val="7F7F7F"/>
      </a:dk1>
      <a:lt1>
        <a:sysClr val="window" lastClr="FFFFFF"/>
      </a:lt1>
      <a:dk2>
        <a:srgbClr val="595959"/>
      </a:dk2>
      <a:lt2>
        <a:srgbClr val="E7E6E6"/>
      </a:lt2>
      <a:accent1>
        <a:srgbClr val="2F5496"/>
      </a:accent1>
      <a:accent2>
        <a:srgbClr val="ED7D31"/>
      </a:accent2>
      <a:accent3>
        <a:srgbClr val="A5A5A5"/>
      </a:accent3>
      <a:accent4>
        <a:srgbClr val="FFC000"/>
      </a:accent4>
      <a:accent5>
        <a:srgbClr val="48A1FA"/>
      </a:accent5>
      <a:accent6>
        <a:srgbClr val="538135"/>
      </a:accent6>
      <a:hlink>
        <a:srgbClr val="0563C1"/>
      </a:hlink>
      <a:folHlink>
        <a:srgbClr val="4A2739"/>
      </a:folHlink>
    </a:clrScheme>
    <a:fontScheme name="Franklin Gothic">
      <a:majorFont>
        <a:latin typeface="Franklin Gothic Medium" panose="020B0603020102020204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НАД ГК_коррект.19.01.23" id="{0D5976C5-8A78-43C4-AB3D-098362503F26}" vid="{7BBFD985-4D52-454A-9991-F9035D923D5B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14135</TotalTime>
  <Words>802</Words>
  <Application>Microsoft Office PowerPoint</Application>
  <PresentationFormat>Широкоэкранный</PresentationFormat>
  <Paragraphs>130</Paragraphs>
  <Slides>17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3" baseType="lpstr">
      <vt:lpstr>Arial</vt:lpstr>
      <vt:lpstr>Calibri</vt:lpstr>
      <vt:lpstr>Cambria</vt:lpstr>
      <vt:lpstr>Franklin Gothic Book</vt:lpstr>
      <vt:lpstr>Franklin Gothic Medium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Насырова Ольга Олеговна</dc:creator>
  <cp:lastModifiedBy>Кучеренко Евгения Викторовна</cp:lastModifiedBy>
  <cp:revision>271</cp:revision>
  <cp:lastPrinted>2023-06-21T12:57:59Z</cp:lastPrinted>
  <dcterms:created xsi:type="dcterms:W3CDTF">2021-05-19T07:41:13Z</dcterms:created>
  <dcterms:modified xsi:type="dcterms:W3CDTF">2023-06-29T04:15:39Z</dcterms:modified>
</cp:coreProperties>
</file>