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11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79" r:id="rId4"/>
    <p:sldId id="262" r:id="rId5"/>
    <p:sldId id="268" r:id="rId6"/>
    <p:sldId id="280" r:id="rId7"/>
    <p:sldId id="269" r:id="rId8"/>
    <p:sldId id="267" r:id="rId9"/>
    <p:sldId id="281" r:id="rId10"/>
    <p:sldId id="283" r:id="rId11"/>
    <p:sldId id="264" r:id="rId12"/>
    <p:sldId id="265" r:id="rId13"/>
    <p:sldId id="276" r:id="rId14"/>
    <p:sldId id="277" r:id="rId15"/>
    <p:sldId id="287" r:id="rId16"/>
    <p:sldId id="286" r:id="rId17"/>
    <p:sldId id="284" r:id="rId18"/>
    <p:sldId id="285" r:id="rId19"/>
    <p:sldId id="288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4">
          <p15:clr>
            <a:srgbClr val="A4A3A4"/>
          </p15:clr>
        </p15:guide>
        <p15:guide id="2" pos="28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4" autoAdjust="0"/>
    <p:restoredTop sz="94717" autoAdjust="0"/>
  </p:normalViewPr>
  <p:slideViewPr>
    <p:cSldViewPr>
      <p:cViewPr>
        <p:scale>
          <a:sx n="66" d="100"/>
          <a:sy n="66" d="100"/>
        </p:scale>
        <p:origin x="-3198" y="-1056"/>
      </p:cViewPr>
      <p:guideLst>
        <p:guide orient="horz" pos="2144"/>
        <p:guide pos="2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C72BE-8734-40E6-B1F8-39BE3ADBC9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11A69-A2E4-4B5B-B9EF-8A348CC5C24F}">
      <dgm:prSet phldrT="[Текст]" custT="1"/>
      <dgm:spPr/>
      <dgm:t>
        <a:bodyPr/>
        <a:lstStyle/>
        <a:p>
          <a:pPr algn="just"/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dirty="0"/>
            <a:t>– Анализ </a:t>
          </a:r>
          <a:r>
            <a: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электромагнитных переходных процессов трансформаторов; </a:t>
          </a:r>
          <a:r>
            <a:rPr lang="ru-RU" sz="2000" dirty="0"/>
            <a:t> 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73305D-9F66-42BC-98EA-BB41EB5E1D4E}" type="parTrans" cxnId="{C42F3517-9BE9-439F-9262-5858E801EE32}">
      <dgm:prSet/>
      <dgm:spPr/>
      <dgm:t>
        <a:bodyPr/>
        <a:lstStyle/>
        <a:p>
          <a:endParaRPr lang="ru-RU"/>
        </a:p>
      </dgm:t>
    </dgm:pt>
    <dgm:pt modelId="{553BFF8A-9DA4-43F9-A3E9-828DFFA93EB4}" type="sibTrans" cxnId="{C42F3517-9BE9-439F-9262-5858E801EE32}">
      <dgm:prSet/>
      <dgm:spPr/>
      <dgm:t>
        <a:bodyPr/>
        <a:lstStyle/>
        <a:p>
          <a:endParaRPr lang="ru-RU"/>
        </a:p>
      </dgm:t>
    </dgm:pt>
    <dgm:pt modelId="{0FCC5B06-37A1-4341-94D1-B0A7A710ADDD}">
      <dgm:prSet phldrT="[Текст]" custT="1"/>
      <dgm:spPr/>
      <dgm:t>
        <a:bodyPr/>
        <a:lstStyle/>
        <a:p>
          <a:pPr algn="just"/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dirty="0"/>
            <a:t>– </a:t>
          </a:r>
          <a:r>
            <a: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Исследование гибридного высокотемпературного </a:t>
          </a:r>
          <a:r>
            <a: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сверхпроводящего (ВТСП) трансформатора при коротком замыкании;</a:t>
          </a:r>
          <a:r>
            <a:rPr lang="ru-RU" sz="2000" dirty="0"/>
            <a:t> 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C67B13-E457-42FC-9CD9-506EB2EC23B0}" type="parTrans" cxnId="{747B1B6B-6CAD-4668-B030-317D906BC10B}">
      <dgm:prSet/>
      <dgm:spPr/>
      <dgm:t>
        <a:bodyPr/>
        <a:lstStyle/>
        <a:p>
          <a:endParaRPr lang="ru-RU"/>
        </a:p>
      </dgm:t>
    </dgm:pt>
    <dgm:pt modelId="{FCED9514-781F-4571-8003-00DECA88589D}" type="sibTrans" cxnId="{747B1B6B-6CAD-4668-B030-317D906BC10B}">
      <dgm:prSet/>
      <dgm:spPr/>
      <dgm:t>
        <a:bodyPr/>
        <a:lstStyle/>
        <a:p>
          <a:endParaRPr lang="ru-RU"/>
        </a:p>
      </dgm:t>
    </dgm:pt>
    <dgm:pt modelId="{BE55972C-397D-4BDD-BDF9-D396EDFAF380}">
      <dgm:prSet phldrT="[Текст]"/>
      <dgm:spPr/>
      <dgm:t>
        <a:bodyPr/>
        <a:lstStyle/>
        <a:p>
          <a:r>
            <a:rPr lang="ru-RU" dirty="0"/>
            <a:t>  </a:t>
          </a:r>
        </a:p>
      </dgm:t>
    </dgm:pt>
    <dgm:pt modelId="{FECB9A3F-3840-41EC-995D-5CCF10F9B2CF}" type="sibTrans" cxnId="{754535C4-F467-4965-BC17-B01E33B83B0D}">
      <dgm:prSet/>
      <dgm:spPr/>
      <dgm:t>
        <a:bodyPr/>
        <a:lstStyle/>
        <a:p>
          <a:endParaRPr lang="ru-RU"/>
        </a:p>
      </dgm:t>
    </dgm:pt>
    <dgm:pt modelId="{053AC607-F722-4CBE-8749-E101A08F5BCF}" type="parTrans" cxnId="{754535C4-F467-4965-BC17-B01E33B83B0D}">
      <dgm:prSet/>
      <dgm:spPr/>
      <dgm:t>
        <a:bodyPr/>
        <a:lstStyle/>
        <a:p>
          <a:endParaRPr lang="ru-RU"/>
        </a:p>
      </dgm:t>
    </dgm:pt>
    <dgm:pt modelId="{F29CDC63-53EE-41E5-97A2-5937A262B3D4}">
      <dgm:prSet phldrT="[Текст]" custT="1"/>
      <dgm:spPr/>
      <dgm:t>
        <a:bodyPr/>
        <a:lstStyle/>
        <a:p>
          <a:pPr algn="just"/>
          <a:r>
            <a: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– Создание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рабочей модели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ВТСП трансформатора с функцией ограничения тока короткого замыкания  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485316-BC0A-4582-8E0C-BE29441AF15B}" type="parTrans" cxnId="{33E5294E-4BF4-433A-A1D0-35FA4ECCC3FB}">
      <dgm:prSet/>
      <dgm:spPr/>
      <dgm:t>
        <a:bodyPr/>
        <a:lstStyle/>
        <a:p>
          <a:endParaRPr lang="ru-RU"/>
        </a:p>
      </dgm:t>
    </dgm:pt>
    <dgm:pt modelId="{E9707DC8-63C2-4E14-8A5E-82C17DB66EEA}" type="sibTrans" cxnId="{33E5294E-4BF4-433A-A1D0-35FA4ECCC3FB}">
      <dgm:prSet/>
      <dgm:spPr/>
      <dgm:t>
        <a:bodyPr/>
        <a:lstStyle/>
        <a:p>
          <a:endParaRPr lang="ru-RU"/>
        </a:p>
      </dgm:t>
    </dgm:pt>
    <dgm:pt modelId="{4AC30535-A635-4EF5-81BE-F79002EC4894}" type="pres">
      <dgm:prSet presAssocID="{842C72BE-8734-40E6-B1F8-39BE3ADBC9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FBDCA5B-4ED6-4FB7-B779-57A4AC4CB530}" type="pres">
      <dgm:prSet presAssocID="{BE55972C-397D-4BDD-BDF9-D396EDFAF380}" presName="thickLine" presStyleLbl="alignNode1" presStyleIdx="0" presStyleCnt="1" custLinFactNeighborY="2160"/>
      <dgm:spPr/>
    </dgm:pt>
    <dgm:pt modelId="{02154A7F-6AB1-401A-A7AF-2DB028A08E82}" type="pres">
      <dgm:prSet presAssocID="{BE55972C-397D-4BDD-BDF9-D396EDFAF380}" presName="horz1" presStyleCnt="0"/>
      <dgm:spPr/>
    </dgm:pt>
    <dgm:pt modelId="{5C9B39BE-1AAA-4086-9D27-078305A413BE}" type="pres">
      <dgm:prSet presAssocID="{BE55972C-397D-4BDD-BDF9-D396EDFAF380}" presName="tx1" presStyleLbl="revTx" presStyleIdx="0" presStyleCnt="4" custFlipHor="0" custScaleX="66911"/>
      <dgm:spPr/>
      <dgm:t>
        <a:bodyPr/>
        <a:lstStyle/>
        <a:p>
          <a:endParaRPr lang="ru-RU"/>
        </a:p>
      </dgm:t>
    </dgm:pt>
    <dgm:pt modelId="{0FF5C498-59AA-4EEA-BC75-181F23E85C48}" type="pres">
      <dgm:prSet presAssocID="{BE55972C-397D-4BDD-BDF9-D396EDFAF380}" presName="vert1" presStyleCnt="0"/>
      <dgm:spPr/>
    </dgm:pt>
    <dgm:pt modelId="{A4C7010C-8355-482A-A52E-581BB0D439FC}" type="pres">
      <dgm:prSet presAssocID="{5CF11A69-A2E4-4B5B-B9EF-8A348CC5C24F}" presName="vertSpace2a" presStyleCnt="0"/>
      <dgm:spPr/>
    </dgm:pt>
    <dgm:pt modelId="{4C16A973-105B-4679-A48F-84CE0468FAE2}" type="pres">
      <dgm:prSet presAssocID="{5CF11A69-A2E4-4B5B-B9EF-8A348CC5C24F}" presName="horz2" presStyleCnt="0"/>
      <dgm:spPr/>
    </dgm:pt>
    <dgm:pt modelId="{00127971-9564-453D-9158-817E9CAD23E2}" type="pres">
      <dgm:prSet presAssocID="{5CF11A69-A2E4-4B5B-B9EF-8A348CC5C24F}" presName="horzSpace2" presStyleCnt="0"/>
      <dgm:spPr/>
    </dgm:pt>
    <dgm:pt modelId="{CC67B3D1-E0E2-4D97-A915-0BC25DA40675}" type="pres">
      <dgm:prSet presAssocID="{5CF11A69-A2E4-4B5B-B9EF-8A348CC5C24F}" presName="tx2" presStyleLbl="revTx" presStyleIdx="1" presStyleCnt="4" custScaleX="362070"/>
      <dgm:spPr/>
      <dgm:t>
        <a:bodyPr/>
        <a:lstStyle/>
        <a:p>
          <a:endParaRPr lang="ru-RU"/>
        </a:p>
      </dgm:t>
    </dgm:pt>
    <dgm:pt modelId="{1B209A66-7249-4EBA-A4B4-17B8FF0B741E}" type="pres">
      <dgm:prSet presAssocID="{5CF11A69-A2E4-4B5B-B9EF-8A348CC5C24F}" presName="vert2" presStyleCnt="0"/>
      <dgm:spPr/>
    </dgm:pt>
    <dgm:pt modelId="{A92F4674-C690-4368-B641-BE77120B19ED}" type="pres">
      <dgm:prSet presAssocID="{5CF11A69-A2E4-4B5B-B9EF-8A348CC5C24F}" presName="thinLine2b" presStyleLbl="callout" presStyleIdx="0" presStyleCnt="3"/>
      <dgm:spPr/>
    </dgm:pt>
    <dgm:pt modelId="{9A7DB45E-755B-4284-A799-9AA7C121BA73}" type="pres">
      <dgm:prSet presAssocID="{5CF11A69-A2E4-4B5B-B9EF-8A348CC5C24F}" presName="vertSpace2b" presStyleCnt="0"/>
      <dgm:spPr/>
    </dgm:pt>
    <dgm:pt modelId="{C4C24D40-E845-411C-BC11-88BDC5F5B46B}" type="pres">
      <dgm:prSet presAssocID="{0FCC5B06-37A1-4341-94D1-B0A7A710ADDD}" presName="horz2" presStyleCnt="0"/>
      <dgm:spPr/>
    </dgm:pt>
    <dgm:pt modelId="{079EE398-A143-4D3D-A4D2-1B4AFD76DC2C}" type="pres">
      <dgm:prSet presAssocID="{0FCC5B06-37A1-4341-94D1-B0A7A710ADDD}" presName="horzSpace2" presStyleCnt="0"/>
      <dgm:spPr/>
    </dgm:pt>
    <dgm:pt modelId="{33165540-53FB-4515-AFEA-9EC704373AB1}" type="pres">
      <dgm:prSet presAssocID="{0FCC5B06-37A1-4341-94D1-B0A7A710ADDD}" presName="tx2" presStyleLbl="revTx" presStyleIdx="2" presStyleCnt="4" custScaleX="353991" custScaleY="156428" custLinFactNeighborX="-1599" custLinFactNeighborY="18534"/>
      <dgm:spPr/>
      <dgm:t>
        <a:bodyPr/>
        <a:lstStyle/>
        <a:p>
          <a:endParaRPr lang="ru-RU"/>
        </a:p>
      </dgm:t>
    </dgm:pt>
    <dgm:pt modelId="{55D5C8AB-4718-40C3-885C-FE7356EDD2E1}" type="pres">
      <dgm:prSet presAssocID="{0FCC5B06-37A1-4341-94D1-B0A7A710ADDD}" presName="vert2" presStyleCnt="0"/>
      <dgm:spPr/>
    </dgm:pt>
    <dgm:pt modelId="{3DAD79C5-93D9-42A7-BC73-E3CCE67114D3}" type="pres">
      <dgm:prSet presAssocID="{0FCC5B06-37A1-4341-94D1-B0A7A710ADDD}" presName="thinLine2b" presStyleLbl="callout" presStyleIdx="1" presStyleCnt="3"/>
      <dgm:spPr/>
    </dgm:pt>
    <dgm:pt modelId="{2D9E8005-8FBF-482B-8DF3-5D6A5E94968E}" type="pres">
      <dgm:prSet presAssocID="{0FCC5B06-37A1-4341-94D1-B0A7A710ADDD}" presName="vertSpace2b" presStyleCnt="0"/>
      <dgm:spPr/>
    </dgm:pt>
    <dgm:pt modelId="{60A58C1A-D824-4154-A495-E583AEC15F51}" type="pres">
      <dgm:prSet presAssocID="{F29CDC63-53EE-41E5-97A2-5937A262B3D4}" presName="horz2" presStyleCnt="0"/>
      <dgm:spPr/>
    </dgm:pt>
    <dgm:pt modelId="{EC8C5166-4112-49ED-960B-5DF16611CB45}" type="pres">
      <dgm:prSet presAssocID="{F29CDC63-53EE-41E5-97A2-5937A262B3D4}" presName="horzSpace2" presStyleCnt="0"/>
      <dgm:spPr/>
    </dgm:pt>
    <dgm:pt modelId="{49DAD0ED-6A3B-467E-A790-FDF7E98B1684}" type="pres">
      <dgm:prSet presAssocID="{F29CDC63-53EE-41E5-97A2-5937A262B3D4}" presName="tx2" presStyleLbl="revTx" presStyleIdx="3" presStyleCnt="4" custScaleX="369349" custScaleY="104311" custLinFactNeighborX="-1599" custLinFactNeighborY="10367"/>
      <dgm:spPr/>
      <dgm:t>
        <a:bodyPr/>
        <a:lstStyle/>
        <a:p>
          <a:endParaRPr lang="ru-RU"/>
        </a:p>
      </dgm:t>
    </dgm:pt>
    <dgm:pt modelId="{6F57E0D8-D10C-48C6-A4C8-34348814B7A5}" type="pres">
      <dgm:prSet presAssocID="{F29CDC63-53EE-41E5-97A2-5937A262B3D4}" presName="vert2" presStyleCnt="0"/>
      <dgm:spPr/>
    </dgm:pt>
    <dgm:pt modelId="{6DCA46DF-0DE6-4126-AFF3-76F68D0450F7}" type="pres">
      <dgm:prSet presAssocID="{F29CDC63-53EE-41E5-97A2-5937A262B3D4}" presName="thinLine2b" presStyleLbl="callout" presStyleIdx="2" presStyleCnt="3"/>
      <dgm:spPr/>
    </dgm:pt>
    <dgm:pt modelId="{A394B17C-CA04-45BC-B89D-2D6B19826D40}" type="pres">
      <dgm:prSet presAssocID="{F29CDC63-53EE-41E5-97A2-5937A262B3D4}" presName="vertSpace2b" presStyleCnt="0"/>
      <dgm:spPr/>
    </dgm:pt>
  </dgm:ptLst>
  <dgm:cxnLst>
    <dgm:cxn modelId="{33E5294E-4BF4-433A-A1D0-35FA4ECCC3FB}" srcId="{BE55972C-397D-4BDD-BDF9-D396EDFAF380}" destId="{F29CDC63-53EE-41E5-97A2-5937A262B3D4}" srcOrd="2" destOrd="0" parTransId="{C0485316-BC0A-4582-8E0C-BE29441AF15B}" sibTransId="{E9707DC8-63C2-4E14-8A5E-82C17DB66EEA}"/>
    <dgm:cxn modelId="{28CF9B2F-3255-4DD0-BF80-47F6C7977BC0}" type="presOf" srcId="{842C72BE-8734-40E6-B1F8-39BE3ADBC9DC}" destId="{4AC30535-A635-4EF5-81BE-F79002EC4894}" srcOrd="0" destOrd="0" presId="urn:microsoft.com/office/officeart/2008/layout/LinedList"/>
    <dgm:cxn modelId="{747B1B6B-6CAD-4668-B030-317D906BC10B}" srcId="{BE55972C-397D-4BDD-BDF9-D396EDFAF380}" destId="{0FCC5B06-37A1-4341-94D1-B0A7A710ADDD}" srcOrd="1" destOrd="0" parTransId="{2CC67B13-E457-42FC-9CD9-506EB2EC23B0}" sibTransId="{FCED9514-781F-4571-8003-00DECA88589D}"/>
    <dgm:cxn modelId="{EE9145FF-7E3F-4ACD-A1E2-72EFE770BCB0}" type="presOf" srcId="{F29CDC63-53EE-41E5-97A2-5937A262B3D4}" destId="{49DAD0ED-6A3B-467E-A790-FDF7E98B1684}" srcOrd="0" destOrd="0" presId="urn:microsoft.com/office/officeart/2008/layout/LinedList"/>
    <dgm:cxn modelId="{C42F3517-9BE9-439F-9262-5858E801EE32}" srcId="{BE55972C-397D-4BDD-BDF9-D396EDFAF380}" destId="{5CF11A69-A2E4-4B5B-B9EF-8A348CC5C24F}" srcOrd="0" destOrd="0" parTransId="{B673305D-9F66-42BC-98EA-BB41EB5E1D4E}" sibTransId="{553BFF8A-9DA4-43F9-A3E9-828DFFA93EB4}"/>
    <dgm:cxn modelId="{754535C4-F467-4965-BC17-B01E33B83B0D}" srcId="{842C72BE-8734-40E6-B1F8-39BE3ADBC9DC}" destId="{BE55972C-397D-4BDD-BDF9-D396EDFAF380}" srcOrd="0" destOrd="0" parTransId="{053AC607-F722-4CBE-8749-E101A08F5BCF}" sibTransId="{FECB9A3F-3840-41EC-995D-5CCF10F9B2CF}"/>
    <dgm:cxn modelId="{65762AFF-9B29-4B63-ADB8-91F612B23374}" type="presOf" srcId="{BE55972C-397D-4BDD-BDF9-D396EDFAF380}" destId="{5C9B39BE-1AAA-4086-9D27-078305A413BE}" srcOrd="0" destOrd="0" presId="urn:microsoft.com/office/officeart/2008/layout/LinedList"/>
    <dgm:cxn modelId="{FCEAADE6-DE0E-46AF-85A2-A04C3BB65CAB}" type="presOf" srcId="{0FCC5B06-37A1-4341-94D1-B0A7A710ADDD}" destId="{33165540-53FB-4515-AFEA-9EC704373AB1}" srcOrd="0" destOrd="0" presId="urn:microsoft.com/office/officeart/2008/layout/LinedList"/>
    <dgm:cxn modelId="{980A684E-71C9-468D-955B-E6969947B21C}" type="presOf" srcId="{5CF11A69-A2E4-4B5B-B9EF-8A348CC5C24F}" destId="{CC67B3D1-E0E2-4D97-A915-0BC25DA40675}" srcOrd="0" destOrd="0" presId="urn:microsoft.com/office/officeart/2008/layout/LinedList"/>
    <dgm:cxn modelId="{8BC4199F-26A9-42C1-8D05-503AA0DA12C4}" type="presParOf" srcId="{4AC30535-A635-4EF5-81BE-F79002EC4894}" destId="{BFBDCA5B-4ED6-4FB7-B779-57A4AC4CB530}" srcOrd="0" destOrd="0" presId="urn:microsoft.com/office/officeart/2008/layout/LinedList"/>
    <dgm:cxn modelId="{4FA34FB6-19FB-4B82-B4AE-9D8BB99D4230}" type="presParOf" srcId="{4AC30535-A635-4EF5-81BE-F79002EC4894}" destId="{02154A7F-6AB1-401A-A7AF-2DB028A08E82}" srcOrd="1" destOrd="0" presId="urn:microsoft.com/office/officeart/2008/layout/LinedList"/>
    <dgm:cxn modelId="{5E12923E-1C4A-4A68-94C3-8935FF45B6D9}" type="presParOf" srcId="{02154A7F-6AB1-401A-A7AF-2DB028A08E82}" destId="{5C9B39BE-1AAA-4086-9D27-078305A413BE}" srcOrd="0" destOrd="0" presId="urn:microsoft.com/office/officeart/2008/layout/LinedList"/>
    <dgm:cxn modelId="{07D9A5F8-BDF8-4B7D-B715-A3D641630B7D}" type="presParOf" srcId="{02154A7F-6AB1-401A-A7AF-2DB028A08E82}" destId="{0FF5C498-59AA-4EEA-BC75-181F23E85C48}" srcOrd="1" destOrd="0" presId="urn:microsoft.com/office/officeart/2008/layout/LinedList"/>
    <dgm:cxn modelId="{7138F68F-104C-49BA-8E4F-14BBAAEAEBED}" type="presParOf" srcId="{0FF5C498-59AA-4EEA-BC75-181F23E85C48}" destId="{A4C7010C-8355-482A-A52E-581BB0D439FC}" srcOrd="0" destOrd="0" presId="urn:microsoft.com/office/officeart/2008/layout/LinedList"/>
    <dgm:cxn modelId="{44D35C22-AAF9-441B-9E6B-82F37703A4AC}" type="presParOf" srcId="{0FF5C498-59AA-4EEA-BC75-181F23E85C48}" destId="{4C16A973-105B-4679-A48F-84CE0468FAE2}" srcOrd="1" destOrd="0" presId="urn:microsoft.com/office/officeart/2008/layout/LinedList"/>
    <dgm:cxn modelId="{A3CEEF2E-AFEF-4865-A9B4-BF9DCAFBAD0F}" type="presParOf" srcId="{4C16A973-105B-4679-A48F-84CE0468FAE2}" destId="{00127971-9564-453D-9158-817E9CAD23E2}" srcOrd="0" destOrd="0" presId="urn:microsoft.com/office/officeart/2008/layout/LinedList"/>
    <dgm:cxn modelId="{C3244395-95E9-4B17-BC3D-C1D82A82E8DB}" type="presParOf" srcId="{4C16A973-105B-4679-A48F-84CE0468FAE2}" destId="{CC67B3D1-E0E2-4D97-A915-0BC25DA40675}" srcOrd="1" destOrd="0" presId="urn:microsoft.com/office/officeart/2008/layout/LinedList"/>
    <dgm:cxn modelId="{03B6F8DB-6FA1-4B60-B7F8-F84C1AABC6FD}" type="presParOf" srcId="{4C16A973-105B-4679-A48F-84CE0468FAE2}" destId="{1B209A66-7249-4EBA-A4B4-17B8FF0B741E}" srcOrd="2" destOrd="0" presId="urn:microsoft.com/office/officeart/2008/layout/LinedList"/>
    <dgm:cxn modelId="{3EEF668B-3E9D-423E-ACAF-1A4FBB0930B7}" type="presParOf" srcId="{0FF5C498-59AA-4EEA-BC75-181F23E85C48}" destId="{A92F4674-C690-4368-B641-BE77120B19ED}" srcOrd="2" destOrd="0" presId="urn:microsoft.com/office/officeart/2008/layout/LinedList"/>
    <dgm:cxn modelId="{C7316220-5F2C-4100-8098-75DA4CD26F87}" type="presParOf" srcId="{0FF5C498-59AA-4EEA-BC75-181F23E85C48}" destId="{9A7DB45E-755B-4284-A799-9AA7C121BA73}" srcOrd="3" destOrd="0" presId="urn:microsoft.com/office/officeart/2008/layout/LinedList"/>
    <dgm:cxn modelId="{E9191009-1372-41AE-BE12-B95E077E5FE5}" type="presParOf" srcId="{0FF5C498-59AA-4EEA-BC75-181F23E85C48}" destId="{C4C24D40-E845-411C-BC11-88BDC5F5B46B}" srcOrd="4" destOrd="0" presId="urn:microsoft.com/office/officeart/2008/layout/LinedList"/>
    <dgm:cxn modelId="{D7BB0D41-0B16-4D22-8E65-505B92D8CAF9}" type="presParOf" srcId="{C4C24D40-E845-411C-BC11-88BDC5F5B46B}" destId="{079EE398-A143-4D3D-A4D2-1B4AFD76DC2C}" srcOrd="0" destOrd="0" presId="urn:microsoft.com/office/officeart/2008/layout/LinedList"/>
    <dgm:cxn modelId="{3981A314-A064-4400-8B08-3283E4E0E88D}" type="presParOf" srcId="{C4C24D40-E845-411C-BC11-88BDC5F5B46B}" destId="{33165540-53FB-4515-AFEA-9EC704373AB1}" srcOrd="1" destOrd="0" presId="urn:microsoft.com/office/officeart/2008/layout/LinedList"/>
    <dgm:cxn modelId="{EEEBE077-FECE-4B7E-A075-EF5FD41BD955}" type="presParOf" srcId="{C4C24D40-E845-411C-BC11-88BDC5F5B46B}" destId="{55D5C8AB-4718-40C3-885C-FE7356EDD2E1}" srcOrd="2" destOrd="0" presId="urn:microsoft.com/office/officeart/2008/layout/LinedList"/>
    <dgm:cxn modelId="{8CDEEC22-57AE-4EB2-AAE1-0E3F896294AD}" type="presParOf" srcId="{0FF5C498-59AA-4EEA-BC75-181F23E85C48}" destId="{3DAD79C5-93D9-42A7-BC73-E3CCE67114D3}" srcOrd="5" destOrd="0" presId="urn:microsoft.com/office/officeart/2008/layout/LinedList"/>
    <dgm:cxn modelId="{0514BAD1-F78D-4DC7-ACF8-EDEABDD9375B}" type="presParOf" srcId="{0FF5C498-59AA-4EEA-BC75-181F23E85C48}" destId="{2D9E8005-8FBF-482B-8DF3-5D6A5E94968E}" srcOrd="6" destOrd="0" presId="urn:microsoft.com/office/officeart/2008/layout/LinedList"/>
    <dgm:cxn modelId="{D3B56062-7E42-468C-8045-1DA6DB2E99DD}" type="presParOf" srcId="{0FF5C498-59AA-4EEA-BC75-181F23E85C48}" destId="{60A58C1A-D824-4154-A495-E583AEC15F51}" srcOrd="7" destOrd="0" presId="urn:microsoft.com/office/officeart/2008/layout/LinedList"/>
    <dgm:cxn modelId="{DA3DEBAE-5F7E-48E3-A01D-6D0C269B1CE3}" type="presParOf" srcId="{60A58C1A-D824-4154-A495-E583AEC15F51}" destId="{EC8C5166-4112-49ED-960B-5DF16611CB45}" srcOrd="0" destOrd="0" presId="urn:microsoft.com/office/officeart/2008/layout/LinedList"/>
    <dgm:cxn modelId="{0B70486A-59DB-489F-86EA-EECB48EB5C37}" type="presParOf" srcId="{60A58C1A-D824-4154-A495-E583AEC15F51}" destId="{49DAD0ED-6A3B-467E-A790-FDF7E98B1684}" srcOrd="1" destOrd="0" presId="urn:microsoft.com/office/officeart/2008/layout/LinedList"/>
    <dgm:cxn modelId="{3C161820-42EC-4038-8D69-12B71F7670D1}" type="presParOf" srcId="{60A58C1A-D824-4154-A495-E583AEC15F51}" destId="{6F57E0D8-D10C-48C6-A4C8-34348814B7A5}" srcOrd="2" destOrd="0" presId="urn:microsoft.com/office/officeart/2008/layout/LinedList"/>
    <dgm:cxn modelId="{20301635-EA6C-4CCF-8ED6-4F37180AF98A}" type="presParOf" srcId="{0FF5C498-59AA-4EEA-BC75-181F23E85C48}" destId="{6DCA46DF-0DE6-4126-AFF3-76F68D0450F7}" srcOrd="8" destOrd="0" presId="urn:microsoft.com/office/officeart/2008/layout/LinedList"/>
    <dgm:cxn modelId="{46FEC48E-5487-4330-8FEF-CFB94ABB2742}" type="presParOf" srcId="{0FF5C498-59AA-4EEA-BC75-181F23E85C48}" destId="{A394B17C-CA04-45BC-B89D-2D6B19826D40}" srcOrd="9" destOrd="0" presId="urn:microsoft.com/office/officeart/2008/layout/Lin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BDCA5B-4ED6-4FB7-B779-57A4AC4CB530}">
      <dsp:nvSpPr>
        <dsp:cNvPr id="0" name=""/>
        <dsp:cNvSpPr/>
      </dsp:nvSpPr>
      <dsp:spPr>
        <a:xfrm>
          <a:off x="0" y="77768"/>
          <a:ext cx="82089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B39BE-1AAA-4086-9D27-078305A413BE}">
      <dsp:nvSpPr>
        <dsp:cNvPr id="0" name=""/>
        <dsp:cNvSpPr/>
      </dsp:nvSpPr>
      <dsp:spPr>
        <a:xfrm>
          <a:off x="0" y="0"/>
          <a:ext cx="359919" cy="360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/>
            <a:t>  </a:t>
          </a:r>
        </a:p>
      </dsp:txBody>
      <dsp:txXfrm>
        <a:off x="0" y="0"/>
        <a:ext cx="359919" cy="3600399"/>
      </dsp:txXfrm>
    </dsp:sp>
    <dsp:sp modelId="{CC67B3D1-E0E2-4D97-A915-0BC25DA40675}">
      <dsp:nvSpPr>
        <dsp:cNvPr id="0" name=""/>
        <dsp:cNvSpPr/>
      </dsp:nvSpPr>
      <dsp:spPr>
        <a:xfrm>
          <a:off x="400262" y="47202"/>
          <a:ext cx="7644346" cy="944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kern="1200" dirty="0"/>
            <a:t>– Анализ </a:t>
          </a:r>
          <a:r>
            <a:rPr lang="ru-RU" sz="20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электромагнитных переходных процессов трансформаторов; </a:t>
          </a:r>
          <a:r>
            <a:rPr lang="ru-RU" sz="2000" kern="1200" dirty="0"/>
            <a:t> 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0262" y="47202"/>
        <a:ext cx="7644346" cy="944050"/>
      </dsp:txXfrm>
    </dsp:sp>
    <dsp:sp modelId="{A92F4674-C690-4368-B641-BE77120B19ED}">
      <dsp:nvSpPr>
        <dsp:cNvPr id="0" name=""/>
        <dsp:cNvSpPr/>
      </dsp:nvSpPr>
      <dsp:spPr>
        <a:xfrm>
          <a:off x="359919" y="991252"/>
          <a:ext cx="2151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65540-53FB-4515-AFEA-9EC704373AB1}">
      <dsp:nvSpPr>
        <dsp:cNvPr id="0" name=""/>
        <dsp:cNvSpPr/>
      </dsp:nvSpPr>
      <dsp:spPr>
        <a:xfrm>
          <a:off x="366503" y="1213425"/>
          <a:ext cx="7473775" cy="1476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kern="1200" dirty="0"/>
            <a:t>– </a:t>
          </a:r>
          <a:r>
            <a:rPr lang="ru-RU" sz="20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Исследование гибридного высокотемпературного </a:t>
          </a:r>
          <a:r>
            <a:rPr lang="ru-RU" sz="20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сверхпроводящего (ВТСП) трансформатора при коротком замыкании;</a:t>
          </a:r>
          <a:r>
            <a:rPr lang="ru-RU" sz="2000" kern="1200" dirty="0"/>
            <a:t> 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6503" y="1213425"/>
        <a:ext cx="7473775" cy="1476758"/>
      </dsp:txXfrm>
    </dsp:sp>
    <dsp:sp modelId="{3DAD79C5-93D9-42A7-BC73-E3CCE67114D3}">
      <dsp:nvSpPr>
        <dsp:cNvPr id="0" name=""/>
        <dsp:cNvSpPr/>
      </dsp:nvSpPr>
      <dsp:spPr>
        <a:xfrm>
          <a:off x="359919" y="2515214"/>
          <a:ext cx="2151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AD0ED-6A3B-467E-A790-FDF7E98B1684}">
      <dsp:nvSpPr>
        <dsp:cNvPr id="0" name=""/>
        <dsp:cNvSpPr/>
      </dsp:nvSpPr>
      <dsp:spPr>
        <a:xfrm>
          <a:off x="366503" y="2615651"/>
          <a:ext cx="7798027" cy="984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– Создание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рабочей модели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ВТСП трансформатора с функцией ограничения тока короткого замыкания  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6503" y="2615651"/>
        <a:ext cx="7798027" cy="984748"/>
      </dsp:txXfrm>
    </dsp:sp>
    <dsp:sp modelId="{6DCA46DF-0DE6-4126-AFF3-76F68D0450F7}">
      <dsp:nvSpPr>
        <dsp:cNvPr id="0" name=""/>
        <dsp:cNvSpPr/>
      </dsp:nvSpPr>
      <dsp:spPr>
        <a:xfrm>
          <a:off x="359919" y="3547164"/>
          <a:ext cx="21516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A78B0-9F2A-423D-986B-D01C1BFBB1B6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A223D-A1B5-4BA1-B368-55ADBC0D5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09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223D-A1B5-4BA1-B368-55ADBC0D5E2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E7E7-A747-452B-B25C-37C986F6ACDD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49DF-11F2-429A-BAAD-712C337C4517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B15F-85DA-4E56-B9C2-B7F2569FCEAC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A964-AF3F-40E7-A884-C9C56C90AF90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7621-2C7F-4085-8E46-BAE6F1487D0F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6567E-77E6-402F-BBB0-25BE83DFC061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FA05-0A74-471F-A17E-FF64394C5506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A386-4FAD-4056-960E-7D8445855008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BF8F-691E-4D2E-BD26-555BA9422A0B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7838-326A-44AD-8186-85C0F453782F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0A7B-A571-4D1F-9B12-EED71AFFA39B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D9121A-17C3-4A88-896D-EF13398147D7}" type="datetime1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8120" y="4443730"/>
            <a:ext cx="6405880" cy="1728470"/>
          </a:xfrm>
        </p:spPr>
        <p:txBody>
          <a:bodyPr>
            <a:normAutofit fontScale="97500"/>
          </a:bodyPr>
          <a:lstStyle/>
          <a:p>
            <a:pPr algn="l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Галеев Р. Г.</a:t>
            </a:r>
          </a:p>
          <a:p>
            <a:pPr algn="l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ФГБОУ ВО «Сибирский государственный университет водного транспорта» </a:t>
            </a:r>
          </a:p>
        </p:txBody>
      </p:sp>
      <p:sp>
        <p:nvSpPr>
          <p:cNvPr id="9" name="Подзаголовок 2"/>
          <p:cNvSpPr txBox="1"/>
          <p:nvPr/>
        </p:nvSpPr>
        <p:spPr>
          <a:xfrm>
            <a:off x="-14605" y="1484784"/>
            <a:ext cx="9158605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СИЛОВЫХ ТРАНСФОРМАТОРОВ С</a:t>
            </a:r>
          </a:p>
          <a:p>
            <a:r>
              <a:rPr lang="ru-RU" sz="2000" b="1" dirty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ВЫСОКОТЕМПЕРАТУРНЫМИ СВЕРХПРОВОДЯЩИМИ</a:t>
            </a:r>
          </a:p>
          <a:p>
            <a:r>
              <a:rPr lang="ru-RU" sz="2000" b="1" dirty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ОБМОТКАМИ ДЛЯ ОГРАНИЧЕНИЯ ТОКОВ КОРОТКОГО</a:t>
            </a:r>
          </a:p>
          <a:p>
            <a:r>
              <a:rPr lang="ru-RU" sz="2000" b="1" dirty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ЗАМЫКАНИЯ В ЭЛЕКТРИЧЕСКИХ СЕТЯХ</a:t>
            </a:r>
          </a:p>
        </p:txBody>
      </p:sp>
      <p:pic>
        <p:nvPicPr>
          <p:cNvPr id="11" name="Рисунок 10" descr="K__MK6fi43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0"/>
            <a:ext cx="180000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D0C469-F5A0-1245-1C74-8CABDD5E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8172400" cy="9443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B050"/>
                </a:solidFill>
                <a:effectLst/>
              </a:rPr>
              <a:t>Математическая модель ВТСП трансформатора </a:t>
            </a:r>
            <a:br>
              <a:rPr lang="ru-RU" sz="2000" dirty="0">
                <a:solidFill>
                  <a:srgbClr val="00B050"/>
                </a:solidFill>
                <a:effectLst/>
              </a:rPr>
            </a:br>
            <a:r>
              <a:rPr lang="ru-RU" sz="2000" dirty="0">
                <a:solidFill>
                  <a:srgbClr val="00B050"/>
                </a:solidFill>
                <a:effectLst/>
              </a:rPr>
              <a:t>в програмной среде </a:t>
            </a:r>
            <a:r>
              <a:rPr lang="ru-RU" sz="20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SimInTech</a:t>
            </a:r>
            <a:r>
              <a:rPr lang="ru-RU" sz="2000" dirty="0">
                <a:solidFill>
                  <a:srgbClr val="00B050"/>
                </a:solidFill>
                <a:effectLst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CE1FCB7-3918-97E3-1EB2-4C8B560B74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921" t="2326" r="1423" b="7156"/>
          <a:stretch>
            <a:fillRect/>
          </a:stretch>
        </p:blipFill>
        <p:spPr bwMode="auto">
          <a:xfrm>
            <a:off x="683568" y="1052736"/>
            <a:ext cx="3736389" cy="231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447F1B-1C5D-8223-5390-31D6F9B68E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563" t="1573" r="1274" b="5594"/>
          <a:stretch>
            <a:fillRect/>
          </a:stretch>
        </p:blipFill>
        <p:spPr bwMode="auto">
          <a:xfrm>
            <a:off x="2699792" y="3945806"/>
            <a:ext cx="3877435" cy="250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76EF82-A15C-9937-5B6D-090AD0FD9F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326" t="1573" r="1223" b="5769"/>
          <a:stretch>
            <a:fillRect/>
          </a:stretch>
        </p:blipFill>
        <p:spPr bwMode="auto">
          <a:xfrm>
            <a:off x="4932040" y="1124744"/>
            <a:ext cx="3629032" cy="233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E48845-5C2A-F715-CBE1-5780CEE0516F}"/>
              </a:ext>
            </a:extLst>
          </p:cNvPr>
          <p:cNvSpPr txBox="1"/>
          <p:nvPr/>
        </p:nvSpPr>
        <p:spPr>
          <a:xfrm>
            <a:off x="838582" y="3429000"/>
            <a:ext cx="36614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14 - Осциллограмма тока ВТСП трансформатора в номинальном режиме работы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5DAB572-1C54-B68A-D82A-0367E61980AE}"/>
              </a:ext>
            </a:extLst>
          </p:cNvPr>
          <p:cNvSpPr txBox="1"/>
          <p:nvPr/>
        </p:nvSpPr>
        <p:spPr>
          <a:xfrm>
            <a:off x="2719478" y="6362164"/>
            <a:ext cx="4419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Рис.16 -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Осциллограмма переходного процесса ВТСП трансформатора в момент КЗ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1A21CD8-C78A-FE35-260B-8E0F6184410E}"/>
              </a:ext>
            </a:extLst>
          </p:cNvPr>
          <p:cNvSpPr txBox="1"/>
          <p:nvPr/>
        </p:nvSpPr>
        <p:spPr>
          <a:xfrm>
            <a:off x="5375086" y="3481844"/>
            <a:ext cx="36614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Рис.15  -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Осциллограмма ВТСП трансформатор с функцией ограничения тока КЗ</a:t>
            </a:r>
          </a:p>
        </p:txBody>
      </p:sp>
      <p:pic>
        <p:nvPicPr>
          <p:cNvPr id="12" name="Рисунок 11" descr="K__MK6fi43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7182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46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5616624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B050"/>
                </a:solidFill>
              </a:rPr>
              <a:t>Эффективность применение ВТСП трансформаторов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82880" y="1268760"/>
            <a:ext cx="4179570" cy="4320480"/>
          </a:xfrm>
        </p:spPr>
        <p:txBody>
          <a:bodyPr>
            <a:noAutofit/>
          </a:bodyPr>
          <a:lstStyle/>
          <a:p>
            <a:r>
              <a:rPr lang="ru-RU" alt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ВТСП трансформаторы, в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которых при температуре кипения жидкого азота 77 К (-198ºС) активное сопротивление равно нулю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Плотность тока в сверхпроводящем проводе 500 A/мм2, что в 250 раз больше чем у классических трансформаторов.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потерь в обмотка ВТСП повышает КПД при высоких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Кнг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altLang="en-US" dirty="0"/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355976" y="1482084"/>
            <a:ext cx="4534659" cy="3079781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4778375" y="4621555"/>
            <a:ext cx="43084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dirty="0">
                <a:latin typeface="Times New Roman" pitchFamily="18" charset="0"/>
                <a:cs typeface="Times New Roman" pitchFamily="18" charset="0"/>
              </a:rPr>
              <a:t>Рис. 17 – Коэффициент полезного действия: </a:t>
            </a:r>
          </a:p>
          <a:p>
            <a:pPr algn="ctr"/>
            <a:r>
              <a:rPr lang="ru-RU" altLang="en-US" sz="1400" dirty="0" err="1">
                <a:latin typeface="Times New Roman" pitchFamily="18" charset="0"/>
                <a:cs typeface="Times New Roman" pitchFamily="18" charset="0"/>
              </a:rPr>
              <a:t>Ƞ</a:t>
            </a:r>
            <a:r>
              <a:rPr lang="ru-RU" altLang="en-US" sz="1400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altLang="en-US" sz="1400" dirty="0" err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1400" dirty="0">
                <a:latin typeface="Times New Roman" pitchFamily="18" charset="0"/>
                <a:cs typeface="Times New Roman" pitchFamily="18" charset="0"/>
              </a:rPr>
              <a:t>– классического трансформатора с масляным охлаждением; </a:t>
            </a:r>
            <a:r>
              <a:rPr lang="ru-RU" altLang="en-US" sz="1400" dirty="0" err="1">
                <a:latin typeface="Times New Roman" pitchFamily="18" charset="0"/>
                <a:cs typeface="Times New Roman" pitchFamily="18" charset="0"/>
                <a:sym typeface="+mn-ea"/>
              </a:rPr>
              <a:t>Ƞ</a:t>
            </a:r>
            <a:r>
              <a:rPr lang="ru-RU" altLang="en-US" sz="1400" baseline="-25000" dirty="0" err="1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altLang="en-US" sz="1400" dirty="0" err="1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1400" dirty="0">
                <a:latin typeface="Times New Roman" pitchFamily="18" charset="0"/>
                <a:cs typeface="Times New Roman" pitchFamily="18" charset="0"/>
              </a:rPr>
              <a:t>трансформатора со сверхпроводящими обмотками; </a:t>
            </a:r>
            <a:r>
              <a:rPr lang="ru-RU" altLang="en-US" sz="14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altLang="en-US" sz="1400" baseline="-25000" dirty="0" err="1"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ru-RU" altLang="en-US" sz="1400" dirty="0">
                <a:latin typeface="Times New Roman" pitchFamily="18" charset="0"/>
                <a:cs typeface="Times New Roman" pitchFamily="18" charset="0"/>
              </a:rPr>
              <a:t> – коэффициент нагрузки.</a:t>
            </a:r>
          </a:p>
        </p:txBody>
      </p:sp>
      <p:pic>
        <p:nvPicPr>
          <p:cNvPr id="13" name="Рисунок 12" descr="K__MK6fi43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7182" y="0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200800" cy="476672"/>
          </a:xfrm>
        </p:spPr>
        <p:txBody>
          <a:bodyPr/>
          <a:lstStyle/>
          <a:p>
            <a:r>
              <a:rPr lang="ru-RU" sz="2400" dirty="0">
                <a:solidFill>
                  <a:srgbClr val="00B050"/>
                </a:solidFill>
              </a:rPr>
              <a:t>Диэлектрическая среда жидкий азот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3278" y="6453336"/>
            <a:ext cx="561975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r>
              <a:rPr lang="en-US" dirty="0"/>
              <a:t>/</a:t>
            </a:r>
            <a:r>
              <a:rPr lang="ru-RU" altLang="en-US" dirty="0"/>
              <a:t>12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75856" y="43934"/>
            <a:ext cx="3240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 cstate="print"/>
          <a:srcRect l="11488" t="9427" r="11989" b="7251"/>
          <a:stretch>
            <a:fillRect/>
          </a:stretch>
        </p:blipFill>
        <p:spPr bwMode="auto">
          <a:xfrm>
            <a:off x="179512" y="1040914"/>
            <a:ext cx="3904626" cy="3252182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9512" y="4365104"/>
            <a:ext cx="3888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ис.</a:t>
            </a:r>
            <a:r>
              <a:rPr kumimoji="0" lang="ru-RU" sz="1600" b="0" i="0" u="none" strike="noStrike" cap="none" normalizeH="0" dirty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bmk="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1600" b="0" i="0" u="none" strike="noStrike" cap="none" normalizeH="0" baseline="0" dirty="0" bmk="_Hlk137147552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Фазовая диаграмма азота в зависимости от давления и температуры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7278967"/>
              </p:ext>
            </p:extLst>
          </p:nvPr>
        </p:nvGraphicFramePr>
        <p:xfrm>
          <a:off x="4283968" y="1268761"/>
          <a:ext cx="4392488" cy="5253252"/>
        </p:xfrm>
        <a:graphic>
          <a:graphicData uri="http://schemas.openxmlformats.org/drawingml/2006/table">
            <a:tbl>
              <a:tblPr/>
              <a:tblGrid>
                <a:gridCol w="2917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39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Свойства жидкого азота при 77,3 К и 0,10 МПа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Значение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9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Молярная масса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28,01 г·мол</a:t>
                      </a:r>
                      <a:r>
                        <a:rPr lang="ru-RU" sz="1200" u="none" strike="noStrike" spc="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–1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9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Плотность жидкой фазы при насыщении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807,4 кг·м</a:t>
                      </a:r>
                      <a:r>
                        <a:rPr lang="ru-RU" sz="1200" u="none" strike="noStrike" spc="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9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Плотность газовой фазы при насыщении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4 604 кг·м</a:t>
                      </a:r>
                      <a:r>
                        <a:rPr lang="ru-RU" sz="1200" u="none" strike="noStrike" spc="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–3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9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Скорость звука в жидкой фазе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860 м·с</a:t>
                      </a:r>
                      <a:r>
                        <a:rPr lang="ru-RU" sz="1200" u="none" strike="noStrike" spc="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–1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33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объемное расширения из жидкости (77,3 К, 0,10 МПа) в газ (293 К,0,10 МПа)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1:694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9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Относительная диэлектрическая проницаемость жидкого азота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1,46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9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Относительная диэлектрическая проницаемость газообразного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азо</a:t>
                      </a: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9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Удельное электрическое сопротивление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</a:t>
                      </a:r>
                      <a:r>
                        <a:rPr lang="ru-RU" sz="1200" u="none" strike="noStrike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200" u="none" strike="noStrike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r>
                        <a:rPr lang="ru-RU" sz="1200" u="none" strike="noStrike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ru-RU" sz="1200" u="none" strike="noStrike" kern="1200" baseline="300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</a:t>
                      </a: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Ом·м</a:t>
                      </a:r>
                      <a:endParaRPr lang="ru-RU" sz="105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69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Поверхностное натяжение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8,9·10</a:t>
                      </a:r>
                      <a:r>
                        <a:rPr lang="ru-RU" sz="1200" u="none" strike="noStrike" spc="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–3</a:t>
                      </a: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Н·м</a:t>
                      </a:r>
                      <a:r>
                        <a:rPr lang="ru-RU" sz="1200" u="none" strike="noStrike" spc="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–1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69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Динамическая вязкость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1,65.10</a:t>
                      </a:r>
                      <a:r>
                        <a:rPr lang="ru-RU" sz="1200" u="none" strike="noStrike" spc="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–4</a:t>
                      </a: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Па·с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69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Теплопроводность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0,14 Вт·м</a:t>
                      </a:r>
                      <a:r>
                        <a:rPr lang="ru-RU" sz="1200" u="none" strike="noStrike" spc="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–1</a:t>
                      </a: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·K</a:t>
                      </a:r>
                      <a:r>
                        <a:rPr lang="ru-RU" sz="1200" u="none" strike="noStrike" spc="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–1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69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теплоемкость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2,04 Дж·г </a:t>
                      </a:r>
                      <a:r>
                        <a:rPr lang="ru-RU" sz="1200" u="none" strike="noStrike" spc="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–1</a:t>
                      </a: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·К</a:t>
                      </a:r>
                      <a:r>
                        <a:rPr lang="ru-RU" sz="1200" u="none" strike="noStrike" spc="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–1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69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Энтальпия парообразования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199,3 Дж·г </a:t>
                      </a:r>
                      <a:r>
                        <a:rPr lang="ru-RU" sz="1200" u="none" strike="noStrike" spc="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–1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Критическая точка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126,21К; 3,35 МПа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Тройная точка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63,1К</a:t>
                      </a:r>
                      <a:r>
                        <a:rPr lang="ru-RU" sz="10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ru-RU" sz="1200" u="none" strike="noStrike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0,0125 МПа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11960" y="980728"/>
            <a:ext cx="4254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Таб.2- Физические свойства жидкого азота</a:t>
            </a:r>
          </a:p>
        </p:txBody>
      </p:sp>
      <p:pic>
        <p:nvPicPr>
          <p:cNvPr id="15368" name="Picture 8" descr="https://fb.ru/misc/i/gallery/47527/3094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13176"/>
            <a:ext cx="3744416" cy="1719590"/>
          </a:xfrm>
          <a:prstGeom prst="rect">
            <a:avLst/>
          </a:prstGeom>
          <a:noFill/>
        </p:spPr>
      </p:pic>
      <p:pic>
        <p:nvPicPr>
          <p:cNvPr id="16" name="Рисунок 15" descr="K__MK6fi43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7182" y="0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984776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>
                <a:solidFill>
                  <a:srgbClr val="00B050"/>
                </a:solidFill>
                <a:effectLst/>
              </a:rPr>
              <a:t>3</a:t>
            </a:r>
            <a:r>
              <a:rPr lang="en-US" sz="2000" dirty="0">
                <a:solidFill>
                  <a:srgbClr val="00B050"/>
                </a:solidFill>
                <a:effectLst/>
              </a:rPr>
              <a:t>D 	</a:t>
            </a:r>
            <a:r>
              <a:rPr lang="ru-RU" sz="2000" dirty="0">
                <a:solidFill>
                  <a:srgbClr val="00B050"/>
                </a:solidFill>
                <a:effectLst/>
              </a:rPr>
              <a:t>модель ВТСП трансформатора с пространственной магнитной системой с функцией ограничения токов КЗ</a:t>
            </a:r>
            <a:endParaRPr lang="ru-RU" sz="2400" dirty="0">
              <a:solidFill>
                <a:srgbClr val="00B050"/>
              </a:solidFill>
              <a:effectLst/>
            </a:endParaRPr>
          </a:p>
        </p:txBody>
      </p:sp>
      <p:pic>
        <p:nvPicPr>
          <p:cNvPr id="8" name="Содержимое 4" descr="Транс простр в разрезе2.jpg"/>
          <p:cNvPicPr>
            <a:picLocks noChangeAspect="1"/>
          </p:cNvPicPr>
          <p:nvPr/>
        </p:nvPicPr>
        <p:blipFill>
          <a:blip r:embed="rId2" cstate="print"/>
          <a:srcRect l="4000" t="3676" r="16000" b="8108"/>
          <a:stretch>
            <a:fillRect/>
          </a:stretch>
        </p:blipFill>
        <p:spPr>
          <a:xfrm flipH="1">
            <a:off x="107858" y="1268760"/>
            <a:ext cx="1224136" cy="1468963"/>
          </a:xfrm>
          <a:prstGeom prst="rect">
            <a:avLst/>
          </a:prstGeom>
        </p:spPr>
      </p:pic>
      <p:pic>
        <p:nvPicPr>
          <p:cNvPr id="10" name="Рисунок 9" descr="Трансформатор пространственный в сборе..jpg"/>
          <p:cNvPicPr>
            <a:picLocks noChangeAspect="1"/>
          </p:cNvPicPr>
          <p:nvPr/>
        </p:nvPicPr>
        <p:blipFill>
          <a:blip r:embed="rId3" cstate="print"/>
          <a:srcRect r="13751"/>
          <a:stretch>
            <a:fillRect/>
          </a:stretch>
        </p:blipFill>
        <p:spPr>
          <a:xfrm rot="21305226" flipH="1">
            <a:off x="64458" y="2857938"/>
            <a:ext cx="1368622" cy="1456800"/>
          </a:xfrm>
          <a:prstGeom prst="rect">
            <a:avLst/>
          </a:prstGeom>
        </p:spPr>
      </p:pic>
      <p:pic>
        <p:nvPicPr>
          <p:cNvPr id="12" name="Рисунок 11" descr="Трансформатор пространственный в сборе.png"/>
          <p:cNvPicPr>
            <a:picLocks noChangeAspect="1"/>
          </p:cNvPicPr>
          <p:nvPr/>
        </p:nvPicPr>
        <p:blipFill>
          <a:blip r:embed="rId4" cstate="print"/>
          <a:srcRect l="13643" t="3484" r="6205" b="4198"/>
          <a:stretch>
            <a:fillRect/>
          </a:stretch>
        </p:blipFill>
        <p:spPr>
          <a:xfrm>
            <a:off x="35496" y="4443756"/>
            <a:ext cx="1296144" cy="1461609"/>
          </a:xfrm>
          <a:prstGeom prst="rect">
            <a:avLst/>
          </a:prstGeom>
        </p:spPr>
      </p:pic>
      <p:pic>
        <p:nvPicPr>
          <p:cNvPr id="14" name="Рисунок 13" descr="K__MK6fi43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7182" y="0"/>
            <a:ext cx="1080000" cy="108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36512" y="6021288"/>
            <a:ext cx="3054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Рис. 19-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модель ВТСП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трансформатора с пространственной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магнитной системой</a:t>
            </a: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7" y="6381329"/>
            <a:ext cx="288032" cy="36004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198" name="AutoShape 64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6" name="AutoShape 62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4" name="AutoShape 60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2" name="AutoShape 58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0" name="AutoShape 56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8" name="AutoShape 54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6" name="AutoShape 52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4" name="AutoShape 50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2" name="AutoShape 48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AutoShape 46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44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42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40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38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3" name="Rectangle 5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Rectangle 4" hidden="1"/>
          <p:cNvSpPr>
            <a:spLocks noSelect="1" noChangeArrowheads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4414" y="1196752"/>
            <a:ext cx="748409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843808" y="908720"/>
            <a:ext cx="4392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Табл. 3- Алгоритм расчета трансформатора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B050"/>
                </a:solidFill>
                <a:effectLst/>
              </a:rPr>
              <a:t>Сердечник трансформатора с пространственной магнитной системой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7" name="Picture 3" descr="D:\Загрузки\WhatsApp Image 2023-08-25 at 14.17.20.jpeg"/>
          <p:cNvPicPr>
            <a:picLocks noChangeAspect="1" noChangeArrowheads="1"/>
          </p:cNvPicPr>
          <p:nvPr/>
        </p:nvPicPr>
        <p:blipFill>
          <a:blip r:embed="rId2" cstate="print"/>
          <a:srcRect l="33606" t="16029" r="16912" b="27615"/>
          <a:stretch>
            <a:fillRect/>
          </a:stretch>
        </p:blipFill>
        <p:spPr bwMode="auto">
          <a:xfrm>
            <a:off x="893810" y="3789040"/>
            <a:ext cx="1512168" cy="2303962"/>
          </a:xfrm>
          <a:prstGeom prst="rect">
            <a:avLst/>
          </a:prstGeom>
          <a:noFill/>
        </p:spPr>
      </p:pic>
      <p:pic>
        <p:nvPicPr>
          <p:cNvPr id="7" name="Picture 2" descr="D:\Загрузки\WhatsApp Image 2023-08-25 at 14.17.19.jpeg"/>
          <p:cNvPicPr>
            <a:picLocks noChangeAspect="1" noChangeArrowheads="1"/>
          </p:cNvPicPr>
          <p:nvPr/>
        </p:nvPicPr>
        <p:blipFill>
          <a:blip r:embed="rId3" cstate="print"/>
          <a:srcRect l="10291" t="23077" r="2238" b="7692"/>
          <a:stretch>
            <a:fillRect/>
          </a:stretch>
        </p:blipFill>
        <p:spPr bwMode="auto">
          <a:xfrm>
            <a:off x="3203848" y="3789039"/>
            <a:ext cx="2035022" cy="2154729"/>
          </a:xfrm>
          <a:prstGeom prst="rect">
            <a:avLst/>
          </a:prstGeom>
          <a:noFill/>
        </p:spPr>
      </p:pic>
      <p:pic>
        <p:nvPicPr>
          <p:cNvPr id="8" name="Picture 4" descr="D:\Загрузки\WhatsApp Image 2023-08-25 at 14.17.19 (1).jpeg"/>
          <p:cNvPicPr>
            <a:picLocks noChangeAspect="1" noChangeArrowheads="1"/>
          </p:cNvPicPr>
          <p:nvPr/>
        </p:nvPicPr>
        <p:blipFill>
          <a:blip r:embed="rId4" cstate="print"/>
          <a:srcRect l="17203" t="17145" r="23508" b="23763"/>
          <a:stretch>
            <a:fillRect/>
          </a:stretch>
        </p:blipFill>
        <p:spPr bwMode="auto">
          <a:xfrm>
            <a:off x="5940372" y="3761896"/>
            <a:ext cx="1727972" cy="2303962"/>
          </a:xfrm>
          <a:prstGeom prst="rect">
            <a:avLst/>
          </a:prstGeom>
          <a:noFill/>
        </p:spPr>
      </p:pic>
      <p:pic>
        <p:nvPicPr>
          <p:cNvPr id="10" name="Рисунок 9" descr="K__MK6fi43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7182" y="0"/>
            <a:ext cx="1080000" cy="108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9511" y="980728"/>
            <a:ext cx="89257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Более эффективное использование электромагнитного потока. Благодаря трехмерной структуре, магнитный поток лучше распределяется внутри трансформатора, что позволяет увеличить КПД;</a:t>
            </a: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Главной особенностью пространственной магнитной системы является возможность расположения обмоток и железа трансформатора в трехмерном пространстве. Это позволяет увеличить плотность магнитного потока в стержнях.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Пространственная магнитная система также обеспечивает более равномерное распределение магнитного потока по всему магнитопроводу, что снижает риск перегрева и улучшает стабильность работы трансформатора.</a:t>
            </a: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5F6E0C-162D-B002-6628-0B10B1AB2C2C}"/>
              </a:ext>
            </a:extLst>
          </p:cNvPr>
          <p:cNvSpPr txBox="1"/>
          <p:nvPr/>
        </p:nvSpPr>
        <p:spPr>
          <a:xfrm>
            <a:off x="893810" y="6169456"/>
            <a:ext cx="6774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Рис. 20 – Пространственный магнитопровод </a:t>
            </a:r>
            <a:r>
              <a:rPr lang="ru-RU" sz="1800" dirty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sz="4000" dirty="0" smtClean="0">
                <a:solidFill>
                  <a:srgbClr val="00B050"/>
                </a:solidFill>
              </a:rPr>
              <a:t>Обмотки гибридного ВТСП трансформатора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1713415728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8750" b="4018"/>
          <a:stretch>
            <a:fillRect/>
          </a:stretch>
        </p:blipFill>
        <p:spPr>
          <a:xfrm>
            <a:off x="0" y="1412776"/>
            <a:ext cx="3047780" cy="201622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 descr="WhatsApp Image 2024-06-20 at 09.10.0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933056"/>
            <a:ext cx="2304256" cy="2304256"/>
          </a:xfrm>
          <a:prstGeom prst="rect">
            <a:avLst/>
          </a:prstGeom>
        </p:spPr>
      </p:pic>
      <p:pic>
        <p:nvPicPr>
          <p:cNvPr id="7" name="Рисунок 6" descr="WhatsApp Image 2024-06-20 at 09.10.0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05064"/>
            <a:ext cx="2232248" cy="2232248"/>
          </a:xfrm>
          <a:prstGeom prst="rect">
            <a:avLst/>
          </a:prstGeom>
        </p:spPr>
      </p:pic>
      <p:pic>
        <p:nvPicPr>
          <p:cNvPr id="8" name="Рисунок 7" descr="WhatsApp Image 2024-06-20 at 09.10.0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412776"/>
            <a:ext cx="2072816" cy="2072816"/>
          </a:xfrm>
          <a:prstGeom prst="rect">
            <a:avLst/>
          </a:prstGeom>
        </p:spPr>
      </p:pic>
      <p:pic>
        <p:nvPicPr>
          <p:cNvPr id="9" name="Рисунок 8" descr="WhatsApp Image 2024-06-20 at 09.10.10 (1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1412776"/>
            <a:ext cx="2204864" cy="2204864"/>
          </a:xfrm>
          <a:prstGeom prst="rect">
            <a:avLst/>
          </a:prstGeom>
        </p:spPr>
      </p:pic>
      <p:pic>
        <p:nvPicPr>
          <p:cNvPr id="10" name="Рисунок 9" descr="WhatsApp Image 2024-06-20 at 09.10.10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3861048"/>
            <a:ext cx="2156792" cy="21567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00B050"/>
                </a:solidFill>
              </a:rPr>
              <a:t>Криостат гибридного ВТСП трансформатора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7584" y="1844824"/>
            <a:ext cx="2952328" cy="367240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83968" y="1916832"/>
            <a:ext cx="3384376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Энергоэффективность криостата 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IR00004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3410082" cy="208823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Рисунок 5" descr="IR00003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3057316" cy="187220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923928" y="836712"/>
            <a:ext cx="2232248" cy="410445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28184" y="764704"/>
            <a:ext cx="2772816" cy="3744416"/>
          </a:xfrm>
          <a:prstGeom prst="rect">
            <a:avLst/>
          </a:prstGeom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517232"/>
            <a:ext cx="15303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589240"/>
            <a:ext cx="15303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3275856" y="4869160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Температурный график теплопередачи через  трёхслойную цилиндрическую стенку криостата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84168" y="486916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Температурный график теплопередачи через  трёхслойную стенку криостата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7504" y="2996952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Термограмма внешней поверхности криостата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5589240"/>
            <a:ext cx="25795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Термограмма крышки криостата</a:t>
            </a:r>
            <a:endParaRPr lang="ru-RU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00B050"/>
                </a:solidFill>
              </a:rPr>
              <a:t>Испытания гибридного ВТСП трансформатора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WhatsApp Image 2024-06-01 at 23.08.4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2520280" cy="252028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Рисунок 6" descr="WhatsApp Image 2024-06-11 at 15.41.1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3" y="1700808"/>
            <a:ext cx="1891575" cy="2520000"/>
          </a:xfrm>
          <a:prstGeom prst="rect">
            <a:avLst/>
          </a:prstGeom>
        </p:spPr>
      </p:pic>
      <p:pic>
        <p:nvPicPr>
          <p:cNvPr id="8" name="Рисунок 7" descr="WhatsApp Image 2024-06-11 at 15.41.2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4631" y="1700808"/>
            <a:ext cx="1891785" cy="2520280"/>
          </a:xfrm>
          <a:prstGeom prst="rect">
            <a:avLst/>
          </a:prstGeom>
        </p:spPr>
      </p:pic>
      <p:pic>
        <p:nvPicPr>
          <p:cNvPr id="9" name="Рисунок 8" descr="ТОК Х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581128"/>
            <a:ext cx="2664296" cy="17088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00B050"/>
                </a:solidFill>
              </a:rPr>
              <a:t>Патент сверхпроводящего гибридного трансформатора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433318" cy="48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5"/>
            <a:ext cx="306393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563888" y="5301208"/>
            <a:ext cx="53594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1)Магнитопровод; 2)Криостат; 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3) обмотка высокого напряжения из материала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 активным сопротивлением;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4) Обмотка низкого напряжения из ВТСП;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5) диэлектрическая среда жидкий азот;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6) Экран из диамагнетика или сверхпроводникового материала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94798" y="6492875"/>
            <a:ext cx="34920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763688" y="-171400"/>
            <a:ext cx="5544616" cy="1123528"/>
          </a:xfrm>
        </p:spPr>
        <p:txBody>
          <a:bodyPr/>
          <a:lstStyle/>
          <a:p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 задачи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57200" y="1124744"/>
            <a:ext cx="8229600" cy="1224136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dirty="0"/>
              <a:t>Разработка трансформатора с функцией ограничения тока короткого замыкания с высокотемпературными сверхпроводящими обмотками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2853633360"/>
              </p:ext>
            </p:extLst>
          </p:nvPr>
        </p:nvGraphicFramePr>
        <p:xfrm>
          <a:off x="395536" y="2852936"/>
          <a:ext cx="820891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11560" y="2350041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/>
          </a:p>
        </p:txBody>
      </p:sp>
      <p:pic>
        <p:nvPicPr>
          <p:cNvPr id="22" name="Рисунок 21" descr="K__MK6fi43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47182" y="0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B050"/>
                </a:solidFill>
              </a:rPr>
              <a:t>Вывод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altLang="en-US" dirty="0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179705" y="2133600"/>
            <a:ext cx="8743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  <a:sym typeface="+mn-ea"/>
              </a:rPr>
              <a:t>Полученные результаты в этой работе подтверждают целесообразность применения ВТСП проводников в трансформаторном электрооборудовании по многим факторам: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  <a:sym typeface="+mn-ea"/>
              </a:rPr>
              <a:t>Положительное влияние на массогабаритные характеристики трансформатора.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  <a:sym typeface="+mn-ea"/>
              </a:rPr>
              <a:t>Энергоэффективность ВТСП трансформатора при повышенных коэффициентах нагрузки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  <a:sym typeface="+mn-ea"/>
              </a:rPr>
              <a:t>Положительное влияние на энергосистему благодаря возможности ограничения токов короткого замыкания.</a:t>
            </a:r>
          </a:p>
        </p:txBody>
      </p:sp>
      <p:pic>
        <p:nvPicPr>
          <p:cNvPr id="7" name="Рисунок 6" descr="K__MK6fi43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504" y="-27384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120680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B050"/>
                </a:solidFill>
                <a:effectLst/>
              </a:rPr>
              <a:t>Реакция обмоток при КЗ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Рисунок 7" descr="K__MK6fi43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7182" y="0"/>
            <a:ext cx="1080000" cy="10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FBA747-61C0-2C59-E516-AD46549F6E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08720"/>
            <a:ext cx="4680520" cy="27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3FE0FDB-3B34-3C6F-976E-6971F0EE1F61}"/>
              </a:ext>
            </a:extLst>
          </p:cNvPr>
          <p:cNvSpPr/>
          <p:nvPr/>
        </p:nvSpPr>
        <p:spPr>
          <a:xfrm>
            <a:off x="467544" y="3645024"/>
            <a:ext cx="86377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Рис.5 - Реакция под действием электромагнитной силы а) Напряжение. b) Диформация</a:t>
            </a:r>
          </a:p>
        </p:txBody>
      </p:sp>
      <p:pic>
        <p:nvPicPr>
          <p:cNvPr id="20482" name="Picture 2" descr="https://skypka-kabel.com/assets/images/resources/32/2000x1035/photo-2018-12-18-15-37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05064"/>
            <a:ext cx="3634093" cy="1880643"/>
          </a:xfrm>
          <a:prstGeom prst="rect">
            <a:avLst/>
          </a:prstGeom>
          <a:noFill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FE0FDB-3B34-3C6F-976E-6971F0EE1F61}"/>
              </a:ext>
            </a:extLst>
          </p:cNvPr>
          <p:cNvSpPr/>
          <p:nvPr/>
        </p:nvSpPr>
        <p:spPr>
          <a:xfrm>
            <a:off x="2267744" y="6021288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Рис. 6- Обмотка трансформатора после аварии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400" dirty="0">
                <a:solidFill>
                  <a:srgbClr val="00B050"/>
                </a:solidFill>
              </a:rPr>
              <a:t>Характеристики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ВТСП</a:t>
            </a:r>
            <a:r>
              <a:rPr lang="ru-RU" sz="2400" dirty="0">
                <a:solidFill>
                  <a:srgbClr val="00B050"/>
                </a:solidFill>
              </a:rPr>
              <a:t> производства </a:t>
            </a:r>
            <a:r>
              <a:rPr lang="ru-RU" sz="2400" dirty="0" err="1">
                <a:solidFill>
                  <a:srgbClr val="00B050"/>
                </a:solidFill>
              </a:rPr>
              <a:t>СуперОкс</a:t>
            </a:r>
            <a:r>
              <a:rPr lang="ru-RU" sz="2400" dirty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575602" y="6492875"/>
            <a:ext cx="561975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r>
              <a:rPr lang="en-US" dirty="0"/>
              <a:t>/</a:t>
            </a:r>
            <a:r>
              <a:rPr lang="ru-RU" altLang="en-US" dirty="0"/>
              <a:t>12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219564" y="4113558"/>
            <a:ext cx="3888432" cy="1619698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/>
        </p:nvSpPr>
        <p:spPr>
          <a:xfrm>
            <a:off x="5480764" y="5919663"/>
            <a:ext cx="3462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altLang="en-US" sz="1600" dirty="0"/>
              <a:t>Рис. 8 – Структура ВТСП провода </a:t>
            </a:r>
          </a:p>
          <a:p>
            <a:pPr algn="l"/>
            <a:r>
              <a:rPr lang="ru-RU" altLang="en-US" sz="1600" dirty="0"/>
              <a:t>второго поколения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7401856"/>
              </p:ext>
            </p:extLst>
          </p:nvPr>
        </p:nvGraphicFramePr>
        <p:xfrm>
          <a:off x="323528" y="1340768"/>
          <a:ext cx="5040052" cy="5157570"/>
        </p:xfrm>
        <a:graphic>
          <a:graphicData uri="http://schemas.openxmlformats.org/drawingml/2006/table">
            <a:tbl>
              <a:tblPr/>
              <a:tblGrid>
                <a:gridCol w="379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0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характеристики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Значение характеристики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 характеристики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Элементный состав                                                        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YBCO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YBa</a:t>
                      </a:r>
                      <a:r>
                        <a:rPr lang="ru-RU" sz="10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Cu</a:t>
                      </a:r>
                      <a:r>
                        <a:rPr lang="ru-RU" sz="1000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ru-RU" sz="1000" baseline="-25000" dirty="0">
                          <a:latin typeface="Times New Roman"/>
                          <a:ea typeface="Calibri"/>
                          <a:cs typeface="Times New Roman"/>
                        </a:rPr>
                        <a:t>7−</a:t>
                      </a:r>
                      <a:r>
                        <a:rPr lang="ru-RU" sz="1000" i="1" baseline="-250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Оксид иттрия-бария-меди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Подложка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Hastelloy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 C276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Толщина подложки                                  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38 ± 3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мкм (микрометр)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Ширина 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 4 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мм (миллиметр)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Толщина серебряного слоя (сторона ВТСП)              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 ± 0.5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мкм (микрометр)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Толщина серебряного слоя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(сторона подложки)                                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1 ± 0.5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мкм (микрометр)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Толщина медного стабилизирующего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покрытия                              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5 ± 1 мкм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(микрометр) на сторону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Лаковая полиимидная изоляция                            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15 ± 5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мкм (микрометр) на сторону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Минимальный критический ток (77 K, с.п.)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≥120 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+mn-lt"/>
                        </a:rPr>
                        <a:t>Толщина ленты, ширина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+mn-lt"/>
                        </a:rPr>
                        <a:t>4х0,1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+mn-lt"/>
                        </a:rPr>
                        <a:t>мм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+mn-lt"/>
                        </a:rPr>
                        <a:t>Плотность тока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+mn-lt"/>
                        </a:rPr>
                        <a:t>500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+mn-lt"/>
                        </a:rPr>
                        <a:t>А/мм2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+mn-lt"/>
                        </a:rPr>
                        <a:t>Рабочая температура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+mn-lt"/>
                        </a:rPr>
                        <a:t>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+mn-lt"/>
                        </a:rPr>
                        <a:t>Критический ток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cs typeface="+mn-lt"/>
                        </a:rPr>
                        <a:t>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8" name="Рисунок 7" descr="K__MK6fi43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7182" y="0"/>
            <a:ext cx="1080000" cy="1080000"/>
          </a:xfrm>
          <a:prstGeom prst="rect">
            <a:avLst/>
          </a:prstGeom>
        </p:spPr>
      </p:pic>
      <p:sp>
        <p:nvSpPr>
          <p:cNvPr id="14" name="Номер слайда 3"/>
          <p:cNvSpPr txBox="1">
            <a:spLocks/>
          </p:cNvSpPr>
          <p:nvPr/>
        </p:nvSpPr>
        <p:spPr>
          <a:xfrm>
            <a:off x="8964488" y="6525344"/>
            <a:ext cx="288032" cy="332656"/>
          </a:xfrm>
          <a:prstGeom prst="rect">
            <a:avLst/>
          </a:prstGeom>
        </p:spPr>
        <p:txBody>
          <a:bodyPr vert="horz" lIns="27432" tIns="45720" rIns="4572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C8C361-7A02-55B2-7F29-93672F117B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24744"/>
            <a:ext cx="32099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98444CF-59A2-5ACF-4442-CCB13FB63E06}"/>
              </a:ext>
            </a:extLst>
          </p:cNvPr>
          <p:cNvSpPr txBox="1"/>
          <p:nvPr/>
        </p:nvSpPr>
        <p:spPr>
          <a:xfrm>
            <a:off x="4284476" y="3492297"/>
            <a:ext cx="50400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1600" dirty="0"/>
              <a:t>Рис. 7 -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 сверхпроводимости ВТСП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8CFC989-2EC7-C0AF-9AAB-D20C5503C70E}"/>
              </a:ext>
            </a:extLst>
          </p:cNvPr>
          <p:cNvSpPr txBox="1"/>
          <p:nvPr/>
        </p:nvSpPr>
        <p:spPr>
          <a:xfrm>
            <a:off x="395536" y="930206"/>
            <a:ext cx="5374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Табл.1-  Характеристики ВТСП производства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СуперОкс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768752" cy="881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B050"/>
                </a:solidFill>
                <a:effectLst/>
              </a:rPr>
              <a:t>Исследование ВТСП проводника при превышении критического тока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altLang="en-US" dirty="0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1268760"/>
            <a:ext cx="8515729" cy="3672408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2489835" y="4941168"/>
            <a:ext cx="4556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altLang="en-US" sz="1400" dirty="0">
                <a:latin typeface="Times New Roman" pitchFamily="18" charset="0"/>
                <a:cs typeface="Times New Roman" pitchFamily="18" charset="0"/>
              </a:rPr>
              <a:t>Рис.9-  Кривые токов КЗ для обычного и ВТСП провода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9214485" y="4531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altLang="en-US"/>
          </a:p>
        </p:txBody>
      </p:sp>
      <p:pic>
        <p:nvPicPr>
          <p:cNvPr id="10" name="Рисунок 9" descr="K__MK6fi43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4000" y="0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 descr="D:\Яндекс диск загрузки\YandexDisk\Аспирантура\Статьи\Гибридный трансформатор-\приведенный трансформатор ВТС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79"/>
            <a:ext cx="5688632" cy="249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7185" y="3450487"/>
            <a:ext cx="300268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9173" y="4181208"/>
            <a:ext cx="30907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9172" y="4846326"/>
            <a:ext cx="1312011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9173" y="5479109"/>
            <a:ext cx="1259089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4912" y="6088712"/>
            <a:ext cx="2106001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 descr="K__MK6fi43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47182" y="0"/>
            <a:ext cx="1080000" cy="1080000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200800" cy="476672"/>
          </a:xfrm>
        </p:spPr>
        <p:txBody>
          <a:bodyPr/>
          <a:lstStyle/>
          <a:p>
            <a:r>
              <a:rPr lang="ru-RU" sz="2400" dirty="0">
                <a:solidFill>
                  <a:srgbClr val="00B050"/>
                </a:solidFill>
              </a:rPr>
              <a:t>Математическая модель ВТСП трансформатора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1640" y="3147859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Рис. 10-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– образная схема замещения ВТСП трансформатора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35696" y="0"/>
            <a:ext cx="5760640" cy="76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Схема замещения при КЗ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altLang="en-US" dirty="0"/>
          </a:p>
        </p:txBody>
      </p:sp>
      <p:pic>
        <p:nvPicPr>
          <p:cNvPr id="6" name="Замещающее содержимое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8145" y="1412776"/>
            <a:ext cx="3665855" cy="1578610"/>
          </a:xfrm>
          <a:prstGeom prst="rect">
            <a:avLst/>
          </a:prstGeom>
        </p:spPr>
      </p:pic>
      <p:sp>
        <p:nvSpPr>
          <p:cNvPr id="7" name="Текстовое поле 7"/>
          <p:cNvSpPr txBox="1"/>
          <p:nvPr/>
        </p:nvSpPr>
        <p:spPr>
          <a:xfrm>
            <a:off x="5379085" y="3356992"/>
            <a:ext cx="366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dirty="0"/>
              <a:t>Рис. 11 -  Схема замещения для расчета переходного процесса</a:t>
            </a:r>
          </a:p>
        </p:txBody>
      </p:sp>
      <p:sp>
        <p:nvSpPr>
          <p:cNvPr id="8" name="Текстовое поле 9"/>
          <p:cNvSpPr txBox="1"/>
          <p:nvPr/>
        </p:nvSpPr>
        <p:spPr>
          <a:xfrm>
            <a:off x="107504" y="1844824"/>
            <a:ext cx="53060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  <a:sym typeface="+mn-ea"/>
              </a:rPr>
              <a:t>Параметры схемы замещения ВТСП трансформатора имеет отличительные значения от параметров схемы замещения обычного трансформатора, что оказывает на электромагнитные переходные процессы. Вместе с тем, при возникновении КЗ, т.е. при превышении тока критического значения, сверхпроводник переходит из СП состояния в нормальное.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K__MK6fi43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7182" y="0"/>
            <a:ext cx="1080000" cy="1080000"/>
          </a:xfrm>
          <a:prstGeom prst="rect">
            <a:avLst/>
          </a:prstGeom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360131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72008"/>
            <a:ext cx="5256584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Переходной ток КЗ ВТСП трансформатора</a:t>
            </a:r>
          </a:p>
        </p:txBody>
      </p:sp>
      <p:sp>
        <p:nvSpPr>
          <p:cNvPr id="6" name="Текстовое поле 9"/>
          <p:cNvSpPr txBox="1"/>
          <p:nvPr/>
        </p:nvSpPr>
        <p:spPr>
          <a:xfrm>
            <a:off x="107504" y="1340768"/>
            <a:ext cx="4397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  <a:sym typeface="+mn-ea"/>
              </a:rPr>
              <a:t>Ток КЗ ограничивается при использовании ВТСП проводов. В начальный момент КЗ, ударный ток КЗ ограничивается эквивалентным активным сопротивлением обмотки, соответствующем начальной температуре (77К), затем сопротивление, вследствие возрастания температуры, возрастает. </a:t>
            </a:r>
          </a:p>
        </p:txBody>
      </p:sp>
      <p:pic>
        <p:nvPicPr>
          <p:cNvPr id="7" name="Замещающее содержимо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340768"/>
            <a:ext cx="4460240" cy="2435225"/>
          </a:xfrm>
          <a:prstGeom prst="rect">
            <a:avLst/>
          </a:prstGeom>
        </p:spPr>
      </p:pic>
      <p:sp>
        <p:nvSpPr>
          <p:cNvPr id="8" name="Текстовое поле 4"/>
          <p:cNvSpPr txBox="1"/>
          <p:nvPr/>
        </p:nvSpPr>
        <p:spPr>
          <a:xfrm>
            <a:off x="5076056" y="3789040"/>
            <a:ext cx="3213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1200" dirty="0"/>
              <a:t>Рис. 12 – Кривые изменения тока КЗ </a:t>
            </a:r>
          </a:p>
          <a:p>
            <a:pPr algn="l"/>
            <a:r>
              <a:rPr lang="ru-RU" altLang="en-US" sz="1200" dirty="0"/>
              <a:t>без ограничения (1) и с ограничением (2)</a:t>
            </a:r>
          </a:p>
        </p:txBody>
      </p:sp>
      <p:sp>
        <p:nvSpPr>
          <p:cNvPr id="9" name="Текстовое поле 10"/>
          <p:cNvSpPr txBox="1"/>
          <p:nvPr/>
        </p:nvSpPr>
        <p:spPr>
          <a:xfrm>
            <a:off x="4355976" y="4653136"/>
            <a:ext cx="45853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  <a:sym typeface="+mn-ea"/>
              </a:rPr>
              <a:t>Как следствие апериодическая составляющая тока КЗ в случае со сверхпроводящим проводом затухает быстрее. </a:t>
            </a:r>
            <a:endParaRPr lang="ru-RU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K__MK6fi43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7182" y="0"/>
            <a:ext cx="1080000" cy="1080000"/>
          </a:xfrm>
          <a:prstGeom prst="rect">
            <a:avLst/>
          </a:prstGeom>
        </p:spPr>
      </p:pic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6381329"/>
            <a:ext cx="467543" cy="36004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0"/>
            <a:ext cx="8086064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Математическая модель ВТСП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трансформатора с ограничением тока КЗ</a:t>
            </a:r>
          </a:p>
        </p:txBody>
      </p:sp>
      <p:pic>
        <p:nvPicPr>
          <p:cNvPr id="4" name="Рисунок 3" descr="2023-04-18_10-27-44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840260" y="1268760"/>
            <a:ext cx="7569332" cy="4608512"/>
          </a:xfrm>
          <a:prstGeom prst="rect">
            <a:avLst/>
          </a:prstGeom>
        </p:spPr>
      </p:pic>
      <p:pic>
        <p:nvPicPr>
          <p:cNvPr id="12" name="Рисунок 11" descr="K__MK6fi43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7182" y="0"/>
            <a:ext cx="1080000" cy="108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44559" y="6048573"/>
            <a:ext cx="4565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Рис. 13 -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Математическая модель ВТСП трансформатора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2181</TotalTime>
  <Words>896</Words>
  <Application>Microsoft Office PowerPoint</Application>
  <PresentationFormat>Экран (4:3)</PresentationFormat>
  <Paragraphs>185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Слайд 1</vt:lpstr>
      <vt:lpstr>Цель и задачи</vt:lpstr>
      <vt:lpstr>Реакция обмоток при КЗ </vt:lpstr>
      <vt:lpstr>Характеристики ВТСП производства СуперОкс  </vt:lpstr>
      <vt:lpstr>Исследование ВТСП проводника при превышении критического тока</vt:lpstr>
      <vt:lpstr>Математическая модель ВТСП трансформатора</vt:lpstr>
      <vt:lpstr>Слайд 7</vt:lpstr>
      <vt:lpstr>Слайд 8</vt:lpstr>
      <vt:lpstr>Слайд 9</vt:lpstr>
      <vt:lpstr>Математическая модель ВТСП трансформатора  в програмной среде SimInTech </vt:lpstr>
      <vt:lpstr>Эффективность применение ВТСП трансформаторов</vt:lpstr>
      <vt:lpstr>Диэлектрическая среда жидкий азот</vt:lpstr>
      <vt:lpstr> 3D  модель ВТСП трансформатора с пространственной магнитной системой с функцией ограничения токов КЗ</vt:lpstr>
      <vt:lpstr>Сердечник трансформатора с пространственной магнитной системой</vt:lpstr>
      <vt:lpstr>Обмотки гибридного ВТСП трансформатора</vt:lpstr>
      <vt:lpstr>Криостат гибридного ВТСП трансформатора</vt:lpstr>
      <vt:lpstr>Энергоэффективность криостата </vt:lpstr>
      <vt:lpstr>Испытания гибридного ВТСП трансформатора</vt:lpstr>
      <vt:lpstr>Патент сверхпроводящего гибридного трансформатора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Timofey</dc:creator>
  <cp:lastModifiedBy>kchs</cp:lastModifiedBy>
  <cp:revision>238</cp:revision>
  <dcterms:created xsi:type="dcterms:W3CDTF">2014-04-11T06:27:00Z</dcterms:created>
  <dcterms:modified xsi:type="dcterms:W3CDTF">2024-06-20T02:54:58Z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91C1F75EEDDE43DDADF3A82D219006C3</vt:lpwstr>
  </property>
  <property fmtid="{D5CDD505-2E9C-101B-9397-08002B2CF9AE}" pid="3" name="KSOProductBuildVer">
    <vt:lpwstr>1049-11.2.0.11225</vt:lpwstr>
  </property>
</Properties>
</file>