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0" r:id="rId4"/>
    <p:sldId id="281" r:id="rId5"/>
    <p:sldId id="283" r:id="rId6"/>
    <p:sldId id="288" r:id="rId7"/>
    <p:sldId id="284" r:id="rId8"/>
    <p:sldId id="285" r:id="rId9"/>
    <p:sldId id="286" r:id="rId10"/>
    <p:sldId id="287" r:id="rId11"/>
    <p:sldId id="289" r:id="rId12"/>
    <p:sldId id="290" r:id="rId13"/>
    <p:sldId id="263" r:id="rId14"/>
    <p:sldId id="282" r:id="rId15"/>
    <p:sldId id="265" r:id="rId16"/>
    <p:sldId id="266" r:id="rId17"/>
    <p:sldId id="280" r:id="rId18"/>
    <p:sldId id="291" r:id="rId19"/>
    <p:sldId id="267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85D"/>
    <a:srgbClr val="FFCC00"/>
    <a:srgbClr val="FF9933"/>
    <a:srgbClr val="009999"/>
    <a:srgbClr val="A83E9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5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ogram%20Files%20(x86)\Effect%20Office\Client\WORKBOX\&#1044;&#1080;&#1072;&#1075;&#1088;&#1072;&#1084;&#1084;&#1072;_%20&#1076;&#1080;&#1085;&#1072;&#1084;&#1080;&#1082;&#1072;%20&#1072;&#1074;&#1072;&#1088;&#1080;&#1081;&#1085;&#1086;&#1089;&#1090;&#1080;%20&#1087;&#1086;%20&#1060;&#1050;&#1059;%20&#1079;&#1072;%205%20&#1084;&#1077;&#1089;&#1103;&#1094;&#1077;&#1074;%202023%20&#1075;.%20(00153D50$$$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5636103438252703E-2"/>
          <c:y val="0.18053093151907451"/>
          <c:w val="0.97061907747572262"/>
          <c:h val="0.70301046226629615"/>
        </c:manualLayout>
      </c:layout>
      <c:barChart>
        <c:barDir val="col"/>
        <c:grouping val="clustered"/>
        <c:ser>
          <c:idx val="0"/>
          <c:order val="0"/>
          <c:tx>
            <c:strRef>
              <c:f>Аварийность!$C$3</c:f>
              <c:strCache>
                <c:ptCount val="1"/>
                <c:pt idx="0">
                  <c:v>5 месяцев 2021 г.</c:v>
                </c:pt>
              </c:strCache>
            </c:strRef>
          </c:tx>
          <c:spPr>
            <a:solidFill>
              <a:srgbClr val="002060"/>
            </a:solidFill>
          </c:spPr>
          <c:dLbls>
            <c:dLbl>
              <c:idx val="2"/>
              <c:layout>
                <c:manualLayout>
                  <c:x val="0"/>
                  <c:y val="1.1799407288828404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0" i="0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Аварийность!$B$4:$B$7</c:f>
              <c:strCache>
                <c:ptCount val="4"/>
                <c:pt idx="0">
                  <c:v>Количество ДТП</c:v>
                </c:pt>
                <c:pt idx="1">
                  <c:v>Погибло</c:v>
                </c:pt>
                <c:pt idx="2">
                  <c:v>Пострадало</c:v>
                </c:pt>
                <c:pt idx="3">
                  <c:v>Тяжесть последствий</c:v>
                </c:pt>
              </c:strCache>
            </c:strRef>
          </c:cat>
          <c:val>
            <c:numRef>
              <c:f>Аварийность!$C$4:$C$7</c:f>
              <c:numCache>
                <c:formatCode>General</c:formatCode>
                <c:ptCount val="4"/>
                <c:pt idx="0">
                  <c:v>156</c:v>
                </c:pt>
                <c:pt idx="1">
                  <c:v>45</c:v>
                </c:pt>
                <c:pt idx="2">
                  <c:v>229</c:v>
                </c:pt>
                <c:pt idx="3" formatCode="0">
                  <c:v>16.423357664233578</c:v>
                </c:pt>
              </c:numCache>
            </c:numRef>
          </c:val>
        </c:ser>
        <c:ser>
          <c:idx val="1"/>
          <c:order val="1"/>
          <c:tx>
            <c:strRef>
              <c:f>Аварийность!$D$3</c:f>
              <c:strCache>
                <c:ptCount val="1"/>
                <c:pt idx="0">
                  <c:v>5 месяцев 2022 г.</c:v>
                </c:pt>
              </c:strCache>
            </c:strRef>
          </c:tx>
          <c:spPr>
            <a:solidFill>
              <a:srgbClr val="0070C0"/>
            </a:solidFill>
          </c:spPr>
          <c:dLbls>
            <c:dLbl>
              <c:idx val="2"/>
              <c:layout>
                <c:manualLayout>
                  <c:x val="0"/>
                  <c:y val="1.1799407288828404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0" i="0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Аварийность!$B$4:$B$7</c:f>
              <c:strCache>
                <c:ptCount val="4"/>
                <c:pt idx="0">
                  <c:v>Количество ДТП</c:v>
                </c:pt>
                <c:pt idx="1">
                  <c:v>Погибло</c:v>
                </c:pt>
                <c:pt idx="2">
                  <c:v>Пострадало</c:v>
                </c:pt>
                <c:pt idx="3">
                  <c:v>Тяжесть последствий</c:v>
                </c:pt>
              </c:strCache>
            </c:strRef>
          </c:cat>
          <c:val>
            <c:numRef>
              <c:f>Аварийность!$D$4:$D$7</c:f>
              <c:numCache>
                <c:formatCode>General</c:formatCode>
                <c:ptCount val="4"/>
                <c:pt idx="0">
                  <c:v>152</c:v>
                </c:pt>
                <c:pt idx="1">
                  <c:v>56</c:v>
                </c:pt>
                <c:pt idx="2">
                  <c:v>206</c:v>
                </c:pt>
                <c:pt idx="3" formatCode="0">
                  <c:v>21.374045801526716</c:v>
                </c:pt>
              </c:numCache>
            </c:numRef>
          </c:val>
        </c:ser>
        <c:ser>
          <c:idx val="2"/>
          <c:order val="2"/>
          <c:tx>
            <c:strRef>
              <c:f>Аварийность!$E$3</c:f>
              <c:strCache>
                <c:ptCount val="1"/>
                <c:pt idx="0">
                  <c:v>5 месяцев 2023 г.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2"/>
              <c:layout>
                <c:manualLayout>
                  <c:x val="0"/>
                  <c:y val="1.4749259111035464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0" u="sng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Аварийность!$B$4:$B$7</c:f>
              <c:strCache>
                <c:ptCount val="4"/>
                <c:pt idx="0">
                  <c:v>Количество ДТП</c:v>
                </c:pt>
                <c:pt idx="1">
                  <c:v>Погибло</c:v>
                </c:pt>
                <c:pt idx="2">
                  <c:v>Пострадало</c:v>
                </c:pt>
                <c:pt idx="3">
                  <c:v>Тяжесть последствий</c:v>
                </c:pt>
              </c:strCache>
            </c:strRef>
          </c:cat>
          <c:val>
            <c:numRef>
              <c:f>Аварийность!$E$4:$E$7</c:f>
              <c:numCache>
                <c:formatCode>General</c:formatCode>
                <c:ptCount val="4"/>
                <c:pt idx="0">
                  <c:v>179</c:v>
                </c:pt>
                <c:pt idx="1">
                  <c:v>85</c:v>
                </c:pt>
                <c:pt idx="2">
                  <c:v>229</c:v>
                </c:pt>
                <c:pt idx="3" formatCode="0">
                  <c:v>27.070063694267514</c:v>
                </c:pt>
              </c:numCache>
            </c:numRef>
          </c:val>
        </c:ser>
        <c:axId val="131668224"/>
        <c:axId val="131719168"/>
      </c:barChart>
      <c:catAx>
        <c:axId val="13166822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1719168"/>
        <c:crosses val="autoZero"/>
        <c:auto val="1"/>
        <c:lblAlgn val="ctr"/>
        <c:lblOffset val="100"/>
      </c:catAx>
      <c:valAx>
        <c:axId val="131719168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131668224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500" b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5294609010213915E-2"/>
          <c:y val="1.7998000222197612E-4"/>
          <c:w val="0.87883044147742662"/>
          <c:h val="0.1300278512012612"/>
        </c:manualLayout>
      </c:layout>
      <c:txPr>
        <a:bodyPr/>
        <a:lstStyle/>
        <a:p>
          <a:pPr>
            <a:defRPr sz="15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2ABB8-49C9-44BE-B3BC-F1304E7A7C1C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9670A-41FA-44CE-BF98-E8FF5765C2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172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F7EB1-D09B-4680-89BA-54A318B8777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769804" y="2407801"/>
            <a:ext cx="9618920" cy="19097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E4EF1BC-298E-4C0B-847D-F70201FE7CFC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769804" y="4502240"/>
            <a:ext cx="9618920" cy="54324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5CD34CED-712B-4CAF-9483-4FE64B9AF890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769804" y="5090865"/>
            <a:ext cx="9618920" cy="987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FEADF5F-05D5-48CE-BC71-7936EBCE6D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2547" y="493951"/>
            <a:ext cx="2609099" cy="7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554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 xmlns="">
        <p15:guide id="1" orient="horz" pos="300" userDrawn="1">
          <p15:clr>
            <a:srgbClr val="FBAE40"/>
          </p15:clr>
        </p15:guide>
        <p15:guide id="2" pos="506" userDrawn="1">
          <p15:clr>
            <a:srgbClr val="FBAE40"/>
          </p15:clr>
        </p15:guide>
        <p15:guide id="3" pos="7174" userDrawn="1">
          <p15:clr>
            <a:srgbClr val="FBAE40"/>
          </p15:clr>
        </p15:guide>
        <p15:guide id="4" orient="horz" pos="40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FED5D0-6D42-429A-91BA-DF1D64EC259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15938" y="1825625"/>
            <a:ext cx="11160125" cy="4556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800"/>
            </a:lvl1pPr>
            <a:lvl2pPr marL="457200" indent="0">
              <a:lnSpc>
                <a:spcPct val="110000"/>
              </a:lnSpc>
              <a:buFontTx/>
              <a:buNone/>
              <a:defRPr sz="1600"/>
            </a:lvl2pPr>
            <a:lvl3pPr marL="914400" indent="0">
              <a:lnSpc>
                <a:spcPct val="110000"/>
              </a:lnSpc>
              <a:buFontTx/>
              <a:buNone/>
              <a:defRPr sz="1400"/>
            </a:lvl3pPr>
            <a:lvl4pPr marL="1371600" indent="0">
              <a:lnSpc>
                <a:spcPct val="110000"/>
              </a:lnSpc>
              <a:buFontTx/>
              <a:buNone/>
              <a:defRPr sz="1200"/>
            </a:lvl4pPr>
            <a:lvl5pPr marL="1828800" indent="0">
              <a:lnSpc>
                <a:spcPct val="110000"/>
              </a:lnSpc>
              <a:buFontTx/>
              <a:buNone/>
              <a:defRPr sz="1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FD417C6-1443-4EB4-BDAA-706CDE0E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xmlns="" id="{26E1762E-2C8B-48FA-B80D-000F6093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7" y="532912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6509556-8E97-42A3-B9FF-D7A75BEFEB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5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978703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00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pos="7355" userDrawn="1">
          <p15:clr>
            <a:srgbClr val="FBAE40"/>
          </p15:clr>
        </p15:guide>
        <p15:guide id="4" orient="horz" pos="4020" userDrawn="1">
          <p15:clr>
            <a:srgbClr val="FBAE40"/>
          </p15:clr>
        </p15:guide>
        <p15:guide id="5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1BB895A7-6821-4745-9662-40E02C1FD1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854029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7" name="Рисунок 4">
            <a:extLst>
              <a:ext uri="{FF2B5EF4-FFF2-40B4-BE49-F238E27FC236}">
                <a16:creationId xmlns:a16="http://schemas.microsoft.com/office/drawing/2014/main" xmlns="" id="{D8E5C96A-DAD4-4B76-879C-E579DD7586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62463" y="1854029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9" name="Рисунок 4">
            <a:extLst>
              <a:ext uri="{FF2B5EF4-FFF2-40B4-BE49-F238E27FC236}">
                <a16:creationId xmlns:a16="http://schemas.microsoft.com/office/drawing/2014/main" xmlns="" id="{F7D513AD-8B37-4893-9733-26AADC0250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8988" y="1854029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1C119177-874B-4556-8461-B2C7B5F3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20" name="Номер слайда 3">
            <a:extLst>
              <a:ext uri="{FF2B5EF4-FFF2-40B4-BE49-F238E27FC236}">
                <a16:creationId xmlns:a16="http://schemas.microsoft.com/office/drawing/2014/main" xmlns="" id="{025D72BE-461B-4E03-BAC9-7FC96230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7" y="532912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Рисунок 4">
            <a:extLst>
              <a:ext uri="{FF2B5EF4-FFF2-40B4-BE49-F238E27FC236}">
                <a16:creationId xmlns:a16="http://schemas.microsoft.com/office/drawing/2014/main" xmlns="" id="{4BE2E55F-2947-45BC-99EC-42CA71BDE9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5938" y="4464050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2" name="Рисунок 4">
            <a:extLst>
              <a:ext uri="{FF2B5EF4-FFF2-40B4-BE49-F238E27FC236}">
                <a16:creationId xmlns:a16="http://schemas.microsoft.com/office/drawing/2014/main" xmlns="" id="{530D7AA0-F3E6-4D56-B6CC-6C5B877335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62463" y="4464050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3" name="Рисунок 4">
            <a:extLst>
              <a:ext uri="{FF2B5EF4-FFF2-40B4-BE49-F238E27FC236}">
                <a16:creationId xmlns:a16="http://schemas.microsoft.com/office/drawing/2014/main" xmlns="" id="{B38913FE-2CF5-4933-B729-57E5E3F12D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08988" y="4464050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645476B-6CD2-41F9-A92E-204DC7D2A5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5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16493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4" pos="7355" userDrawn="1">
          <p15:clr>
            <a:srgbClr val="FBAE40"/>
          </p15:clr>
        </p15:guide>
        <p15:guide id="6" orient="horz" pos="4020" userDrawn="1">
          <p15:clr>
            <a:srgbClr val="FBAE40"/>
          </p15:clr>
        </p15:guide>
        <p15:guide id="7" pos="325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95">
            <a:extLst>
              <a:ext uri="{FF2B5EF4-FFF2-40B4-BE49-F238E27FC236}">
                <a16:creationId xmlns:a16="http://schemas.microsoft.com/office/drawing/2014/main" xmlns="" id="{DC4B1738-6D60-41F7-9BD2-8254D54236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2027306"/>
            <a:ext cx="5192855" cy="2803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1600"/>
            </a:lvl1pPr>
          </a:lstStyle>
          <a:p>
            <a:endParaRPr lang="ru-RU" dirty="0"/>
          </a:p>
        </p:txBody>
      </p:sp>
      <p:sp>
        <p:nvSpPr>
          <p:cNvPr id="20" name="Рисунок 95">
            <a:extLst>
              <a:ext uri="{FF2B5EF4-FFF2-40B4-BE49-F238E27FC236}">
                <a16:creationId xmlns:a16="http://schemas.microsoft.com/office/drawing/2014/main" xmlns="" id="{E7ED2929-9F1D-4260-9312-851EB22B21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3209" y="2027306"/>
            <a:ext cx="5192855" cy="2803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1600"/>
            </a:lvl1pPr>
          </a:lstStyle>
          <a:p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61FEA0B5-9292-4099-9771-B3685869E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19" name="Номер слайда 3">
            <a:extLst>
              <a:ext uri="{FF2B5EF4-FFF2-40B4-BE49-F238E27FC236}">
                <a16:creationId xmlns:a16="http://schemas.microsoft.com/office/drawing/2014/main" xmlns="" id="{E9D49FE6-B1BE-4023-9388-A9C3CB6C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7" y="532912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6F8CFD2-F812-4826-A9F5-E399DBD34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5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853572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pos="3840" userDrawn="1">
          <p15:clr>
            <a:srgbClr val="FBAE40"/>
          </p15:clr>
        </p15:guide>
        <p15:guide id="3" pos="325" userDrawn="1">
          <p15:clr>
            <a:srgbClr val="FBAE40"/>
          </p15:clr>
        </p15:guide>
        <p15:guide id="4" pos="7355" userDrawn="1">
          <p15:clr>
            <a:srgbClr val="FBAE40"/>
          </p15:clr>
        </p15:guide>
        <p15:guide id="5" orient="horz" pos="300" userDrawn="1">
          <p15:clr>
            <a:srgbClr val="FBAE40"/>
          </p15:clr>
        </p15:guide>
        <p15:guide id="6" orient="horz" pos="40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CDBDF6-08FA-459A-ADC1-78A4A981F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xmlns="" id="{A1D2E2EB-7F6A-49B8-BB7E-F1166341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7" y="532912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657B7B2-083D-4FE5-AD5E-4C8084FD39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5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41298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3" pos="325" userDrawn="1">
          <p15:clr>
            <a:srgbClr val="FBAE40"/>
          </p15:clr>
        </p15:guide>
        <p15:guide id="4" pos="7355" userDrawn="1">
          <p15:clr>
            <a:srgbClr val="FBAE40"/>
          </p15:clr>
        </p15:guide>
        <p15:guide id="5" orient="horz" pos="300" userDrawn="1">
          <p15:clr>
            <a:srgbClr val="FBAE40"/>
          </p15:clr>
        </p15:guide>
        <p15:guide id="6" orient="horz" pos="40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F7EB1-D09B-4680-89BA-54A318B8777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524000" y="2921163"/>
            <a:ext cx="9144000" cy="19097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3396686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153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803A0FAB-8725-48FA-B369-FD2582510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517" y="2575580"/>
            <a:ext cx="10545764" cy="2566871"/>
          </a:xfrm>
        </p:spPr>
        <p:txBody>
          <a:bodyPr/>
          <a:lstStyle/>
          <a:p>
            <a:r>
              <a:rPr lang="ru-RU" altLang="ru-RU" dirty="0" smtClean="0"/>
              <a:t>«О ВНЕДРЕНИИ ИННОВАЦИЙ И ПОВЫШЕНИИ БЕЗОПАСНОСТИ ДОРОЖНОГО ДВИЖЕНИЯ </a:t>
            </a:r>
            <a:br>
              <a:rPr lang="ru-RU" altLang="ru-RU" dirty="0" smtClean="0"/>
            </a:br>
            <a:r>
              <a:rPr lang="ru-RU" altLang="ru-RU" dirty="0" smtClean="0"/>
              <a:t>НА ФЕДЕРАЛЬНЫХ АВТОМОБИЛЬНЫХ ДОРОГАХ </a:t>
            </a:r>
            <a:br>
              <a:rPr lang="ru-RU" altLang="ru-RU" dirty="0" smtClean="0"/>
            </a:br>
            <a:r>
              <a:rPr lang="ru-RU" altLang="ru-RU" dirty="0" smtClean="0"/>
              <a:t>ФКУ «СИБУПРАВТОДОР»</a:t>
            </a:r>
            <a:r>
              <a:rPr lang="ru-RU" altLang="ru-RU" dirty="0" smtClean="0">
                <a:solidFill>
                  <a:schemeClr val="bg1"/>
                </a:solidFill>
                <a:latin typeface="Europe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Europe"/>
              </a:rPr>
            </a:br>
            <a:endParaRPr lang="ru-RU" dirty="0"/>
          </a:p>
        </p:txBody>
      </p:sp>
      <p:sp>
        <p:nvSpPr>
          <p:cNvPr id="21" name="Подзаголовок 20">
            <a:extLst>
              <a:ext uri="{FF2B5EF4-FFF2-40B4-BE49-F238E27FC236}">
                <a16:creationId xmlns:a16="http://schemas.microsoft.com/office/drawing/2014/main" xmlns="" id="{6AC1BE20-C4AE-4467-99FF-4545E57C2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0630" y="4927434"/>
            <a:ext cx="9618920" cy="543242"/>
          </a:xfrm>
        </p:spPr>
        <p:txBody>
          <a:bodyPr/>
          <a:lstStyle/>
          <a:p>
            <a:r>
              <a:rPr lang="ru-RU" dirty="0" smtClean="0"/>
              <a:t>Тулеев Дмитрий Аманович</a:t>
            </a: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xmlns="" id="{6FA0E41D-13A6-4011-AB1A-4465DE875C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9323" y="5551580"/>
            <a:ext cx="9618920" cy="639496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accent2">
                    <a:lumMod val="90000"/>
                  </a:schemeClr>
                </a:solidFill>
              </a:rPr>
              <a:t>Начальник ФКУ «Сибуправтодор»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104" t="39886" r="23749" b="24467"/>
          <a:stretch>
            <a:fillRect/>
          </a:stretch>
        </p:blipFill>
        <p:spPr bwMode="auto">
          <a:xfrm>
            <a:off x="8688345" y="408717"/>
            <a:ext cx="3025860" cy="85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344937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СНИЖЕНИЕ СКОРОСТНОГО РЕЖИМА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623" y="1958106"/>
            <a:ext cx="5554609" cy="418732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7442" t="13905" r="11046"/>
          <a:stretch>
            <a:fillRect/>
          </a:stretch>
        </p:blipFill>
        <p:spPr bwMode="auto">
          <a:xfrm>
            <a:off x="6757450" y="1953242"/>
            <a:ext cx="4546056" cy="419218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8133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ПОПЕРЕЧНЫЕ ШУМОВЫЕ ПОЛОСЫ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7" name="Picture 2" descr="C:\Users\pozdnyakov-in\Desktop\ФОТО по БДД в 2020 году\Шумовые полосы жёлто-зелёного цвета\IMG-20200818-WA0001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14952" r="4353" b="10114"/>
          <a:stretch>
            <a:fillRect/>
          </a:stretch>
        </p:blipFill>
        <p:spPr bwMode="auto">
          <a:xfrm>
            <a:off x="687833" y="1936473"/>
            <a:ext cx="6429660" cy="421326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t="15253" b="31801"/>
          <a:stretch/>
        </p:blipFill>
        <p:spPr>
          <a:xfrm>
            <a:off x="7524241" y="1728686"/>
            <a:ext cx="3859677" cy="454030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8133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НАНЕСЕНИЕ ПРОФИЛЬНОЙ РАЗМЕТКИ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lum bright="-10000" contrast="10000"/>
          </a:blip>
          <a:srcRect l="14081" t="4520" r="19788" b="20908"/>
          <a:stretch/>
        </p:blipFill>
        <p:spPr>
          <a:xfrm>
            <a:off x="1319721" y="1761637"/>
            <a:ext cx="4354626" cy="455678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D:\Users\pozdnyakov-in\Desktop\ФОТО по БДД в 2022 году\Фото от Башмаковой И.В. РАЗОБРАТЬ!!!\Фото от Омского филиала\5fa65d12-bfe9-47ac-aaf2-027c923c184e.jpg"/>
          <p:cNvPicPr/>
          <p:nvPr/>
        </p:nvPicPr>
        <p:blipFill>
          <a:blip r:embed="rId3" cstate="print">
            <a:lum contrast="20000"/>
          </a:blip>
          <a:srcRect t="10806" r="9884" b="10527"/>
          <a:stretch>
            <a:fillRect/>
          </a:stretch>
        </p:blipFill>
        <p:spPr bwMode="auto">
          <a:xfrm>
            <a:off x="6248252" y="1778112"/>
            <a:ext cx="4197325" cy="454854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8133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СВЕТОВОЗВРАЩАТЕЛИ НА ПОКРЫТИИ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143" name="Picture 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r="7260"/>
          <a:stretch>
            <a:fillRect/>
          </a:stretch>
        </p:blipFill>
        <p:spPr bwMode="auto">
          <a:xfrm>
            <a:off x="566397" y="1889178"/>
            <a:ext cx="5364846" cy="4338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4" name="Picture 2"/>
          <p:cNvPicPr>
            <a:picLocks noChangeAspect="1" noChangeArrowheads="1"/>
          </p:cNvPicPr>
          <p:nvPr/>
        </p:nvPicPr>
        <p:blipFill>
          <a:blip r:embed="rId3" cstate="print"/>
          <a:srcRect l="11526" t="5122" r="23549" b="23164"/>
          <a:stretch>
            <a:fillRect/>
          </a:stretch>
        </p:blipFill>
        <p:spPr bwMode="auto">
          <a:xfrm>
            <a:off x="6271245" y="1898022"/>
            <a:ext cx="5364965" cy="4338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8133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altLang="ru-RU" dirty="0" smtClean="0"/>
              <a:t>ПРОПАГАНДА СОБЛЮДЕНИЯ ПДД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pPr/>
              <a:t>14</a:t>
            </a:fld>
            <a:endParaRPr lang="ru-RU" dirty="0"/>
          </a:p>
        </p:txBody>
      </p:sp>
      <p:grpSp>
        <p:nvGrpSpPr>
          <p:cNvPr id="3" name="Рисунок 2656">
            <a:extLst>
              <a:ext uri="{FF2B5EF4-FFF2-40B4-BE49-F238E27FC236}">
                <a16:creationId xmlns:a16="http://schemas.microsoft.com/office/drawing/2014/main" xmlns="" id="{25FC4F18-924F-4CE0-831D-4AD0983A0697}"/>
              </a:ext>
            </a:extLst>
          </p:cNvPr>
          <p:cNvGrpSpPr/>
          <p:nvPr/>
        </p:nvGrpSpPr>
        <p:grpSpPr>
          <a:xfrm>
            <a:off x="769780" y="2029128"/>
            <a:ext cx="476872" cy="738234"/>
            <a:chOff x="5600700" y="2662237"/>
            <a:chExt cx="990600" cy="1533525"/>
          </a:xfrm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xmlns="" id="{557B1E28-D381-4183-AF09-6A02AF7347A7}"/>
                </a:ext>
              </a:extLst>
            </p:cNvPr>
            <p:cNvSpPr/>
            <p:nvPr/>
          </p:nvSpPr>
          <p:spPr>
            <a:xfrm>
              <a:off x="5827419" y="3239857"/>
              <a:ext cx="657225" cy="590550"/>
            </a:xfrm>
            <a:custGeom>
              <a:avLst/>
              <a:gdLst>
                <a:gd name="connsiteX0" fmla="*/ 636532 w 657225"/>
                <a:gd name="connsiteY0" fmla="*/ 21503 h 590550"/>
                <a:gd name="connsiteX1" fmla="*/ 21503 w 657225"/>
                <a:gd name="connsiteY1" fmla="*/ 57252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7225" h="590550">
                  <a:moveTo>
                    <a:pt x="636532" y="21503"/>
                  </a:moveTo>
                  <a:lnTo>
                    <a:pt x="21503" y="57252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xmlns="" id="{53FEB1CC-F886-47A5-A555-FA50C0AE2A7F}"/>
                </a:ext>
              </a:extLst>
            </p:cNvPr>
            <p:cNvSpPr/>
            <p:nvPr/>
          </p:nvSpPr>
          <p:spPr>
            <a:xfrm>
              <a:off x="5969545" y="3057929"/>
              <a:ext cx="104775" cy="447675"/>
            </a:xfrm>
            <a:custGeom>
              <a:avLst/>
              <a:gdLst>
                <a:gd name="connsiteX0" fmla="*/ 87879 w 104775"/>
                <a:gd name="connsiteY0" fmla="*/ 433935 h 447675"/>
                <a:gd name="connsiteX1" fmla="*/ 26442 w 104775"/>
                <a:gd name="connsiteY1" fmla="*/ 249531 h 447675"/>
                <a:gd name="connsiteX2" fmla="*/ 23585 w 104775"/>
                <a:gd name="connsiteY2" fmla="*/ 177522 h 447675"/>
                <a:gd name="connsiteX3" fmla="*/ 52160 w 104775"/>
                <a:gd name="connsiteY3" fmla="*/ 21503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447675">
                  <a:moveTo>
                    <a:pt x="87879" y="433935"/>
                  </a:moveTo>
                  <a:lnTo>
                    <a:pt x="26442" y="249531"/>
                  </a:lnTo>
                  <a:cubicBezTo>
                    <a:pt x="21021" y="225915"/>
                    <a:pt x="20052" y="201494"/>
                    <a:pt x="23585" y="177522"/>
                  </a:cubicBezTo>
                  <a:lnTo>
                    <a:pt x="52160" y="2150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xmlns="" id="{6824C819-394D-4CC5-B6B4-50D29ACC6FE5}"/>
                </a:ext>
              </a:extLst>
            </p:cNvPr>
            <p:cNvSpPr/>
            <p:nvPr/>
          </p:nvSpPr>
          <p:spPr>
            <a:xfrm>
              <a:off x="5950577" y="3677435"/>
              <a:ext cx="47625" cy="428625"/>
            </a:xfrm>
            <a:custGeom>
              <a:avLst/>
              <a:gdLst>
                <a:gd name="connsiteX0" fmla="*/ 21503 w 47625"/>
                <a:gd name="connsiteY0" fmla="*/ 407741 h 428625"/>
                <a:gd name="connsiteX1" fmla="*/ 32456 w 47625"/>
                <a:gd name="connsiteY1" fmla="*/ 21503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428625">
                  <a:moveTo>
                    <a:pt x="21503" y="407741"/>
                  </a:moveTo>
                  <a:lnTo>
                    <a:pt x="32456" y="21503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xmlns="" id="{24792CDC-11BD-44B1-B8CB-8416A8A69504}"/>
                </a:ext>
              </a:extLst>
            </p:cNvPr>
            <p:cNvSpPr/>
            <p:nvPr/>
          </p:nvSpPr>
          <p:spPr>
            <a:xfrm>
              <a:off x="6086594" y="3523797"/>
              <a:ext cx="285750" cy="590550"/>
            </a:xfrm>
            <a:custGeom>
              <a:avLst/>
              <a:gdLst>
                <a:gd name="connsiteX0" fmla="*/ 269534 w 285750"/>
                <a:gd name="connsiteY0" fmla="*/ 572333 h 590550"/>
                <a:gd name="connsiteX1" fmla="*/ 186095 w 285750"/>
                <a:gd name="connsiteY1" fmla="*/ 21503 h 590550"/>
                <a:gd name="connsiteX2" fmla="*/ 47887 w 285750"/>
                <a:gd name="connsiteY2" fmla="*/ 214670 h 590550"/>
                <a:gd name="connsiteX3" fmla="*/ 21503 w 285750"/>
                <a:gd name="connsiteY3" fmla="*/ 56357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590550">
                  <a:moveTo>
                    <a:pt x="269534" y="572333"/>
                  </a:moveTo>
                  <a:lnTo>
                    <a:pt x="186095" y="21503"/>
                  </a:lnTo>
                  <a:lnTo>
                    <a:pt x="47887" y="214670"/>
                  </a:lnTo>
                  <a:lnTo>
                    <a:pt x="21503" y="56357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xmlns="" id="{38C5B117-997E-46CF-ACD4-594DD910C316}"/>
                </a:ext>
              </a:extLst>
            </p:cNvPr>
            <p:cNvSpPr/>
            <p:nvPr/>
          </p:nvSpPr>
          <p:spPr>
            <a:xfrm>
              <a:off x="6427875" y="3378541"/>
              <a:ext cx="66675" cy="733425"/>
            </a:xfrm>
            <a:custGeom>
              <a:avLst/>
              <a:gdLst>
                <a:gd name="connsiteX0" fmla="*/ 21503 w 66675"/>
                <a:gd name="connsiteY0" fmla="*/ 21503 h 733425"/>
                <a:gd name="connsiteX1" fmla="*/ 28551 w 66675"/>
                <a:gd name="connsiteY1" fmla="*/ 136088 h 733425"/>
                <a:gd name="connsiteX2" fmla="*/ 51125 w 66675"/>
                <a:gd name="connsiteY2" fmla="*/ 717590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733425">
                  <a:moveTo>
                    <a:pt x="21503" y="21503"/>
                  </a:moveTo>
                  <a:lnTo>
                    <a:pt x="28551" y="136088"/>
                  </a:lnTo>
                  <a:lnTo>
                    <a:pt x="51125" y="71759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xmlns="" id="{30018780-71DF-436F-8A4C-454E4FEBA57D}"/>
                </a:ext>
              </a:extLst>
            </p:cNvPr>
            <p:cNvSpPr/>
            <p:nvPr/>
          </p:nvSpPr>
          <p:spPr>
            <a:xfrm>
              <a:off x="6178891" y="2868045"/>
              <a:ext cx="419100" cy="419100"/>
            </a:xfrm>
            <a:custGeom>
              <a:avLst/>
              <a:gdLst>
                <a:gd name="connsiteX0" fmla="*/ 21503 w 419100"/>
                <a:gd name="connsiteY0" fmla="*/ 53272 h 419100"/>
                <a:gd name="connsiteX1" fmla="*/ 112847 w 419100"/>
                <a:gd name="connsiteY1" fmla="*/ 49748 h 419100"/>
                <a:gd name="connsiteX2" fmla="*/ 333923 w 419100"/>
                <a:gd name="connsiteY2" fmla="*/ 21935 h 419100"/>
                <a:gd name="connsiteX3" fmla="*/ 397615 w 419100"/>
                <a:gd name="connsiteY3" fmla="*/ 71690 h 419100"/>
                <a:gd name="connsiteX4" fmla="*/ 397169 w 419100"/>
                <a:gd name="connsiteY4" fmla="*/ 88610 h 419100"/>
                <a:gd name="connsiteX5" fmla="*/ 356211 w 419100"/>
                <a:gd name="connsiteY5" fmla="*/ 372265 h 419100"/>
                <a:gd name="connsiteX6" fmla="*/ 318111 w 419100"/>
                <a:gd name="connsiteY6" fmla="*/ 405221 h 419100"/>
                <a:gd name="connsiteX7" fmla="*/ 318111 w 419100"/>
                <a:gd name="connsiteY7" fmla="*/ 405221 h 419100"/>
                <a:gd name="connsiteX8" fmla="*/ 279973 w 419100"/>
                <a:gd name="connsiteY8" fmla="*/ 367160 h 419100"/>
                <a:gd name="connsiteX9" fmla="*/ 280011 w 419100"/>
                <a:gd name="connsiteY9" fmla="*/ 365407 h 419100"/>
                <a:gd name="connsiteX10" fmla="*/ 287441 w 419100"/>
                <a:gd name="connsiteY10" fmla="*/ 147760 h 419100"/>
                <a:gd name="connsiteX11" fmla="*/ 167140 w 419100"/>
                <a:gd name="connsiteY11" fmla="*/ 191195 h 419100"/>
                <a:gd name="connsiteX12" fmla="*/ 211527 w 419100"/>
                <a:gd name="connsiteY12" fmla="*/ 308066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100" h="419100">
                  <a:moveTo>
                    <a:pt x="21503" y="53272"/>
                  </a:moveTo>
                  <a:cubicBezTo>
                    <a:pt x="51767" y="49162"/>
                    <a:pt x="82357" y="47982"/>
                    <a:pt x="112847" y="49748"/>
                  </a:cubicBezTo>
                  <a:lnTo>
                    <a:pt x="333923" y="21935"/>
                  </a:lnTo>
                  <a:cubicBezTo>
                    <a:pt x="365250" y="18086"/>
                    <a:pt x="393767" y="40362"/>
                    <a:pt x="397615" y="71690"/>
                  </a:cubicBezTo>
                  <a:cubicBezTo>
                    <a:pt x="398307" y="77321"/>
                    <a:pt x="398156" y="83023"/>
                    <a:pt x="397169" y="88610"/>
                  </a:cubicBezTo>
                  <a:lnTo>
                    <a:pt x="356211" y="372265"/>
                  </a:lnTo>
                  <a:cubicBezTo>
                    <a:pt x="353622" y="391277"/>
                    <a:pt x="337298" y="405397"/>
                    <a:pt x="318111" y="405221"/>
                  </a:cubicBezTo>
                  <a:lnTo>
                    <a:pt x="318111" y="405221"/>
                  </a:lnTo>
                  <a:cubicBezTo>
                    <a:pt x="297069" y="405242"/>
                    <a:pt x="279994" y="388202"/>
                    <a:pt x="279973" y="367160"/>
                  </a:cubicBezTo>
                  <a:cubicBezTo>
                    <a:pt x="279972" y="366575"/>
                    <a:pt x="279985" y="365991"/>
                    <a:pt x="280011" y="365407"/>
                  </a:cubicBezTo>
                  <a:lnTo>
                    <a:pt x="287441" y="147760"/>
                  </a:lnTo>
                  <a:lnTo>
                    <a:pt x="167140" y="191195"/>
                  </a:lnTo>
                  <a:lnTo>
                    <a:pt x="211527" y="308066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xmlns="" id="{7FF702CA-5046-4917-A970-A5635510C9DD}"/>
                </a:ext>
              </a:extLst>
            </p:cNvPr>
            <p:cNvSpPr/>
            <p:nvPr/>
          </p:nvSpPr>
          <p:spPr>
            <a:xfrm>
              <a:off x="6063251" y="3037736"/>
              <a:ext cx="209550" cy="390525"/>
            </a:xfrm>
            <a:custGeom>
              <a:avLst/>
              <a:gdLst>
                <a:gd name="connsiteX0" fmla="*/ 189721 w 209550"/>
                <a:gd name="connsiteY0" fmla="*/ 21503 h 390525"/>
                <a:gd name="connsiteX1" fmla="*/ 45798 w 209550"/>
                <a:gd name="connsiteY1" fmla="*/ 50078 h 390525"/>
                <a:gd name="connsiteX2" fmla="*/ 30558 w 209550"/>
                <a:gd name="connsiteY2" fmla="*/ 89416 h 390525"/>
                <a:gd name="connsiteX3" fmla="*/ 26177 w 209550"/>
                <a:gd name="connsiteY3" fmla="*/ 173141 h 390525"/>
                <a:gd name="connsiteX4" fmla="*/ 89137 w 209550"/>
                <a:gd name="connsiteY4" fmla="*/ 37811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390525">
                  <a:moveTo>
                    <a:pt x="189721" y="21503"/>
                  </a:moveTo>
                  <a:lnTo>
                    <a:pt x="45798" y="50078"/>
                  </a:lnTo>
                  <a:lnTo>
                    <a:pt x="30558" y="89416"/>
                  </a:lnTo>
                  <a:cubicBezTo>
                    <a:pt x="20227" y="116147"/>
                    <a:pt x="18692" y="145477"/>
                    <a:pt x="26177" y="173141"/>
                  </a:cubicBezTo>
                  <a:lnTo>
                    <a:pt x="89137" y="378118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DE9B8870-B02B-4444-90E5-79FBBECEC9B3}"/>
                </a:ext>
              </a:extLst>
            </p:cNvPr>
            <p:cNvSpPr/>
            <p:nvPr/>
          </p:nvSpPr>
          <p:spPr>
            <a:xfrm>
              <a:off x="6035921" y="3470362"/>
              <a:ext cx="66675" cy="133350"/>
            </a:xfrm>
            <a:custGeom>
              <a:avLst/>
              <a:gdLst>
                <a:gd name="connsiteX0" fmla="*/ 21503 w 66675"/>
                <a:gd name="connsiteY0" fmla="*/ 21503 h 133350"/>
                <a:gd name="connsiteX1" fmla="*/ 45601 w 66675"/>
                <a:gd name="connsiteY1" fmla="*/ 11351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133350">
                  <a:moveTo>
                    <a:pt x="21503" y="21503"/>
                  </a:moveTo>
                  <a:lnTo>
                    <a:pt x="45601" y="11351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0BF78715-0ED0-488B-99A6-C80CBF899D5F}"/>
                </a:ext>
              </a:extLst>
            </p:cNvPr>
            <p:cNvSpPr/>
            <p:nvPr/>
          </p:nvSpPr>
          <p:spPr>
            <a:xfrm>
              <a:off x="6251186" y="3493127"/>
              <a:ext cx="66675" cy="66675"/>
            </a:xfrm>
            <a:custGeom>
              <a:avLst/>
              <a:gdLst>
                <a:gd name="connsiteX0" fmla="*/ 21503 w 66675"/>
                <a:gd name="connsiteY0" fmla="*/ 52173 h 66675"/>
                <a:gd name="connsiteX1" fmla="*/ 45506 w 66675"/>
                <a:gd name="connsiteY1" fmla="*/ 2150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21503" y="52173"/>
                  </a:moveTo>
                  <a:lnTo>
                    <a:pt x="45506" y="21503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F85A1914-7137-4C9B-B7A3-4139AB9353E9}"/>
                </a:ext>
              </a:extLst>
            </p:cNvPr>
            <p:cNvSpPr/>
            <p:nvPr/>
          </p:nvSpPr>
          <p:spPr>
            <a:xfrm>
              <a:off x="6444353" y="2962679"/>
              <a:ext cx="38100" cy="66675"/>
            </a:xfrm>
            <a:custGeom>
              <a:avLst/>
              <a:gdLst>
                <a:gd name="connsiteX0" fmla="*/ 21503 w 38100"/>
                <a:gd name="connsiteY0" fmla="*/ 53126 h 66675"/>
                <a:gd name="connsiteX1" fmla="*/ 21503 w 38100"/>
                <a:gd name="connsiteY1" fmla="*/ 2150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66675">
                  <a:moveTo>
                    <a:pt x="21503" y="53126"/>
                  </a:moveTo>
                  <a:lnTo>
                    <a:pt x="21503" y="21503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5F4447DB-1636-4F5E-A32A-5CB8BE6A5091}"/>
                </a:ext>
              </a:extLst>
            </p:cNvPr>
            <p:cNvSpPr/>
            <p:nvPr/>
          </p:nvSpPr>
          <p:spPr>
            <a:xfrm>
              <a:off x="5958483" y="2857714"/>
              <a:ext cx="266700" cy="161925"/>
            </a:xfrm>
            <a:custGeom>
              <a:avLst/>
              <a:gdLst>
                <a:gd name="connsiteX0" fmla="*/ 200001 w 266700"/>
                <a:gd name="connsiteY0" fmla="*/ 25313 h 161925"/>
                <a:gd name="connsiteX1" fmla="*/ 240959 w 266700"/>
                <a:gd name="connsiteY1" fmla="*/ 61127 h 161925"/>
                <a:gd name="connsiteX2" fmla="*/ 172664 w 266700"/>
                <a:gd name="connsiteY2" fmla="*/ 143423 h 161925"/>
                <a:gd name="connsiteX3" fmla="*/ 142565 w 266700"/>
                <a:gd name="connsiteY3" fmla="*/ 96560 h 161925"/>
                <a:gd name="connsiteX4" fmla="*/ 105132 w 266700"/>
                <a:gd name="connsiteY4" fmla="*/ 116753 h 161925"/>
                <a:gd name="connsiteX5" fmla="*/ 77033 w 266700"/>
                <a:gd name="connsiteY5" fmla="*/ 111133 h 161925"/>
                <a:gd name="connsiteX6" fmla="*/ 21503 w 266700"/>
                <a:gd name="connsiteY6" fmla="*/ 2150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161925">
                  <a:moveTo>
                    <a:pt x="200001" y="25313"/>
                  </a:moveTo>
                  <a:cubicBezTo>
                    <a:pt x="202478" y="33314"/>
                    <a:pt x="212384" y="40362"/>
                    <a:pt x="240959" y="61127"/>
                  </a:cubicBezTo>
                  <a:cubicBezTo>
                    <a:pt x="240959" y="61127"/>
                    <a:pt x="276963" y="143518"/>
                    <a:pt x="172664" y="143423"/>
                  </a:cubicBezTo>
                  <a:lnTo>
                    <a:pt x="142565" y="96560"/>
                  </a:lnTo>
                  <a:cubicBezTo>
                    <a:pt x="131758" y="106010"/>
                    <a:pt x="118965" y="112911"/>
                    <a:pt x="105132" y="116753"/>
                  </a:cubicBezTo>
                  <a:cubicBezTo>
                    <a:pt x="95399" y="119262"/>
                    <a:pt x="85053" y="117193"/>
                    <a:pt x="77033" y="111133"/>
                  </a:cubicBezTo>
                  <a:cubicBezTo>
                    <a:pt x="63317" y="100846"/>
                    <a:pt x="33409" y="61222"/>
                    <a:pt x="21503" y="2150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9B8C39A5-2C68-4D4A-8BA1-4C2A7E4FF80A}"/>
                </a:ext>
              </a:extLst>
            </p:cNvPr>
            <p:cNvSpPr/>
            <p:nvPr/>
          </p:nvSpPr>
          <p:spPr>
            <a:xfrm>
              <a:off x="6340288" y="4074628"/>
              <a:ext cx="152400" cy="123825"/>
            </a:xfrm>
            <a:custGeom>
              <a:avLst/>
              <a:gdLst>
                <a:gd name="connsiteX0" fmla="*/ 138712 w 152400"/>
                <a:gd name="connsiteY0" fmla="*/ 103799 h 123825"/>
                <a:gd name="connsiteX1" fmla="*/ 77276 w 152400"/>
                <a:gd name="connsiteY1" fmla="*/ 21503 h 123825"/>
                <a:gd name="connsiteX2" fmla="*/ 21650 w 152400"/>
                <a:gd name="connsiteY2" fmla="*/ 10379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123825">
                  <a:moveTo>
                    <a:pt x="138712" y="103799"/>
                  </a:moveTo>
                  <a:cubicBezTo>
                    <a:pt x="138712" y="103799"/>
                    <a:pt x="138712" y="21503"/>
                    <a:pt x="77276" y="21503"/>
                  </a:cubicBezTo>
                  <a:cubicBezTo>
                    <a:pt x="15839" y="21503"/>
                    <a:pt x="21650" y="103799"/>
                    <a:pt x="21650" y="103799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232BF116-CBF2-4472-8759-FF09B023F840}"/>
                </a:ext>
              </a:extLst>
            </p:cNvPr>
            <p:cNvSpPr/>
            <p:nvPr/>
          </p:nvSpPr>
          <p:spPr>
            <a:xfrm>
              <a:off x="5866471" y="4065484"/>
              <a:ext cx="238125" cy="133350"/>
            </a:xfrm>
            <a:custGeom>
              <a:avLst/>
              <a:gdLst>
                <a:gd name="connsiteX0" fmla="*/ 219051 w 238125"/>
                <a:gd name="connsiteY0" fmla="*/ 21503 h 133350"/>
                <a:gd name="connsiteX1" fmla="*/ 219051 w 238125"/>
                <a:gd name="connsiteY1" fmla="*/ 112943 h 133350"/>
                <a:gd name="connsiteX2" fmla="*/ 21503 w 238125"/>
                <a:gd name="connsiteY2" fmla="*/ 112943 h 133350"/>
                <a:gd name="connsiteX3" fmla="*/ 138565 w 238125"/>
                <a:gd name="connsiteY3" fmla="*/ 2150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33350">
                  <a:moveTo>
                    <a:pt x="219051" y="21503"/>
                  </a:moveTo>
                  <a:lnTo>
                    <a:pt x="219051" y="112943"/>
                  </a:lnTo>
                  <a:lnTo>
                    <a:pt x="21503" y="112943"/>
                  </a:lnTo>
                  <a:cubicBezTo>
                    <a:pt x="21503" y="112943"/>
                    <a:pt x="79986" y="30647"/>
                    <a:pt x="138565" y="2150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F0F25A29-3652-4C23-9E17-419865F5350C}"/>
                </a:ext>
              </a:extLst>
            </p:cNvPr>
            <p:cNvSpPr/>
            <p:nvPr/>
          </p:nvSpPr>
          <p:spPr>
            <a:xfrm>
              <a:off x="5593485" y="3764417"/>
              <a:ext cx="304800" cy="304800"/>
            </a:xfrm>
            <a:custGeom>
              <a:avLst/>
              <a:gdLst>
                <a:gd name="connsiteX0" fmla="*/ 120468 w 304800"/>
                <a:gd name="connsiteY0" fmla="*/ 47678 h 304800"/>
                <a:gd name="connsiteX1" fmla="*/ 262009 w 304800"/>
                <a:gd name="connsiteY1" fmla="*/ 54155 h 304800"/>
                <a:gd name="connsiteX2" fmla="*/ 262009 w 304800"/>
                <a:gd name="connsiteY2" fmla="*/ 54155 h 304800"/>
                <a:gd name="connsiteX3" fmla="*/ 255942 w 304800"/>
                <a:gd name="connsiteY3" fmla="*/ 195869 h 304800"/>
                <a:gd name="connsiteX4" fmla="*/ 255817 w 304800"/>
                <a:gd name="connsiteY4" fmla="*/ 195983 h 304800"/>
                <a:gd name="connsiteX5" fmla="*/ 156853 w 304800"/>
                <a:gd name="connsiteY5" fmla="*/ 286184 h 304800"/>
                <a:gd name="connsiteX6" fmla="*/ 21503 w 304800"/>
                <a:gd name="connsiteY6" fmla="*/ 13788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0" h="304800">
                  <a:moveTo>
                    <a:pt x="120468" y="47678"/>
                  </a:moveTo>
                  <a:cubicBezTo>
                    <a:pt x="161344" y="10389"/>
                    <a:pt x="224709" y="13288"/>
                    <a:pt x="262009" y="54155"/>
                  </a:cubicBezTo>
                  <a:lnTo>
                    <a:pt x="262009" y="54155"/>
                  </a:lnTo>
                  <a:cubicBezTo>
                    <a:pt x="299467" y="94964"/>
                    <a:pt x="296750" y="158411"/>
                    <a:pt x="255942" y="195869"/>
                  </a:cubicBezTo>
                  <a:cubicBezTo>
                    <a:pt x="255901" y="195907"/>
                    <a:pt x="255859" y="195945"/>
                    <a:pt x="255817" y="195983"/>
                  </a:cubicBezTo>
                  <a:lnTo>
                    <a:pt x="156853" y="286184"/>
                  </a:lnTo>
                  <a:lnTo>
                    <a:pt x="21503" y="13788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94151D87-23DE-40B4-B335-AA1FDC1A57C2}"/>
                </a:ext>
              </a:extLst>
            </p:cNvPr>
            <p:cNvSpPr/>
            <p:nvPr/>
          </p:nvSpPr>
          <p:spPr>
            <a:xfrm>
              <a:off x="5891944" y="2654770"/>
              <a:ext cx="323850" cy="266700"/>
            </a:xfrm>
            <a:custGeom>
              <a:avLst/>
              <a:gdLst>
                <a:gd name="connsiteX0" fmla="*/ 243966 w 323850"/>
                <a:gd name="connsiteY0" fmla="*/ 165487 h 266700"/>
                <a:gd name="connsiteX1" fmla="*/ 299211 w 323850"/>
                <a:gd name="connsiteY1" fmla="*/ 144342 h 266700"/>
                <a:gd name="connsiteX2" fmla="*/ 304164 w 323850"/>
                <a:gd name="connsiteY2" fmla="*/ 134817 h 266700"/>
                <a:gd name="connsiteX3" fmla="*/ 301286 w 323850"/>
                <a:gd name="connsiteY3" fmla="*/ 124992 h 266700"/>
                <a:gd name="connsiteX4" fmla="*/ 300259 w 323850"/>
                <a:gd name="connsiteY4" fmla="*/ 124529 h 266700"/>
                <a:gd name="connsiteX5" fmla="*/ 291305 w 323850"/>
                <a:gd name="connsiteY5" fmla="*/ 121005 h 266700"/>
                <a:gd name="connsiteX6" fmla="*/ 223011 w 323850"/>
                <a:gd name="connsiteY6" fmla="*/ 31470 h 266700"/>
                <a:gd name="connsiteX7" fmla="*/ 98233 w 323850"/>
                <a:gd name="connsiteY7" fmla="*/ 50520 h 266700"/>
                <a:gd name="connsiteX8" fmla="*/ 46036 w 323850"/>
                <a:gd name="connsiteY8" fmla="*/ 104336 h 266700"/>
                <a:gd name="connsiteX9" fmla="*/ 37940 w 323850"/>
                <a:gd name="connsiteY9" fmla="*/ 143198 h 266700"/>
                <a:gd name="connsiteX10" fmla="*/ 43274 w 323850"/>
                <a:gd name="connsiteY10" fmla="*/ 192538 h 266700"/>
                <a:gd name="connsiteX11" fmla="*/ 23557 w 323850"/>
                <a:gd name="connsiteY11" fmla="*/ 233972 h 266700"/>
                <a:gd name="connsiteX12" fmla="*/ 23557 w 323850"/>
                <a:gd name="connsiteY12" fmla="*/ 246735 h 266700"/>
                <a:gd name="connsiteX13" fmla="*/ 23557 w 323850"/>
                <a:gd name="connsiteY13" fmla="*/ 246735 h 266700"/>
                <a:gd name="connsiteX14" fmla="*/ 34130 w 323850"/>
                <a:gd name="connsiteY14" fmla="*/ 248069 h 266700"/>
                <a:gd name="connsiteX15" fmla="*/ 105758 w 323850"/>
                <a:gd name="connsiteY15" fmla="*/ 209969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3850" h="266700">
                  <a:moveTo>
                    <a:pt x="243966" y="165487"/>
                  </a:moveTo>
                  <a:cubicBezTo>
                    <a:pt x="274827" y="153771"/>
                    <a:pt x="299211" y="144342"/>
                    <a:pt x="299211" y="144342"/>
                  </a:cubicBezTo>
                  <a:lnTo>
                    <a:pt x="304164" y="134817"/>
                  </a:lnTo>
                  <a:cubicBezTo>
                    <a:pt x="306082" y="131309"/>
                    <a:pt x="304794" y="126910"/>
                    <a:pt x="301286" y="124992"/>
                  </a:cubicBezTo>
                  <a:cubicBezTo>
                    <a:pt x="300956" y="124811"/>
                    <a:pt x="300613" y="124657"/>
                    <a:pt x="300259" y="124529"/>
                  </a:cubicBezTo>
                  <a:lnTo>
                    <a:pt x="291305" y="121005"/>
                  </a:lnTo>
                  <a:cubicBezTo>
                    <a:pt x="287305" y="111480"/>
                    <a:pt x="256920" y="51663"/>
                    <a:pt x="223011" y="31470"/>
                  </a:cubicBezTo>
                  <a:cubicBezTo>
                    <a:pt x="189102" y="11277"/>
                    <a:pt x="142525" y="23850"/>
                    <a:pt x="98233" y="50520"/>
                  </a:cubicBezTo>
                  <a:cubicBezTo>
                    <a:pt x="76714" y="63944"/>
                    <a:pt x="58797" y="82417"/>
                    <a:pt x="46036" y="104336"/>
                  </a:cubicBezTo>
                  <a:cubicBezTo>
                    <a:pt x="38927" y="115965"/>
                    <a:pt x="36066" y="129698"/>
                    <a:pt x="37940" y="143198"/>
                  </a:cubicBezTo>
                  <a:lnTo>
                    <a:pt x="43274" y="192538"/>
                  </a:lnTo>
                  <a:cubicBezTo>
                    <a:pt x="35749" y="205587"/>
                    <a:pt x="31082" y="218351"/>
                    <a:pt x="23557" y="233972"/>
                  </a:cubicBezTo>
                  <a:cubicBezTo>
                    <a:pt x="21367" y="238639"/>
                    <a:pt x="20319" y="243497"/>
                    <a:pt x="23557" y="246735"/>
                  </a:cubicBezTo>
                  <a:lnTo>
                    <a:pt x="23557" y="246735"/>
                  </a:lnTo>
                  <a:cubicBezTo>
                    <a:pt x="26480" y="249294"/>
                    <a:pt x="30664" y="249822"/>
                    <a:pt x="34130" y="248069"/>
                  </a:cubicBezTo>
                  <a:lnTo>
                    <a:pt x="105758" y="209969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ACBC8988-2163-4241-9E84-9CD11A14D1EB}"/>
                </a:ext>
              </a:extLst>
            </p:cNvPr>
            <p:cNvSpPr/>
            <p:nvPr/>
          </p:nvSpPr>
          <p:spPr>
            <a:xfrm>
              <a:off x="5985915" y="3470171"/>
              <a:ext cx="85725" cy="114300"/>
            </a:xfrm>
            <a:custGeom>
              <a:avLst/>
              <a:gdLst>
                <a:gd name="connsiteX0" fmla="*/ 69223 w 85725"/>
                <a:gd name="connsiteY0" fmla="*/ 21503 h 114300"/>
                <a:gd name="connsiteX1" fmla="*/ 21503 w 85725"/>
                <a:gd name="connsiteY1" fmla="*/ 9808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114300">
                  <a:moveTo>
                    <a:pt x="69223" y="21503"/>
                  </a:moveTo>
                  <a:lnTo>
                    <a:pt x="21503" y="9808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6" name="Рисунок 25" descr="C:\Users\pozdnyakov-in\Desktop\2022.06.01 Комиссия по БДД\Р-255 Сибирь (участок Прокудское-Сокур), 73 км + 650 м  (слева) от 20.05.2022 м.jpeg"/>
          <p:cNvPicPr/>
          <p:nvPr/>
        </p:nvPicPr>
        <p:blipFill>
          <a:blip r:embed="rId2" cstate="print">
            <a:lum contrast="20000"/>
          </a:blip>
          <a:srcRect t="4017" b="20884"/>
          <a:stretch>
            <a:fillRect/>
          </a:stretch>
        </p:blipFill>
        <p:spPr bwMode="auto">
          <a:xfrm>
            <a:off x="1173572" y="1763771"/>
            <a:ext cx="9832180" cy="454641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605614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КОМПЛЕКСНОЕ ОБУСТРОЙСТВО ПРИ УСТАНОВКЕ СВЕТОФОРОВ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20" name="Рисунок 19" descr="Перекресток в работе2"/>
          <p:cNvPicPr/>
          <p:nvPr/>
        </p:nvPicPr>
        <p:blipFill rotWithShape="1"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0" t="1065" r="13631"/>
          <a:stretch/>
        </p:blipFill>
        <p:spPr bwMode="auto">
          <a:xfrm>
            <a:off x="673489" y="1794588"/>
            <a:ext cx="5521365" cy="448264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 r="9246" b="27397"/>
          <a:stretch>
            <a:fillRect/>
          </a:stretch>
        </p:blipFill>
        <p:spPr bwMode="auto">
          <a:xfrm>
            <a:off x="6614690" y="2424347"/>
            <a:ext cx="4993583" cy="299615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97653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3">
            <a:extLst>
              <a:ext uri="{FF2B5EF4-FFF2-40B4-BE49-F238E27FC236}">
                <a16:creationId xmlns:a16="http://schemas.microsoft.com/office/drawing/2014/main" xmlns="" id="{B56EB023-64CC-450E-A3D9-308F96EE7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УСТАНОВКА ТАБЛО ПЕРЕМЕННОЙ ИНФОРМАЦИИ</a:t>
            </a:r>
            <a:endParaRPr lang="ru-RU" altLang="ru-RU" dirty="0">
              <a:cs typeface="Arial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16" name="Picture 10" descr="C:\Users\admin\Desktop\aeaf3d6c-d293-42ca-b584-a270e76caf24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29477"/>
          <a:stretch>
            <a:fillRect/>
          </a:stretch>
        </p:blipFill>
        <p:spPr bwMode="auto">
          <a:xfrm>
            <a:off x="541684" y="1769876"/>
            <a:ext cx="7026625" cy="371652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8" descr="C:\Users\admin\Desktop\696d462e-42b2-4282-aeae-e1737afeff8a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7918" r="14880"/>
          <a:stretch>
            <a:fillRect/>
          </a:stretch>
        </p:blipFill>
        <p:spPr bwMode="auto">
          <a:xfrm>
            <a:off x="6441989" y="3342711"/>
            <a:ext cx="5404022" cy="314928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306176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Заголовок 3">
            <a:extLst>
              <a:ext uri="{FF2B5EF4-FFF2-40B4-BE49-F238E27FC236}">
                <a16:creationId xmlns:a16="http://schemas.microsoft.com/office/drawing/2014/main" xmlns="" id="{24A01914-1479-4D73-86A2-88584A9E0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УСТАНОВКА МУЛЯЖЕЙ КОМПЛЕКСОВ ФВФ 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937268" y="1683525"/>
            <a:ext cx="3531777" cy="470903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344975" y="1691763"/>
            <a:ext cx="3519422" cy="469256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2017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Заголовок 3">
            <a:extLst>
              <a:ext uri="{FF2B5EF4-FFF2-40B4-BE49-F238E27FC236}">
                <a16:creationId xmlns:a16="http://schemas.microsoft.com/office/drawing/2014/main" xmlns="" id="{24A01914-1479-4D73-86A2-88584A9E0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РАЗДЕЛЕНИЕ ВСТРЕЧНЫХ ПОТОКОВ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9305"/>
          <a:stretch>
            <a:fillRect/>
          </a:stretch>
        </p:blipFill>
        <p:spPr bwMode="auto">
          <a:xfrm>
            <a:off x="564719" y="1790827"/>
            <a:ext cx="5139795" cy="327077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O:\00Obmen\Для Лордкипанидзе\2 Фото СО км50-км60\DJI_0397.JPG"/>
          <p:cNvPicPr/>
          <p:nvPr/>
        </p:nvPicPr>
        <p:blipFill>
          <a:blip r:embed="rId3" cstate="print">
            <a:lum contrast="20000"/>
          </a:blip>
          <a:srcRect l="26037" t="12824" r="8604"/>
          <a:stretch>
            <a:fillRect/>
          </a:stretch>
        </p:blipFill>
        <p:spPr bwMode="auto">
          <a:xfrm>
            <a:off x="6105651" y="3115074"/>
            <a:ext cx="5487934" cy="318505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2017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9982F8B-9B72-4578-A928-BDC4B007F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9598" y="2534066"/>
            <a:ext cx="9144000" cy="1909763"/>
          </a:xfrm>
        </p:spPr>
        <p:txBody>
          <a:bodyPr anchor="ctr"/>
          <a:lstStyle/>
          <a:p>
            <a:pPr algn="ctr"/>
            <a:r>
              <a:rPr lang="ru-RU" sz="3600" dirty="0" smtClean="0"/>
              <a:t>СПАСИБО ЗА ВНИМАНИЕ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8902928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smtClean="0"/>
              <a:t>АВТОМОБИЛЬНЫЕ ДОРОГИ ФКУ «СИБУПРАВТОДОР»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34843" t="18700" r="18695" b="15501"/>
          <a:stretch>
            <a:fillRect/>
          </a:stretch>
        </p:blipFill>
        <p:spPr bwMode="auto">
          <a:xfrm>
            <a:off x="2301573" y="1531271"/>
            <a:ext cx="7765066" cy="50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707573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ДИНАМИКА ОСНОВНЫХ ПОКАЗАТЕЛЕЙ АВАРИЙНОСТИ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pPr/>
              <a:t>3</a:t>
            </a:fld>
            <a:endParaRPr lang="ru-RU" dirty="0"/>
          </a:p>
        </p:txBody>
      </p:sp>
      <p:graphicFrame>
        <p:nvGraphicFramePr>
          <p:cNvPr id="48" name="Диаграмма 47"/>
          <p:cNvGraphicFramePr/>
          <p:nvPr/>
        </p:nvGraphicFramePr>
        <p:xfrm>
          <a:off x="691805" y="1681392"/>
          <a:ext cx="10750552" cy="4760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678587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altLang="ru-RU" dirty="0" smtClean="0"/>
              <a:t>РОСТ ИНТЕНСИВНОСТИ ТРАНСПОРТНЫХ СРЕДСТВ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pPr/>
              <a:t>4</a:t>
            </a:fld>
            <a:endParaRPr lang="ru-RU" dirty="0"/>
          </a:p>
        </p:txBody>
      </p:sp>
      <p:grpSp>
        <p:nvGrpSpPr>
          <p:cNvPr id="3" name="Рисунок 2656">
            <a:extLst>
              <a:ext uri="{FF2B5EF4-FFF2-40B4-BE49-F238E27FC236}">
                <a16:creationId xmlns:a16="http://schemas.microsoft.com/office/drawing/2014/main" xmlns="" id="{25FC4F18-924F-4CE0-831D-4AD0983A0697}"/>
              </a:ext>
            </a:extLst>
          </p:cNvPr>
          <p:cNvGrpSpPr/>
          <p:nvPr/>
        </p:nvGrpSpPr>
        <p:grpSpPr>
          <a:xfrm>
            <a:off x="769780" y="2029128"/>
            <a:ext cx="476872" cy="738234"/>
            <a:chOff x="5600700" y="2662237"/>
            <a:chExt cx="990600" cy="1533525"/>
          </a:xfrm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xmlns="" id="{557B1E28-D381-4183-AF09-6A02AF7347A7}"/>
                </a:ext>
              </a:extLst>
            </p:cNvPr>
            <p:cNvSpPr/>
            <p:nvPr/>
          </p:nvSpPr>
          <p:spPr>
            <a:xfrm>
              <a:off x="5827419" y="3239857"/>
              <a:ext cx="657225" cy="590550"/>
            </a:xfrm>
            <a:custGeom>
              <a:avLst/>
              <a:gdLst>
                <a:gd name="connsiteX0" fmla="*/ 636532 w 657225"/>
                <a:gd name="connsiteY0" fmla="*/ 21503 h 590550"/>
                <a:gd name="connsiteX1" fmla="*/ 21503 w 657225"/>
                <a:gd name="connsiteY1" fmla="*/ 57252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7225" h="590550">
                  <a:moveTo>
                    <a:pt x="636532" y="21503"/>
                  </a:moveTo>
                  <a:lnTo>
                    <a:pt x="21503" y="57252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xmlns="" id="{53FEB1CC-F886-47A5-A555-FA50C0AE2A7F}"/>
                </a:ext>
              </a:extLst>
            </p:cNvPr>
            <p:cNvSpPr/>
            <p:nvPr/>
          </p:nvSpPr>
          <p:spPr>
            <a:xfrm>
              <a:off x="5969545" y="3057929"/>
              <a:ext cx="104775" cy="447675"/>
            </a:xfrm>
            <a:custGeom>
              <a:avLst/>
              <a:gdLst>
                <a:gd name="connsiteX0" fmla="*/ 87879 w 104775"/>
                <a:gd name="connsiteY0" fmla="*/ 433935 h 447675"/>
                <a:gd name="connsiteX1" fmla="*/ 26442 w 104775"/>
                <a:gd name="connsiteY1" fmla="*/ 249531 h 447675"/>
                <a:gd name="connsiteX2" fmla="*/ 23585 w 104775"/>
                <a:gd name="connsiteY2" fmla="*/ 177522 h 447675"/>
                <a:gd name="connsiteX3" fmla="*/ 52160 w 104775"/>
                <a:gd name="connsiteY3" fmla="*/ 21503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447675">
                  <a:moveTo>
                    <a:pt x="87879" y="433935"/>
                  </a:moveTo>
                  <a:lnTo>
                    <a:pt x="26442" y="249531"/>
                  </a:lnTo>
                  <a:cubicBezTo>
                    <a:pt x="21021" y="225915"/>
                    <a:pt x="20052" y="201494"/>
                    <a:pt x="23585" y="177522"/>
                  </a:cubicBezTo>
                  <a:lnTo>
                    <a:pt x="52160" y="2150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xmlns="" id="{6824C819-394D-4CC5-B6B4-50D29ACC6FE5}"/>
                </a:ext>
              </a:extLst>
            </p:cNvPr>
            <p:cNvSpPr/>
            <p:nvPr/>
          </p:nvSpPr>
          <p:spPr>
            <a:xfrm>
              <a:off x="5950577" y="3677435"/>
              <a:ext cx="47625" cy="428625"/>
            </a:xfrm>
            <a:custGeom>
              <a:avLst/>
              <a:gdLst>
                <a:gd name="connsiteX0" fmla="*/ 21503 w 47625"/>
                <a:gd name="connsiteY0" fmla="*/ 407741 h 428625"/>
                <a:gd name="connsiteX1" fmla="*/ 32456 w 47625"/>
                <a:gd name="connsiteY1" fmla="*/ 21503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428625">
                  <a:moveTo>
                    <a:pt x="21503" y="407741"/>
                  </a:moveTo>
                  <a:lnTo>
                    <a:pt x="32456" y="21503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xmlns="" id="{24792CDC-11BD-44B1-B8CB-8416A8A69504}"/>
                </a:ext>
              </a:extLst>
            </p:cNvPr>
            <p:cNvSpPr/>
            <p:nvPr/>
          </p:nvSpPr>
          <p:spPr>
            <a:xfrm>
              <a:off x="6086594" y="3523797"/>
              <a:ext cx="285750" cy="590550"/>
            </a:xfrm>
            <a:custGeom>
              <a:avLst/>
              <a:gdLst>
                <a:gd name="connsiteX0" fmla="*/ 269534 w 285750"/>
                <a:gd name="connsiteY0" fmla="*/ 572333 h 590550"/>
                <a:gd name="connsiteX1" fmla="*/ 186095 w 285750"/>
                <a:gd name="connsiteY1" fmla="*/ 21503 h 590550"/>
                <a:gd name="connsiteX2" fmla="*/ 47887 w 285750"/>
                <a:gd name="connsiteY2" fmla="*/ 214670 h 590550"/>
                <a:gd name="connsiteX3" fmla="*/ 21503 w 285750"/>
                <a:gd name="connsiteY3" fmla="*/ 56357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590550">
                  <a:moveTo>
                    <a:pt x="269534" y="572333"/>
                  </a:moveTo>
                  <a:lnTo>
                    <a:pt x="186095" y="21503"/>
                  </a:lnTo>
                  <a:lnTo>
                    <a:pt x="47887" y="214670"/>
                  </a:lnTo>
                  <a:lnTo>
                    <a:pt x="21503" y="56357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xmlns="" id="{38C5B117-997E-46CF-ACD4-594DD910C316}"/>
                </a:ext>
              </a:extLst>
            </p:cNvPr>
            <p:cNvSpPr/>
            <p:nvPr/>
          </p:nvSpPr>
          <p:spPr>
            <a:xfrm>
              <a:off x="6427875" y="3378541"/>
              <a:ext cx="66675" cy="733425"/>
            </a:xfrm>
            <a:custGeom>
              <a:avLst/>
              <a:gdLst>
                <a:gd name="connsiteX0" fmla="*/ 21503 w 66675"/>
                <a:gd name="connsiteY0" fmla="*/ 21503 h 733425"/>
                <a:gd name="connsiteX1" fmla="*/ 28551 w 66675"/>
                <a:gd name="connsiteY1" fmla="*/ 136088 h 733425"/>
                <a:gd name="connsiteX2" fmla="*/ 51125 w 66675"/>
                <a:gd name="connsiteY2" fmla="*/ 717590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733425">
                  <a:moveTo>
                    <a:pt x="21503" y="21503"/>
                  </a:moveTo>
                  <a:lnTo>
                    <a:pt x="28551" y="136088"/>
                  </a:lnTo>
                  <a:lnTo>
                    <a:pt x="51125" y="71759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xmlns="" id="{30018780-71DF-436F-8A4C-454E4FEBA57D}"/>
                </a:ext>
              </a:extLst>
            </p:cNvPr>
            <p:cNvSpPr/>
            <p:nvPr/>
          </p:nvSpPr>
          <p:spPr>
            <a:xfrm>
              <a:off x="6178891" y="2868045"/>
              <a:ext cx="419100" cy="419100"/>
            </a:xfrm>
            <a:custGeom>
              <a:avLst/>
              <a:gdLst>
                <a:gd name="connsiteX0" fmla="*/ 21503 w 419100"/>
                <a:gd name="connsiteY0" fmla="*/ 53272 h 419100"/>
                <a:gd name="connsiteX1" fmla="*/ 112847 w 419100"/>
                <a:gd name="connsiteY1" fmla="*/ 49748 h 419100"/>
                <a:gd name="connsiteX2" fmla="*/ 333923 w 419100"/>
                <a:gd name="connsiteY2" fmla="*/ 21935 h 419100"/>
                <a:gd name="connsiteX3" fmla="*/ 397615 w 419100"/>
                <a:gd name="connsiteY3" fmla="*/ 71690 h 419100"/>
                <a:gd name="connsiteX4" fmla="*/ 397169 w 419100"/>
                <a:gd name="connsiteY4" fmla="*/ 88610 h 419100"/>
                <a:gd name="connsiteX5" fmla="*/ 356211 w 419100"/>
                <a:gd name="connsiteY5" fmla="*/ 372265 h 419100"/>
                <a:gd name="connsiteX6" fmla="*/ 318111 w 419100"/>
                <a:gd name="connsiteY6" fmla="*/ 405221 h 419100"/>
                <a:gd name="connsiteX7" fmla="*/ 318111 w 419100"/>
                <a:gd name="connsiteY7" fmla="*/ 405221 h 419100"/>
                <a:gd name="connsiteX8" fmla="*/ 279973 w 419100"/>
                <a:gd name="connsiteY8" fmla="*/ 367160 h 419100"/>
                <a:gd name="connsiteX9" fmla="*/ 280011 w 419100"/>
                <a:gd name="connsiteY9" fmla="*/ 365407 h 419100"/>
                <a:gd name="connsiteX10" fmla="*/ 287441 w 419100"/>
                <a:gd name="connsiteY10" fmla="*/ 147760 h 419100"/>
                <a:gd name="connsiteX11" fmla="*/ 167140 w 419100"/>
                <a:gd name="connsiteY11" fmla="*/ 191195 h 419100"/>
                <a:gd name="connsiteX12" fmla="*/ 211527 w 419100"/>
                <a:gd name="connsiteY12" fmla="*/ 308066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100" h="419100">
                  <a:moveTo>
                    <a:pt x="21503" y="53272"/>
                  </a:moveTo>
                  <a:cubicBezTo>
                    <a:pt x="51767" y="49162"/>
                    <a:pt x="82357" y="47982"/>
                    <a:pt x="112847" y="49748"/>
                  </a:cubicBezTo>
                  <a:lnTo>
                    <a:pt x="333923" y="21935"/>
                  </a:lnTo>
                  <a:cubicBezTo>
                    <a:pt x="365250" y="18086"/>
                    <a:pt x="393767" y="40362"/>
                    <a:pt x="397615" y="71690"/>
                  </a:cubicBezTo>
                  <a:cubicBezTo>
                    <a:pt x="398307" y="77321"/>
                    <a:pt x="398156" y="83023"/>
                    <a:pt x="397169" y="88610"/>
                  </a:cubicBezTo>
                  <a:lnTo>
                    <a:pt x="356211" y="372265"/>
                  </a:lnTo>
                  <a:cubicBezTo>
                    <a:pt x="353622" y="391277"/>
                    <a:pt x="337298" y="405397"/>
                    <a:pt x="318111" y="405221"/>
                  </a:cubicBezTo>
                  <a:lnTo>
                    <a:pt x="318111" y="405221"/>
                  </a:lnTo>
                  <a:cubicBezTo>
                    <a:pt x="297069" y="405242"/>
                    <a:pt x="279994" y="388202"/>
                    <a:pt x="279973" y="367160"/>
                  </a:cubicBezTo>
                  <a:cubicBezTo>
                    <a:pt x="279972" y="366575"/>
                    <a:pt x="279985" y="365991"/>
                    <a:pt x="280011" y="365407"/>
                  </a:cubicBezTo>
                  <a:lnTo>
                    <a:pt x="287441" y="147760"/>
                  </a:lnTo>
                  <a:lnTo>
                    <a:pt x="167140" y="191195"/>
                  </a:lnTo>
                  <a:lnTo>
                    <a:pt x="211527" y="308066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xmlns="" id="{7FF702CA-5046-4917-A970-A5635510C9DD}"/>
                </a:ext>
              </a:extLst>
            </p:cNvPr>
            <p:cNvSpPr/>
            <p:nvPr/>
          </p:nvSpPr>
          <p:spPr>
            <a:xfrm>
              <a:off x="6063251" y="3037736"/>
              <a:ext cx="209550" cy="390525"/>
            </a:xfrm>
            <a:custGeom>
              <a:avLst/>
              <a:gdLst>
                <a:gd name="connsiteX0" fmla="*/ 189721 w 209550"/>
                <a:gd name="connsiteY0" fmla="*/ 21503 h 390525"/>
                <a:gd name="connsiteX1" fmla="*/ 45798 w 209550"/>
                <a:gd name="connsiteY1" fmla="*/ 50078 h 390525"/>
                <a:gd name="connsiteX2" fmla="*/ 30558 w 209550"/>
                <a:gd name="connsiteY2" fmla="*/ 89416 h 390525"/>
                <a:gd name="connsiteX3" fmla="*/ 26177 w 209550"/>
                <a:gd name="connsiteY3" fmla="*/ 173141 h 390525"/>
                <a:gd name="connsiteX4" fmla="*/ 89137 w 209550"/>
                <a:gd name="connsiteY4" fmla="*/ 37811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390525">
                  <a:moveTo>
                    <a:pt x="189721" y="21503"/>
                  </a:moveTo>
                  <a:lnTo>
                    <a:pt x="45798" y="50078"/>
                  </a:lnTo>
                  <a:lnTo>
                    <a:pt x="30558" y="89416"/>
                  </a:lnTo>
                  <a:cubicBezTo>
                    <a:pt x="20227" y="116147"/>
                    <a:pt x="18692" y="145477"/>
                    <a:pt x="26177" y="173141"/>
                  </a:cubicBezTo>
                  <a:lnTo>
                    <a:pt x="89137" y="378118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DE9B8870-B02B-4444-90E5-79FBBECEC9B3}"/>
                </a:ext>
              </a:extLst>
            </p:cNvPr>
            <p:cNvSpPr/>
            <p:nvPr/>
          </p:nvSpPr>
          <p:spPr>
            <a:xfrm>
              <a:off x="6035921" y="3470362"/>
              <a:ext cx="66675" cy="133350"/>
            </a:xfrm>
            <a:custGeom>
              <a:avLst/>
              <a:gdLst>
                <a:gd name="connsiteX0" fmla="*/ 21503 w 66675"/>
                <a:gd name="connsiteY0" fmla="*/ 21503 h 133350"/>
                <a:gd name="connsiteX1" fmla="*/ 45601 w 66675"/>
                <a:gd name="connsiteY1" fmla="*/ 11351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133350">
                  <a:moveTo>
                    <a:pt x="21503" y="21503"/>
                  </a:moveTo>
                  <a:lnTo>
                    <a:pt x="45601" y="11351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0BF78715-0ED0-488B-99A6-C80CBF899D5F}"/>
                </a:ext>
              </a:extLst>
            </p:cNvPr>
            <p:cNvSpPr/>
            <p:nvPr/>
          </p:nvSpPr>
          <p:spPr>
            <a:xfrm>
              <a:off x="6251186" y="3493127"/>
              <a:ext cx="66675" cy="66675"/>
            </a:xfrm>
            <a:custGeom>
              <a:avLst/>
              <a:gdLst>
                <a:gd name="connsiteX0" fmla="*/ 21503 w 66675"/>
                <a:gd name="connsiteY0" fmla="*/ 52173 h 66675"/>
                <a:gd name="connsiteX1" fmla="*/ 45506 w 66675"/>
                <a:gd name="connsiteY1" fmla="*/ 2150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21503" y="52173"/>
                  </a:moveTo>
                  <a:lnTo>
                    <a:pt x="45506" y="21503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F85A1914-7137-4C9B-B7A3-4139AB9353E9}"/>
                </a:ext>
              </a:extLst>
            </p:cNvPr>
            <p:cNvSpPr/>
            <p:nvPr/>
          </p:nvSpPr>
          <p:spPr>
            <a:xfrm>
              <a:off x="6444353" y="2962679"/>
              <a:ext cx="38100" cy="66675"/>
            </a:xfrm>
            <a:custGeom>
              <a:avLst/>
              <a:gdLst>
                <a:gd name="connsiteX0" fmla="*/ 21503 w 38100"/>
                <a:gd name="connsiteY0" fmla="*/ 53126 h 66675"/>
                <a:gd name="connsiteX1" fmla="*/ 21503 w 38100"/>
                <a:gd name="connsiteY1" fmla="*/ 2150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66675">
                  <a:moveTo>
                    <a:pt x="21503" y="53126"/>
                  </a:moveTo>
                  <a:lnTo>
                    <a:pt x="21503" y="21503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5F4447DB-1636-4F5E-A32A-5CB8BE6A5091}"/>
                </a:ext>
              </a:extLst>
            </p:cNvPr>
            <p:cNvSpPr/>
            <p:nvPr/>
          </p:nvSpPr>
          <p:spPr>
            <a:xfrm>
              <a:off x="5958483" y="2857714"/>
              <a:ext cx="266700" cy="161925"/>
            </a:xfrm>
            <a:custGeom>
              <a:avLst/>
              <a:gdLst>
                <a:gd name="connsiteX0" fmla="*/ 200001 w 266700"/>
                <a:gd name="connsiteY0" fmla="*/ 25313 h 161925"/>
                <a:gd name="connsiteX1" fmla="*/ 240959 w 266700"/>
                <a:gd name="connsiteY1" fmla="*/ 61127 h 161925"/>
                <a:gd name="connsiteX2" fmla="*/ 172664 w 266700"/>
                <a:gd name="connsiteY2" fmla="*/ 143423 h 161925"/>
                <a:gd name="connsiteX3" fmla="*/ 142565 w 266700"/>
                <a:gd name="connsiteY3" fmla="*/ 96560 h 161925"/>
                <a:gd name="connsiteX4" fmla="*/ 105132 w 266700"/>
                <a:gd name="connsiteY4" fmla="*/ 116753 h 161925"/>
                <a:gd name="connsiteX5" fmla="*/ 77033 w 266700"/>
                <a:gd name="connsiteY5" fmla="*/ 111133 h 161925"/>
                <a:gd name="connsiteX6" fmla="*/ 21503 w 266700"/>
                <a:gd name="connsiteY6" fmla="*/ 2150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161925">
                  <a:moveTo>
                    <a:pt x="200001" y="25313"/>
                  </a:moveTo>
                  <a:cubicBezTo>
                    <a:pt x="202478" y="33314"/>
                    <a:pt x="212384" y="40362"/>
                    <a:pt x="240959" y="61127"/>
                  </a:cubicBezTo>
                  <a:cubicBezTo>
                    <a:pt x="240959" y="61127"/>
                    <a:pt x="276963" y="143518"/>
                    <a:pt x="172664" y="143423"/>
                  </a:cubicBezTo>
                  <a:lnTo>
                    <a:pt x="142565" y="96560"/>
                  </a:lnTo>
                  <a:cubicBezTo>
                    <a:pt x="131758" y="106010"/>
                    <a:pt x="118965" y="112911"/>
                    <a:pt x="105132" y="116753"/>
                  </a:cubicBezTo>
                  <a:cubicBezTo>
                    <a:pt x="95399" y="119262"/>
                    <a:pt x="85053" y="117193"/>
                    <a:pt x="77033" y="111133"/>
                  </a:cubicBezTo>
                  <a:cubicBezTo>
                    <a:pt x="63317" y="100846"/>
                    <a:pt x="33409" y="61222"/>
                    <a:pt x="21503" y="2150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9B8C39A5-2C68-4D4A-8BA1-4C2A7E4FF80A}"/>
                </a:ext>
              </a:extLst>
            </p:cNvPr>
            <p:cNvSpPr/>
            <p:nvPr/>
          </p:nvSpPr>
          <p:spPr>
            <a:xfrm>
              <a:off x="6340288" y="4074628"/>
              <a:ext cx="152400" cy="123825"/>
            </a:xfrm>
            <a:custGeom>
              <a:avLst/>
              <a:gdLst>
                <a:gd name="connsiteX0" fmla="*/ 138712 w 152400"/>
                <a:gd name="connsiteY0" fmla="*/ 103799 h 123825"/>
                <a:gd name="connsiteX1" fmla="*/ 77276 w 152400"/>
                <a:gd name="connsiteY1" fmla="*/ 21503 h 123825"/>
                <a:gd name="connsiteX2" fmla="*/ 21650 w 152400"/>
                <a:gd name="connsiteY2" fmla="*/ 10379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123825">
                  <a:moveTo>
                    <a:pt x="138712" y="103799"/>
                  </a:moveTo>
                  <a:cubicBezTo>
                    <a:pt x="138712" y="103799"/>
                    <a:pt x="138712" y="21503"/>
                    <a:pt x="77276" y="21503"/>
                  </a:cubicBezTo>
                  <a:cubicBezTo>
                    <a:pt x="15839" y="21503"/>
                    <a:pt x="21650" y="103799"/>
                    <a:pt x="21650" y="103799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232BF116-CBF2-4472-8759-FF09B023F840}"/>
                </a:ext>
              </a:extLst>
            </p:cNvPr>
            <p:cNvSpPr/>
            <p:nvPr/>
          </p:nvSpPr>
          <p:spPr>
            <a:xfrm>
              <a:off x="5866471" y="4065484"/>
              <a:ext cx="238125" cy="133350"/>
            </a:xfrm>
            <a:custGeom>
              <a:avLst/>
              <a:gdLst>
                <a:gd name="connsiteX0" fmla="*/ 219051 w 238125"/>
                <a:gd name="connsiteY0" fmla="*/ 21503 h 133350"/>
                <a:gd name="connsiteX1" fmla="*/ 219051 w 238125"/>
                <a:gd name="connsiteY1" fmla="*/ 112943 h 133350"/>
                <a:gd name="connsiteX2" fmla="*/ 21503 w 238125"/>
                <a:gd name="connsiteY2" fmla="*/ 112943 h 133350"/>
                <a:gd name="connsiteX3" fmla="*/ 138565 w 238125"/>
                <a:gd name="connsiteY3" fmla="*/ 2150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33350">
                  <a:moveTo>
                    <a:pt x="219051" y="21503"/>
                  </a:moveTo>
                  <a:lnTo>
                    <a:pt x="219051" y="112943"/>
                  </a:lnTo>
                  <a:lnTo>
                    <a:pt x="21503" y="112943"/>
                  </a:lnTo>
                  <a:cubicBezTo>
                    <a:pt x="21503" y="112943"/>
                    <a:pt x="79986" y="30647"/>
                    <a:pt x="138565" y="2150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F0F25A29-3652-4C23-9E17-419865F5350C}"/>
                </a:ext>
              </a:extLst>
            </p:cNvPr>
            <p:cNvSpPr/>
            <p:nvPr/>
          </p:nvSpPr>
          <p:spPr>
            <a:xfrm>
              <a:off x="5593485" y="3764417"/>
              <a:ext cx="304800" cy="304800"/>
            </a:xfrm>
            <a:custGeom>
              <a:avLst/>
              <a:gdLst>
                <a:gd name="connsiteX0" fmla="*/ 120468 w 304800"/>
                <a:gd name="connsiteY0" fmla="*/ 47678 h 304800"/>
                <a:gd name="connsiteX1" fmla="*/ 262009 w 304800"/>
                <a:gd name="connsiteY1" fmla="*/ 54155 h 304800"/>
                <a:gd name="connsiteX2" fmla="*/ 262009 w 304800"/>
                <a:gd name="connsiteY2" fmla="*/ 54155 h 304800"/>
                <a:gd name="connsiteX3" fmla="*/ 255942 w 304800"/>
                <a:gd name="connsiteY3" fmla="*/ 195869 h 304800"/>
                <a:gd name="connsiteX4" fmla="*/ 255817 w 304800"/>
                <a:gd name="connsiteY4" fmla="*/ 195983 h 304800"/>
                <a:gd name="connsiteX5" fmla="*/ 156853 w 304800"/>
                <a:gd name="connsiteY5" fmla="*/ 286184 h 304800"/>
                <a:gd name="connsiteX6" fmla="*/ 21503 w 304800"/>
                <a:gd name="connsiteY6" fmla="*/ 13788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0" h="304800">
                  <a:moveTo>
                    <a:pt x="120468" y="47678"/>
                  </a:moveTo>
                  <a:cubicBezTo>
                    <a:pt x="161344" y="10389"/>
                    <a:pt x="224709" y="13288"/>
                    <a:pt x="262009" y="54155"/>
                  </a:cubicBezTo>
                  <a:lnTo>
                    <a:pt x="262009" y="54155"/>
                  </a:lnTo>
                  <a:cubicBezTo>
                    <a:pt x="299467" y="94964"/>
                    <a:pt x="296750" y="158411"/>
                    <a:pt x="255942" y="195869"/>
                  </a:cubicBezTo>
                  <a:cubicBezTo>
                    <a:pt x="255901" y="195907"/>
                    <a:pt x="255859" y="195945"/>
                    <a:pt x="255817" y="195983"/>
                  </a:cubicBezTo>
                  <a:lnTo>
                    <a:pt x="156853" y="286184"/>
                  </a:lnTo>
                  <a:lnTo>
                    <a:pt x="21503" y="13788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94151D87-23DE-40B4-B335-AA1FDC1A57C2}"/>
                </a:ext>
              </a:extLst>
            </p:cNvPr>
            <p:cNvSpPr/>
            <p:nvPr/>
          </p:nvSpPr>
          <p:spPr>
            <a:xfrm>
              <a:off x="5891944" y="2654770"/>
              <a:ext cx="323850" cy="266700"/>
            </a:xfrm>
            <a:custGeom>
              <a:avLst/>
              <a:gdLst>
                <a:gd name="connsiteX0" fmla="*/ 243966 w 323850"/>
                <a:gd name="connsiteY0" fmla="*/ 165487 h 266700"/>
                <a:gd name="connsiteX1" fmla="*/ 299211 w 323850"/>
                <a:gd name="connsiteY1" fmla="*/ 144342 h 266700"/>
                <a:gd name="connsiteX2" fmla="*/ 304164 w 323850"/>
                <a:gd name="connsiteY2" fmla="*/ 134817 h 266700"/>
                <a:gd name="connsiteX3" fmla="*/ 301286 w 323850"/>
                <a:gd name="connsiteY3" fmla="*/ 124992 h 266700"/>
                <a:gd name="connsiteX4" fmla="*/ 300259 w 323850"/>
                <a:gd name="connsiteY4" fmla="*/ 124529 h 266700"/>
                <a:gd name="connsiteX5" fmla="*/ 291305 w 323850"/>
                <a:gd name="connsiteY5" fmla="*/ 121005 h 266700"/>
                <a:gd name="connsiteX6" fmla="*/ 223011 w 323850"/>
                <a:gd name="connsiteY6" fmla="*/ 31470 h 266700"/>
                <a:gd name="connsiteX7" fmla="*/ 98233 w 323850"/>
                <a:gd name="connsiteY7" fmla="*/ 50520 h 266700"/>
                <a:gd name="connsiteX8" fmla="*/ 46036 w 323850"/>
                <a:gd name="connsiteY8" fmla="*/ 104336 h 266700"/>
                <a:gd name="connsiteX9" fmla="*/ 37940 w 323850"/>
                <a:gd name="connsiteY9" fmla="*/ 143198 h 266700"/>
                <a:gd name="connsiteX10" fmla="*/ 43274 w 323850"/>
                <a:gd name="connsiteY10" fmla="*/ 192538 h 266700"/>
                <a:gd name="connsiteX11" fmla="*/ 23557 w 323850"/>
                <a:gd name="connsiteY11" fmla="*/ 233972 h 266700"/>
                <a:gd name="connsiteX12" fmla="*/ 23557 w 323850"/>
                <a:gd name="connsiteY12" fmla="*/ 246735 h 266700"/>
                <a:gd name="connsiteX13" fmla="*/ 23557 w 323850"/>
                <a:gd name="connsiteY13" fmla="*/ 246735 h 266700"/>
                <a:gd name="connsiteX14" fmla="*/ 34130 w 323850"/>
                <a:gd name="connsiteY14" fmla="*/ 248069 h 266700"/>
                <a:gd name="connsiteX15" fmla="*/ 105758 w 323850"/>
                <a:gd name="connsiteY15" fmla="*/ 209969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3850" h="266700">
                  <a:moveTo>
                    <a:pt x="243966" y="165487"/>
                  </a:moveTo>
                  <a:cubicBezTo>
                    <a:pt x="274827" y="153771"/>
                    <a:pt x="299211" y="144342"/>
                    <a:pt x="299211" y="144342"/>
                  </a:cubicBezTo>
                  <a:lnTo>
                    <a:pt x="304164" y="134817"/>
                  </a:lnTo>
                  <a:cubicBezTo>
                    <a:pt x="306082" y="131309"/>
                    <a:pt x="304794" y="126910"/>
                    <a:pt x="301286" y="124992"/>
                  </a:cubicBezTo>
                  <a:cubicBezTo>
                    <a:pt x="300956" y="124811"/>
                    <a:pt x="300613" y="124657"/>
                    <a:pt x="300259" y="124529"/>
                  </a:cubicBezTo>
                  <a:lnTo>
                    <a:pt x="291305" y="121005"/>
                  </a:lnTo>
                  <a:cubicBezTo>
                    <a:pt x="287305" y="111480"/>
                    <a:pt x="256920" y="51663"/>
                    <a:pt x="223011" y="31470"/>
                  </a:cubicBezTo>
                  <a:cubicBezTo>
                    <a:pt x="189102" y="11277"/>
                    <a:pt x="142525" y="23850"/>
                    <a:pt x="98233" y="50520"/>
                  </a:cubicBezTo>
                  <a:cubicBezTo>
                    <a:pt x="76714" y="63944"/>
                    <a:pt x="58797" y="82417"/>
                    <a:pt x="46036" y="104336"/>
                  </a:cubicBezTo>
                  <a:cubicBezTo>
                    <a:pt x="38927" y="115965"/>
                    <a:pt x="36066" y="129698"/>
                    <a:pt x="37940" y="143198"/>
                  </a:cubicBezTo>
                  <a:lnTo>
                    <a:pt x="43274" y="192538"/>
                  </a:lnTo>
                  <a:cubicBezTo>
                    <a:pt x="35749" y="205587"/>
                    <a:pt x="31082" y="218351"/>
                    <a:pt x="23557" y="233972"/>
                  </a:cubicBezTo>
                  <a:cubicBezTo>
                    <a:pt x="21367" y="238639"/>
                    <a:pt x="20319" y="243497"/>
                    <a:pt x="23557" y="246735"/>
                  </a:cubicBezTo>
                  <a:lnTo>
                    <a:pt x="23557" y="246735"/>
                  </a:lnTo>
                  <a:cubicBezTo>
                    <a:pt x="26480" y="249294"/>
                    <a:pt x="30664" y="249822"/>
                    <a:pt x="34130" y="248069"/>
                  </a:cubicBezTo>
                  <a:lnTo>
                    <a:pt x="105758" y="209969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ACBC8988-2163-4241-9E84-9CD11A14D1EB}"/>
                </a:ext>
              </a:extLst>
            </p:cNvPr>
            <p:cNvSpPr/>
            <p:nvPr/>
          </p:nvSpPr>
          <p:spPr>
            <a:xfrm>
              <a:off x="5985915" y="3470171"/>
              <a:ext cx="85725" cy="114300"/>
            </a:xfrm>
            <a:custGeom>
              <a:avLst/>
              <a:gdLst>
                <a:gd name="connsiteX0" fmla="*/ 69223 w 85725"/>
                <a:gd name="connsiteY0" fmla="*/ 21503 h 114300"/>
                <a:gd name="connsiteX1" fmla="*/ 21503 w 85725"/>
                <a:gd name="connsiteY1" fmla="*/ 9808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114300">
                  <a:moveTo>
                    <a:pt x="69223" y="21503"/>
                  </a:moveTo>
                  <a:lnTo>
                    <a:pt x="21503" y="9808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 cstate="print"/>
          <a:srcRect l="55097" t="36149" r="7573" b="26059"/>
          <a:stretch>
            <a:fillRect/>
          </a:stretch>
        </p:blipFill>
        <p:spPr bwMode="auto">
          <a:xfrm>
            <a:off x="5942847" y="3047704"/>
            <a:ext cx="5603181" cy="322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Группа 24"/>
          <p:cNvGrpSpPr/>
          <p:nvPr/>
        </p:nvGrpSpPr>
        <p:grpSpPr>
          <a:xfrm>
            <a:off x="581033" y="1572462"/>
            <a:ext cx="5392870" cy="3131344"/>
            <a:chOff x="581033" y="1572462"/>
            <a:chExt cx="5392870" cy="3131344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18485" t="36149" r="44903" b="26059"/>
            <a:stretch>
              <a:fillRect/>
            </a:stretch>
          </p:blipFill>
          <p:spPr bwMode="auto">
            <a:xfrm>
              <a:off x="581033" y="1572462"/>
              <a:ext cx="5392870" cy="313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8861" t="53553" r="25058" b="42977"/>
            <a:stretch>
              <a:fillRect/>
            </a:stretch>
          </p:blipFill>
          <p:spPr bwMode="auto">
            <a:xfrm>
              <a:off x="1202724" y="3006810"/>
              <a:ext cx="2413687" cy="296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605614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altLang="ru-RU" dirty="0" smtClean="0">
                <a:latin typeface="Europe" pitchFamily="50" charset="0"/>
              </a:rPr>
              <a:t>УСТАНОВКА ДОПОЛНИТЕЛЬНЫХ КОМПЛЕКСОВ ФВФ</a:t>
            </a:r>
            <a:endParaRPr lang="ru-RU" altLang="ru-RU" dirty="0">
              <a:latin typeface="Europe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pPr/>
              <a:t>5</a:t>
            </a:fld>
            <a:endParaRPr lang="ru-RU" dirty="0"/>
          </a:p>
        </p:txBody>
      </p:sp>
      <p:grpSp>
        <p:nvGrpSpPr>
          <p:cNvPr id="3" name="Рисунок 2656">
            <a:extLst>
              <a:ext uri="{FF2B5EF4-FFF2-40B4-BE49-F238E27FC236}">
                <a16:creationId xmlns:a16="http://schemas.microsoft.com/office/drawing/2014/main" xmlns="" id="{25FC4F18-924F-4CE0-831D-4AD0983A0697}"/>
              </a:ext>
            </a:extLst>
          </p:cNvPr>
          <p:cNvGrpSpPr/>
          <p:nvPr/>
        </p:nvGrpSpPr>
        <p:grpSpPr>
          <a:xfrm>
            <a:off x="769780" y="2029128"/>
            <a:ext cx="476872" cy="738234"/>
            <a:chOff x="5600700" y="2662237"/>
            <a:chExt cx="990600" cy="1533525"/>
          </a:xfrm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xmlns="" id="{557B1E28-D381-4183-AF09-6A02AF7347A7}"/>
                </a:ext>
              </a:extLst>
            </p:cNvPr>
            <p:cNvSpPr/>
            <p:nvPr/>
          </p:nvSpPr>
          <p:spPr>
            <a:xfrm>
              <a:off x="5827419" y="3239857"/>
              <a:ext cx="657225" cy="590550"/>
            </a:xfrm>
            <a:custGeom>
              <a:avLst/>
              <a:gdLst>
                <a:gd name="connsiteX0" fmla="*/ 636532 w 657225"/>
                <a:gd name="connsiteY0" fmla="*/ 21503 h 590550"/>
                <a:gd name="connsiteX1" fmla="*/ 21503 w 657225"/>
                <a:gd name="connsiteY1" fmla="*/ 57252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7225" h="590550">
                  <a:moveTo>
                    <a:pt x="636532" y="21503"/>
                  </a:moveTo>
                  <a:lnTo>
                    <a:pt x="21503" y="57252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xmlns="" id="{53FEB1CC-F886-47A5-A555-FA50C0AE2A7F}"/>
                </a:ext>
              </a:extLst>
            </p:cNvPr>
            <p:cNvSpPr/>
            <p:nvPr/>
          </p:nvSpPr>
          <p:spPr>
            <a:xfrm>
              <a:off x="5969545" y="3057929"/>
              <a:ext cx="104775" cy="447675"/>
            </a:xfrm>
            <a:custGeom>
              <a:avLst/>
              <a:gdLst>
                <a:gd name="connsiteX0" fmla="*/ 87879 w 104775"/>
                <a:gd name="connsiteY0" fmla="*/ 433935 h 447675"/>
                <a:gd name="connsiteX1" fmla="*/ 26442 w 104775"/>
                <a:gd name="connsiteY1" fmla="*/ 249531 h 447675"/>
                <a:gd name="connsiteX2" fmla="*/ 23585 w 104775"/>
                <a:gd name="connsiteY2" fmla="*/ 177522 h 447675"/>
                <a:gd name="connsiteX3" fmla="*/ 52160 w 104775"/>
                <a:gd name="connsiteY3" fmla="*/ 21503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447675">
                  <a:moveTo>
                    <a:pt x="87879" y="433935"/>
                  </a:moveTo>
                  <a:lnTo>
                    <a:pt x="26442" y="249531"/>
                  </a:lnTo>
                  <a:cubicBezTo>
                    <a:pt x="21021" y="225915"/>
                    <a:pt x="20052" y="201494"/>
                    <a:pt x="23585" y="177522"/>
                  </a:cubicBezTo>
                  <a:lnTo>
                    <a:pt x="52160" y="2150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xmlns="" id="{6824C819-394D-4CC5-B6B4-50D29ACC6FE5}"/>
                </a:ext>
              </a:extLst>
            </p:cNvPr>
            <p:cNvSpPr/>
            <p:nvPr/>
          </p:nvSpPr>
          <p:spPr>
            <a:xfrm>
              <a:off x="5950577" y="3677435"/>
              <a:ext cx="47625" cy="428625"/>
            </a:xfrm>
            <a:custGeom>
              <a:avLst/>
              <a:gdLst>
                <a:gd name="connsiteX0" fmla="*/ 21503 w 47625"/>
                <a:gd name="connsiteY0" fmla="*/ 407741 h 428625"/>
                <a:gd name="connsiteX1" fmla="*/ 32456 w 47625"/>
                <a:gd name="connsiteY1" fmla="*/ 21503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428625">
                  <a:moveTo>
                    <a:pt x="21503" y="407741"/>
                  </a:moveTo>
                  <a:lnTo>
                    <a:pt x="32456" y="21503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xmlns="" id="{24792CDC-11BD-44B1-B8CB-8416A8A69504}"/>
                </a:ext>
              </a:extLst>
            </p:cNvPr>
            <p:cNvSpPr/>
            <p:nvPr/>
          </p:nvSpPr>
          <p:spPr>
            <a:xfrm>
              <a:off x="6086594" y="3523797"/>
              <a:ext cx="285750" cy="590550"/>
            </a:xfrm>
            <a:custGeom>
              <a:avLst/>
              <a:gdLst>
                <a:gd name="connsiteX0" fmla="*/ 269534 w 285750"/>
                <a:gd name="connsiteY0" fmla="*/ 572333 h 590550"/>
                <a:gd name="connsiteX1" fmla="*/ 186095 w 285750"/>
                <a:gd name="connsiteY1" fmla="*/ 21503 h 590550"/>
                <a:gd name="connsiteX2" fmla="*/ 47887 w 285750"/>
                <a:gd name="connsiteY2" fmla="*/ 214670 h 590550"/>
                <a:gd name="connsiteX3" fmla="*/ 21503 w 285750"/>
                <a:gd name="connsiteY3" fmla="*/ 56357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590550">
                  <a:moveTo>
                    <a:pt x="269534" y="572333"/>
                  </a:moveTo>
                  <a:lnTo>
                    <a:pt x="186095" y="21503"/>
                  </a:lnTo>
                  <a:lnTo>
                    <a:pt x="47887" y="214670"/>
                  </a:lnTo>
                  <a:lnTo>
                    <a:pt x="21503" y="56357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xmlns="" id="{38C5B117-997E-46CF-ACD4-594DD910C316}"/>
                </a:ext>
              </a:extLst>
            </p:cNvPr>
            <p:cNvSpPr/>
            <p:nvPr/>
          </p:nvSpPr>
          <p:spPr>
            <a:xfrm>
              <a:off x="6427875" y="3378541"/>
              <a:ext cx="66675" cy="733425"/>
            </a:xfrm>
            <a:custGeom>
              <a:avLst/>
              <a:gdLst>
                <a:gd name="connsiteX0" fmla="*/ 21503 w 66675"/>
                <a:gd name="connsiteY0" fmla="*/ 21503 h 733425"/>
                <a:gd name="connsiteX1" fmla="*/ 28551 w 66675"/>
                <a:gd name="connsiteY1" fmla="*/ 136088 h 733425"/>
                <a:gd name="connsiteX2" fmla="*/ 51125 w 66675"/>
                <a:gd name="connsiteY2" fmla="*/ 717590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733425">
                  <a:moveTo>
                    <a:pt x="21503" y="21503"/>
                  </a:moveTo>
                  <a:lnTo>
                    <a:pt x="28551" y="136088"/>
                  </a:lnTo>
                  <a:lnTo>
                    <a:pt x="51125" y="71759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xmlns="" id="{30018780-71DF-436F-8A4C-454E4FEBA57D}"/>
                </a:ext>
              </a:extLst>
            </p:cNvPr>
            <p:cNvSpPr/>
            <p:nvPr/>
          </p:nvSpPr>
          <p:spPr>
            <a:xfrm>
              <a:off x="6178891" y="2868045"/>
              <a:ext cx="419100" cy="419100"/>
            </a:xfrm>
            <a:custGeom>
              <a:avLst/>
              <a:gdLst>
                <a:gd name="connsiteX0" fmla="*/ 21503 w 419100"/>
                <a:gd name="connsiteY0" fmla="*/ 53272 h 419100"/>
                <a:gd name="connsiteX1" fmla="*/ 112847 w 419100"/>
                <a:gd name="connsiteY1" fmla="*/ 49748 h 419100"/>
                <a:gd name="connsiteX2" fmla="*/ 333923 w 419100"/>
                <a:gd name="connsiteY2" fmla="*/ 21935 h 419100"/>
                <a:gd name="connsiteX3" fmla="*/ 397615 w 419100"/>
                <a:gd name="connsiteY3" fmla="*/ 71690 h 419100"/>
                <a:gd name="connsiteX4" fmla="*/ 397169 w 419100"/>
                <a:gd name="connsiteY4" fmla="*/ 88610 h 419100"/>
                <a:gd name="connsiteX5" fmla="*/ 356211 w 419100"/>
                <a:gd name="connsiteY5" fmla="*/ 372265 h 419100"/>
                <a:gd name="connsiteX6" fmla="*/ 318111 w 419100"/>
                <a:gd name="connsiteY6" fmla="*/ 405221 h 419100"/>
                <a:gd name="connsiteX7" fmla="*/ 318111 w 419100"/>
                <a:gd name="connsiteY7" fmla="*/ 405221 h 419100"/>
                <a:gd name="connsiteX8" fmla="*/ 279973 w 419100"/>
                <a:gd name="connsiteY8" fmla="*/ 367160 h 419100"/>
                <a:gd name="connsiteX9" fmla="*/ 280011 w 419100"/>
                <a:gd name="connsiteY9" fmla="*/ 365407 h 419100"/>
                <a:gd name="connsiteX10" fmla="*/ 287441 w 419100"/>
                <a:gd name="connsiteY10" fmla="*/ 147760 h 419100"/>
                <a:gd name="connsiteX11" fmla="*/ 167140 w 419100"/>
                <a:gd name="connsiteY11" fmla="*/ 191195 h 419100"/>
                <a:gd name="connsiteX12" fmla="*/ 211527 w 419100"/>
                <a:gd name="connsiteY12" fmla="*/ 308066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100" h="419100">
                  <a:moveTo>
                    <a:pt x="21503" y="53272"/>
                  </a:moveTo>
                  <a:cubicBezTo>
                    <a:pt x="51767" y="49162"/>
                    <a:pt x="82357" y="47982"/>
                    <a:pt x="112847" y="49748"/>
                  </a:cubicBezTo>
                  <a:lnTo>
                    <a:pt x="333923" y="21935"/>
                  </a:lnTo>
                  <a:cubicBezTo>
                    <a:pt x="365250" y="18086"/>
                    <a:pt x="393767" y="40362"/>
                    <a:pt x="397615" y="71690"/>
                  </a:cubicBezTo>
                  <a:cubicBezTo>
                    <a:pt x="398307" y="77321"/>
                    <a:pt x="398156" y="83023"/>
                    <a:pt x="397169" y="88610"/>
                  </a:cubicBezTo>
                  <a:lnTo>
                    <a:pt x="356211" y="372265"/>
                  </a:lnTo>
                  <a:cubicBezTo>
                    <a:pt x="353622" y="391277"/>
                    <a:pt x="337298" y="405397"/>
                    <a:pt x="318111" y="405221"/>
                  </a:cubicBezTo>
                  <a:lnTo>
                    <a:pt x="318111" y="405221"/>
                  </a:lnTo>
                  <a:cubicBezTo>
                    <a:pt x="297069" y="405242"/>
                    <a:pt x="279994" y="388202"/>
                    <a:pt x="279973" y="367160"/>
                  </a:cubicBezTo>
                  <a:cubicBezTo>
                    <a:pt x="279972" y="366575"/>
                    <a:pt x="279985" y="365991"/>
                    <a:pt x="280011" y="365407"/>
                  </a:cubicBezTo>
                  <a:lnTo>
                    <a:pt x="287441" y="147760"/>
                  </a:lnTo>
                  <a:lnTo>
                    <a:pt x="167140" y="191195"/>
                  </a:lnTo>
                  <a:lnTo>
                    <a:pt x="211527" y="308066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xmlns="" id="{7FF702CA-5046-4917-A970-A5635510C9DD}"/>
                </a:ext>
              </a:extLst>
            </p:cNvPr>
            <p:cNvSpPr/>
            <p:nvPr/>
          </p:nvSpPr>
          <p:spPr>
            <a:xfrm>
              <a:off x="6063251" y="3037736"/>
              <a:ext cx="209550" cy="390525"/>
            </a:xfrm>
            <a:custGeom>
              <a:avLst/>
              <a:gdLst>
                <a:gd name="connsiteX0" fmla="*/ 189721 w 209550"/>
                <a:gd name="connsiteY0" fmla="*/ 21503 h 390525"/>
                <a:gd name="connsiteX1" fmla="*/ 45798 w 209550"/>
                <a:gd name="connsiteY1" fmla="*/ 50078 h 390525"/>
                <a:gd name="connsiteX2" fmla="*/ 30558 w 209550"/>
                <a:gd name="connsiteY2" fmla="*/ 89416 h 390525"/>
                <a:gd name="connsiteX3" fmla="*/ 26177 w 209550"/>
                <a:gd name="connsiteY3" fmla="*/ 173141 h 390525"/>
                <a:gd name="connsiteX4" fmla="*/ 89137 w 209550"/>
                <a:gd name="connsiteY4" fmla="*/ 37811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390525">
                  <a:moveTo>
                    <a:pt x="189721" y="21503"/>
                  </a:moveTo>
                  <a:lnTo>
                    <a:pt x="45798" y="50078"/>
                  </a:lnTo>
                  <a:lnTo>
                    <a:pt x="30558" y="89416"/>
                  </a:lnTo>
                  <a:cubicBezTo>
                    <a:pt x="20227" y="116147"/>
                    <a:pt x="18692" y="145477"/>
                    <a:pt x="26177" y="173141"/>
                  </a:cubicBezTo>
                  <a:lnTo>
                    <a:pt x="89137" y="378118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DE9B8870-B02B-4444-90E5-79FBBECEC9B3}"/>
                </a:ext>
              </a:extLst>
            </p:cNvPr>
            <p:cNvSpPr/>
            <p:nvPr/>
          </p:nvSpPr>
          <p:spPr>
            <a:xfrm>
              <a:off x="6035921" y="3470362"/>
              <a:ext cx="66675" cy="133350"/>
            </a:xfrm>
            <a:custGeom>
              <a:avLst/>
              <a:gdLst>
                <a:gd name="connsiteX0" fmla="*/ 21503 w 66675"/>
                <a:gd name="connsiteY0" fmla="*/ 21503 h 133350"/>
                <a:gd name="connsiteX1" fmla="*/ 45601 w 66675"/>
                <a:gd name="connsiteY1" fmla="*/ 11351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133350">
                  <a:moveTo>
                    <a:pt x="21503" y="21503"/>
                  </a:moveTo>
                  <a:lnTo>
                    <a:pt x="45601" y="11351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0BF78715-0ED0-488B-99A6-C80CBF899D5F}"/>
                </a:ext>
              </a:extLst>
            </p:cNvPr>
            <p:cNvSpPr/>
            <p:nvPr/>
          </p:nvSpPr>
          <p:spPr>
            <a:xfrm>
              <a:off x="6251186" y="3493127"/>
              <a:ext cx="66675" cy="66675"/>
            </a:xfrm>
            <a:custGeom>
              <a:avLst/>
              <a:gdLst>
                <a:gd name="connsiteX0" fmla="*/ 21503 w 66675"/>
                <a:gd name="connsiteY0" fmla="*/ 52173 h 66675"/>
                <a:gd name="connsiteX1" fmla="*/ 45506 w 66675"/>
                <a:gd name="connsiteY1" fmla="*/ 2150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21503" y="52173"/>
                  </a:moveTo>
                  <a:lnTo>
                    <a:pt x="45506" y="21503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F85A1914-7137-4C9B-B7A3-4139AB9353E9}"/>
                </a:ext>
              </a:extLst>
            </p:cNvPr>
            <p:cNvSpPr/>
            <p:nvPr/>
          </p:nvSpPr>
          <p:spPr>
            <a:xfrm>
              <a:off x="6444353" y="2962679"/>
              <a:ext cx="38100" cy="66675"/>
            </a:xfrm>
            <a:custGeom>
              <a:avLst/>
              <a:gdLst>
                <a:gd name="connsiteX0" fmla="*/ 21503 w 38100"/>
                <a:gd name="connsiteY0" fmla="*/ 53126 h 66675"/>
                <a:gd name="connsiteX1" fmla="*/ 21503 w 38100"/>
                <a:gd name="connsiteY1" fmla="*/ 2150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66675">
                  <a:moveTo>
                    <a:pt x="21503" y="53126"/>
                  </a:moveTo>
                  <a:lnTo>
                    <a:pt x="21503" y="21503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5F4447DB-1636-4F5E-A32A-5CB8BE6A5091}"/>
                </a:ext>
              </a:extLst>
            </p:cNvPr>
            <p:cNvSpPr/>
            <p:nvPr/>
          </p:nvSpPr>
          <p:spPr>
            <a:xfrm>
              <a:off x="5958483" y="2857714"/>
              <a:ext cx="266700" cy="161925"/>
            </a:xfrm>
            <a:custGeom>
              <a:avLst/>
              <a:gdLst>
                <a:gd name="connsiteX0" fmla="*/ 200001 w 266700"/>
                <a:gd name="connsiteY0" fmla="*/ 25313 h 161925"/>
                <a:gd name="connsiteX1" fmla="*/ 240959 w 266700"/>
                <a:gd name="connsiteY1" fmla="*/ 61127 h 161925"/>
                <a:gd name="connsiteX2" fmla="*/ 172664 w 266700"/>
                <a:gd name="connsiteY2" fmla="*/ 143423 h 161925"/>
                <a:gd name="connsiteX3" fmla="*/ 142565 w 266700"/>
                <a:gd name="connsiteY3" fmla="*/ 96560 h 161925"/>
                <a:gd name="connsiteX4" fmla="*/ 105132 w 266700"/>
                <a:gd name="connsiteY4" fmla="*/ 116753 h 161925"/>
                <a:gd name="connsiteX5" fmla="*/ 77033 w 266700"/>
                <a:gd name="connsiteY5" fmla="*/ 111133 h 161925"/>
                <a:gd name="connsiteX6" fmla="*/ 21503 w 266700"/>
                <a:gd name="connsiteY6" fmla="*/ 2150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161925">
                  <a:moveTo>
                    <a:pt x="200001" y="25313"/>
                  </a:moveTo>
                  <a:cubicBezTo>
                    <a:pt x="202478" y="33314"/>
                    <a:pt x="212384" y="40362"/>
                    <a:pt x="240959" y="61127"/>
                  </a:cubicBezTo>
                  <a:cubicBezTo>
                    <a:pt x="240959" y="61127"/>
                    <a:pt x="276963" y="143518"/>
                    <a:pt x="172664" y="143423"/>
                  </a:cubicBezTo>
                  <a:lnTo>
                    <a:pt x="142565" y="96560"/>
                  </a:lnTo>
                  <a:cubicBezTo>
                    <a:pt x="131758" y="106010"/>
                    <a:pt x="118965" y="112911"/>
                    <a:pt x="105132" y="116753"/>
                  </a:cubicBezTo>
                  <a:cubicBezTo>
                    <a:pt x="95399" y="119262"/>
                    <a:pt x="85053" y="117193"/>
                    <a:pt x="77033" y="111133"/>
                  </a:cubicBezTo>
                  <a:cubicBezTo>
                    <a:pt x="63317" y="100846"/>
                    <a:pt x="33409" y="61222"/>
                    <a:pt x="21503" y="2150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9B8C39A5-2C68-4D4A-8BA1-4C2A7E4FF80A}"/>
                </a:ext>
              </a:extLst>
            </p:cNvPr>
            <p:cNvSpPr/>
            <p:nvPr/>
          </p:nvSpPr>
          <p:spPr>
            <a:xfrm>
              <a:off x="6340288" y="4074628"/>
              <a:ext cx="152400" cy="123825"/>
            </a:xfrm>
            <a:custGeom>
              <a:avLst/>
              <a:gdLst>
                <a:gd name="connsiteX0" fmla="*/ 138712 w 152400"/>
                <a:gd name="connsiteY0" fmla="*/ 103799 h 123825"/>
                <a:gd name="connsiteX1" fmla="*/ 77276 w 152400"/>
                <a:gd name="connsiteY1" fmla="*/ 21503 h 123825"/>
                <a:gd name="connsiteX2" fmla="*/ 21650 w 152400"/>
                <a:gd name="connsiteY2" fmla="*/ 10379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123825">
                  <a:moveTo>
                    <a:pt x="138712" y="103799"/>
                  </a:moveTo>
                  <a:cubicBezTo>
                    <a:pt x="138712" y="103799"/>
                    <a:pt x="138712" y="21503"/>
                    <a:pt x="77276" y="21503"/>
                  </a:cubicBezTo>
                  <a:cubicBezTo>
                    <a:pt x="15839" y="21503"/>
                    <a:pt x="21650" y="103799"/>
                    <a:pt x="21650" y="103799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232BF116-CBF2-4472-8759-FF09B023F840}"/>
                </a:ext>
              </a:extLst>
            </p:cNvPr>
            <p:cNvSpPr/>
            <p:nvPr/>
          </p:nvSpPr>
          <p:spPr>
            <a:xfrm>
              <a:off x="5866471" y="4065484"/>
              <a:ext cx="238125" cy="133350"/>
            </a:xfrm>
            <a:custGeom>
              <a:avLst/>
              <a:gdLst>
                <a:gd name="connsiteX0" fmla="*/ 219051 w 238125"/>
                <a:gd name="connsiteY0" fmla="*/ 21503 h 133350"/>
                <a:gd name="connsiteX1" fmla="*/ 219051 w 238125"/>
                <a:gd name="connsiteY1" fmla="*/ 112943 h 133350"/>
                <a:gd name="connsiteX2" fmla="*/ 21503 w 238125"/>
                <a:gd name="connsiteY2" fmla="*/ 112943 h 133350"/>
                <a:gd name="connsiteX3" fmla="*/ 138565 w 238125"/>
                <a:gd name="connsiteY3" fmla="*/ 2150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33350">
                  <a:moveTo>
                    <a:pt x="219051" y="21503"/>
                  </a:moveTo>
                  <a:lnTo>
                    <a:pt x="219051" y="112943"/>
                  </a:lnTo>
                  <a:lnTo>
                    <a:pt x="21503" y="112943"/>
                  </a:lnTo>
                  <a:cubicBezTo>
                    <a:pt x="21503" y="112943"/>
                    <a:pt x="79986" y="30647"/>
                    <a:pt x="138565" y="2150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F0F25A29-3652-4C23-9E17-419865F5350C}"/>
                </a:ext>
              </a:extLst>
            </p:cNvPr>
            <p:cNvSpPr/>
            <p:nvPr/>
          </p:nvSpPr>
          <p:spPr>
            <a:xfrm>
              <a:off x="5593485" y="3764417"/>
              <a:ext cx="304800" cy="304800"/>
            </a:xfrm>
            <a:custGeom>
              <a:avLst/>
              <a:gdLst>
                <a:gd name="connsiteX0" fmla="*/ 120468 w 304800"/>
                <a:gd name="connsiteY0" fmla="*/ 47678 h 304800"/>
                <a:gd name="connsiteX1" fmla="*/ 262009 w 304800"/>
                <a:gd name="connsiteY1" fmla="*/ 54155 h 304800"/>
                <a:gd name="connsiteX2" fmla="*/ 262009 w 304800"/>
                <a:gd name="connsiteY2" fmla="*/ 54155 h 304800"/>
                <a:gd name="connsiteX3" fmla="*/ 255942 w 304800"/>
                <a:gd name="connsiteY3" fmla="*/ 195869 h 304800"/>
                <a:gd name="connsiteX4" fmla="*/ 255817 w 304800"/>
                <a:gd name="connsiteY4" fmla="*/ 195983 h 304800"/>
                <a:gd name="connsiteX5" fmla="*/ 156853 w 304800"/>
                <a:gd name="connsiteY5" fmla="*/ 286184 h 304800"/>
                <a:gd name="connsiteX6" fmla="*/ 21503 w 304800"/>
                <a:gd name="connsiteY6" fmla="*/ 13788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0" h="304800">
                  <a:moveTo>
                    <a:pt x="120468" y="47678"/>
                  </a:moveTo>
                  <a:cubicBezTo>
                    <a:pt x="161344" y="10389"/>
                    <a:pt x="224709" y="13288"/>
                    <a:pt x="262009" y="54155"/>
                  </a:cubicBezTo>
                  <a:lnTo>
                    <a:pt x="262009" y="54155"/>
                  </a:lnTo>
                  <a:cubicBezTo>
                    <a:pt x="299467" y="94964"/>
                    <a:pt x="296750" y="158411"/>
                    <a:pt x="255942" y="195869"/>
                  </a:cubicBezTo>
                  <a:cubicBezTo>
                    <a:pt x="255901" y="195907"/>
                    <a:pt x="255859" y="195945"/>
                    <a:pt x="255817" y="195983"/>
                  </a:cubicBezTo>
                  <a:lnTo>
                    <a:pt x="156853" y="286184"/>
                  </a:lnTo>
                  <a:lnTo>
                    <a:pt x="21503" y="13788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94151D87-23DE-40B4-B335-AA1FDC1A57C2}"/>
                </a:ext>
              </a:extLst>
            </p:cNvPr>
            <p:cNvSpPr/>
            <p:nvPr/>
          </p:nvSpPr>
          <p:spPr>
            <a:xfrm>
              <a:off x="5891944" y="2654770"/>
              <a:ext cx="323850" cy="266700"/>
            </a:xfrm>
            <a:custGeom>
              <a:avLst/>
              <a:gdLst>
                <a:gd name="connsiteX0" fmla="*/ 243966 w 323850"/>
                <a:gd name="connsiteY0" fmla="*/ 165487 h 266700"/>
                <a:gd name="connsiteX1" fmla="*/ 299211 w 323850"/>
                <a:gd name="connsiteY1" fmla="*/ 144342 h 266700"/>
                <a:gd name="connsiteX2" fmla="*/ 304164 w 323850"/>
                <a:gd name="connsiteY2" fmla="*/ 134817 h 266700"/>
                <a:gd name="connsiteX3" fmla="*/ 301286 w 323850"/>
                <a:gd name="connsiteY3" fmla="*/ 124992 h 266700"/>
                <a:gd name="connsiteX4" fmla="*/ 300259 w 323850"/>
                <a:gd name="connsiteY4" fmla="*/ 124529 h 266700"/>
                <a:gd name="connsiteX5" fmla="*/ 291305 w 323850"/>
                <a:gd name="connsiteY5" fmla="*/ 121005 h 266700"/>
                <a:gd name="connsiteX6" fmla="*/ 223011 w 323850"/>
                <a:gd name="connsiteY6" fmla="*/ 31470 h 266700"/>
                <a:gd name="connsiteX7" fmla="*/ 98233 w 323850"/>
                <a:gd name="connsiteY7" fmla="*/ 50520 h 266700"/>
                <a:gd name="connsiteX8" fmla="*/ 46036 w 323850"/>
                <a:gd name="connsiteY8" fmla="*/ 104336 h 266700"/>
                <a:gd name="connsiteX9" fmla="*/ 37940 w 323850"/>
                <a:gd name="connsiteY9" fmla="*/ 143198 h 266700"/>
                <a:gd name="connsiteX10" fmla="*/ 43274 w 323850"/>
                <a:gd name="connsiteY10" fmla="*/ 192538 h 266700"/>
                <a:gd name="connsiteX11" fmla="*/ 23557 w 323850"/>
                <a:gd name="connsiteY11" fmla="*/ 233972 h 266700"/>
                <a:gd name="connsiteX12" fmla="*/ 23557 w 323850"/>
                <a:gd name="connsiteY12" fmla="*/ 246735 h 266700"/>
                <a:gd name="connsiteX13" fmla="*/ 23557 w 323850"/>
                <a:gd name="connsiteY13" fmla="*/ 246735 h 266700"/>
                <a:gd name="connsiteX14" fmla="*/ 34130 w 323850"/>
                <a:gd name="connsiteY14" fmla="*/ 248069 h 266700"/>
                <a:gd name="connsiteX15" fmla="*/ 105758 w 323850"/>
                <a:gd name="connsiteY15" fmla="*/ 209969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3850" h="266700">
                  <a:moveTo>
                    <a:pt x="243966" y="165487"/>
                  </a:moveTo>
                  <a:cubicBezTo>
                    <a:pt x="274827" y="153771"/>
                    <a:pt x="299211" y="144342"/>
                    <a:pt x="299211" y="144342"/>
                  </a:cubicBezTo>
                  <a:lnTo>
                    <a:pt x="304164" y="134817"/>
                  </a:lnTo>
                  <a:cubicBezTo>
                    <a:pt x="306082" y="131309"/>
                    <a:pt x="304794" y="126910"/>
                    <a:pt x="301286" y="124992"/>
                  </a:cubicBezTo>
                  <a:cubicBezTo>
                    <a:pt x="300956" y="124811"/>
                    <a:pt x="300613" y="124657"/>
                    <a:pt x="300259" y="124529"/>
                  </a:cubicBezTo>
                  <a:lnTo>
                    <a:pt x="291305" y="121005"/>
                  </a:lnTo>
                  <a:cubicBezTo>
                    <a:pt x="287305" y="111480"/>
                    <a:pt x="256920" y="51663"/>
                    <a:pt x="223011" y="31470"/>
                  </a:cubicBezTo>
                  <a:cubicBezTo>
                    <a:pt x="189102" y="11277"/>
                    <a:pt x="142525" y="23850"/>
                    <a:pt x="98233" y="50520"/>
                  </a:cubicBezTo>
                  <a:cubicBezTo>
                    <a:pt x="76714" y="63944"/>
                    <a:pt x="58797" y="82417"/>
                    <a:pt x="46036" y="104336"/>
                  </a:cubicBezTo>
                  <a:cubicBezTo>
                    <a:pt x="38927" y="115965"/>
                    <a:pt x="36066" y="129698"/>
                    <a:pt x="37940" y="143198"/>
                  </a:cubicBezTo>
                  <a:lnTo>
                    <a:pt x="43274" y="192538"/>
                  </a:lnTo>
                  <a:cubicBezTo>
                    <a:pt x="35749" y="205587"/>
                    <a:pt x="31082" y="218351"/>
                    <a:pt x="23557" y="233972"/>
                  </a:cubicBezTo>
                  <a:cubicBezTo>
                    <a:pt x="21367" y="238639"/>
                    <a:pt x="20319" y="243497"/>
                    <a:pt x="23557" y="246735"/>
                  </a:cubicBezTo>
                  <a:lnTo>
                    <a:pt x="23557" y="246735"/>
                  </a:lnTo>
                  <a:cubicBezTo>
                    <a:pt x="26480" y="249294"/>
                    <a:pt x="30664" y="249822"/>
                    <a:pt x="34130" y="248069"/>
                  </a:cubicBezTo>
                  <a:lnTo>
                    <a:pt x="105758" y="209969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ACBC8988-2163-4241-9E84-9CD11A14D1EB}"/>
                </a:ext>
              </a:extLst>
            </p:cNvPr>
            <p:cNvSpPr/>
            <p:nvPr/>
          </p:nvSpPr>
          <p:spPr>
            <a:xfrm>
              <a:off x="5985915" y="3470171"/>
              <a:ext cx="85725" cy="114300"/>
            </a:xfrm>
            <a:custGeom>
              <a:avLst/>
              <a:gdLst>
                <a:gd name="connsiteX0" fmla="*/ 69223 w 85725"/>
                <a:gd name="connsiteY0" fmla="*/ 21503 h 114300"/>
                <a:gd name="connsiteX1" fmla="*/ 21503 w 85725"/>
                <a:gd name="connsiteY1" fmla="*/ 9808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114300">
                  <a:moveTo>
                    <a:pt x="69223" y="21503"/>
                  </a:moveTo>
                  <a:lnTo>
                    <a:pt x="21503" y="9808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6" r="6607"/>
          <a:stretch/>
        </p:blipFill>
        <p:spPr>
          <a:xfrm>
            <a:off x="1951318" y="1658810"/>
            <a:ext cx="3320898" cy="479685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94" b="5633"/>
          <a:stretch/>
        </p:blipFill>
        <p:spPr>
          <a:xfrm>
            <a:off x="6608586" y="1650573"/>
            <a:ext cx="3236081" cy="480789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605614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>
                <a:latin typeface="Europe" pitchFamily="50" charset="0"/>
              </a:rPr>
              <a:t>ОГРАНИЧЕНИЕ СКОРОСТИ ДЛЯ ГРУЗОВЫХ ТС</a:t>
            </a:r>
            <a:endParaRPr lang="ru-RU" altLang="ru-RU" dirty="0">
              <a:latin typeface="Europe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b="12324"/>
          <a:stretch>
            <a:fillRect/>
          </a:stretch>
        </p:blipFill>
        <p:spPr bwMode="auto">
          <a:xfrm>
            <a:off x="1665421" y="1741189"/>
            <a:ext cx="3992942" cy="466784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b="9371"/>
          <a:stretch>
            <a:fillRect/>
          </a:stretch>
        </p:blipFill>
        <p:spPr bwMode="auto">
          <a:xfrm>
            <a:off x="6520103" y="1732952"/>
            <a:ext cx="3851336" cy="465390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8133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УСТАНОВКА ДОПОЛНИТЕЛЬНЫХ «ШЕРИФ-БАЛОК»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28692" r="32285" b="5128"/>
          <a:stretch>
            <a:fillRect/>
          </a:stretch>
        </p:blipFill>
        <p:spPr bwMode="auto">
          <a:xfrm>
            <a:off x="4243947" y="1722581"/>
            <a:ext cx="3277199" cy="471116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280" y="1722582"/>
            <a:ext cx="3549838" cy="473111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8" descr="O:\00Obmen\Для Позднякова И.Н\мероприятия по БДД ИРТЫШ\Исполнение мероприятий по БДД 2022\Шериф-балка Р-254 СО км76+100.jpg"/>
          <p:cNvPicPr>
            <a:picLocks noChangeAspect="1" noChangeArrowheads="1"/>
          </p:cNvPicPr>
          <p:nvPr/>
        </p:nvPicPr>
        <p:blipFill rotWithShape="1">
          <a:blip r:embed="rId4" cstate="print">
            <a:lum bright="10000" contrast="30000"/>
          </a:blip>
          <a:srcRect t="24800" r="24966" b="6601"/>
          <a:stretch/>
        </p:blipFill>
        <p:spPr bwMode="auto">
          <a:xfrm>
            <a:off x="733298" y="1728006"/>
            <a:ext cx="3089059" cy="470266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508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8133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СИГНАЛЬНЫЕ СТОЛБИКИ НА ОСИ ПРОЕЗЖЕЙ ЧАСТИ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b="20886"/>
          <a:stretch>
            <a:fillRect/>
          </a:stretch>
        </p:blipFill>
        <p:spPr bwMode="auto">
          <a:xfrm>
            <a:off x="1181811" y="1724714"/>
            <a:ext cx="3324287" cy="461706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t="21677" r="10784" b="25824"/>
          <a:stretch>
            <a:fillRect/>
          </a:stretch>
        </p:blipFill>
        <p:spPr bwMode="auto">
          <a:xfrm>
            <a:off x="5050671" y="1716476"/>
            <a:ext cx="5996270" cy="461251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8133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УЧАСТКИ С ЗАПРЕЩЕНИЕМ ОБГОНА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6" name="Рисунок 5" descr="D:\Users\pozdnyakov-in\Desktop\ФОТО по БДД в 2020 году\Жёлтая разметка\Линия 1.19 по решению Комиссии по БДД (Убинка)\IMG-20201112-WA0007.jpg"/>
          <p:cNvPicPr/>
          <p:nvPr/>
        </p:nvPicPr>
        <p:blipFill>
          <a:blip r:embed="rId2" cstate="print">
            <a:lum contrast="10000"/>
          </a:blip>
          <a:srcRect t="15276"/>
          <a:stretch>
            <a:fillRect/>
          </a:stretch>
        </p:blipFill>
        <p:spPr bwMode="auto">
          <a:xfrm>
            <a:off x="658855" y="1788484"/>
            <a:ext cx="4811070" cy="340959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951691" y="2275772"/>
            <a:ext cx="5498903" cy="412417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3984" t="29314" r="33966" b="24895"/>
          <a:stretch>
            <a:fillRect/>
          </a:stretch>
        </p:blipFill>
        <p:spPr bwMode="auto">
          <a:xfrm>
            <a:off x="10429103" y="321277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8133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КУ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9F70"/>
      </a:accent1>
      <a:accent2>
        <a:srgbClr val="ADDDF4"/>
      </a:accent2>
      <a:accent3>
        <a:srgbClr val="304A9A"/>
      </a:accent3>
      <a:accent4>
        <a:srgbClr val="273878"/>
      </a:accent4>
      <a:accent5>
        <a:srgbClr val="1F2C5F"/>
      </a:accent5>
      <a:accent6>
        <a:srgbClr val="9C2424"/>
      </a:accent6>
      <a:hlink>
        <a:srgbClr val="1F2C5F"/>
      </a:hlink>
      <a:folHlink>
        <a:srgbClr val="898E9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</TotalTime>
  <Words>109</Words>
  <Application>Microsoft Office PowerPoint</Application>
  <PresentationFormat>Произвольный</PresentationFormat>
  <Paragraphs>41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Europe</vt:lpstr>
      <vt:lpstr>Times New Roman</vt:lpstr>
      <vt:lpstr>Calibri</vt:lpstr>
      <vt:lpstr>Тема Office</vt:lpstr>
      <vt:lpstr>«О ВНЕДРЕНИИ ИННОВАЦИЙ И ПОВЫШЕНИИ БЕЗОПАСНОСТИ ДОРОЖНОГО ДВИЖЕНИЯ  НА ФЕДЕРАЛЬНЫХ АВТОМОБИЛЬНЫХ ДОРОГАХ  ФКУ «СИБУПРАВТОДОР» </vt:lpstr>
      <vt:lpstr>АВТОМОБИЛЬНЫЕ ДОРОГИ ФКУ «СИБУПРАВТОДОР»</vt:lpstr>
      <vt:lpstr>ДИНАМИКА ОСНОВНЫХ ПОКАЗАТЕЛЕЙ АВАРИЙНОСТИ</vt:lpstr>
      <vt:lpstr>РОСТ ИНТЕНСИВНОСТИ ТРАНСПОРТНЫХ СРЕДСТВ</vt:lpstr>
      <vt:lpstr>УСТАНОВКА ДОПОЛНИТЕЛЬНЫХ КОМПЛЕКСОВ ФВФ</vt:lpstr>
      <vt:lpstr>ОГРАНИЧЕНИЕ СКОРОСТИ ДЛЯ ГРУЗОВЫХ ТС</vt:lpstr>
      <vt:lpstr>УСТАНОВКА ДОПОЛНИТЕЛЬНЫХ «ШЕРИФ-БАЛОК»</vt:lpstr>
      <vt:lpstr>СИГНАЛЬНЫЕ СТОЛБИКИ НА ОСИ ПРОЕЗЖЕЙ ЧАСТИ</vt:lpstr>
      <vt:lpstr>УЧАСТКИ С ЗАПРЕЩЕНИЕМ ОБГОНА</vt:lpstr>
      <vt:lpstr>СНИЖЕНИЕ СКОРОСТНОГО РЕЖИМА</vt:lpstr>
      <vt:lpstr>ПОПЕРЕЧНЫЕ ШУМОВЫЕ ПОЛОСЫ</vt:lpstr>
      <vt:lpstr>НАНЕСЕНИЕ ПРОФИЛЬНОЙ РАЗМЕТКИ</vt:lpstr>
      <vt:lpstr>СВЕТОВОЗВРАЩАТЕЛИ НА ПОКРЫТИИ</vt:lpstr>
      <vt:lpstr>ПРОПАГАНДА СОБЛЮДЕНИЯ ПДД</vt:lpstr>
      <vt:lpstr>КОМПЛЕКСНОЕ ОБУСТРОЙСТВО ПРИ УСТАНОВКЕ СВЕТОФОРОВ</vt:lpstr>
      <vt:lpstr>УСТАНОВКА ТАБЛО ПЕРЕМЕННОЙ ИНФОРМАЦИИ</vt:lpstr>
      <vt:lpstr>УСТАНОВКА МУЛЯЖЕЙ КОМПЛЕКСОВ ФВФ </vt:lpstr>
      <vt:lpstr>РАЗДЕЛЕНИЕ ВСТРЕЧНЫХ ПОТОКОВ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User_1</dc:creator>
  <cp:lastModifiedBy>pozdnyakov-in</cp:lastModifiedBy>
  <cp:revision>155</cp:revision>
  <dcterms:created xsi:type="dcterms:W3CDTF">2022-07-19T07:58:29Z</dcterms:created>
  <dcterms:modified xsi:type="dcterms:W3CDTF">2023-06-28T08:54:38Z</dcterms:modified>
</cp:coreProperties>
</file>