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18288000" cy="10287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50" d="100"/>
          <a:sy n="50" d="100"/>
        </p:scale>
        <p:origin x="1140" y="144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4024922" y="-4065328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rcRect l="86" t="0" r="86" b="0"/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47231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1402745" y="520665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2666999" y="5216841"/>
            <a:ext cx="7215471" cy="2682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FF0000"/>
                </a:solidFill>
                <a:latin typeface="Times New Roman"/>
                <a:cs typeface="Times New Roman"/>
              </a:rPr>
              <a:t>Актуальные вопросы 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4400" b="1">
                <a:solidFill>
                  <a:srgbClr val="FF0000"/>
                </a:solidFill>
                <a:latin typeface="Times New Roman"/>
                <a:cs typeface="Times New Roman"/>
              </a:rPr>
              <a:t>обеспечения транспортной и авиационной </a:t>
            </a:r>
            <a:r>
              <a:rPr lang="ru-RU" sz="4400" b="1">
                <a:solidFill>
                  <a:srgbClr val="FF0000"/>
                </a:solidFill>
                <a:latin typeface="Times New Roman"/>
                <a:cs typeface="Times New Roman"/>
              </a:rPr>
              <a:t>безопасности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AutoShape 10"/>
          <p:cNvSpPr/>
          <p:nvPr/>
        </p:nvSpPr>
        <p:spPr bwMode="auto">
          <a:xfrm flipV="1">
            <a:off x="2354183" y="8223504"/>
            <a:ext cx="8362704" cy="0"/>
          </a:xfrm>
          <a:prstGeom prst="line">
            <a:avLst/>
          </a:prstGeom>
          <a:ln w="19050" cap="flat">
            <a:solidFill>
              <a:srgbClr val="1260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 bwMode="auto">
          <a:xfrm>
            <a:off x="2354182" y="8366379"/>
            <a:ext cx="5799217" cy="426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  <a:defRPr/>
            </a:pPr>
            <a:r>
              <a:rPr lang="ru-RU" sz="2550" b="1">
                <a:solidFill>
                  <a:srgbClr val="1260A4"/>
                </a:solidFill>
                <a:latin typeface="Times New Roman"/>
                <a:cs typeface="Times New Roman"/>
              </a:rPr>
              <a:t>Таратайко Владимир Владимирович</a:t>
            </a:r>
            <a:r>
              <a:rPr lang="ru-RU" sz="2550" b="1">
                <a:solidFill>
                  <a:srgbClr val="1260A4"/>
                </a:solidFill>
                <a:latin typeface="Montserrat Medium Italics"/>
              </a:rPr>
              <a:t> </a:t>
            </a:r>
            <a:endParaRPr lang="en-US" sz="2550" b="1">
              <a:solidFill>
                <a:srgbClr val="1260A4"/>
              </a:solidFill>
              <a:latin typeface="Montserrat Medium Itali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47231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379134" y="150309"/>
            <a:ext cx="6264636" cy="1804062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2" name="Заголовок 1"/>
          <p:cNvSpPr txBox="1"/>
          <p:nvPr/>
        </p:nvSpPr>
        <p:spPr bwMode="auto">
          <a:xfrm>
            <a:off x="1072153" y="1954371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latin typeface="HeliosC"/>
              </a:rPr>
              <a:t>Отмена НПД по авиационной безопасности</a:t>
            </a:r>
            <a:endParaRPr lang="ru-RU" sz="2400" b="1">
              <a:latin typeface="HeliosC"/>
            </a:endParaRPr>
          </a:p>
        </p:txBody>
      </p:sp>
      <p:pic>
        <p:nvPicPr>
          <p:cNvPr id="14" name="Picture 8" descr="f73bc2ccf747143edbe488cb09ee0df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/>
        </p:blipFill>
        <p:spPr bwMode="auto">
          <a:xfrm>
            <a:off x="7848600" y="3827939"/>
            <a:ext cx="2537139" cy="253569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Умножение 14"/>
          <p:cNvSpPr/>
          <p:nvPr/>
        </p:nvSpPr>
        <p:spPr bwMode="auto">
          <a:xfrm>
            <a:off x="7265977" y="3633042"/>
            <a:ext cx="3702383" cy="284119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1848180" y="3066047"/>
            <a:ext cx="382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Воздушный кодекс РФ</a:t>
            </a:r>
            <a:endParaRPr/>
          </a:p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(глава </a:t>
            </a:r>
            <a:r>
              <a:rPr lang="en-US" b="1">
                <a:latin typeface="Times New Roman"/>
                <a:cs typeface="Times New Roman"/>
              </a:rPr>
              <a:t>XII)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18" name="Умножение 17"/>
          <p:cNvSpPr/>
          <p:nvPr/>
        </p:nvSpPr>
        <p:spPr bwMode="auto">
          <a:xfrm>
            <a:off x="2806191" y="2543392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568167" y="4157805"/>
            <a:ext cx="421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ФАП № 142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20" name="Умножение 19"/>
          <p:cNvSpPr/>
          <p:nvPr/>
        </p:nvSpPr>
        <p:spPr bwMode="auto">
          <a:xfrm>
            <a:off x="2815805" y="3496651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680774" y="5067300"/>
            <a:ext cx="421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ФАП № 29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22" name="Умножение 21"/>
          <p:cNvSpPr/>
          <p:nvPr/>
        </p:nvSpPr>
        <p:spPr bwMode="auto">
          <a:xfrm>
            <a:off x="2792396" y="4387317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 bwMode="auto">
          <a:xfrm>
            <a:off x="1691885" y="5864847"/>
            <a:ext cx="421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Приказ ФАС </a:t>
            </a:r>
            <a:r>
              <a:rPr lang="ru-RU" sz="2000" b="1">
                <a:latin typeface="Times New Roman"/>
                <a:cs typeface="Times New Roman"/>
              </a:rPr>
              <a:t>России</a:t>
            </a:r>
            <a:r>
              <a:rPr lang="ru-RU" b="1">
                <a:latin typeface="Times New Roman"/>
                <a:cs typeface="Times New Roman"/>
              </a:rPr>
              <a:t> № 238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24" name="Умножение 23"/>
          <p:cNvSpPr/>
          <p:nvPr/>
        </p:nvSpPr>
        <p:spPr bwMode="auto">
          <a:xfrm>
            <a:off x="2830517" y="5254412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 bwMode="auto">
          <a:xfrm>
            <a:off x="12330980" y="3096824"/>
            <a:ext cx="397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ФАП № 128</a:t>
            </a:r>
            <a:endParaRPr/>
          </a:p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(глава «Авиационная безопасность»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26" name="Умножение 25"/>
          <p:cNvSpPr/>
          <p:nvPr/>
        </p:nvSpPr>
        <p:spPr bwMode="auto">
          <a:xfrm>
            <a:off x="13423688" y="2584710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 bwMode="auto">
          <a:xfrm>
            <a:off x="12419249" y="3900078"/>
            <a:ext cx="39714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ФАП № 494</a:t>
            </a:r>
            <a:endParaRPr/>
          </a:p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(</a:t>
            </a:r>
            <a:r>
              <a:rPr lang="ru-RU" sz="2000" b="1">
                <a:latin typeface="Times New Roman"/>
                <a:cs typeface="Times New Roman"/>
              </a:rPr>
              <a:t>Меры</a:t>
            </a:r>
            <a:r>
              <a:rPr lang="ru-RU" b="1">
                <a:latin typeface="Times New Roman"/>
                <a:cs typeface="Times New Roman"/>
              </a:rPr>
              <a:t> авиационной безопасности)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28" name="Умножение 27"/>
          <p:cNvSpPr/>
          <p:nvPr/>
        </p:nvSpPr>
        <p:spPr bwMode="auto">
          <a:xfrm>
            <a:off x="13423688" y="3513680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 bwMode="auto">
          <a:xfrm>
            <a:off x="12428750" y="4914900"/>
            <a:ext cx="397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Приказ Минтранса России № 76</a:t>
            </a:r>
            <a:endParaRPr/>
          </a:p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(Положение о САБ аэропорта)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30" name="Умножение 29"/>
          <p:cNvSpPr/>
          <p:nvPr/>
        </p:nvSpPr>
        <p:spPr bwMode="auto">
          <a:xfrm>
            <a:off x="13423688" y="4433273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 bwMode="auto">
          <a:xfrm>
            <a:off x="12480004" y="5829300"/>
            <a:ext cx="3971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ФАП № 10</a:t>
            </a:r>
            <a:endParaRPr/>
          </a:p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(Меры по авиационной безопасности)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32" name="Умножение 31"/>
          <p:cNvSpPr/>
          <p:nvPr/>
        </p:nvSpPr>
        <p:spPr bwMode="auto">
          <a:xfrm>
            <a:off x="13430377" y="5419137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2428750" y="6910447"/>
            <a:ext cx="397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Приказ Минтранса России № 222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(</a:t>
            </a:r>
            <a:r>
              <a:rPr lang="ru-RU" b="1">
                <a:latin typeface="Times New Roman"/>
                <a:cs typeface="Times New Roman"/>
              </a:rPr>
              <a:t>положение</a:t>
            </a:r>
            <a:r>
              <a:rPr lang="ru-RU">
                <a:latin typeface="Times New Roman"/>
                <a:cs typeface="Times New Roman"/>
              </a:rPr>
              <a:t> </a:t>
            </a:r>
            <a:r>
              <a:rPr lang="ru-RU" b="1">
                <a:latin typeface="Times New Roman"/>
                <a:cs typeface="Times New Roman"/>
              </a:rPr>
              <a:t>о САБ эксплуатанта)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34" name="Умножение 33"/>
          <p:cNvSpPr/>
          <p:nvPr/>
        </p:nvSpPr>
        <p:spPr bwMode="auto">
          <a:xfrm>
            <a:off x="13430377" y="6387792"/>
            <a:ext cx="1828800" cy="1691640"/>
          </a:xfrm>
          <a:prstGeom prst="mathMultiply">
            <a:avLst>
              <a:gd name="adj1" fmla="val 23520"/>
            </a:avLst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47231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379134" y="150309"/>
            <a:ext cx="6264636" cy="1804062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963344" y="2501369"/>
            <a:ext cx="5209856" cy="637593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 bwMode="auto">
          <a:xfrm>
            <a:off x="2558133" y="2928050"/>
            <a:ext cx="5474525" cy="507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Перечень вопросов подлежащих сертификации:</a:t>
            </a:r>
            <a:endParaRPr/>
          </a:p>
          <a:p>
            <a:pPr algn="ctr">
              <a:defRPr/>
            </a:pPr>
            <a:endParaRPr lang="ru-RU" b="1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>
                <a:latin typeface="Times New Roman"/>
                <a:cs typeface="Times New Roman"/>
              </a:rPr>
              <a:t>1. Организация </a:t>
            </a:r>
            <a:r>
              <a:rPr lang="ru-RU">
                <a:latin typeface="Times New Roman"/>
                <a:cs typeface="Times New Roman"/>
              </a:rPr>
              <a:t>обеспечения авиационной безопасности</a:t>
            </a:r>
            <a:r>
              <a:rPr lang="ru-RU">
                <a:latin typeface="Times New Roman"/>
                <a:cs typeface="Times New Roman"/>
              </a:rPr>
              <a:t>.</a:t>
            </a:r>
            <a:endParaRPr/>
          </a:p>
          <a:p>
            <a:pPr lvl="0">
              <a:defRPr/>
            </a:pPr>
            <a:endParaRPr lang="ru-RU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>
                <a:latin typeface="Times New Roman"/>
                <a:cs typeface="Times New Roman"/>
              </a:rPr>
              <a:t>2. Организация и проведение предполетного и послеполетного досмотра воздушного судна, его бортовых запасов (включая бортовое питание), членов экипажей, пассажиров и багажа, в том числе вещей, находящихся при пассажирах, лиц из числа авиационного персонала гражданской авиации, грузов и почты</a:t>
            </a:r>
            <a:r>
              <a:rPr lang="ru-RU">
                <a:latin typeface="Times New Roman"/>
                <a:cs typeface="Times New Roman"/>
              </a:rPr>
              <a:t>.</a:t>
            </a:r>
            <a:endParaRPr/>
          </a:p>
          <a:p>
            <a:pPr lvl="0">
              <a:defRPr/>
            </a:pPr>
            <a:endParaRPr lang="ru-RU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>
                <a:latin typeface="Times New Roman"/>
                <a:cs typeface="Times New Roman"/>
              </a:rPr>
              <a:t>3. Организация и обеспечение охраны аэропорта, объектов его инфраструктуры и воздушных судов</a:t>
            </a:r>
            <a:r>
              <a:rPr lang="ru-RU">
                <a:latin typeface="Times New Roman"/>
                <a:cs typeface="Times New Roman"/>
              </a:rPr>
              <a:t>.</a:t>
            </a:r>
            <a:endParaRPr/>
          </a:p>
          <a:p>
            <a:pPr lvl="0"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4. Организация и обеспечение пропускного и внутриобъектового режима.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47231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379134" y="150309"/>
            <a:ext cx="6264636" cy="1804062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219200" y="2781299"/>
            <a:ext cx="15544800" cy="7122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47231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379134" y="150309"/>
            <a:ext cx="6264636" cy="1804062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9" name="Заголовок 1"/>
          <p:cNvSpPr txBox="1"/>
          <p:nvPr/>
        </p:nvSpPr>
        <p:spPr bwMode="auto">
          <a:xfrm>
            <a:off x="1793400" y="2265034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ru-RU" sz="2400" b="1">
                <a:latin typeface="HeliosC"/>
              </a:rPr>
              <a:t>Аэропортовые комиссии</a:t>
            </a:r>
            <a:endParaRPr lang="ru-RU" sz="2400" b="1">
              <a:latin typeface="HeliosC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42328" y="3325376"/>
            <a:ext cx="45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Анализ информации о состоянии авиационной безопасности в аэропорту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242328" y="4201374"/>
            <a:ext cx="45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 sz="1800"/>
              <a:t>Выработка рекомендаций, </a:t>
            </a:r>
            <a:r>
              <a:rPr lang="ru-RU" sz="1800"/>
              <a:t>направленных </a:t>
            </a:r>
            <a:r>
              <a:rPr lang="ru-RU" sz="1800"/>
              <a:t>на повышение эффективности работы по выявлению и устранению причин и условий, </a:t>
            </a:r>
            <a:r>
              <a:rPr lang="ru-RU" sz="1800"/>
              <a:t>АНВ</a:t>
            </a:r>
            <a:r>
              <a:rPr lang="ru-RU" sz="1800"/>
              <a:t> </a:t>
            </a:r>
            <a:r>
              <a:rPr lang="ru-RU" sz="1800"/>
              <a:t>в том числе предложений по внедрению новых технологий и методов обеспечения авиационной безопасности.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273008" y="6401118"/>
            <a:ext cx="45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 sz="1800"/>
              <a:t>Координация действий органов государственной власти, в том числе правоохранительных, руководства главного оператора и операторов аэропорта, направленных на предотвращение и пресечение противоправных действий в отношении гражданской авиации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7941717" y="3325376"/>
            <a:ext cx="45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 sz="1800"/>
              <a:t>Информирование заинтересованных территориальных органов федеральных органов исполнительной </a:t>
            </a:r>
            <a:r>
              <a:rPr lang="ru-RU" sz="1800"/>
              <a:t>власти о </a:t>
            </a:r>
            <a:r>
              <a:rPr lang="ru-RU" sz="1800"/>
              <a:t>состоянии дел по осуществлению мер авиационной безопасности в аэропорту и проблемах, связанных с его защитой.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7941717" y="5442140"/>
            <a:ext cx="45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 sz="1800"/>
              <a:t>Рассмотрение и представление в установленном порядке предложений по совершенствованию системы защиты деятельности гражданской авиации от актов незаконного вмешательства.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 rot="-5400000">
            <a:off x="8083893" y="432845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47231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379134" y="150309"/>
            <a:ext cx="6264636" cy="1804062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6" name="Заголовок 1"/>
          <p:cNvSpPr txBox="1"/>
          <p:nvPr/>
        </p:nvSpPr>
        <p:spPr bwMode="auto">
          <a:xfrm>
            <a:off x="674850" y="2009557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latin typeface="HeliosC"/>
              </a:rPr>
              <a:t>Воздушная перевозка оружия</a:t>
            </a:r>
            <a:endParaRPr lang="ru-RU" sz="2400" b="1">
              <a:latin typeface="HeliosC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03820" y="2676032"/>
            <a:ext cx="16015003" cy="8119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 rot="-5400000">
            <a:off x="8083893" y="432845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47231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379134" y="150309"/>
            <a:ext cx="6264636" cy="1804062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0" name="Заголовок 1"/>
          <p:cNvSpPr txBox="1"/>
          <p:nvPr/>
        </p:nvSpPr>
        <p:spPr bwMode="auto">
          <a:xfrm>
            <a:off x="964906" y="1954371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2400" b="1">
                <a:latin typeface="HeliosC"/>
              </a:rPr>
              <a:t>Результаты досмотров</a:t>
            </a:r>
            <a:endParaRPr lang="ru-RU" sz="2400" b="1">
              <a:latin typeface="HeliosC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589348" y="2841231"/>
            <a:ext cx="15514222" cy="7795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 rot="-5400000">
            <a:off x="8083893" y="432845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 l="0" t="0" r="0" b="47231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379134" y="150309"/>
            <a:ext cx="6264636" cy="1804062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2" name="TextBox 11"/>
          <p:cNvSpPr txBox="1"/>
          <p:nvPr/>
        </p:nvSpPr>
        <p:spPr bwMode="auto">
          <a:xfrm>
            <a:off x="6477000" y="2818298"/>
            <a:ext cx="525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Проблемы применения средств противодействия </a:t>
            </a:r>
            <a:r>
              <a:rPr lang="ru-RU" sz="2400" b="1">
                <a:latin typeface="Times New Roman"/>
                <a:cs typeface="Times New Roman"/>
              </a:rPr>
              <a:t>БПЛА</a:t>
            </a:r>
            <a:r>
              <a:rPr lang="ru-RU" sz="2400" b="1">
                <a:latin typeface="Times New Roman"/>
                <a:cs typeface="Times New Roman"/>
              </a:rPr>
              <a:t> на </a:t>
            </a:r>
            <a:r>
              <a:rPr lang="ru-RU" sz="2400" b="1">
                <a:latin typeface="Times New Roman"/>
                <a:cs typeface="Times New Roman"/>
              </a:rPr>
              <a:t>ОТИ</a:t>
            </a:r>
            <a:r>
              <a:rPr lang="ru-RU" sz="2400" b="1">
                <a:latin typeface="Times New Roman"/>
                <a:cs typeface="Times New Roman"/>
              </a:rPr>
              <a:t> ВТ:</a:t>
            </a:r>
            <a:r>
              <a:rPr lang="ru-RU" sz="2400"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Отсутствие полномочий применения у СТИ; </a:t>
            </a:r>
            <a:endParaRPr/>
          </a:p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Отсутствие требований к средствам противодействия;</a:t>
            </a:r>
            <a:endParaRPr/>
          </a:p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Вероятные риски применения для безопасности полетов;</a:t>
            </a:r>
            <a:endParaRPr/>
          </a:p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Эффективность применения;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 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Высокая стоимость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92911" y="2650932"/>
            <a:ext cx="5484089" cy="3711767"/>
          </a:xfrm>
          <a:prstGeom prst="rect">
            <a:avLst/>
          </a:prstGeom>
          <a:gradFill>
            <a:gsLst>
              <a:gs pos="14000">
                <a:schemeClr val="accent1">
                  <a:lumMod val="30000"/>
                  <a:lumOff val="70000"/>
                </a:schemeClr>
              </a:gs>
              <a:gs pos="83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rcRect l="35899" t="20226" r="13721" b="10420"/>
          <a:stretch/>
        </p:blipFill>
        <p:spPr bwMode="auto">
          <a:xfrm>
            <a:off x="12668984" y="3663494"/>
            <a:ext cx="4476015" cy="384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Р7-Офис/7.4.0.341</Application>
  <DocSecurity>0</DocSecurity>
  <PresentationFormat>Произвольный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Презы СТФ</dc:title>
  <dc:subject/>
  <dc:creator/>
  <cp:keywords/>
  <dc:description/>
  <dc:identifier>DAF8ii9hcFc</dc:identifier>
  <dc:language/>
  <cp:lastModifiedBy/>
  <cp:revision>8</cp:revision>
  <dcterms:created xsi:type="dcterms:W3CDTF">2006-08-16T00:00:00Z</dcterms:created>
  <dcterms:modified xsi:type="dcterms:W3CDTF">2024-06-17T10:51:13Z</dcterms:modified>
  <cp:category/>
  <cp:contentStatus/>
  <cp:version/>
</cp:coreProperties>
</file>