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3" r:id="rId7"/>
    <p:sldId id="261" r:id="rId8"/>
    <p:sldId id="260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F9"/>
    <a:srgbClr val="FF9900"/>
    <a:srgbClr val="004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4BA2-EB68-4786-8C3B-06EACAE02B6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65A-639D-405D-AC42-6CD88E8B4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33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4BA2-EB68-4786-8C3B-06EACAE02B6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65A-639D-405D-AC42-6CD88E8B4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977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4BA2-EB68-4786-8C3B-06EACAE02B6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65A-639D-405D-AC42-6CD88E8B4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18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4BA2-EB68-4786-8C3B-06EACAE02B6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65A-639D-405D-AC42-6CD88E8B4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94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4BA2-EB68-4786-8C3B-06EACAE02B6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65A-639D-405D-AC42-6CD88E8B4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777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4BA2-EB68-4786-8C3B-06EACAE02B6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65A-639D-405D-AC42-6CD88E8B4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71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4BA2-EB68-4786-8C3B-06EACAE02B6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65A-639D-405D-AC42-6CD88E8B4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51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4BA2-EB68-4786-8C3B-06EACAE02B6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65A-639D-405D-AC42-6CD88E8B4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30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4BA2-EB68-4786-8C3B-06EACAE02B6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65A-639D-405D-AC42-6CD88E8B4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44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4BA2-EB68-4786-8C3B-06EACAE02B6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65A-639D-405D-AC42-6CD88E8B4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014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4BA2-EB68-4786-8C3B-06EACAE02B6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B65A-639D-405D-AC42-6CD88E8B4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35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E4BA2-EB68-4786-8C3B-06EACAE02B69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B65A-639D-405D-AC42-6CD88E8B49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66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8E2604-A286-9B4B-85A5-1990C9E56228}"/>
              </a:ext>
            </a:extLst>
          </p:cNvPr>
          <p:cNvSpPr txBox="1"/>
          <p:nvPr/>
        </p:nvSpPr>
        <p:spPr>
          <a:xfrm>
            <a:off x="1055688" y="1751213"/>
            <a:ext cx="97420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00B0F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Особенности грузовых авиаперевозок для бизнеса в условиях ограничений</a:t>
            </a:r>
            <a:endParaRPr lang="ru-RU" sz="5400" b="1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F34F8-C438-BC47-A8D1-F2FDB3FEF11B}"/>
              </a:ext>
            </a:extLst>
          </p:cNvPr>
          <p:cNvSpPr txBox="1"/>
          <p:nvPr/>
        </p:nvSpPr>
        <p:spPr>
          <a:xfrm>
            <a:off x="1055688" y="4521960"/>
            <a:ext cx="9557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99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ООО «Скай Карго Сервис» </a:t>
            </a:r>
            <a:endParaRPr lang="ru-RU" sz="3200" dirty="0">
              <a:solidFill>
                <a:srgbClr val="FF99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4FA98-F127-F245-8DC9-4B0BC760A37E}"/>
              </a:ext>
            </a:extLst>
          </p:cNvPr>
          <p:cNvSpPr txBox="1"/>
          <p:nvPr/>
        </p:nvSpPr>
        <p:spPr>
          <a:xfrm>
            <a:off x="3859627" y="5599178"/>
            <a:ext cx="7240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>
                <a:solidFill>
                  <a:srgbClr val="00AFF9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Артем Мегаев, </a:t>
            </a:r>
          </a:p>
          <a:p>
            <a:pPr algn="r"/>
            <a:r>
              <a:rPr lang="ru-RU" sz="1800" dirty="0">
                <a:solidFill>
                  <a:srgbClr val="00AFF9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Руководитель отдела по работе с клиентами</a:t>
            </a:r>
            <a:endParaRPr lang="ru-RU" dirty="0">
              <a:solidFill>
                <a:srgbClr val="00AFF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439633-4540-A748-A6E2-2FF22E3B7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812" y="836613"/>
            <a:ext cx="1561388" cy="7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1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Qatar Airways запускает свою метавселенную - NFT-ARTY">
            <a:extLst>
              <a:ext uri="{FF2B5EF4-FFF2-40B4-BE49-F238E27FC236}">
                <a16:creationId xmlns:a16="http://schemas.microsoft.com/office/drawing/2014/main" id="{7CA538A9-B020-49DB-939E-37FD8A8206E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6"/>
          <a:stretch/>
        </p:blipFill>
        <p:spPr bwMode="auto">
          <a:xfrm>
            <a:off x="0" y="0"/>
            <a:ext cx="1220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87A07CF4-1F4F-416F-93D9-F7CAD6F46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5" y="447040"/>
            <a:ext cx="2828160" cy="7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66EA08B-E58D-FC4D-8C33-7B07089194E5}"/>
              </a:ext>
            </a:extLst>
          </p:cNvPr>
          <p:cNvSpPr/>
          <p:nvPr/>
        </p:nvSpPr>
        <p:spPr>
          <a:xfrm>
            <a:off x="5669280" y="447040"/>
            <a:ext cx="6375400" cy="6177280"/>
          </a:xfrm>
          <a:prstGeom prst="roundRect">
            <a:avLst/>
          </a:prstGeom>
          <a:solidFill>
            <a:srgbClr val="00AFF9">
              <a:alpha val="90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E6F0B3-28A8-1B42-98FF-9A9FEFF5AA21}"/>
              </a:ext>
            </a:extLst>
          </p:cNvPr>
          <p:cNvSpPr txBox="1"/>
          <p:nvPr/>
        </p:nvSpPr>
        <p:spPr>
          <a:xfrm>
            <a:off x="6068060" y="1136561"/>
            <a:ext cx="5577840" cy="515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600" dirty="0" err="1">
                <a:solidFill>
                  <a:prstClr val="black"/>
                </a:solidFill>
                <a:latin typeface="Roboto Light" panose="02000000000000000000"/>
              </a:rPr>
              <a:t>Qatar</a:t>
            </a:r>
            <a:r>
              <a:rPr lang="ru-RU" sz="2600" dirty="0">
                <a:solidFill>
                  <a:prstClr val="black"/>
                </a:solidFill>
                <a:latin typeface="Roboto Light" panose="02000000000000000000"/>
              </a:rPr>
              <a:t> </a:t>
            </a:r>
            <a:r>
              <a:rPr lang="ru-RU" sz="2600" dirty="0" err="1">
                <a:solidFill>
                  <a:prstClr val="black"/>
                </a:solidFill>
                <a:latin typeface="Roboto Light" panose="02000000000000000000"/>
              </a:rPr>
              <a:t>Airways</a:t>
            </a:r>
            <a:r>
              <a:rPr lang="ru-RU" sz="2600" dirty="0">
                <a:solidFill>
                  <a:prstClr val="black"/>
                </a:solidFill>
                <a:latin typeface="Roboto Light" panose="02000000000000000000"/>
              </a:rPr>
              <a:t>, обслуживает более 160 направлений в Африке, Азии, Европе, Северной Америке, Южной Америке, Австралии, и Океании</a:t>
            </a:r>
            <a:endParaRPr lang="en-US" sz="2600" dirty="0">
              <a:solidFill>
                <a:prstClr val="black"/>
              </a:solidFill>
              <a:latin typeface="Roboto Light" panose="0200000000000000000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prstClr val="black"/>
                </a:solidFill>
                <a:latin typeface="Roboto Light" panose="02000000000000000000"/>
              </a:rPr>
              <a:t>Выполняет 5 регулярных рейсов в неделю по маршруту Москва- Доха на широкофюзеляжном самолете В787.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prstClr val="black"/>
                </a:solidFill>
                <a:latin typeface="Roboto Light" panose="02000000000000000000"/>
              </a:rPr>
              <a:t>Принимают генеральные грузы к перевозке.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600" dirty="0">
                <a:solidFill>
                  <a:prstClr val="black"/>
                </a:solidFill>
                <a:latin typeface="Roboto Light" panose="02000000000000000000"/>
              </a:rPr>
              <a:t>По согласованию принимают живых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1519759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tnnews.com/images/stories/airlines/etihad/Etihad_Airways_Boeing_787_Dreamlin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5373"/>
          <a:stretch/>
        </p:blipFill>
        <p:spPr bwMode="auto">
          <a:xfrm>
            <a:off x="0" y="0"/>
            <a:ext cx="12192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Etihad Airways — Википедия">
            <a:extLst>
              <a:ext uri="{FF2B5EF4-FFF2-40B4-BE49-F238E27FC236}">
                <a16:creationId xmlns:a16="http://schemas.microsoft.com/office/drawing/2014/main" id="{DF064D5E-12E2-4DDC-BD22-F21B0966C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896" y="303166"/>
            <a:ext cx="2164879" cy="76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66EA08B-E58D-FC4D-8C33-7B07089194E5}"/>
              </a:ext>
            </a:extLst>
          </p:cNvPr>
          <p:cNvSpPr/>
          <p:nvPr/>
        </p:nvSpPr>
        <p:spPr>
          <a:xfrm>
            <a:off x="114300" y="303166"/>
            <a:ext cx="6375400" cy="6177280"/>
          </a:xfrm>
          <a:prstGeom prst="roundRect">
            <a:avLst/>
          </a:prstGeom>
          <a:solidFill>
            <a:srgbClr val="FF9900">
              <a:alpha val="90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6F0B3-28A8-1B42-98FF-9A9FEFF5AA21}"/>
              </a:ext>
            </a:extLst>
          </p:cNvPr>
          <p:cNvSpPr txBox="1"/>
          <p:nvPr/>
        </p:nvSpPr>
        <p:spPr>
          <a:xfrm>
            <a:off x="510540" y="1071698"/>
            <a:ext cx="5577840" cy="4742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/>
              </a:rPr>
              <a:t>Национальная авиакомпания Объединённых Арабских Эмиратов со штаб-квартирой в Абу-Даби.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/>
              </a:rPr>
              <a:t>Авиакомпания обслуживает более 65 маршрутов по всему миру.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/>
              </a:rPr>
              <a:t>Рейсы выполняются на широкофюзеляжных ВС.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/>
              </a:rPr>
              <a:t>Принимают только генеральные грузы</a:t>
            </a:r>
          </a:p>
        </p:txBody>
      </p:sp>
    </p:spTree>
    <p:extLst>
      <p:ext uri="{BB962C8B-B14F-4D97-AF65-F5344CB8AC3E}">
        <p14:creationId xmlns:p14="http://schemas.microsoft.com/office/powerpoint/2010/main" val="2443326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CC37F2-9E26-544D-AF82-36C8FF0ACC5F}"/>
              </a:ext>
            </a:extLst>
          </p:cNvPr>
          <p:cNvSpPr txBox="1"/>
          <p:nvPr/>
        </p:nvSpPr>
        <p:spPr>
          <a:xfrm>
            <a:off x="1302574" y="604928"/>
            <a:ext cx="100806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Импортные перевозки</a:t>
            </a:r>
            <a:endParaRPr lang="x-none" sz="5000" b="1" dirty="0">
              <a:solidFill>
                <a:schemeClr val="bg1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09C9A-D810-C94D-A97A-7615A6317C15}"/>
              </a:ext>
            </a:extLst>
          </p:cNvPr>
          <p:cNvSpPr txBox="1"/>
          <p:nvPr/>
        </p:nvSpPr>
        <p:spPr>
          <a:xfrm>
            <a:off x="1302574" y="2214889"/>
            <a:ext cx="10080625" cy="39703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3600" dirty="0">
                <a:latin typeface="Roboto Light"/>
              </a:rPr>
              <a:t>Основная проблема в импортных грузоперевозках - отказ «недружественных» стран или авиакомпаний в оформлении груза на получателя – резидента РФ. Здесь вступает в игру «параллельный импорт». </a:t>
            </a:r>
          </a:p>
          <a:p>
            <a:r>
              <a:rPr lang="ru-RU" sz="3600" dirty="0">
                <a:latin typeface="Roboto Light"/>
              </a:rPr>
              <a:t>С нашей развитой агентской сетью, есть следующие варианты по доставке грузов:</a:t>
            </a:r>
          </a:p>
        </p:txBody>
      </p:sp>
    </p:spTree>
    <p:extLst>
      <p:ext uri="{BB962C8B-B14F-4D97-AF65-F5344CB8AC3E}">
        <p14:creationId xmlns:p14="http://schemas.microsoft.com/office/powerpoint/2010/main" val="4158028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DB1BFD-3576-4145-9747-0764877F94E9}"/>
              </a:ext>
            </a:extLst>
          </p:cNvPr>
          <p:cNvSpPr txBox="1"/>
          <p:nvPr/>
        </p:nvSpPr>
        <p:spPr>
          <a:xfrm>
            <a:off x="1055688" y="576824"/>
            <a:ext cx="10080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B0F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«Параллельный импорт»</a:t>
            </a:r>
          </a:p>
          <a:p>
            <a:endParaRPr lang="x-none" sz="4000" b="1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FF4EE-A817-AC49-9D83-27CCA1D89517}"/>
              </a:ext>
            </a:extLst>
          </p:cNvPr>
          <p:cNvSpPr txBox="1"/>
          <p:nvPr/>
        </p:nvSpPr>
        <p:spPr>
          <a:xfrm>
            <a:off x="1055688" y="1900263"/>
            <a:ext cx="100441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Roboto Light"/>
              </a:rPr>
              <a:t>Заключается трехсторонний контракт и поставка груза происходит через агента в Турции.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Roboto Light"/>
              </a:rPr>
              <a:t>Турецкий агент выкупает груз, оформляет его «на себя». Груз прилетает в Турцию или другой пункт транзита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Roboto Light"/>
              </a:rPr>
              <a:t>В транзитной зоне происходит его «перепродажа» в РФ, груз переоформляется и летит в Россию. </a:t>
            </a:r>
          </a:p>
          <a:p>
            <a:endParaRPr lang="ru-RU" sz="2800" dirty="0">
              <a:latin typeface="Roboto Light"/>
            </a:endParaRPr>
          </a:p>
          <a:p>
            <a:r>
              <a:rPr lang="ru-RU" sz="2800" dirty="0">
                <a:latin typeface="Roboto Light"/>
              </a:rPr>
              <a:t>По этой схеме, в основном, летают поставки из Европы</a:t>
            </a:r>
          </a:p>
        </p:txBody>
      </p:sp>
    </p:spTree>
    <p:extLst>
      <p:ext uri="{BB962C8B-B14F-4D97-AF65-F5344CB8AC3E}">
        <p14:creationId xmlns:p14="http://schemas.microsoft.com/office/powerpoint/2010/main" val="494403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" y="1891432"/>
            <a:ext cx="2819581" cy="1839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33" y="4781885"/>
            <a:ext cx="2819581" cy="1831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341" y="1891432"/>
            <a:ext cx="2819581" cy="1831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Двойная стрелка влево/вверх 6"/>
          <p:cNvSpPr/>
          <p:nvPr/>
        </p:nvSpPr>
        <p:spPr>
          <a:xfrm>
            <a:off x="7813040" y="3982720"/>
            <a:ext cx="3056243" cy="2448560"/>
          </a:xfrm>
          <a:prstGeom prst="leftUpArrow">
            <a:avLst>
              <a:gd name="adj1" fmla="val 30637"/>
              <a:gd name="adj2" fmla="val 27490"/>
              <a:gd name="adj3" fmla="val 25000"/>
            </a:avLst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войная стрелка влево/вверх 7"/>
          <p:cNvSpPr>
            <a:spLocks noChangeAspect="1"/>
          </p:cNvSpPr>
          <p:nvPr/>
        </p:nvSpPr>
        <p:spPr>
          <a:xfrm flipH="1">
            <a:off x="993372" y="3982720"/>
            <a:ext cx="3058160" cy="2448560"/>
          </a:xfrm>
          <a:prstGeom prst="leftUpArrow">
            <a:avLst>
              <a:gd name="adj1" fmla="val 28523"/>
              <a:gd name="adj2" fmla="val 27490"/>
              <a:gd name="adj3" fmla="val 26762"/>
            </a:avLst>
          </a:prstGeom>
          <a:solidFill>
            <a:srgbClr val="00AFF9"/>
          </a:solidFill>
          <a:ln>
            <a:solidFill>
              <a:schemeClr val="accent1">
                <a:shade val="50000"/>
                <a:alpha val="9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4111917" y="2360553"/>
            <a:ext cx="3769743" cy="892834"/>
          </a:xfrm>
          <a:prstGeom prst="leftRightArrow">
            <a:avLst/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/>
          <p:cNvSpPr/>
          <p:nvPr/>
        </p:nvSpPr>
        <p:spPr>
          <a:xfrm>
            <a:off x="4918229" y="1720890"/>
            <a:ext cx="2126692" cy="217216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12" y="4280897"/>
            <a:ext cx="416991" cy="4169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12" y="4854330"/>
            <a:ext cx="394320" cy="4250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52" y="5515650"/>
            <a:ext cx="733561" cy="4905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7592" y="4752642"/>
            <a:ext cx="751874" cy="4974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92" y="5614493"/>
            <a:ext cx="416991" cy="4169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483" y="5610470"/>
            <a:ext cx="394320" cy="4250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DB1BFD-3576-4145-9747-0764877F94E9}"/>
              </a:ext>
            </a:extLst>
          </p:cNvPr>
          <p:cNvSpPr txBox="1"/>
          <p:nvPr/>
        </p:nvSpPr>
        <p:spPr>
          <a:xfrm>
            <a:off x="956475" y="307781"/>
            <a:ext cx="10080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F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«Параллельный импорт»</a:t>
            </a:r>
          </a:p>
          <a:p>
            <a:pPr algn="ctr"/>
            <a:endParaRPr lang="x-none" sz="4000" b="1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77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DB1BFD-3576-4145-9747-0764877F94E9}"/>
              </a:ext>
            </a:extLst>
          </p:cNvPr>
          <p:cNvSpPr txBox="1"/>
          <p:nvPr/>
        </p:nvSpPr>
        <p:spPr>
          <a:xfrm>
            <a:off x="1055688" y="312664"/>
            <a:ext cx="10080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B0F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«Транзитное оформление»</a:t>
            </a:r>
          </a:p>
          <a:p>
            <a:endParaRPr lang="x-none" sz="4000" b="1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FF4EE-A817-AC49-9D83-27CCA1D89517}"/>
              </a:ext>
            </a:extLst>
          </p:cNvPr>
          <p:cNvSpPr txBox="1"/>
          <p:nvPr/>
        </p:nvSpPr>
        <p:spPr>
          <a:xfrm>
            <a:off x="1055688" y="974383"/>
            <a:ext cx="1004411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Roboto Light"/>
              </a:rPr>
              <a:t>Так летаем в основном из стран, где отправитель может оформить экспорт на резидента РФ, но нет прямого авиасообщения между странами.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Roboto Light"/>
              </a:rPr>
              <a:t>Оформляется перелет на нашего агента в Шри-Ланке, Мальдивах или Таиланде.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Roboto Light"/>
              </a:rPr>
              <a:t>По прибытии груз проходит процедуру транзитного переоформления с одной авиакомпании на другую и летит в Россию. </a:t>
            </a:r>
          </a:p>
          <a:p>
            <a:r>
              <a:rPr lang="ru-RU" sz="2800" dirty="0">
                <a:latin typeface="Roboto Light"/>
              </a:rPr>
              <a:t>Почему выбраны эти страны? Все просто – сюда летает Аэрофлот, который принимает все грузы без ограничений.</a:t>
            </a:r>
          </a:p>
          <a:p>
            <a:r>
              <a:rPr lang="ru-RU" sz="2800" dirty="0">
                <a:latin typeface="Roboto Light"/>
              </a:rPr>
              <a:t>Отличие от варианта с «параллельным импортом» – это отсутствие таможенных пошлин в стране транзита, что более привлекательно для заказчиков</a:t>
            </a:r>
          </a:p>
        </p:txBody>
      </p:sp>
    </p:spTree>
    <p:extLst>
      <p:ext uri="{BB962C8B-B14F-4D97-AF65-F5344CB8AC3E}">
        <p14:creationId xmlns:p14="http://schemas.microsoft.com/office/powerpoint/2010/main" val="2684302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2DB1BFD-3576-4145-9747-0764877F94E9}"/>
              </a:ext>
            </a:extLst>
          </p:cNvPr>
          <p:cNvSpPr txBox="1"/>
          <p:nvPr/>
        </p:nvSpPr>
        <p:spPr>
          <a:xfrm>
            <a:off x="956475" y="307781"/>
            <a:ext cx="10080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F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«Транзитное оформление»</a:t>
            </a:r>
          </a:p>
          <a:p>
            <a:pPr algn="ctr"/>
            <a:endParaRPr lang="x-none" sz="4000" b="1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3780836" y="2331892"/>
            <a:ext cx="4563374" cy="1013815"/>
          </a:xfrm>
          <a:prstGeom prst="rightArrow">
            <a:avLst/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80" y="4764458"/>
            <a:ext cx="2977389" cy="1769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93" y="1891685"/>
            <a:ext cx="2819581" cy="1831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Умножение 21"/>
          <p:cNvSpPr/>
          <p:nvPr/>
        </p:nvSpPr>
        <p:spPr>
          <a:xfrm>
            <a:off x="4918229" y="1720890"/>
            <a:ext cx="2126692" cy="217216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3" y="1891685"/>
            <a:ext cx="28575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Стрелка углом вверх 23"/>
          <p:cNvSpPr/>
          <p:nvPr/>
        </p:nvSpPr>
        <p:spPr>
          <a:xfrm>
            <a:off x="8264909" y="4046379"/>
            <a:ext cx="2624507" cy="2121427"/>
          </a:xfrm>
          <a:prstGeom prst="bentUpArrow">
            <a:avLst/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углом вверх 25"/>
          <p:cNvSpPr/>
          <p:nvPr/>
        </p:nvSpPr>
        <p:spPr>
          <a:xfrm rot="5400000">
            <a:off x="1220333" y="3884732"/>
            <a:ext cx="2214049" cy="2741765"/>
          </a:xfrm>
          <a:prstGeom prst="bentUpArrow">
            <a:avLst>
              <a:gd name="adj1" fmla="val 23623"/>
              <a:gd name="adj2" fmla="val 22935"/>
              <a:gd name="adj3" fmla="val 25000"/>
            </a:avLst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610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2DB1BFD-3576-4145-9747-0764877F94E9}"/>
              </a:ext>
            </a:extLst>
          </p:cNvPr>
          <p:cNvSpPr txBox="1"/>
          <p:nvPr/>
        </p:nvSpPr>
        <p:spPr>
          <a:xfrm>
            <a:off x="956475" y="307781"/>
            <a:ext cx="10080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F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«Транзит из США»</a:t>
            </a:r>
          </a:p>
          <a:p>
            <a:pPr algn="ctr"/>
            <a:endParaRPr lang="x-none" sz="4000" b="1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Стрелка углом вверх 25"/>
          <p:cNvSpPr/>
          <p:nvPr/>
        </p:nvSpPr>
        <p:spPr>
          <a:xfrm rot="5400000">
            <a:off x="1220333" y="3884731"/>
            <a:ext cx="2214049" cy="2741765"/>
          </a:xfrm>
          <a:prstGeom prst="bentUpArrow">
            <a:avLst>
              <a:gd name="adj1" fmla="val 23623"/>
              <a:gd name="adj2" fmla="val 22935"/>
              <a:gd name="adj3" fmla="val 25000"/>
            </a:avLst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780836" y="2331892"/>
            <a:ext cx="4563374" cy="1013815"/>
          </a:xfrm>
          <a:prstGeom prst="rightArrow">
            <a:avLst/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81" y="4749547"/>
            <a:ext cx="2977389" cy="1778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93" y="1891685"/>
            <a:ext cx="2819581" cy="1831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Умножение 12"/>
          <p:cNvSpPr/>
          <p:nvPr/>
        </p:nvSpPr>
        <p:spPr>
          <a:xfrm>
            <a:off x="4918229" y="1720890"/>
            <a:ext cx="2126692" cy="217216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3" y="1951216"/>
            <a:ext cx="2857500" cy="1785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Стрелка углом вверх 14"/>
          <p:cNvSpPr/>
          <p:nvPr/>
        </p:nvSpPr>
        <p:spPr>
          <a:xfrm>
            <a:off x="8264911" y="4046379"/>
            <a:ext cx="2624507" cy="2121427"/>
          </a:xfrm>
          <a:prstGeom prst="bentUpArrow">
            <a:avLst/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525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26C59C-37F6-F246-AF40-03F94D6BD196}"/>
              </a:ext>
            </a:extLst>
          </p:cNvPr>
          <p:cNvSpPr txBox="1"/>
          <p:nvPr/>
        </p:nvSpPr>
        <p:spPr>
          <a:xfrm>
            <a:off x="5740400" y="200472"/>
            <a:ext cx="6299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AFF9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Консолидация из Китая</a:t>
            </a:r>
            <a:endParaRPr lang="x-none" sz="4000" b="1" dirty="0">
              <a:solidFill>
                <a:srgbClr val="00AFF9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B05C6B-5EF1-FD4A-BCCD-5CD64D507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92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7CE60C-704C-5F47-945E-2D1DD396A972}"/>
              </a:ext>
            </a:extLst>
          </p:cNvPr>
          <p:cNvSpPr txBox="1"/>
          <p:nvPr/>
        </p:nvSpPr>
        <p:spPr>
          <a:xfrm>
            <a:off x="5740400" y="908358"/>
            <a:ext cx="6299199" cy="59093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2100" dirty="0">
                <a:latin typeface="Roboto Light"/>
              </a:rPr>
              <a:t>В последнее время резко возросли запросы на отправки небольших посылок ввиду ухода с рынка </a:t>
            </a:r>
            <a:r>
              <a:rPr lang="en-US" sz="2100" dirty="0">
                <a:latin typeface="Roboto Light"/>
              </a:rPr>
              <a:t>DHL</a:t>
            </a:r>
            <a:r>
              <a:rPr lang="ru-RU" sz="2100" dirty="0">
                <a:latin typeface="Roboto Light"/>
              </a:rPr>
              <a:t>. Но отправлять их отдельной коммерческой партией не выгодно, т.к. клиенту бы пришлось платить за минимальный платный вес от 45 кг (а иногда и 100 кг) при весе посылки 10-20 кг. В связи с этим мы запустили сервис консолидации. </a:t>
            </a:r>
          </a:p>
          <a:p>
            <a:r>
              <a:rPr lang="ru-RU" sz="2100" dirty="0">
                <a:latin typeface="Roboto Light"/>
              </a:rPr>
              <a:t>Консолидация – это сбор нескольких грузов от разных отправителей и объединение их в одну партию. Тем самым увеличивается общий вес отправления, что влечет за собой снижение стоимости перевозки в пересчете на 1 кг. веса.  </a:t>
            </a:r>
          </a:p>
          <a:p>
            <a:r>
              <a:rPr lang="ru-RU" sz="2100" dirty="0">
                <a:latin typeface="Roboto Light"/>
              </a:rPr>
              <a:t>Тем самым мы добились снижения цены и предлагаем фиксированную ставку на отправку из Китая посылок весом до 100 кг. Сервис уже успешно работает. Вылет из Китая раз в неделю по субботам из Пекина. Летаем на Аэрофлоте.</a:t>
            </a:r>
          </a:p>
        </p:txBody>
      </p:sp>
    </p:spTree>
    <p:extLst>
      <p:ext uri="{BB962C8B-B14F-4D97-AF65-F5344CB8AC3E}">
        <p14:creationId xmlns:p14="http://schemas.microsoft.com/office/powerpoint/2010/main" val="208307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87" y="4355861"/>
            <a:ext cx="2877271" cy="1918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03" y="1880458"/>
            <a:ext cx="1035169" cy="776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03" y="1880457"/>
            <a:ext cx="1035169" cy="776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88" y="2398683"/>
            <a:ext cx="1035169" cy="776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1" y="3986213"/>
            <a:ext cx="1035169" cy="776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6" y="5573743"/>
            <a:ext cx="1035169" cy="776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трелка вправо 9"/>
          <p:cNvSpPr/>
          <p:nvPr/>
        </p:nvSpPr>
        <p:spPr>
          <a:xfrm rot="5400000">
            <a:off x="4697007" y="3357413"/>
            <a:ext cx="1428783" cy="262310"/>
          </a:xfrm>
          <a:prstGeom prst="rightArrow">
            <a:avLst/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4019591">
            <a:off x="3234145" y="3368865"/>
            <a:ext cx="1623404" cy="239407"/>
          </a:xfrm>
          <a:prstGeom prst="rightArrow">
            <a:avLst/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465828">
            <a:off x="2094282" y="3630928"/>
            <a:ext cx="1623404" cy="239407"/>
          </a:xfrm>
          <a:prstGeom prst="rightArrow">
            <a:avLst/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916974">
            <a:off x="1725378" y="4550573"/>
            <a:ext cx="1623404" cy="239407"/>
          </a:xfrm>
          <a:prstGeom prst="rightArrow">
            <a:avLst/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1228189">
            <a:off x="1720048" y="5809147"/>
            <a:ext cx="1623404" cy="239407"/>
          </a:xfrm>
          <a:prstGeom prst="rightArrow">
            <a:avLst/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876" y="1657491"/>
            <a:ext cx="2819581" cy="1831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Стрелка углом вверх 15"/>
          <p:cNvSpPr/>
          <p:nvPr/>
        </p:nvSpPr>
        <p:spPr>
          <a:xfrm>
            <a:off x="7137810" y="3986213"/>
            <a:ext cx="3933573" cy="2089481"/>
          </a:xfrm>
          <a:prstGeom prst="bentUpArrow">
            <a:avLst/>
          </a:prstGeom>
          <a:solidFill>
            <a:srgbClr val="00A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5064D32D-9023-4BB3-816D-E6A2432EE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88" y="4762590"/>
            <a:ext cx="3169140" cy="64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2DB1BFD-3576-4145-9747-0764877F94E9}"/>
              </a:ext>
            </a:extLst>
          </p:cNvPr>
          <p:cNvSpPr txBox="1"/>
          <p:nvPr/>
        </p:nvSpPr>
        <p:spPr>
          <a:xfrm>
            <a:off x="956475" y="307781"/>
            <a:ext cx="10080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F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«Консолидация из Китая»</a:t>
            </a:r>
          </a:p>
          <a:p>
            <a:pPr algn="ctr"/>
            <a:endParaRPr lang="x-none" sz="4000" b="1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17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Компания </a:t>
            </a:r>
            <a:r>
              <a:rPr lang="ru-RU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</a:t>
            </a:r>
            <a:r>
              <a:rPr lang="en-US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Sky Cargo Service</a:t>
            </a:r>
            <a:r>
              <a:rPr lang="ru-RU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»</a:t>
            </a:r>
            <a:r>
              <a:rPr lang="en-US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 2014 года на рынке авиа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грузоперевозок. Мы являемся прямыми агентами авиакомпаний, аккредитованный ИАТА карго агент. Работаем со всеми типами грузов: генеральный, опасный, с температурным режимом. Доставляем во всех направлениях по всему миру – импорт, экспорт, международные отправки. Оказываем сервис по таможенному оформлению как в РФ, так и за рубежом, локальный сервис по доставке груза от отправителя в аэропорт вылета и из аэропорта прибытия до получателя груза, а также помогаем с получением и выдачей груза на терминалах.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71EA03-70A3-144A-AE4F-824DB630D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68009" y="541973"/>
            <a:ext cx="1655981" cy="7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80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CC37F2-9E26-544D-AF82-36C8FF0ACC5F}"/>
              </a:ext>
            </a:extLst>
          </p:cNvPr>
          <p:cNvSpPr txBox="1"/>
          <p:nvPr/>
        </p:nvSpPr>
        <p:spPr>
          <a:xfrm>
            <a:off x="1302573" y="411888"/>
            <a:ext cx="100806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Roboto"/>
                <a:ea typeface="Roboto Condensed" panose="02000000000000000000" pitchFamily="2" charset="0"/>
                <a:cs typeface="Arial" panose="020B0604020202020204" pitchFamily="34" charset="0"/>
              </a:rPr>
              <a:t>Импорт</a:t>
            </a:r>
            <a:endParaRPr lang="x-none" sz="4800" b="1" dirty="0">
              <a:solidFill>
                <a:schemeClr val="bg1"/>
              </a:solidFill>
              <a:latin typeface="Roboto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09C9A-D810-C94D-A97A-7615A6317C15}"/>
              </a:ext>
            </a:extLst>
          </p:cNvPr>
          <p:cNvSpPr txBox="1"/>
          <p:nvPr/>
        </p:nvSpPr>
        <p:spPr>
          <a:xfrm>
            <a:off x="1302572" y="1273662"/>
            <a:ext cx="10080625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2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Каждая перевозка становится уникальной. </a:t>
            </a:r>
          </a:p>
          <a:p>
            <a:r>
              <a:rPr lang="ru-RU" sz="2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Наш отдел расчетов тщательно составляют маршрут следования исходя из характера груза, его габаритов и веса. Как я уже говорил ранее, работают схемы с параллельным импортом через Турцию и транзитное переоформление в Коломбо или Мале. Таким образом мы можем доставлять грузы из стран: Япония, Гонконг, Тайвань, Сингапур, Малайзия, Вьетнам. Даже из Австралии привозили груз. Конечно, в данных условиях увеличиваются сроки доставки, но в любом случае, это быстрее морской перевозки, где ожидание только выгрузки может достигать несколько недель.  </a:t>
            </a:r>
          </a:p>
        </p:txBody>
      </p:sp>
    </p:spTree>
    <p:extLst>
      <p:ext uri="{BB962C8B-B14F-4D97-AF65-F5344CB8AC3E}">
        <p14:creationId xmlns:p14="http://schemas.microsoft.com/office/powerpoint/2010/main" val="4263933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id="{33B356FB-C019-48FD-87CF-A602EDFB8E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0934"/>
            <a:ext cx="505396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Стабильно летаем по всем направлениям, используя маршрутную сеть </a:t>
            </a:r>
            <a:r>
              <a:rPr lang="ru-RU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Аэрофлота, </a:t>
            </a:r>
            <a:r>
              <a:rPr lang="en-US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</a:t>
            </a:r>
            <a:r>
              <a:rPr lang="ru-RU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7, Азимут, </a:t>
            </a:r>
            <a:r>
              <a:rPr lang="ru-RU" b="1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СмартАвиа</a:t>
            </a:r>
            <a:r>
              <a:rPr lang="ru-RU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ru-RU" b="1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Ютэйр</a:t>
            </a:r>
            <a:r>
              <a:rPr lang="ru-RU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и т.д. </a:t>
            </a:r>
          </a:p>
          <a:p>
            <a:pPr marL="0" indent="0">
              <a:buNone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Очень загружены направления дальнего востока, но по экспресс тарифам можно «пролезть» без очереди и быстро отправить срочные грузы.</a:t>
            </a:r>
          </a:p>
        </p:txBody>
      </p:sp>
      <p:pic>
        <p:nvPicPr>
          <p:cNvPr id="9" name="Picture 2" descr="Бренд S7 Airlines">
            <a:extLst>
              <a:ext uri="{FF2B5EF4-FFF2-40B4-BE49-F238E27FC236}">
                <a16:creationId xmlns:a16="http://schemas.microsoft.com/office/drawing/2014/main" id="{B09F4084-106F-499D-B262-F3ACC6B65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6" r="30915"/>
          <a:stretch/>
        </p:blipFill>
        <p:spPr bwMode="auto">
          <a:xfrm>
            <a:off x="9510675" y="5077444"/>
            <a:ext cx="1322236" cy="118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B5C4AA2-CAA0-49CA-8AE3-172584CC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05" y="2879141"/>
            <a:ext cx="2149135" cy="44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C831209-C43F-428E-9FA1-33B4CC28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02" y="5292214"/>
            <a:ext cx="2485064" cy="37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3D95125-8EC2-40C9-ADEC-B1F13792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05" y="3804062"/>
            <a:ext cx="2487229" cy="75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E53C52B7-2A6D-4372-9DA1-4A84B0C7C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68" y="3966444"/>
            <a:ext cx="2350460" cy="6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Главная - АК Авиастар-Ту">
            <a:extLst>
              <a:ext uri="{FF2B5EF4-FFF2-40B4-BE49-F238E27FC236}">
                <a16:creationId xmlns:a16="http://schemas.microsoft.com/office/drawing/2014/main" id="{0805A2A8-966E-4685-B839-19AFFC586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69"/>
          <a:stretch/>
        </p:blipFill>
        <p:spPr bwMode="auto">
          <a:xfrm>
            <a:off x="9581316" y="2966947"/>
            <a:ext cx="1467812" cy="6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447994-52BD-41EA-84FD-B47B80262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63" y="1957046"/>
            <a:ext cx="1643995" cy="40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DB5C9227-D4DA-471E-A460-161DC3277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79" y="1907585"/>
            <a:ext cx="2379216" cy="3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DB1BFD-3576-4145-9747-0764877F94E9}"/>
              </a:ext>
            </a:extLst>
          </p:cNvPr>
          <p:cNvSpPr txBox="1"/>
          <p:nvPr/>
        </p:nvSpPr>
        <p:spPr>
          <a:xfrm>
            <a:off x="956475" y="307781"/>
            <a:ext cx="10080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B0F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«</a:t>
            </a:r>
            <a:r>
              <a:rPr lang="ru-RU" sz="4000" b="1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Перевозки по России</a:t>
            </a:r>
            <a:r>
              <a:rPr lang="ru-RU" sz="4000" b="1" dirty="0">
                <a:solidFill>
                  <a:srgbClr val="00B0F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x-none" sz="4000" b="1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29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CC37F2-9E26-544D-AF82-36C8FF0ACC5F}"/>
              </a:ext>
            </a:extLst>
          </p:cNvPr>
          <p:cNvSpPr txBox="1"/>
          <p:nvPr/>
        </p:nvSpPr>
        <p:spPr>
          <a:xfrm>
            <a:off x="5627686" y="577505"/>
            <a:ext cx="51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Логистика жива!</a:t>
            </a:r>
            <a:endParaRPr lang="x-none" sz="4000" b="1" dirty="0">
              <a:solidFill>
                <a:schemeClr val="bg1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109C9A-D810-C94D-A97A-7615A6317C15}"/>
              </a:ext>
            </a:extLst>
          </p:cNvPr>
          <p:cNvSpPr txBox="1"/>
          <p:nvPr/>
        </p:nvSpPr>
        <p:spPr>
          <a:xfrm>
            <a:off x="5627686" y="1598629"/>
            <a:ext cx="6026432" cy="489364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Текущая ситуация требует очень быстрого реагирования на изменения в логистике. Если не иметь запасных вариантов, то теряется много времени для переориентации на рабочие маршруты. Поэтому мы постоянно в поиске новых возможностей, в постоянном контакте с авиакомпаниями, получаем оперативную информацию от наших агентов по ситуации в других странах, и предлагаем оптимальные условия в зависимости от обстановки.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DA6CB4E-C569-B24F-957F-ECD92592E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6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89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DB1BFD-3576-4145-9747-0764877F94E9}"/>
              </a:ext>
            </a:extLst>
          </p:cNvPr>
          <p:cNvSpPr txBox="1"/>
          <p:nvPr/>
        </p:nvSpPr>
        <p:spPr>
          <a:xfrm>
            <a:off x="945326" y="2021218"/>
            <a:ext cx="10080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00AFF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Контакты</a:t>
            </a:r>
            <a:endParaRPr lang="x-none" sz="6000" b="1" dirty="0">
              <a:solidFill>
                <a:srgbClr val="00AFF9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FF4EE-A817-AC49-9D83-27CCA1D89517}"/>
              </a:ext>
            </a:extLst>
          </p:cNvPr>
          <p:cNvSpPr txBox="1"/>
          <p:nvPr/>
        </p:nvSpPr>
        <p:spPr>
          <a:xfrm>
            <a:off x="6670414" y="2276306"/>
            <a:ext cx="4240924" cy="36009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b="1" dirty="0">
                <a:solidFill>
                  <a:srgbClr val="FF99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Новосибирск</a:t>
            </a:r>
            <a:br>
              <a:rPr lang="ru-RU" sz="3200" dirty="0">
                <a:solidFill>
                  <a:srgbClr val="888888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630102 ул. Нижегородская, 6А, офис 609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3200" b="1" dirty="0">
                <a:solidFill>
                  <a:srgbClr val="FF99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Москва</a:t>
            </a:r>
            <a:endParaRPr lang="ru-RU" sz="2400" b="1" dirty="0">
              <a:solidFill>
                <a:srgbClr val="FF99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1200"/>
              </a:spcAft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125445, Московская область, г. Химки,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Шереметьевское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шоссе, </a:t>
            </a:r>
            <a:b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вл. 28, 2 этаж, офис 22</a:t>
            </a:r>
            <a:endParaRPr lang="x-none" sz="24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FA82E7-4FF4-1F43-970F-2FFC5EF9D170}"/>
              </a:ext>
            </a:extLst>
          </p:cNvPr>
          <p:cNvSpPr txBox="1"/>
          <p:nvPr/>
        </p:nvSpPr>
        <p:spPr>
          <a:xfrm>
            <a:off x="961092" y="3238742"/>
            <a:ext cx="4921043" cy="153888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ИНН: 5404521978</a:t>
            </a:r>
          </a:p>
          <a:p>
            <a:pPr>
              <a:spcAft>
                <a:spcPts val="1200"/>
              </a:spcAft>
            </a:pPr>
            <a:r>
              <a:rPr lang="en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+7(383)235-95-55</a:t>
            </a:r>
            <a:br>
              <a:rPr lang="en" sz="2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" sz="28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sales@scs-aero.ru</a:t>
            </a:r>
            <a:endParaRPr lang="x-none" sz="28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9596C2-3798-FE4D-80E7-A4D8382BD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88" y="836613"/>
            <a:ext cx="1561388" cy="7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84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8E2604-A286-9B4B-85A5-1990C9E56228}"/>
              </a:ext>
            </a:extLst>
          </p:cNvPr>
          <p:cNvSpPr txBox="1"/>
          <p:nvPr/>
        </p:nvSpPr>
        <p:spPr>
          <a:xfrm>
            <a:off x="3843206" y="821888"/>
            <a:ext cx="8527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Спасибо за внимание!</a:t>
            </a:r>
            <a:endParaRPr lang="x-none" sz="5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8DE293-D99D-A24B-AFCD-EDB1E0BC5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689" y="836613"/>
            <a:ext cx="1408454" cy="6611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993CDD-1360-E64B-9508-7D5E6C39F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689" y="2806262"/>
            <a:ext cx="2927788" cy="29277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42F45F-0596-204A-87BD-25343EAD4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548" y="273050"/>
            <a:ext cx="91821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65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CC37F2-9E26-544D-AF82-36C8FF0ACC5F}"/>
              </a:ext>
            </a:extLst>
          </p:cNvPr>
          <p:cNvSpPr txBox="1"/>
          <p:nvPr/>
        </p:nvSpPr>
        <p:spPr>
          <a:xfrm>
            <a:off x="5627686" y="577505"/>
            <a:ext cx="51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Что дальше?</a:t>
            </a:r>
            <a:endParaRPr lang="x-none" sz="4000" b="1" dirty="0">
              <a:solidFill>
                <a:schemeClr val="bg1"/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109C9A-D810-C94D-A97A-7615A6317C15}"/>
              </a:ext>
            </a:extLst>
          </p:cNvPr>
          <p:cNvSpPr txBox="1"/>
          <p:nvPr/>
        </p:nvSpPr>
        <p:spPr>
          <a:xfrm>
            <a:off x="5627686" y="1669749"/>
            <a:ext cx="5472113" cy="378565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После ухода с рынка таких гигантов как </a:t>
            </a:r>
            <a:r>
              <a:rPr lang="ru-RU" sz="24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Lufhansa</a:t>
            </a:r>
            <a:r>
              <a:rPr lang="ru-RU" sz="24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AirFrance</a:t>
            </a:r>
            <a:r>
              <a:rPr lang="ru-RU" sz="24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, KLM, DHL </a:t>
            </a:r>
            <a:r>
              <a:rPr lang="ru-RU" sz="24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Aviation</a:t>
            </a:r>
            <a:r>
              <a:rPr lang="ru-RU" sz="24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 прямое сообщение с Европой было прекращено. Аэрофлот также попал под санкции и «козырь в рукаве» в виде прямого рейса в/из США был потерян. Все больше и больше стран стали вводить санкции, и маршрутная сеть таяла на глазах. Нужно было срочно искать новые пути и маршруты. 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DA6CB4E-C569-B24F-957F-ECD92592E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6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16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4"/>
            <a:ext cx="12192000" cy="6857126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66EA08B-E58D-FC4D-8C33-7B07089194E5}"/>
              </a:ext>
            </a:extLst>
          </p:cNvPr>
          <p:cNvSpPr/>
          <p:nvPr/>
        </p:nvSpPr>
        <p:spPr>
          <a:xfrm>
            <a:off x="5669280" y="447040"/>
            <a:ext cx="6375400" cy="6177280"/>
          </a:xfrm>
          <a:prstGeom prst="roundRect">
            <a:avLst/>
          </a:prstGeom>
          <a:solidFill>
            <a:srgbClr val="00AFF9">
              <a:alpha val="90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6F0B3-28A8-1B42-98FF-9A9FEFF5AA21}"/>
              </a:ext>
            </a:extLst>
          </p:cNvPr>
          <p:cNvSpPr txBox="1"/>
          <p:nvPr/>
        </p:nvSpPr>
        <p:spPr>
          <a:xfrm>
            <a:off x="6096000" y="637963"/>
            <a:ext cx="5577840" cy="579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Roboto Light"/>
              </a:rPr>
              <a:t>Совершает регулярные рейсы в 220 иностранных и 42 внутренних аэропорта в Европе, Азии, Африке и Америке. </a:t>
            </a:r>
            <a:endParaRPr lang="en-US" sz="2400" dirty="0">
              <a:solidFill>
                <a:prstClr val="black"/>
              </a:solidFill>
              <a:latin typeface="Roboto Light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Roboto Light"/>
              </a:rPr>
              <a:t>Turkish Airlines совершают рейсы в 120 стран мира, больше, чем любая другая авиакомпания </a:t>
            </a:r>
            <a:endParaRPr lang="en-US" sz="2400" dirty="0">
              <a:solidFill>
                <a:prstClr val="black"/>
              </a:solidFill>
              <a:latin typeface="Roboto Light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Roboto Light"/>
              </a:rPr>
              <a:t>Также у них есть подразделение </a:t>
            </a:r>
            <a:r>
              <a:rPr lang="en-US" sz="2400" dirty="0">
                <a:solidFill>
                  <a:prstClr val="black"/>
                </a:solidFill>
                <a:latin typeface="Roboto Light"/>
              </a:rPr>
              <a:t>Turkish Cargo</a:t>
            </a:r>
            <a:r>
              <a:rPr lang="ru-RU" sz="2400" dirty="0">
                <a:solidFill>
                  <a:prstClr val="black"/>
                </a:solidFill>
                <a:latin typeface="Roboto Light"/>
              </a:rPr>
              <a:t> – это 20 грузовых самолетов, позволяющие перевозить крупногабаритные и тяжеловесные грузы. Из Москвы грузовой самолет летает один раз в неделю.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Roboto Light"/>
              </a:rPr>
              <a:t>Эксклюзивные тарифы на экспортные отправки.</a:t>
            </a:r>
          </a:p>
        </p:txBody>
      </p:sp>
      <p:pic>
        <p:nvPicPr>
          <p:cNvPr id="8" name="Picture 40">
            <a:extLst>
              <a:ext uri="{FF2B5EF4-FFF2-40B4-BE49-F238E27FC236}">
                <a16:creationId xmlns:a16="http://schemas.microsoft.com/office/drawing/2014/main" id="{E81C04F5-E3A0-46BF-8293-6BE0D2492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00" b="78400" l="1222" r="98333">
                        <a14:foregroundMark x1="48444" y1="39800" x2="48444" y2="39800"/>
                        <a14:foregroundMark x1="56889" y1="40000" x2="56889" y2="40000"/>
                        <a14:foregroundMark x1="75111" y1="38800" x2="75111" y2="38800"/>
                        <a14:foregroundMark x1="55222" y1="61600" x2="55222" y2="61600"/>
                        <a14:foregroundMark x1="46667" y1="55200" x2="46667" y2="55200"/>
                        <a14:foregroundMark x1="40222" y1="62200" x2="40222" y2="62200"/>
                        <a14:foregroundMark x1="43222" y1="38200" x2="43222" y2="38200"/>
                        <a14:foregroundMark x1="34667" y1="39600" x2="34667" y2="39600"/>
                        <a14:foregroundMark x1="27000" y1="41800" x2="27000" y2="41800"/>
                        <a14:foregroundMark x1="16667" y1="47400" x2="16667" y2="47400"/>
                        <a14:foregroundMark x1="6667" y1="34200" x2="6667" y2="34200"/>
                        <a14:foregroundMark x1="18222" y1="55600" x2="18222" y2="55600"/>
                        <a14:foregroundMark x1="26444" y1="60600" x2="26444" y2="60600"/>
                        <a14:foregroundMark x1="42556" y1="42200" x2="42556" y2="42200"/>
                        <a14:foregroundMark x1="36000" y1="37600" x2="36000" y2="37600"/>
                        <a14:foregroundMark x1="37111" y1="44000" x2="37111" y2="44000"/>
                        <a14:foregroundMark x1="33222" y1="40600" x2="33222" y2="40600"/>
                        <a14:foregroundMark x1="33222" y1="45800" x2="33222" y2="45800"/>
                        <a14:foregroundMark x1="32333" y1="47800" x2="32333" y2="47800"/>
                        <a14:foregroundMark x1="2556" y1="33000" x2="2556" y2="33000"/>
                        <a14:foregroundMark x1="2556" y1="35000" x2="2556" y2="35000"/>
                        <a14:backgroundMark x1="86222" y1="47600" x2="86222" y2="47600"/>
                        <a14:backgroundMark x1="81556" y1="54800" x2="81556" y2="54800"/>
                        <a14:backgroundMark x1="76556" y1="58600" x2="76556" y2="58600"/>
                        <a14:backgroundMark x1="82222" y1="56600" x2="82222" y2="56600"/>
                        <a14:backgroundMark x1="91556" y1="54000" x2="91556" y2="54000"/>
                        <a14:backgroundMark x1="94444" y1="53800" x2="94444" y2="5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7" y="-80842"/>
            <a:ext cx="2510232" cy="13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050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insidehook.com/wp-content/uploads/2017/03/The-Emirates-Group_-comprising-Emirates-airline-and-dnata_-has-published-the-sixth-annual-environmental-report-outlining-the-Group_s-environmental-performance-e14903700396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8" b="2871"/>
          <a:stretch/>
        </p:blipFill>
        <p:spPr bwMode="auto">
          <a:xfrm>
            <a:off x="0" y="0"/>
            <a:ext cx="1220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Логотип Emirates / Авиация / TopLogos.ru">
            <a:extLst>
              <a:ext uri="{FF2B5EF4-FFF2-40B4-BE49-F238E27FC236}">
                <a16:creationId xmlns:a16="http://schemas.microsoft.com/office/drawing/2014/main" id="{DCA08B4E-EB64-4D7F-8CD7-F384871EE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097" y="465064"/>
            <a:ext cx="1777112" cy="12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66EA08B-E58D-FC4D-8C33-7B07089194E5}"/>
              </a:ext>
            </a:extLst>
          </p:cNvPr>
          <p:cNvSpPr/>
          <p:nvPr/>
        </p:nvSpPr>
        <p:spPr>
          <a:xfrm>
            <a:off x="134620" y="349360"/>
            <a:ext cx="6375400" cy="6177280"/>
          </a:xfrm>
          <a:prstGeom prst="roundRect">
            <a:avLst/>
          </a:prstGeom>
          <a:solidFill>
            <a:srgbClr val="FF9900">
              <a:alpha val="89804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6F0B3-28A8-1B42-98FF-9A9FEFF5AA21}"/>
              </a:ext>
            </a:extLst>
          </p:cNvPr>
          <p:cNvSpPr txBox="1"/>
          <p:nvPr/>
        </p:nvSpPr>
        <p:spPr>
          <a:xfrm>
            <a:off x="274320" y="712872"/>
            <a:ext cx="6096000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Одна из крупнейших мировых авиакомпаний, базируется в Дубае (ОАЭ).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Выполняет рейсы в более чем 150 пунктов назначения в 80 странах мира на шести континентах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Грузовые перевозки осуществляются авиакомпанией </a:t>
            </a:r>
            <a:r>
              <a:rPr lang="ru-RU" sz="2200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Emirates</a:t>
            </a: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2200" dirty="0" err="1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SkyCargo</a:t>
            </a:r>
            <a:endParaRPr lang="ru-RU" sz="2200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Вылеты из Москвы ежедневно на B777-300, A380.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Вылеты из Санкт-Петербурга 4 раза в неделю на B777-300.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Принимают только генеральные грузы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Эксклюзивные тарифы по направлениям в страны Юго-Восточной Азии и Аравийского полуострова.</a:t>
            </a:r>
          </a:p>
        </p:txBody>
      </p:sp>
    </p:spTree>
    <p:extLst>
      <p:ext uri="{BB962C8B-B14F-4D97-AF65-F5344CB8AC3E}">
        <p14:creationId xmlns:p14="http://schemas.microsoft.com/office/powerpoint/2010/main" val="3628338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mvf.ams3.digitaloceanspaces.com/wp-content/uploads/2022/02/21231926/d4fba0623924684c5eb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0"/>
          <a:stretch/>
        </p:blipFill>
        <p:spPr bwMode="auto">
          <a:xfrm>
            <a:off x="0" y="0"/>
            <a:ext cx="12192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064D32D-9023-4BB3-816D-E6A2432EE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6" y="705486"/>
            <a:ext cx="3169140" cy="64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66EA08B-E58D-FC4D-8C33-7B07089194E5}"/>
              </a:ext>
            </a:extLst>
          </p:cNvPr>
          <p:cNvSpPr/>
          <p:nvPr/>
        </p:nvSpPr>
        <p:spPr>
          <a:xfrm>
            <a:off x="5669280" y="447040"/>
            <a:ext cx="6375400" cy="6177280"/>
          </a:xfrm>
          <a:prstGeom prst="roundRect">
            <a:avLst/>
          </a:prstGeom>
          <a:solidFill>
            <a:srgbClr val="00AFF9">
              <a:alpha val="90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E6F0B3-28A8-1B42-98FF-9A9FEFF5AA21}"/>
              </a:ext>
            </a:extLst>
          </p:cNvPr>
          <p:cNvSpPr txBox="1"/>
          <p:nvPr/>
        </p:nvSpPr>
        <p:spPr>
          <a:xfrm>
            <a:off x="6096000" y="637963"/>
            <a:ext cx="5577840" cy="539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/>
              </a:rPr>
              <a:t>Выполняет внутренние и международные рейсы из московского аэропорта Шереметьево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/>
              </a:rPr>
              <a:t>Закрывает все перевозки по РФ на Дальний Восток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/>
              </a:rPr>
              <a:t>Международные рейсы в Китай, Таиланд, Египет, ОАЭ, Сейшелы, Азербайджан, Индия, Иран, Шри-Ланка, Мальдивы, Турция, Узбекистан, Армения, Кыргызстан, Беларусь</a:t>
            </a:r>
          </a:p>
        </p:txBody>
      </p:sp>
    </p:spTree>
    <p:extLst>
      <p:ext uri="{BB962C8B-B14F-4D97-AF65-F5344CB8AC3E}">
        <p14:creationId xmlns:p14="http://schemas.microsoft.com/office/powerpoint/2010/main" val="411619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thiopian Airlines to Launch Nonstop Flight to Atlanta in May - Global  Atlanta">
            <a:extLst>
              <a:ext uri="{FF2B5EF4-FFF2-40B4-BE49-F238E27FC236}">
                <a16:creationId xmlns:a16="http://schemas.microsoft.com/office/drawing/2014/main" id="{7BBB6E3F-F3AB-44BF-8FCF-625123C0BD1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2" t="-3993" r="3783" b="7391"/>
          <a:stretch/>
        </p:blipFill>
        <p:spPr bwMode="auto">
          <a:xfrm>
            <a:off x="-264000" y="-306000"/>
            <a:ext cx="12456000" cy="71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66EA08B-E58D-FC4D-8C33-7B07089194E5}"/>
              </a:ext>
            </a:extLst>
          </p:cNvPr>
          <p:cNvSpPr/>
          <p:nvPr/>
        </p:nvSpPr>
        <p:spPr>
          <a:xfrm>
            <a:off x="71120" y="386080"/>
            <a:ext cx="6375400" cy="6177280"/>
          </a:xfrm>
          <a:prstGeom prst="roundRect">
            <a:avLst/>
          </a:prstGeom>
          <a:solidFill>
            <a:srgbClr val="FF9900">
              <a:alpha val="90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46E6F9C-C6B4-46CC-893D-8279C3CC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728" y="386080"/>
            <a:ext cx="2849732" cy="120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E6F0B3-28A8-1B42-98FF-9A9FEFF5AA21}"/>
              </a:ext>
            </a:extLst>
          </p:cNvPr>
          <p:cNvSpPr txBox="1"/>
          <p:nvPr/>
        </p:nvSpPr>
        <p:spPr>
          <a:xfrm>
            <a:off x="551180" y="679083"/>
            <a:ext cx="5577840" cy="5175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Национальная государственная авиакомпания Эфиопии, осуществляющая перевозки более чем в 125 городов мира.</a:t>
            </a:r>
            <a:endParaRPr lang="en-US" sz="2200" dirty="0">
              <a:solidFill>
                <a:prstClr val="black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Крупнейший авиаперевозчик на Африканском континенте, способный доставить груз практически в любой аэропорт Африки.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Принимаются к перевозке генеральные грузы, скоропортящиеся грузы, опасные, специальные, живые животные.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Возят санкционные грузы.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Ежедневные вылеты из Домодедово на широкофюзеляжном самолёте.</a:t>
            </a:r>
          </a:p>
        </p:txBody>
      </p:sp>
    </p:spTree>
    <p:extLst>
      <p:ext uri="{BB962C8B-B14F-4D97-AF65-F5344CB8AC3E}">
        <p14:creationId xmlns:p14="http://schemas.microsoft.com/office/powerpoint/2010/main" val="2952186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ahan Air, авиакомпания, 1-я Тверская-Ямская ул., 8, Москва — Яндекс Карты">
            <a:extLst>
              <a:ext uri="{FF2B5EF4-FFF2-40B4-BE49-F238E27FC236}">
                <a16:creationId xmlns:a16="http://schemas.microsoft.com/office/drawing/2014/main" id="{8BF9BE6F-A7D7-45F2-ACFD-D6EC2EC9621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93" b="15310"/>
          <a:stretch/>
        </p:blipFill>
        <p:spPr bwMode="auto">
          <a:xfrm>
            <a:off x="0" y="-738000"/>
            <a:ext cx="12192000" cy="759600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66EA08B-E58D-FC4D-8C33-7B07089194E5}"/>
              </a:ext>
            </a:extLst>
          </p:cNvPr>
          <p:cNvSpPr/>
          <p:nvPr/>
        </p:nvSpPr>
        <p:spPr>
          <a:xfrm>
            <a:off x="5669280" y="447040"/>
            <a:ext cx="6375400" cy="6177280"/>
          </a:xfrm>
          <a:prstGeom prst="roundRect">
            <a:avLst/>
          </a:prstGeom>
          <a:solidFill>
            <a:srgbClr val="00AFF9">
              <a:alpha val="90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E6F0B3-28A8-1B42-98FF-9A9FEFF5AA21}"/>
              </a:ext>
            </a:extLst>
          </p:cNvPr>
          <p:cNvSpPr txBox="1"/>
          <p:nvPr/>
        </p:nvSpPr>
        <p:spPr>
          <a:xfrm>
            <a:off x="6068060" y="1309327"/>
            <a:ext cx="557784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Национальная авиакомпания Ирана.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Рейсы на Широкофюзеляжных ВС из Внуково и Шереметьево.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Генеральные грузы принимаются практически без ограничений по отправителям и характеру груза.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Работает с санкционными грузами/отправителями.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C6008FD5-B2F2-48D7-B2F6-F2266BC06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8" y="447040"/>
            <a:ext cx="2938162" cy="8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882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s-e1.flightcdn.com/photos/retriever/4c93a2eecfb0f3d05e9149e4bcc1c95e9d260cf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" r="2956" b="14447"/>
          <a:stretch/>
        </p:blipFill>
        <p:spPr bwMode="auto">
          <a:xfrm>
            <a:off x="0" y="-1"/>
            <a:ext cx="1220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66EA08B-E58D-FC4D-8C33-7B07089194E5}"/>
              </a:ext>
            </a:extLst>
          </p:cNvPr>
          <p:cNvSpPr/>
          <p:nvPr/>
        </p:nvSpPr>
        <p:spPr>
          <a:xfrm>
            <a:off x="125380" y="300115"/>
            <a:ext cx="6375400" cy="6177280"/>
          </a:xfrm>
          <a:prstGeom prst="roundRect">
            <a:avLst/>
          </a:prstGeom>
          <a:solidFill>
            <a:srgbClr val="FF9900">
              <a:alpha val="9000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6F0B3-28A8-1B42-98FF-9A9FEFF5AA21}"/>
              </a:ext>
            </a:extLst>
          </p:cNvPr>
          <p:cNvSpPr txBox="1"/>
          <p:nvPr/>
        </p:nvSpPr>
        <p:spPr>
          <a:xfrm>
            <a:off x="524160" y="699403"/>
            <a:ext cx="5577840" cy="577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/>
              </a:rPr>
              <a:t>Венесуэльская авиакомпания, которая базируется Каракасе.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/>
              </a:rPr>
              <a:t>Самая большая авиакомпания Венесуэлы, которая обслуживает внутренние направления, а также летает по маршрутам в Южной Америке и на </a:t>
            </a:r>
            <a:r>
              <a:rPr lang="ru-RU" sz="2800" dirty="0" err="1">
                <a:solidFill>
                  <a:prstClr val="black"/>
                </a:solidFill>
                <a:latin typeface="Roboto Light"/>
              </a:rPr>
              <a:t>Карибах</a:t>
            </a:r>
            <a:endParaRPr lang="ru-RU" sz="2800" dirty="0">
              <a:solidFill>
                <a:prstClr val="black"/>
              </a:solidFill>
              <a:latin typeface="Roboto Light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  <a:latin typeface="Roboto Light"/>
              </a:rPr>
              <a:t>Выполняет регулярные прямые рейсы из Москвы в Каракас с периодичностью 1 раз в 2 недели на широкофюзеляжном самолете А340</a:t>
            </a: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B67DA2E4-743B-40F5-A627-041548C1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00" y="699403"/>
            <a:ext cx="3866407" cy="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349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1227</Words>
  <Application>Microsoft Office PowerPoint</Application>
  <PresentationFormat>Широкоэкранный</PresentationFormat>
  <Paragraphs>79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Roboto</vt:lpstr>
      <vt:lpstr>Roboto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Анастасия Уткина</cp:lastModifiedBy>
  <cp:revision>20</cp:revision>
  <dcterms:created xsi:type="dcterms:W3CDTF">2023-06-23T01:56:19Z</dcterms:created>
  <dcterms:modified xsi:type="dcterms:W3CDTF">2023-06-26T08:57:38Z</dcterms:modified>
</cp:coreProperties>
</file>