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notesMasterIdLst>
    <p:notesMasterId r:id="rId17"/>
  </p:notesMasterIdLst>
  <p:sldIdLst>
    <p:sldId id="256" r:id="rId2"/>
    <p:sldId id="268" r:id="rId3"/>
    <p:sldId id="257" r:id="rId4"/>
    <p:sldId id="258" r:id="rId5"/>
    <p:sldId id="259" r:id="rId6"/>
    <p:sldId id="260" r:id="rId7"/>
    <p:sldId id="269" r:id="rId8"/>
    <p:sldId id="261" r:id="rId9"/>
    <p:sldId id="270" r:id="rId10"/>
    <p:sldId id="263" r:id="rId11"/>
    <p:sldId id="264" r:id="rId12"/>
    <p:sldId id="274" r:id="rId13"/>
    <p:sldId id="266" r:id="rId14"/>
    <p:sldId id="272" r:id="rId15"/>
    <p:sldId id="27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image" Target="../media/image12.wmf"/><Relationship Id="rId1" Type="http://schemas.openxmlformats.org/officeDocument/2006/relationships/image" Target="../media/image10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595EA-E457-442C-AAA5-529E4E6F836E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6836C-BFA4-42A8-8C71-33DE6E944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94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11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052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6803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971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9888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89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782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61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35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565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418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8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1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97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323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769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A450A-A389-4D65-809C-0802152F7243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3C5F89-0046-44A2-A075-33CFA3B24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16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32.jpeg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18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5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14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4811" y="215267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>Влияние электромагнитных помех на ток замыкания на землю в сетях среднего напряжения</a:t>
            </a:r>
            <a:endParaRPr lang="ru-RU" sz="4400" dirty="0"/>
          </a:p>
        </p:txBody>
      </p:sp>
      <p:pic>
        <p:nvPicPr>
          <p:cNvPr id="4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155" y="196037"/>
            <a:ext cx="1645920" cy="1572767"/>
          </a:xfrm>
          <a:prstGeom prst="rect">
            <a:avLst/>
          </a:prstGeom>
        </p:spPr>
      </p:pic>
      <p:pic>
        <p:nvPicPr>
          <p:cNvPr id="5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70261" y="280019"/>
            <a:ext cx="7413099" cy="14887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06642" y="5511016"/>
            <a:ext cx="5314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Составила:</a:t>
            </a:r>
            <a:r>
              <a:rPr lang="ru-RU" sz="2400" spc="4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д.т.н., доцент Е.В. Иванова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707" y="4425166"/>
            <a:ext cx="41148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9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7538" y="775713"/>
            <a:ext cx="9671475" cy="48814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Кондуктивная ЭМП  по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замыкания на землю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502859"/>
              </p:ext>
            </p:extLst>
          </p:nvPr>
        </p:nvGraphicFramePr>
        <p:xfrm>
          <a:off x="4395646" y="3434162"/>
          <a:ext cx="3262426" cy="578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8" name="Equation" r:id="rId3" imgW="1777229" imgH="317362" progId="Equation.DSMT4">
                  <p:embed/>
                </p:oleObj>
              </mc:Choice>
              <mc:Fallback>
                <p:oleObj name="Equation" r:id="rId3" imgW="1777229" imgH="31736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5646" y="3434162"/>
                        <a:ext cx="3262426" cy="5788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535781"/>
              </p:ext>
            </p:extLst>
          </p:nvPr>
        </p:nvGraphicFramePr>
        <p:xfrm>
          <a:off x="4952483" y="1240147"/>
          <a:ext cx="1480792" cy="1071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9" name="Equation" r:id="rId5" imgW="723586" imgH="520474" progId="Equation.DSMT4">
                  <p:embed/>
                </p:oleObj>
              </mc:Choice>
              <mc:Fallback>
                <p:oleObj name="Equation" r:id="rId5" imgW="723586" imgH="52047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2483" y="1240147"/>
                        <a:ext cx="1480792" cy="10716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949037"/>
              </p:ext>
            </p:extLst>
          </p:nvPr>
        </p:nvGraphicFramePr>
        <p:xfrm>
          <a:off x="4395646" y="5090704"/>
          <a:ext cx="2822960" cy="552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0" name="Equation" r:id="rId7" imgW="1358310" imgH="266584" progId="Equation.DSMT4">
                  <p:embed/>
                </p:oleObj>
              </mc:Choice>
              <mc:Fallback>
                <p:oleObj name="Equation" r:id="rId7" imgW="1358310" imgH="266584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5646" y="5090704"/>
                        <a:ext cx="2822960" cy="55274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1372305" y="250623"/>
            <a:ext cx="6187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813774" y="4256251"/>
            <a:ext cx="8770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возникновения ЭМП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97538" y="2395914"/>
            <a:ext cx="9993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возникновения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кондуктивной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ЭМП по току замыкания на землю</a:t>
            </a:r>
          </a:p>
        </p:txBody>
      </p:sp>
    </p:spTree>
    <p:extLst>
      <p:ext uri="{BB962C8B-B14F-4D97-AF65-F5344CB8AC3E}">
        <p14:creationId xmlns:p14="http://schemas.microsoft.com/office/powerpoint/2010/main" val="27290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2052" y="3684509"/>
            <a:ext cx="8946278" cy="908307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Вероятность появления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кондуктивной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ЭМП по току замыкания на землю 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1700830" y="2496231"/>
            <a:ext cx="9671475" cy="488148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относительное значение запаса электрической сети по току замыкания на землю.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188550"/>
              </p:ext>
            </p:extLst>
          </p:nvPr>
        </p:nvGraphicFramePr>
        <p:xfrm>
          <a:off x="3378805" y="5041342"/>
          <a:ext cx="5675042" cy="597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2" name="Equation" r:id="rId3" imgW="2527300" imgH="266700" progId="Equation.DSMT4">
                  <p:embed/>
                </p:oleObj>
              </mc:Choice>
              <mc:Fallback>
                <p:oleObj name="Equation" r:id="rId3" imgW="2527300" imgH="2667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8805" y="5041342"/>
                        <a:ext cx="5675042" cy="59737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372305" y="250623"/>
            <a:ext cx="6187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11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98234"/>
              </p:ext>
            </p:extLst>
          </p:nvPr>
        </p:nvGraphicFramePr>
        <p:xfrm>
          <a:off x="4148656" y="1492120"/>
          <a:ext cx="2767299" cy="928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3" name="Equation" r:id="rId5" imgW="1358900" imgH="457200" progId="Equation.DSMT4">
                  <p:embed/>
                </p:oleObj>
              </mc:Choice>
              <mc:Fallback>
                <p:oleObj name="Equation" r:id="rId5" imgW="13589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656" y="1492120"/>
                        <a:ext cx="2767299" cy="9288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52052" y="620255"/>
            <a:ext cx="7448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Помеха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току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замыкания на землю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70"/>
          <p:cNvSpPr>
            <a:spLocks noChangeArrowheads="1"/>
          </p:cNvSpPr>
          <p:nvPr/>
        </p:nvSpPr>
        <p:spPr bwMode="auto">
          <a:xfrm>
            <a:off x="1305542" y="35389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844895"/>
              </p:ext>
            </p:extLst>
          </p:nvPr>
        </p:nvGraphicFramePr>
        <p:xfrm>
          <a:off x="2159270" y="2543369"/>
          <a:ext cx="1379830" cy="432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4" name="Equation" r:id="rId7" imgW="787400" imgH="241300" progId="Equation.DSMT4">
                  <p:embed/>
                </p:oleObj>
              </mc:Choice>
              <mc:Fallback>
                <p:oleObj name="Equation" r:id="rId7" imgW="787400" imgH="241300" progId="Equation.DSMT4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270" y="2543369"/>
                        <a:ext cx="1379830" cy="4322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1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08" y="1264555"/>
            <a:ext cx="11632977" cy="53036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525" y="373487"/>
            <a:ext cx="10157160" cy="128089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расчета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кондуктивной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ЭМП по току замыкания фазы на землю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359426" y="188821"/>
            <a:ext cx="6187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9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76"/>
          <p:cNvSpPr>
            <a:spLocks noChangeArrowheads="1"/>
          </p:cNvSpPr>
          <p:nvPr/>
        </p:nvSpPr>
        <p:spPr bwMode="auto">
          <a:xfrm>
            <a:off x="348250" y="307333"/>
            <a:ext cx="1133340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График нормальной плотности вероятности распределения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совмещенный с величиной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превышении которой появляется кондуктивная ЭМП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046" y="1734827"/>
            <a:ext cx="6340028" cy="4970919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637172" y="110758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419582"/>
              </p:ext>
            </p:extLst>
          </p:nvPr>
        </p:nvGraphicFramePr>
        <p:xfrm>
          <a:off x="1687392" y="741475"/>
          <a:ext cx="2305319" cy="516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5" name="Equation" r:id="rId4" imgW="1104900" imgH="241300" progId="Equation.DSMT4">
                  <p:embed/>
                </p:oleObj>
              </mc:Choice>
              <mc:Fallback>
                <p:oleObj name="Equation" r:id="rId4" imgW="1104900" imgH="241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392" y="741475"/>
                        <a:ext cx="2305319" cy="5167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051019"/>
              </p:ext>
            </p:extLst>
          </p:nvPr>
        </p:nvGraphicFramePr>
        <p:xfrm>
          <a:off x="8384147" y="775389"/>
          <a:ext cx="1457930" cy="559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6" name="Equation" r:id="rId6" imgW="685502" imgH="266584" progId="Equation.DSMT4">
                  <p:embed/>
                </p:oleObj>
              </mc:Choice>
              <mc:Fallback>
                <p:oleObj name="Equation" r:id="rId6" imgW="685502" imgH="26658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4147" y="775389"/>
                        <a:ext cx="1457930" cy="5592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372305" y="250623"/>
            <a:ext cx="6187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32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CCB1071-9EA7-21F0-6DA7-51DDDB84E5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2554" y="274867"/>
            <a:ext cx="2890664" cy="3966466"/>
          </a:xfrm>
          <a:prstGeom prst="rect">
            <a:avLst/>
          </a:prstGeom>
        </p:spPr>
      </p:pic>
      <p:pic>
        <p:nvPicPr>
          <p:cNvPr id="5" name="image1.jpeg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0EEC45D-76C3-F059-DAAD-F6FC042CD7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0598" y="2975826"/>
            <a:ext cx="2890664" cy="3722292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DD3DB1E-DEFF-8557-3F59-584E7F8E8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17" y="261786"/>
            <a:ext cx="2489067" cy="3722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2866A4-5264-9DAB-39A0-21250ED93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252" y="2975826"/>
            <a:ext cx="3388060" cy="3707644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4B6EEA0-E778-0034-B02D-2E1C8D0A2D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211124"/>
              </p:ext>
            </p:extLst>
          </p:nvPr>
        </p:nvGraphicFramePr>
        <p:xfrm>
          <a:off x="9132683" y="261786"/>
          <a:ext cx="2695184" cy="3707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8" name="Acrobat Document" r:id="rId7" imgW="5829156" imgH="8020022" progId="AcroExch.Document.DC">
                  <p:embed/>
                </p:oleObj>
              </mc:Choice>
              <mc:Fallback>
                <p:oleObj name="Acrobat Document" r:id="rId7" imgW="5829156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132683" y="261786"/>
                        <a:ext cx="2695184" cy="3707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83043" y="1674551"/>
            <a:ext cx="3179511" cy="2602549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Свидетельства о регистрации программ для ЭВМ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8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50 картинок «Спасибо за внимание» для ваших презентац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50 картинок «Спасибо за внимание» для ваших презентаций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57887" y="2427689"/>
            <a:ext cx="817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550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602" y="4614726"/>
            <a:ext cx="4114800" cy="21717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4884" y="280675"/>
            <a:ext cx="9856116" cy="128089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Емкостной ток замыкания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землю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искаженной форме кривой фазного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6267" y="2611035"/>
            <a:ext cx="10494871" cy="283443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емкость фазы на землю, Ф;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действующее значение основной гармоники напряжения сети, В;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угловая частота, 1/с;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действующее значение основной гармоники напряжения сети, В.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774277"/>
              </p:ext>
            </p:extLst>
          </p:nvPr>
        </p:nvGraphicFramePr>
        <p:xfrm>
          <a:off x="3130630" y="1330145"/>
          <a:ext cx="5982372" cy="1398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Equation" r:id="rId4" imgW="2197100" imgH="508000" progId="Equation.DSMT4">
                  <p:embed/>
                </p:oleObj>
              </mc:Choice>
              <mc:Fallback>
                <p:oleObj name="Equation" r:id="rId4" imgW="2197100" imgH="508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0630" y="1330145"/>
                        <a:ext cx="5982372" cy="13984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118" y="4662351"/>
            <a:ext cx="3810000" cy="2076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01647" y="96009"/>
            <a:ext cx="6187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668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95" y="1210614"/>
            <a:ext cx="7119512" cy="5451371"/>
          </a:xfrm>
        </p:spPr>
      </p:pic>
      <p:sp>
        <p:nvSpPr>
          <p:cNvPr id="5" name="TextBox 4"/>
          <p:cNvSpPr txBox="1"/>
          <p:nvPr/>
        </p:nvSpPr>
        <p:spPr>
          <a:xfrm>
            <a:off x="1635617" y="414088"/>
            <a:ext cx="98137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схема влияния различных факторов на ток замыкания фазы на землю в электрических сетях от 6 до 35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49318" y="229422"/>
            <a:ext cx="6187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229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9061" y="276381"/>
            <a:ext cx="9881874" cy="128089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влияния гармонического воздействия на ток замыкания на землю в сетях от 6 до 35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несимметрии напряжений по обратной последовательности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166" y="1935572"/>
            <a:ext cx="7340958" cy="407359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410935" y="276381"/>
            <a:ext cx="6187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62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189" y="1835430"/>
            <a:ext cx="3434476" cy="3369747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основных соединений узлов нагрузки сети 10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участвующей в эксперименте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63" y="339367"/>
            <a:ext cx="5174197" cy="6361874"/>
          </a:xfrm>
        </p:spPr>
      </p:pic>
      <p:sp>
        <p:nvSpPr>
          <p:cNvPr id="5" name="TextBox 4"/>
          <p:cNvSpPr txBox="1"/>
          <p:nvPr/>
        </p:nvSpPr>
        <p:spPr>
          <a:xfrm>
            <a:off x="11401321" y="154701"/>
            <a:ext cx="6187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5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физической модели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79" y="1690688"/>
            <a:ext cx="7360242" cy="4351338"/>
          </a:xfrm>
        </p:spPr>
      </p:pic>
      <p:sp>
        <p:nvSpPr>
          <p:cNvPr id="5" name="TextBox 4"/>
          <p:cNvSpPr txBox="1"/>
          <p:nvPr/>
        </p:nvSpPr>
        <p:spPr>
          <a:xfrm>
            <a:off x="11372305" y="250623"/>
            <a:ext cx="6187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05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1853" y="270032"/>
            <a:ext cx="9530366" cy="12808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математических моделей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определения тока замыкания на землю в сети 10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изолированной нейтралью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606" y="2684409"/>
            <a:ext cx="9929052" cy="37776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емкостной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 замыкания на землю при синусоидальном и симметричном напряжении сети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/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M[K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ожидание коэффициента искажения синусоидальности кривой напряжения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коэффициента искажения синусоидальности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кривой напряжения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коэффициент несимметрии напряжения по обратной последовательности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932300"/>
              </p:ext>
            </p:extLst>
          </p:nvPr>
        </p:nvGraphicFramePr>
        <p:xfrm>
          <a:off x="2317159" y="1820953"/>
          <a:ext cx="7960182" cy="78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4" name="Equation" r:id="rId3" imgW="2794000" imgH="279400" progId="Equation.DSMT4">
                  <p:embed/>
                </p:oleObj>
              </mc:Choice>
              <mc:Fallback>
                <p:oleObj name="Equation" r:id="rId3" imgW="2794000" imgH="279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159" y="1820953"/>
                        <a:ext cx="7960182" cy="785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921469"/>
              </p:ext>
            </p:extLst>
          </p:nvPr>
        </p:nvGraphicFramePr>
        <p:xfrm>
          <a:off x="5293216" y="5569340"/>
          <a:ext cx="4430334" cy="751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5" name="Equation" r:id="rId5" imgW="1625600" imgH="279400" progId="Equation.DSMT4">
                  <p:embed/>
                </p:oleObj>
              </mc:Choice>
              <mc:Fallback>
                <p:oleObj name="Equation" r:id="rId5" imgW="1625600" imgH="279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3216" y="5569340"/>
                        <a:ext cx="4430334" cy="7513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372305" y="250623"/>
            <a:ext cx="6187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90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537915" y="31553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900469"/>
              </p:ext>
            </p:extLst>
          </p:nvPr>
        </p:nvGraphicFramePr>
        <p:xfrm>
          <a:off x="2448716" y="2818025"/>
          <a:ext cx="5483739" cy="54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" name="Equation" r:id="rId3" imgW="2794000" imgH="279400" progId="Equation.DSMT4">
                  <p:embed/>
                </p:oleObj>
              </mc:Choice>
              <mc:Fallback>
                <p:oleObj name="Equation" r:id="rId3" imgW="2794000" imgH="279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716" y="2818025"/>
                        <a:ext cx="5483739" cy="540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765538"/>
              </p:ext>
            </p:extLst>
          </p:nvPr>
        </p:nvGraphicFramePr>
        <p:xfrm>
          <a:off x="1964426" y="1759730"/>
          <a:ext cx="6452317" cy="630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" name="Equation" r:id="rId5" imgW="2832100" imgH="279400" progId="Equation.DSMT4">
                  <p:embed/>
                </p:oleObj>
              </mc:Choice>
              <mc:Fallback>
                <p:oleObj name="Equation" r:id="rId5" imgW="2832100" imgH="279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4426" y="1759730"/>
                        <a:ext cx="6452317" cy="6300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696237" y="4503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267375"/>
              </p:ext>
            </p:extLst>
          </p:nvPr>
        </p:nvGraphicFramePr>
        <p:xfrm>
          <a:off x="2448716" y="3854850"/>
          <a:ext cx="6939444" cy="684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" name="Equation" r:id="rId7" imgW="2794000" imgH="279400" progId="Equation.DSMT4">
                  <p:embed/>
                </p:oleObj>
              </mc:Choice>
              <mc:Fallback>
                <p:oleObj name="Equation" r:id="rId7" imgW="2794000" imgH="2794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716" y="3854850"/>
                        <a:ext cx="6939444" cy="6845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53059" y="54678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697029"/>
              </p:ext>
            </p:extLst>
          </p:nvPr>
        </p:nvGraphicFramePr>
        <p:xfrm>
          <a:off x="2137893" y="5383833"/>
          <a:ext cx="6105386" cy="639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" name="Equation" r:id="rId9" imgW="2641600" imgH="279400" progId="Equation.DSMT4">
                  <p:embed/>
                </p:oleObj>
              </mc:Choice>
              <mc:Fallback>
                <p:oleObj name="Equation" r:id="rId9" imgW="2641600" imgH="2794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7893" y="5383833"/>
                        <a:ext cx="6105386" cy="6391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873494"/>
              </p:ext>
            </p:extLst>
          </p:nvPr>
        </p:nvGraphicFramePr>
        <p:xfrm>
          <a:off x="7932455" y="6058476"/>
          <a:ext cx="4058556" cy="418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" name="Equation" r:id="rId11" imgW="2400300" imgH="241300" progId="Equation.DSMT4">
                  <p:embed/>
                </p:oleObj>
              </mc:Choice>
              <mc:Fallback>
                <p:oleObj name="Equation" r:id="rId11" imgW="2400300" imgH="2413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2455" y="6058476"/>
                        <a:ext cx="4058556" cy="41874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372305" y="250623"/>
            <a:ext cx="6187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0011" y="153232"/>
            <a:ext cx="941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гармонического воздействия на ток замыкания на землю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9701" y="1331459"/>
            <a:ext cx="6336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сети 6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изолированной нейтралью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78"/>
          <p:cNvSpPr>
            <a:spLocks noChangeArrowheads="1"/>
          </p:cNvSpPr>
          <p:nvPr/>
        </p:nvSpPr>
        <p:spPr bwMode="auto">
          <a:xfrm>
            <a:off x="8950819" y="23945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229401"/>
              </p:ext>
            </p:extLst>
          </p:nvPr>
        </p:nvGraphicFramePr>
        <p:xfrm>
          <a:off x="7896700" y="2487446"/>
          <a:ext cx="3791074" cy="37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" name="Equation" r:id="rId13" imgW="2514600" imgH="241300" progId="Equation.DSMT4">
                  <p:embed/>
                </p:oleObj>
              </mc:Choice>
              <mc:Fallback>
                <p:oleObj name="Equation" r:id="rId13" imgW="2514600" imgH="241300" progId="Equation.DSMT4">
                  <p:embed/>
                  <p:pic>
                    <p:nvPicPr>
                      <p:cNvPr id="0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6700" y="2487446"/>
                        <a:ext cx="3791074" cy="3719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950819" y="1177973"/>
            <a:ext cx="260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9701" y="2399539"/>
            <a:ext cx="6336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сети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изолированной нейтралью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701" y="3427271"/>
            <a:ext cx="6336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сети 20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изолированной нейтралью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4247" y="4853835"/>
            <a:ext cx="6336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сети 35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изолированной нейтралью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8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960417"/>
              </p:ext>
            </p:extLst>
          </p:nvPr>
        </p:nvGraphicFramePr>
        <p:xfrm>
          <a:off x="7845091" y="4563478"/>
          <a:ext cx="3987765" cy="411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" name="Equation" r:id="rId15" imgW="2400300" imgH="241300" progId="Equation.DSMT4">
                  <p:embed/>
                </p:oleObj>
              </mc:Choice>
              <mc:Fallback>
                <p:oleObj name="Equation" r:id="rId15" imgW="2400300" imgH="241300" progId="Equation.DSMT4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5091" y="4563478"/>
                        <a:ext cx="3987765" cy="4114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8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9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717978"/>
              </p:ext>
            </p:extLst>
          </p:nvPr>
        </p:nvGraphicFramePr>
        <p:xfrm>
          <a:off x="7887778" y="3514242"/>
          <a:ext cx="3909450" cy="37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" name="Equation" r:id="rId17" imgW="2552700" imgH="241300" progId="Equation.DSMT4">
                  <p:embed/>
                </p:oleObj>
              </mc:Choice>
              <mc:Fallback>
                <p:oleObj name="Equation" r:id="rId17" imgW="2552700" imgH="241300" progId="Equation.DSMT4">
                  <p:embed/>
                  <p:pic>
                    <p:nvPicPr>
                      <p:cNvPr id="0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7778" y="3514242"/>
                        <a:ext cx="3909450" cy="379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144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03045" y="965890"/>
            <a:ext cx="8915400" cy="377762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длительность существования режима однофазного замыкания на землю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сетях  10кВ ограничивается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часами при емкостном токе не превышающем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 сети, при котором ток замыкания на землю больше допустимого  допускается один раз в сутки, значит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появления равна 0,083.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893039"/>
              </p:ext>
            </p:extLst>
          </p:nvPr>
        </p:nvGraphicFramePr>
        <p:xfrm>
          <a:off x="4977693" y="2253803"/>
          <a:ext cx="1654927" cy="545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8" name="Equation" r:id="rId3" imgW="812447" imgH="266584" progId="Equation.DSMT4">
                  <p:embed/>
                </p:oleObj>
              </mc:Choice>
              <mc:Fallback>
                <p:oleObj name="Equation" r:id="rId3" imgW="812447" imgH="266584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7693" y="2253803"/>
                        <a:ext cx="1654927" cy="5451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803093"/>
              </p:ext>
            </p:extLst>
          </p:nvPr>
        </p:nvGraphicFramePr>
        <p:xfrm>
          <a:off x="4146998" y="4524346"/>
          <a:ext cx="4584878" cy="975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9" name="Equation" r:id="rId5" imgW="2108200" imgH="444500" progId="Equation.DSMT4">
                  <p:embed/>
                </p:oleObj>
              </mc:Choice>
              <mc:Fallback>
                <p:oleObj name="Equation" r:id="rId5" imgW="2108200" imgH="4445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6998" y="4524346"/>
                        <a:ext cx="4584878" cy="9750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372305" y="250623"/>
            <a:ext cx="6187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84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932</TotalTime>
  <Words>362</Words>
  <Application>Microsoft Office PowerPoint</Application>
  <PresentationFormat>Широкоэкранный</PresentationFormat>
  <Paragraphs>50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Wingdings 3</vt:lpstr>
      <vt:lpstr>Легкий дым</vt:lpstr>
      <vt:lpstr>Equation</vt:lpstr>
      <vt:lpstr>Acrobat Document</vt:lpstr>
      <vt:lpstr>Влияние электромагнитных помех на ток замыкания на землю в сетях среднего напряжения</vt:lpstr>
      <vt:lpstr>Емкостной ток замыкания на землю при искаженной форме кривой фазного напряжения</vt:lpstr>
      <vt:lpstr>Презентация PowerPoint</vt:lpstr>
      <vt:lpstr>Функциональная схема влияния гармонического воздействия на ток замыкания на землю в сетях от 6 до 35 кВ при несимметрии напряжений по обратной последовательности </vt:lpstr>
      <vt:lpstr>Схема основных соединений узлов нагрузки сети 10 кВ, участвующей в эксперименте </vt:lpstr>
      <vt:lpstr>Схема физической модели  </vt:lpstr>
      <vt:lpstr>Виды математических моделей для определения тока замыкания на землю в сети 10 кВ с изолированной нейтралью</vt:lpstr>
      <vt:lpstr>Презентация PowerPoint</vt:lpstr>
      <vt:lpstr>Презентация PowerPoint</vt:lpstr>
      <vt:lpstr>Презентация PowerPoint</vt:lpstr>
      <vt:lpstr>Вероятность появления кондуктивной ЭМП по току замыкания на землю </vt:lpstr>
      <vt:lpstr>Алгоритм расчета кондуктивной ЭМП по току замыкания фазы на землю</vt:lpstr>
      <vt:lpstr>Презентация PowerPoint</vt:lpstr>
      <vt:lpstr>Свидетельства о регистрации программ для ЭВМ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ЭМП на токи замыкания на землю</dc:title>
  <dc:creator>Дмитрий</dc:creator>
  <cp:lastModifiedBy>Kafedra_ESE</cp:lastModifiedBy>
  <cp:revision>34</cp:revision>
  <dcterms:created xsi:type="dcterms:W3CDTF">2024-04-15T15:49:50Z</dcterms:created>
  <dcterms:modified xsi:type="dcterms:W3CDTF">2024-06-20T02:02:31Z</dcterms:modified>
</cp:coreProperties>
</file>