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9" r:id="rId3"/>
    <p:sldId id="260" r:id="rId4"/>
  </p:sldIdLst>
  <p:sldSz cx="12192000" cy="68580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alibri Light" panose="020F0302020204030204" pitchFamily="34" charset="0"/>
      <p:regular r:id="rId9"/>
      <p:italic r:id="rId10"/>
    </p:embeddedFont>
    <p:embeddedFont>
      <p:font typeface="HeliosC" panose="020B0604020202020204" charset="0"/>
      <p:regular r:id="rId11"/>
      <p:bold r:id="rId1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37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heme" Target="theme/theme1.xml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C7727E-5F48-800A-D3DA-A89ACDC644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346C7BC-D22C-B3B9-C73B-2EC71769F8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1EB4EB-4502-5B4D-FC7B-77C4CB1D7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CF0BB-EFEA-48BC-AF58-BB0CE888B705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99A2B9-EADA-5A06-99D1-E065D3FA1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E71E33-900E-23B4-54E4-ADD29D1C7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E435-FFA6-439A-BA2C-596285A020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196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81582D-0B64-00C4-B581-15E54E7E1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0FD75C6-0E0E-E0F2-7E76-630C93409D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253C00-8EF2-1977-3828-AF31B3B62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CF0BB-EFEA-48BC-AF58-BB0CE888B705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7C3EAB-8577-E35D-55D2-A570952C0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E7F986-A799-924C-A07A-05D8EF77B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E435-FFA6-439A-BA2C-596285A020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904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59E7515-2EEB-0A34-9747-1F9627655D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DD2710F-3DA1-2076-D72F-51E71B605D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CD1EA1-6277-AA43-8390-05F03A31E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CF0BB-EFEA-48BC-AF58-BB0CE888B705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008D90-E64F-657A-8203-B0D2B5610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D9C456-ADBE-4424-7C20-3C1DA978A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E435-FFA6-439A-BA2C-596285A020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161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A8DDF4-4122-C57F-8C69-E21C0669D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86A3AF-0C90-A6D2-5EDC-AD3C2A4727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834C6B-805E-0B11-1F9E-926AC3A5D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CF0BB-EFEA-48BC-AF58-BB0CE888B705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09A1B-AD58-0A3A-478E-CECC72363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5A8345-1CD4-7FED-57AA-E3D469A0B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E435-FFA6-439A-BA2C-596285A020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937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56DC24-0082-2AF4-1C53-5338611EA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5141121-BB58-7F92-94C2-D0B84BA5B1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433D5B-D1B6-6964-27B1-D24CC33E3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CF0BB-EFEA-48BC-AF58-BB0CE888B705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29E7E3-FAA4-98CC-69A3-A87B1F331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3EFA6A-BFB4-7CAF-BA18-8DDAD3264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E435-FFA6-439A-BA2C-596285A020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789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06C230-5C45-F794-FBE0-D814CCFB0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88A840-9AF7-A699-EC6A-1CDCBEAE5F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36A5D22-C003-12A6-C45D-66F070A8AC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67265FD-3A9B-F965-5C78-962CEC35E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CF0BB-EFEA-48BC-AF58-BB0CE888B705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3C8D87F-7F65-57D2-44F1-87119E8F1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091CBC9-22F2-BB70-FC65-99FD7C99B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E435-FFA6-439A-BA2C-596285A020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133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0F42EA-FFB2-520C-AF02-FE613CF1F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154173-8E7C-5846-9449-B003DAE9D2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EA08EC8-8F0A-9163-D136-5BE08E838F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CEF49BE-2DC8-52DD-0F89-D6773EF094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250DAC7-6B9F-27CD-AFA6-C6964FB508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70D227B-3054-688C-3721-698CBDA1C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CF0BB-EFEA-48BC-AF58-BB0CE888B705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B0FEAA7-25EF-67C1-64E4-D25686360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E8F89E6-2488-AC96-77FF-AB248A580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E435-FFA6-439A-BA2C-596285A020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861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764CA7-6DD9-1C5E-8CB9-F54DE6912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2D004CA-BE82-B19C-D3D6-AC7BAA79D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CF0BB-EFEA-48BC-AF58-BB0CE888B705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42181AE-3EE7-4AA6-0207-7DE64CC27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8B90DA8-F681-7100-A276-870EDDD47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E435-FFA6-439A-BA2C-596285A020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587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3720CC9-61E7-2A79-2BBE-45B8AF324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CF0BB-EFEA-48BC-AF58-BB0CE888B705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6068AF3-46F0-2CFA-AF72-D139ED4C1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F94ED26-D4BA-A74C-6FBB-D8CF41BF2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E435-FFA6-439A-BA2C-596285A020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867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7EB78B-E40A-6492-5CDA-8882A6A8D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356498-F400-A433-B363-B02300BA7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1B492B6-A175-D446-72D5-A60BF083DA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52CD70-F878-5B0D-BF89-E7FB86321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CF0BB-EFEA-48BC-AF58-BB0CE888B705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3B5D943-09FF-E595-A476-38351915B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2793FC-F287-DD65-3255-6C67971B9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E435-FFA6-439A-BA2C-596285A020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978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B26F95-F8C0-07D0-417E-4B5A8220C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88C8C9A-F0BF-9F64-EE1A-ADEE5516CA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C7FF8A3-1DD0-DB79-9110-749BA3478E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89C83D2-6E2A-CCBB-8FB2-5E6A5CB7C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CF0BB-EFEA-48BC-AF58-BB0CE888B705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C4FBB5C-F93F-5A9F-2C31-3FAF119F2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46F0068-CA5B-9033-7A80-BDF17EF3E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E435-FFA6-439A-BA2C-596285A020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950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138BCF-002E-4590-AAA2-1B6AE9ED1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21189FD-8884-83BC-4669-AE90C6934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22024F-C5F7-5D05-4568-6AF6AB6BC2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CF0BB-EFEA-48BC-AF58-BB0CE888B705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B47104-874C-9CC9-B334-E8F13B07BE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BE5BF9-9352-439F-0DE8-B60880898F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3E435-FFA6-439A-BA2C-596285A020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767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755D798-3082-7D16-6B29-AEC42A2A58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E596E76-48ED-A38B-BB7C-ADD3256E4B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096" y="5480017"/>
            <a:ext cx="3013288" cy="75406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14D91A1-6170-E40C-3185-2664B51643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474" y="4957277"/>
            <a:ext cx="4130296" cy="88823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181F2C5-144D-97E9-5872-F07F3BB005C4}"/>
              </a:ext>
            </a:extLst>
          </p:cNvPr>
          <p:cNvSpPr txBox="1"/>
          <p:nvPr/>
        </p:nvSpPr>
        <p:spPr>
          <a:xfrm>
            <a:off x="2750524" y="3434291"/>
            <a:ext cx="75504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HeliosC" panose="00000500000000000000" pitchFamily="2" charset="-52"/>
              </a:rPr>
              <a:t>«Совершенствование системы подготовки и аттестации </a:t>
            </a:r>
            <a:endParaRPr lang="ru-RU" sz="2000" b="1" dirty="0">
              <a:solidFill>
                <a:schemeClr val="bg1"/>
              </a:solidFill>
              <a:latin typeface="HeliosC" panose="00000500000000000000" pitchFamily="2" charset="-52"/>
            </a:endParaRPr>
          </a:p>
          <a:p>
            <a:r>
              <a:rPr lang="en-US" sz="2000" b="1" dirty="0" smtClean="0">
                <a:solidFill>
                  <a:schemeClr val="bg1"/>
                </a:solidFill>
                <a:latin typeface="HeliosC" panose="00000500000000000000" pitchFamily="2" charset="-52"/>
              </a:rPr>
              <a:t>c</a:t>
            </a:r>
            <a:r>
              <a:rPr lang="ru-RU" sz="2000" b="1" dirty="0" smtClean="0">
                <a:solidFill>
                  <a:schemeClr val="bg1"/>
                </a:solidFill>
                <a:latin typeface="HeliosC" panose="00000500000000000000" pitchFamily="2" charset="-52"/>
              </a:rPr>
              <a:t>ил обеспечения транспортной безопасности»</a:t>
            </a:r>
            <a:endParaRPr lang="ru-RU" sz="2000" b="1" dirty="0">
              <a:solidFill>
                <a:schemeClr val="bg1"/>
              </a:solidFill>
              <a:latin typeface="HeliosC" panose="00000500000000000000" pitchFamily="2" charset="-5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C841B7-48E7-9B58-E91E-668773C5EF78}"/>
              </a:ext>
            </a:extLst>
          </p:cNvPr>
          <p:cNvSpPr txBox="1"/>
          <p:nvPr/>
        </p:nvSpPr>
        <p:spPr>
          <a:xfrm>
            <a:off x="6408577" y="5185442"/>
            <a:ext cx="18149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HeliosC" panose="00000500000000000000" pitchFamily="2" charset="-52"/>
              </a:rPr>
              <a:t>29 июня </a:t>
            </a:r>
            <a:r>
              <a:rPr lang="ru-RU" sz="2000" dirty="0">
                <a:solidFill>
                  <a:schemeClr val="bg1"/>
                </a:solidFill>
                <a:latin typeface="HeliosC" panose="00000500000000000000" pitchFamily="2" charset="-52"/>
              </a:rPr>
              <a:t>2023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92261B-A526-2749-BE36-95FCA2003A01}"/>
              </a:ext>
            </a:extLst>
          </p:cNvPr>
          <p:cNvSpPr txBox="1"/>
          <p:nvPr/>
        </p:nvSpPr>
        <p:spPr>
          <a:xfrm>
            <a:off x="9103807" y="5645458"/>
            <a:ext cx="20281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0070C0"/>
                </a:solidFill>
                <a:latin typeface="HeliosC" panose="00000500000000000000" pitchFamily="2" charset="-52"/>
              </a:rPr>
              <a:t>г. Новосибирск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2521" y="4357112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r>
              <a:rPr lang="ru-RU" kern="0" dirty="0" smtClean="0">
                <a:ln w="10160">
                  <a:solidFill>
                    <a:srgbClr val="5B9BD5"/>
                  </a:solidFill>
                  <a:prstDash val="solid"/>
                </a:ln>
                <a:solidFill>
                  <a:srgbClr val="FFFFFF"/>
                </a:solidFill>
                <a:cs typeface="Arial"/>
              </a:rPr>
              <a:t>Доцент кафедры «Логистика, коммерческая работа и подвижной состав», руководитель учебно-аналитического центра «Транспортная безопасность»  ФГБОУ ВО «СГУПС»</a:t>
            </a:r>
            <a:endParaRPr lang="ru-RU" kern="0" dirty="0">
              <a:solidFill>
                <a:prstClr val="black"/>
              </a:solidFill>
              <a:cs typeface="Arial"/>
            </a:endParaRPr>
          </a:p>
          <a:p>
            <a:pPr lvl="0">
              <a:defRPr/>
            </a:pPr>
            <a:r>
              <a:rPr lang="ru-RU" kern="0" dirty="0" err="1" smtClean="0">
                <a:ln w="10160">
                  <a:solidFill>
                    <a:srgbClr val="5B9BD5"/>
                  </a:solidFill>
                  <a:prstDash val="solid"/>
                </a:ln>
                <a:solidFill>
                  <a:srgbClr val="FFFFFF"/>
                </a:solidFill>
                <a:cs typeface="Arial"/>
              </a:rPr>
              <a:t>Наперов</a:t>
            </a:r>
            <a:r>
              <a:rPr lang="ru-RU" kern="0" dirty="0" smtClean="0">
                <a:ln w="10160">
                  <a:solidFill>
                    <a:srgbClr val="5B9BD5"/>
                  </a:solidFill>
                  <a:prstDash val="solid"/>
                </a:ln>
                <a:solidFill>
                  <a:srgbClr val="FFFFFF"/>
                </a:solidFill>
                <a:cs typeface="Arial"/>
              </a:rPr>
              <a:t> Владимир Владимирович</a:t>
            </a:r>
            <a:endParaRPr lang="ru-RU" kern="0" dirty="0">
              <a:solidFill>
                <a:prstClr val="black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5791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4CE5E744-8C85-0844-F031-9969183F40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79999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74E3BF2-C798-13B7-91FE-051036BBE2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61"/>
          <a:stretch/>
        </p:blipFill>
        <p:spPr>
          <a:xfrm>
            <a:off x="0" y="5279366"/>
            <a:ext cx="12192000" cy="1578634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564F270D-484A-346D-DDD9-8B1855596EB6}"/>
              </a:ext>
            </a:extLst>
          </p:cNvPr>
          <p:cNvSpPr txBox="1">
            <a:spLocks/>
          </p:cNvSpPr>
          <p:nvPr/>
        </p:nvSpPr>
        <p:spPr>
          <a:xfrm>
            <a:off x="615636" y="193526"/>
            <a:ext cx="9144000" cy="63033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HeliosC" panose="00000500000000000000" pitchFamily="2" charset="-52"/>
              </a:rPr>
              <a:t>ПОСЛЕДОВАТЕЛЬНОСТЬ ПОДГОТОВКИ И АТТЕСТАЦИИ </a:t>
            </a:r>
            <a:br>
              <a:rPr lang="ru-RU" sz="2400" b="1" dirty="0" smtClean="0">
                <a:solidFill>
                  <a:schemeClr val="bg1"/>
                </a:solidFill>
                <a:latin typeface="HeliosC" panose="00000500000000000000" pitchFamily="2" charset="-52"/>
              </a:rPr>
            </a:br>
            <a:r>
              <a:rPr lang="ru-RU" sz="2400" b="1" dirty="0" smtClean="0">
                <a:solidFill>
                  <a:schemeClr val="bg1"/>
                </a:solidFill>
                <a:latin typeface="HeliosC" panose="00000500000000000000" pitchFamily="2" charset="-52"/>
              </a:rPr>
              <a:t>В СООТВЕТСТВИИ С НПА ПО ТРАНСПОРТНОЙ БЕЗОПАСНОСТИ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1250546" y="1064391"/>
            <a:ext cx="9303889" cy="4766522"/>
            <a:chOff x="1250546" y="1064391"/>
            <a:chExt cx="9303889" cy="4766522"/>
          </a:xfrm>
        </p:grpSpPr>
        <p:grpSp>
          <p:nvGrpSpPr>
            <p:cNvPr id="11" name="Group 17"/>
            <p:cNvGrpSpPr/>
            <p:nvPr/>
          </p:nvGrpSpPr>
          <p:grpSpPr>
            <a:xfrm flipV="1">
              <a:off x="1250546" y="2706713"/>
              <a:ext cx="2438400" cy="2105027"/>
              <a:chOff x="608012" y="1781173"/>
              <a:chExt cx="2438400" cy="2105027"/>
            </a:xfrm>
          </p:grpSpPr>
          <p:sp>
            <p:nvSpPr>
              <p:cNvPr id="12" name="Arc 18"/>
              <p:cNvSpPr/>
              <p:nvPr/>
            </p:nvSpPr>
            <p:spPr>
              <a:xfrm>
                <a:off x="1674812" y="2514600"/>
                <a:ext cx="1371600" cy="1371600"/>
              </a:xfrm>
              <a:prstGeom prst="arc">
                <a:avLst>
                  <a:gd name="adj1" fmla="val 10812873"/>
                  <a:gd name="adj2" fmla="val 16131434"/>
                </a:avLst>
              </a:prstGeom>
              <a:ln w="76200" cap="rnd">
                <a:solidFill>
                  <a:srgbClr val="3BA0B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reeform 19"/>
              <p:cNvSpPr/>
              <p:nvPr/>
            </p:nvSpPr>
            <p:spPr>
              <a:xfrm>
                <a:off x="608012" y="3198812"/>
                <a:ext cx="1063626" cy="77788"/>
              </a:xfrm>
              <a:custGeom>
                <a:avLst/>
                <a:gdLst>
                  <a:gd name="connsiteX0" fmla="*/ 1403350 w 1403350"/>
                  <a:gd name="connsiteY0" fmla="*/ 0 h 0"/>
                  <a:gd name="connsiteX1" fmla="*/ 0 w 140335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03350">
                    <a:moveTo>
                      <a:pt x="1403350" y="0"/>
                    </a:moveTo>
                    <a:lnTo>
                      <a:pt x="0" y="0"/>
                    </a:lnTo>
                  </a:path>
                </a:pathLst>
              </a:custGeom>
              <a:ln w="76200" cap="rnd">
                <a:solidFill>
                  <a:srgbClr val="3BA0B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Freeform 20"/>
              <p:cNvSpPr/>
              <p:nvPr/>
            </p:nvSpPr>
            <p:spPr>
              <a:xfrm rot="5400000">
                <a:off x="1964850" y="2124073"/>
                <a:ext cx="731520" cy="45719"/>
              </a:xfrm>
              <a:custGeom>
                <a:avLst/>
                <a:gdLst>
                  <a:gd name="connsiteX0" fmla="*/ 1403350 w 1403350"/>
                  <a:gd name="connsiteY0" fmla="*/ 0 h 0"/>
                  <a:gd name="connsiteX1" fmla="*/ 0 w 140335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03350">
                    <a:moveTo>
                      <a:pt x="1403350" y="0"/>
                    </a:moveTo>
                    <a:lnTo>
                      <a:pt x="0" y="0"/>
                    </a:lnTo>
                  </a:path>
                </a:pathLst>
              </a:custGeom>
              <a:ln w="76200" cap="rnd">
                <a:solidFill>
                  <a:srgbClr val="3BA0BB"/>
                </a:solidFill>
                <a:headEnd type="none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5" name="Group 27"/>
            <p:cNvGrpSpPr/>
            <p:nvPr/>
          </p:nvGrpSpPr>
          <p:grpSpPr>
            <a:xfrm>
              <a:off x="3474635" y="1984401"/>
              <a:ext cx="2438400" cy="2105027"/>
              <a:chOff x="608012" y="1781173"/>
              <a:chExt cx="2438400" cy="2105027"/>
            </a:xfrm>
          </p:grpSpPr>
          <p:sp>
            <p:nvSpPr>
              <p:cNvPr id="16" name="Arc 28"/>
              <p:cNvSpPr/>
              <p:nvPr/>
            </p:nvSpPr>
            <p:spPr>
              <a:xfrm>
                <a:off x="1674812" y="2514600"/>
                <a:ext cx="1371600" cy="1371600"/>
              </a:xfrm>
              <a:prstGeom prst="arc">
                <a:avLst>
                  <a:gd name="adj1" fmla="val 10812873"/>
                  <a:gd name="adj2" fmla="val 16131434"/>
                </a:avLst>
              </a:prstGeom>
              <a:ln w="76200" cap="rnd">
                <a:solidFill>
                  <a:srgbClr val="896FA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reeform 29"/>
              <p:cNvSpPr/>
              <p:nvPr/>
            </p:nvSpPr>
            <p:spPr>
              <a:xfrm>
                <a:off x="608012" y="3198812"/>
                <a:ext cx="1063626" cy="77788"/>
              </a:xfrm>
              <a:custGeom>
                <a:avLst/>
                <a:gdLst>
                  <a:gd name="connsiteX0" fmla="*/ 1403350 w 1403350"/>
                  <a:gd name="connsiteY0" fmla="*/ 0 h 0"/>
                  <a:gd name="connsiteX1" fmla="*/ 0 w 140335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03350">
                    <a:moveTo>
                      <a:pt x="1403350" y="0"/>
                    </a:moveTo>
                    <a:lnTo>
                      <a:pt x="0" y="0"/>
                    </a:lnTo>
                  </a:path>
                </a:pathLst>
              </a:custGeom>
              <a:ln w="76200" cap="rnd">
                <a:solidFill>
                  <a:srgbClr val="896FA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Freeform 30"/>
              <p:cNvSpPr/>
              <p:nvPr/>
            </p:nvSpPr>
            <p:spPr>
              <a:xfrm rot="5400000">
                <a:off x="1964850" y="2124073"/>
                <a:ext cx="731520" cy="45719"/>
              </a:xfrm>
              <a:custGeom>
                <a:avLst/>
                <a:gdLst>
                  <a:gd name="connsiteX0" fmla="*/ 1403350 w 1403350"/>
                  <a:gd name="connsiteY0" fmla="*/ 0 h 0"/>
                  <a:gd name="connsiteX1" fmla="*/ 0 w 140335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03350">
                    <a:moveTo>
                      <a:pt x="1403350" y="0"/>
                    </a:moveTo>
                    <a:lnTo>
                      <a:pt x="0" y="0"/>
                    </a:lnTo>
                  </a:path>
                </a:pathLst>
              </a:custGeom>
              <a:ln w="76200" cap="rnd">
                <a:solidFill>
                  <a:srgbClr val="896FA8"/>
                </a:solidFill>
                <a:headEnd type="none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9" name="Group 31"/>
            <p:cNvGrpSpPr/>
            <p:nvPr/>
          </p:nvGrpSpPr>
          <p:grpSpPr>
            <a:xfrm flipV="1">
              <a:off x="5670146" y="2706713"/>
              <a:ext cx="2438400" cy="2105027"/>
              <a:chOff x="608012" y="1781173"/>
              <a:chExt cx="2438400" cy="2105027"/>
            </a:xfrm>
          </p:grpSpPr>
          <p:sp>
            <p:nvSpPr>
              <p:cNvPr id="20" name="Arc 32"/>
              <p:cNvSpPr/>
              <p:nvPr/>
            </p:nvSpPr>
            <p:spPr>
              <a:xfrm>
                <a:off x="1674812" y="2514600"/>
                <a:ext cx="1371600" cy="1371600"/>
              </a:xfrm>
              <a:prstGeom prst="arc">
                <a:avLst>
                  <a:gd name="adj1" fmla="val 10812873"/>
                  <a:gd name="adj2" fmla="val 16131434"/>
                </a:avLst>
              </a:prstGeom>
              <a:ln w="76200" cap="rnd">
                <a:solidFill>
                  <a:srgbClr val="55983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reeform 33"/>
              <p:cNvSpPr/>
              <p:nvPr/>
            </p:nvSpPr>
            <p:spPr>
              <a:xfrm>
                <a:off x="608012" y="3198812"/>
                <a:ext cx="1063626" cy="77788"/>
              </a:xfrm>
              <a:custGeom>
                <a:avLst/>
                <a:gdLst>
                  <a:gd name="connsiteX0" fmla="*/ 1403350 w 1403350"/>
                  <a:gd name="connsiteY0" fmla="*/ 0 h 0"/>
                  <a:gd name="connsiteX1" fmla="*/ 0 w 140335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03350">
                    <a:moveTo>
                      <a:pt x="1403350" y="0"/>
                    </a:moveTo>
                    <a:lnTo>
                      <a:pt x="0" y="0"/>
                    </a:lnTo>
                  </a:path>
                </a:pathLst>
              </a:custGeom>
              <a:ln w="76200" cap="rnd">
                <a:solidFill>
                  <a:srgbClr val="55983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Freeform 34"/>
              <p:cNvSpPr/>
              <p:nvPr/>
            </p:nvSpPr>
            <p:spPr>
              <a:xfrm rot="5400000">
                <a:off x="1964850" y="2124073"/>
                <a:ext cx="731520" cy="45719"/>
              </a:xfrm>
              <a:custGeom>
                <a:avLst/>
                <a:gdLst>
                  <a:gd name="connsiteX0" fmla="*/ 1403350 w 1403350"/>
                  <a:gd name="connsiteY0" fmla="*/ 0 h 0"/>
                  <a:gd name="connsiteX1" fmla="*/ 0 w 140335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03350">
                    <a:moveTo>
                      <a:pt x="1403350" y="0"/>
                    </a:moveTo>
                    <a:lnTo>
                      <a:pt x="0" y="0"/>
                    </a:lnTo>
                  </a:path>
                </a:pathLst>
              </a:custGeom>
              <a:ln w="76200" cap="rnd">
                <a:solidFill>
                  <a:srgbClr val="55983A"/>
                </a:solidFill>
                <a:headEnd type="none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3" name="Group 41"/>
            <p:cNvGrpSpPr/>
            <p:nvPr/>
          </p:nvGrpSpPr>
          <p:grpSpPr>
            <a:xfrm>
              <a:off x="7894235" y="1984401"/>
              <a:ext cx="2438400" cy="2105027"/>
              <a:chOff x="608012" y="1781173"/>
              <a:chExt cx="2438400" cy="2105027"/>
            </a:xfrm>
          </p:grpSpPr>
          <p:sp>
            <p:nvSpPr>
              <p:cNvPr id="24" name="Arc 42"/>
              <p:cNvSpPr/>
              <p:nvPr/>
            </p:nvSpPr>
            <p:spPr>
              <a:xfrm>
                <a:off x="1674812" y="2514600"/>
                <a:ext cx="1371600" cy="1371600"/>
              </a:xfrm>
              <a:prstGeom prst="arc">
                <a:avLst>
                  <a:gd name="adj1" fmla="val 10812873"/>
                  <a:gd name="adj2" fmla="val 16131434"/>
                </a:avLst>
              </a:prstGeom>
              <a:ln w="76200" cap="rnd">
                <a:solidFill>
                  <a:srgbClr val="D6424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reeform 43"/>
              <p:cNvSpPr/>
              <p:nvPr/>
            </p:nvSpPr>
            <p:spPr>
              <a:xfrm>
                <a:off x="608012" y="3198812"/>
                <a:ext cx="1063626" cy="77788"/>
              </a:xfrm>
              <a:custGeom>
                <a:avLst/>
                <a:gdLst>
                  <a:gd name="connsiteX0" fmla="*/ 1403350 w 1403350"/>
                  <a:gd name="connsiteY0" fmla="*/ 0 h 0"/>
                  <a:gd name="connsiteX1" fmla="*/ 0 w 140335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03350">
                    <a:moveTo>
                      <a:pt x="1403350" y="0"/>
                    </a:moveTo>
                    <a:lnTo>
                      <a:pt x="0" y="0"/>
                    </a:lnTo>
                  </a:path>
                </a:pathLst>
              </a:custGeom>
              <a:ln w="76200" cap="rnd">
                <a:solidFill>
                  <a:srgbClr val="D6424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Freeform 44"/>
              <p:cNvSpPr/>
              <p:nvPr/>
            </p:nvSpPr>
            <p:spPr>
              <a:xfrm rot="5400000">
                <a:off x="1964850" y="2124073"/>
                <a:ext cx="731520" cy="45719"/>
              </a:xfrm>
              <a:custGeom>
                <a:avLst/>
                <a:gdLst>
                  <a:gd name="connsiteX0" fmla="*/ 1403350 w 1403350"/>
                  <a:gd name="connsiteY0" fmla="*/ 0 h 0"/>
                  <a:gd name="connsiteX1" fmla="*/ 0 w 140335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03350">
                    <a:moveTo>
                      <a:pt x="1403350" y="0"/>
                    </a:moveTo>
                    <a:lnTo>
                      <a:pt x="0" y="0"/>
                    </a:lnTo>
                  </a:path>
                </a:pathLst>
              </a:custGeom>
              <a:ln w="76200" cap="rnd">
                <a:solidFill>
                  <a:srgbClr val="D64242"/>
                </a:solidFill>
                <a:headEnd type="none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7" name="Group 21"/>
            <p:cNvGrpSpPr/>
            <p:nvPr/>
          </p:nvGrpSpPr>
          <p:grpSpPr>
            <a:xfrm>
              <a:off x="2469746" y="2846413"/>
              <a:ext cx="1066800" cy="1066800"/>
              <a:chOff x="9726611" y="2667000"/>
              <a:chExt cx="1066800" cy="1066800"/>
            </a:xfrm>
          </p:grpSpPr>
          <p:sp>
            <p:nvSpPr>
              <p:cNvPr id="28" name="Oval 22"/>
              <p:cNvSpPr/>
              <p:nvPr/>
            </p:nvSpPr>
            <p:spPr>
              <a:xfrm>
                <a:off x="9726611" y="2667000"/>
                <a:ext cx="1066800" cy="10668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90500" dist="889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3"/>
              <p:cNvSpPr>
                <a:spLocks noChangeAspect="1"/>
              </p:cNvSpPr>
              <p:nvPr/>
            </p:nvSpPr>
            <p:spPr>
              <a:xfrm>
                <a:off x="9828212" y="2768601"/>
                <a:ext cx="863598" cy="863598"/>
              </a:xfrm>
              <a:prstGeom prst="ellipse">
                <a:avLst/>
              </a:prstGeom>
              <a:gradFill flip="none" rotWithShape="1">
                <a:gsLst>
                  <a:gs pos="60000">
                    <a:schemeClr val="bg1"/>
                  </a:gs>
                  <a:gs pos="0">
                    <a:schemeClr val="bg1">
                      <a:lumMod val="92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0" name="Group 24"/>
            <p:cNvGrpSpPr/>
            <p:nvPr/>
          </p:nvGrpSpPr>
          <p:grpSpPr>
            <a:xfrm>
              <a:off x="4679546" y="2846413"/>
              <a:ext cx="1066800" cy="1066800"/>
              <a:chOff x="9726611" y="2667000"/>
              <a:chExt cx="1066800" cy="1066800"/>
            </a:xfrm>
          </p:grpSpPr>
          <p:sp>
            <p:nvSpPr>
              <p:cNvPr id="31" name="Oval 25"/>
              <p:cNvSpPr/>
              <p:nvPr/>
            </p:nvSpPr>
            <p:spPr>
              <a:xfrm>
                <a:off x="9726611" y="2667000"/>
                <a:ext cx="1066800" cy="10668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90500" dist="889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26"/>
              <p:cNvSpPr>
                <a:spLocks noChangeAspect="1"/>
              </p:cNvSpPr>
              <p:nvPr/>
            </p:nvSpPr>
            <p:spPr>
              <a:xfrm>
                <a:off x="9828212" y="2768601"/>
                <a:ext cx="863598" cy="863598"/>
              </a:xfrm>
              <a:prstGeom prst="ellipse">
                <a:avLst/>
              </a:prstGeom>
              <a:gradFill flip="none" rotWithShape="1">
                <a:gsLst>
                  <a:gs pos="60000">
                    <a:schemeClr val="bg1"/>
                  </a:gs>
                  <a:gs pos="0">
                    <a:schemeClr val="bg1">
                      <a:lumMod val="92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" name="Group 35"/>
            <p:cNvGrpSpPr/>
            <p:nvPr/>
          </p:nvGrpSpPr>
          <p:grpSpPr>
            <a:xfrm>
              <a:off x="6889346" y="2846413"/>
              <a:ext cx="1066800" cy="1066800"/>
              <a:chOff x="9726611" y="2667000"/>
              <a:chExt cx="1066800" cy="1066800"/>
            </a:xfrm>
          </p:grpSpPr>
          <p:sp>
            <p:nvSpPr>
              <p:cNvPr id="34" name="Oval 36"/>
              <p:cNvSpPr/>
              <p:nvPr/>
            </p:nvSpPr>
            <p:spPr>
              <a:xfrm>
                <a:off x="9726611" y="2667000"/>
                <a:ext cx="1066800" cy="10668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90500" dist="889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7"/>
              <p:cNvSpPr>
                <a:spLocks noChangeAspect="1"/>
              </p:cNvSpPr>
              <p:nvPr/>
            </p:nvSpPr>
            <p:spPr>
              <a:xfrm>
                <a:off x="9828212" y="2768601"/>
                <a:ext cx="863598" cy="863598"/>
              </a:xfrm>
              <a:prstGeom prst="ellipse">
                <a:avLst/>
              </a:prstGeom>
              <a:gradFill flip="none" rotWithShape="1">
                <a:gsLst>
                  <a:gs pos="60000">
                    <a:schemeClr val="bg1"/>
                  </a:gs>
                  <a:gs pos="0">
                    <a:schemeClr val="bg1">
                      <a:lumMod val="92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" name="Group 38"/>
            <p:cNvGrpSpPr/>
            <p:nvPr/>
          </p:nvGrpSpPr>
          <p:grpSpPr>
            <a:xfrm>
              <a:off x="9099146" y="2846413"/>
              <a:ext cx="1066800" cy="1066800"/>
              <a:chOff x="9726611" y="2667000"/>
              <a:chExt cx="1066800" cy="1066800"/>
            </a:xfrm>
          </p:grpSpPr>
          <p:sp>
            <p:nvSpPr>
              <p:cNvPr id="37" name="Oval 39"/>
              <p:cNvSpPr/>
              <p:nvPr/>
            </p:nvSpPr>
            <p:spPr>
              <a:xfrm>
                <a:off x="9726611" y="2667000"/>
                <a:ext cx="1066800" cy="10668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90500" dist="889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40"/>
              <p:cNvSpPr>
                <a:spLocks noChangeAspect="1"/>
              </p:cNvSpPr>
              <p:nvPr/>
            </p:nvSpPr>
            <p:spPr>
              <a:xfrm>
                <a:off x="9828212" y="2768601"/>
                <a:ext cx="863598" cy="863598"/>
              </a:xfrm>
              <a:prstGeom prst="ellipse">
                <a:avLst/>
              </a:prstGeom>
              <a:gradFill flip="none" rotWithShape="1">
                <a:gsLst>
                  <a:gs pos="60000">
                    <a:schemeClr val="bg1"/>
                  </a:gs>
                  <a:gs pos="0">
                    <a:schemeClr val="bg1">
                      <a:lumMod val="92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2850436" y="2313013"/>
              <a:ext cx="327333" cy="4001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ru-RU" sz="2000" b="1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2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984036" y="4141813"/>
              <a:ext cx="327333" cy="4001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ru-RU" sz="2000" b="1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2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219236" y="2313013"/>
              <a:ext cx="327333" cy="4001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ru-RU" sz="2000" b="1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2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9479836" y="4141813"/>
              <a:ext cx="327333" cy="4001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ru-RU" sz="2000" b="1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2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103035" y="4922949"/>
              <a:ext cx="1843778" cy="907964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ru-RU" sz="1600" b="1" dirty="0" smtClean="0">
                  <a:solidFill>
                    <a:srgbClr val="3BA0B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Подготовка СОТБ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108046" y="1064391"/>
              <a:ext cx="2209800" cy="907964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ru-RU" sz="1600" b="1" dirty="0" smtClean="0">
                  <a:solidFill>
                    <a:srgbClr val="896FA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Подача документов на аттестацию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537612" y="4922949"/>
              <a:ext cx="1843778" cy="907964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ru-RU" sz="1600" b="1" dirty="0" smtClean="0">
                  <a:solidFill>
                    <a:srgbClr val="55983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Аттестация СОТБ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710657" y="1076436"/>
              <a:ext cx="1843778" cy="907964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ru-RU" sz="1600" b="1" dirty="0" smtClean="0">
                  <a:solidFill>
                    <a:srgbClr val="D6424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Получение свидетельства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Freeform 57"/>
            <p:cNvSpPr>
              <a:spLocks noEditPoints="1"/>
            </p:cNvSpPr>
            <p:nvPr/>
          </p:nvSpPr>
          <p:spPr bwMode="auto">
            <a:xfrm>
              <a:off x="7170515" y="3127583"/>
              <a:ext cx="504463" cy="504461"/>
            </a:xfrm>
            <a:custGeom>
              <a:avLst/>
              <a:gdLst>
                <a:gd name="T0" fmla="*/ 20 w 107"/>
                <a:gd name="T1" fmla="*/ 26 h 107"/>
                <a:gd name="T2" fmla="*/ 20 w 107"/>
                <a:gd name="T3" fmla="*/ 27 h 107"/>
                <a:gd name="T4" fmla="*/ 26 w 107"/>
                <a:gd name="T5" fmla="*/ 65 h 107"/>
                <a:gd name="T6" fmla="*/ 49 w 107"/>
                <a:gd name="T7" fmla="*/ 83 h 107"/>
                <a:gd name="T8" fmla="*/ 54 w 107"/>
                <a:gd name="T9" fmla="*/ 85 h 107"/>
                <a:gd name="T10" fmla="*/ 58 w 107"/>
                <a:gd name="T11" fmla="*/ 83 h 107"/>
                <a:gd name="T12" fmla="*/ 81 w 107"/>
                <a:gd name="T13" fmla="*/ 65 h 107"/>
                <a:gd name="T14" fmla="*/ 87 w 107"/>
                <a:gd name="T15" fmla="*/ 27 h 107"/>
                <a:gd name="T16" fmla="*/ 87 w 107"/>
                <a:gd name="T17" fmla="*/ 26 h 107"/>
                <a:gd name="T18" fmla="*/ 84 w 107"/>
                <a:gd name="T19" fmla="*/ 22 h 107"/>
                <a:gd name="T20" fmla="*/ 54 w 107"/>
                <a:gd name="T21" fmla="*/ 19 h 107"/>
                <a:gd name="T22" fmla="*/ 23 w 107"/>
                <a:gd name="T23" fmla="*/ 22 h 107"/>
                <a:gd name="T24" fmla="*/ 20 w 107"/>
                <a:gd name="T25" fmla="*/ 26 h 107"/>
                <a:gd name="T26" fmla="*/ 0 w 107"/>
                <a:gd name="T27" fmla="*/ 14 h 107"/>
                <a:gd name="T28" fmla="*/ 0 w 107"/>
                <a:gd name="T29" fmla="*/ 14 h 107"/>
                <a:gd name="T30" fmla="*/ 9 w 107"/>
                <a:gd name="T31" fmla="*/ 76 h 107"/>
                <a:gd name="T32" fmla="*/ 46 w 107"/>
                <a:gd name="T33" fmla="*/ 104 h 107"/>
                <a:gd name="T34" fmla="*/ 54 w 107"/>
                <a:gd name="T35" fmla="*/ 107 h 107"/>
                <a:gd name="T36" fmla="*/ 61 w 107"/>
                <a:gd name="T37" fmla="*/ 104 h 107"/>
                <a:gd name="T38" fmla="*/ 98 w 107"/>
                <a:gd name="T39" fmla="*/ 76 h 107"/>
                <a:gd name="T40" fmla="*/ 107 w 107"/>
                <a:gd name="T41" fmla="*/ 14 h 107"/>
                <a:gd name="T42" fmla="*/ 107 w 107"/>
                <a:gd name="T43" fmla="*/ 14 h 107"/>
                <a:gd name="T44" fmla="*/ 102 w 107"/>
                <a:gd name="T45" fmla="*/ 7 h 107"/>
                <a:gd name="T46" fmla="*/ 54 w 107"/>
                <a:gd name="T47" fmla="*/ 0 h 107"/>
                <a:gd name="T48" fmla="*/ 5 w 107"/>
                <a:gd name="T49" fmla="*/ 7 h 107"/>
                <a:gd name="T50" fmla="*/ 0 w 107"/>
                <a:gd name="T51" fmla="*/ 14 h 107"/>
                <a:gd name="T52" fmla="*/ 11 w 107"/>
                <a:gd name="T53" fmla="*/ 21 h 107"/>
                <a:gd name="T54" fmla="*/ 15 w 107"/>
                <a:gd name="T55" fmla="*/ 16 h 107"/>
                <a:gd name="T56" fmla="*/ 54 w 107"/>
                <a:gd name="T57" fmla="*/ 11 h 107"/>
                <a:gd name="T58" fmla="*/ 92 w 107"/>
                <a:gd name="T59" fmla="*/ 16 h 107"/>
                <a:gd name="T60" fmla="*/ 96 w 107"/>
                <a:gd name="T61" fmla="*/ 21 h 107"/>
                <a:gd name="T62" fmla="*/ 96 w 107"/>
                <a:gd name="T63" fmla="*/ 21 h 107"/>
                <a:gd name="T64" fmla="*/ 89 w 107"/>
                <a:gd name="T65" fmla="*/ 71 h 107"/>
                <a:gd name="T66" fmla="*/ 60 w 107"/>
                <a:gd name="T67" fmla="*/ 93 h 107"/>
                <a:gd name="T68" fmla="*/ 54 w 107"/>
                <a:gd name="T69" fmla="*/ 95 h 107"/>
                <a:gd name="T70" fmla="*/ 48 w 107"/>
                <a:gd name="T71" fmla="*/ 93 h 107"/>
                <a:gd name="T72" fmla="*/ 18 w 107"/>
                <a:gd name="T73" fmla="*/ 71 h 107"/>
                <a:gd name="T74" fmla="*/ 11 w 107"/>
                <a:gd name="T75" fmla="*/ 21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7" h="107">
                  <a:moveTo>
                    <a:pt x="20" y="26"/>
                  </a:moveTo>
                  <a:cubicBezTo>
                    <a:pt x="20" y="27"/>
                    <a:pt x="20" y="27"/>
                    <a:pt x="20" y="27"/>
                  </a:cubicBezTo>
                  <a:cubicBezTo>
                    <a:pt x="21" y="46"/>
                    <a:pt x="25" y="64"/>
                    <a:pt x="26" y="65"/>
                  </a:cubicBezTo>
                  <a:cubicBezTo>
                    <a:pt x="30" y="71"/>
                    <a:pt x="42" y="79"/>
                    <a:pt x="49" y="83"/>
                  </a:cubicBezTo>
                  <a:cubicBezTo>
                    <a:pt x="51" y="84"/>
                    <a:pt x="52" y="85"/>
                    <a:pt x="54" y="85"/>
                  </a:cubicBezTo>
                  <a:cubicBezTo>
                    <a:pt x="55" y="85"/>
                    <a:pt x="57" y="84"/>
                    <a:pt x="58" y="83"/>
                  </a:cubicBezTo>
                  <a:cubicBezTo>
                    <a:pt x="65" y="79"/>
                    <a:pt x="77" y="71"/>
                    <a:pt x="81" y="65"/>
                  </a:cubicBezTo>
                  <a:cubicBezTo>
                    <a:pt x="83" y="64"/>
                    <a:pt x="86" y="46"/>
                    <a:pt x="87" y="27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87" y="25"/>
                    <a:pt x="86" y="23"/>
                    <a:pt x="84" y="22"/>
                  </a:cubicBezTo>
                  <a:cubicBezTo>
                    <a:pt x="76" y="20"/>
                    <a:pt x="63" y="19"/>
                    <a:pt x="54" y="19"/>
                  </a:cubicBezTo>
                  <a:cubicBezTo>
                    <a:pt x="44" y="19"/>
                    <a:pt x="31" y="20"/>
                    <a:pt x="23" y="22"/>
                  </a:cubicBezTo>
                  <a:cubicBezTo>
                    <a:pt x="21" y="23"/>
                    <a:pt x="20" y="25"/>
                    <a:pt x="20" y="26"/>
                  </a:cubicBezTo>
                  <a:close/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1" y="45"/>
                    <a:pt x="6" y="73"/>
                    <a:pt x="9" y="76"/>
                  </a:cubicBezTo>
                  <a:cubicBezTo>
                    <a:pt x="15" y="84"/>
                    <a:pt x="35" y="97"/>
                    <a:pt x="46" y="104"/>
                  </a:cubicBezTo>
                  <a:cubicBezTo>
                    <a:pt x="49" y="105"/>
                    <a:pt x="51" y="107"/>
                    <a:pt x="54" y="107"/>
                  </a:cubicBezTo>
                  <a:cubicBezTo>
                    <a:pt x="56" y="107"/>
                    <a:pt x="59" y="105"/>
                    <a:pt x="61" y="104"/>
                  </a:cubicBezTo>
                  <a:cubicBezTo>
                    <a:pt x="72" y="97"/>
                    <a:pt x="92" y="84"/>
                    <a:pt x="98" y="76"/>
                  </a:cubicBezTo>
                  <a:cubicBezTo>
                    <a:pt x="101" y="73"/>
                    <a:pt x="106" y="45"/>
                    <a:pt x="107" y="14"/>
                  </a:cubicBezTo>
                  <a:cubicBezTo>
                    <a:pt x="107" y="14"/>
                    <a:pt x="107" y="14"/>
                    <a:pt x="107" y="14"/>
                  </a:cubicBezTo>
                  <a:cubicBezTo>
                    <a:pt x="107" y="11"/>
                    <a:pt x="105" y="8"/>
                    <a:pt x="102" y="7"/>
                  </a:cubicBezTo>
                  <a:cubicBezTo>
                    <a:pt x="89" y="3"/>
                    <a:pt x="70" y="0"/>
                    <a:pt x="54" y="0"/>
                  </a:cubicBezTo>
                  <a:cubicBezTo>
                    <a:pt x="38" y="0"/>
                    <a:pt x="18" y="3"/>
                    <a:pt x="5" y="7"/>
                  </a:cubicBezTo>
                  <a:cubicBezTo>
                    <a:pt x="2" y="8"/>
                    <a:pt x="0" y="11"/>
                    <a:pt x="0" y="14"/>
                  </a:cubicBezTo>
                  <a:close/>
                  <a:moveTo>
                    <a:pt x="11" y="21"/>
                  </a:moveTo>
                  <a:cubicBezTo>
                    <a:pt x="11" y="19"/>
                    <a:pt x="13" y="17"/>
                    <a:pt x="15" y="16"/>
                  </a:cubicBezTo>
                  <a:cubicBezTo>
                    <a:pt x="25" y="12"/>
                    <a:pt x="41" y="11"/>
                    <a:pt x="54" y="11"/>
                  </a:cubicBezTo>
                  <a:cubicBezTo>
                    <a:pt x="66" y="11"/>
                    <a:pt x="82" y="12"/>
                    <a:pt x="92" y="16"/>
                  </a:cubicBezTo>
                  <a:cubicBezTo>
                    <a:pt x="95" y="17"/>
                    <a:pt x="96" y="19"/>
                    <a:pt x="96" y="21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5" y="46"/>
                    <a:pt x="91" y="68"/>
                    <a:pt x="89" y="71"/>
                  </a:cubicBezTo>
                  <a:cubicBezTo>
                    <a:pt x="84" y="77"/>
                    <a:pt x="68" y="88"/>
                    <a:pt x="60" y="93"/>
                  </a:cubicBezTo>
                  <a:cubicBezTo>
                    <a:pt x="57" y="94"/>
                    <a:pt x="56" y="95"/>
                    <a:pt x="54" y="95"/>
                  </a:cubicBezTo>
                  <a:cubicBezTo>
                    <a:pt x="51" y="95"/>
                    <a:pt x="50" y="94"/>
                    <a:pt x="48" y="93"/>
                  </a:cubicBezTo>
                  <a:cubicBezTo>
                    <a:pt x="39" y="88"/>
                    <a:pt x="23" y="77"/>
                    <a:pt x="18" y="71"/>
                  </a:cubicBezTo>
                  <a:cubicBezTo>
                    <a:pt x="16" y="68"/>
                    <a:pt x="12" y="46"/>
                    <a:pt x="11" y="21"/>
                  </a:cubicBezTo>
                  <a:close/>
                </a:path>
              </a:pathLst>
            </a:custGeom>
            <a:solidFill>
              <a:srgbClr val="55983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6"/>
            <p:cNvSpPr>
              <a:spLocks noEditPoints="1"/>
            </p:cNvSpPr>
            <p:nvPr/>
          </p:nvSpPr>
          <p:spPr bwMode="auto">
            <a:xfrm>
              <a:off x="9410269" y="3138778"/>
              <a:ext cx="444555" cy="482070"/>
            </a:xfrm>
            <a:custGeom>
              <a:avLst/>
              <a:gdLst>
                <a:gd name="T0" fmla="*/ 11 w 100"/>
                <a:gd name="T1" fmla="*/ 77 h 106"/>
                <a:gd name="T2" fmla="*/ 31 w 100"/>
                <a:gd name="T3" fmla="*/ 71 h 106"/>
                <a:gd name="T4" fmla="*/ 72 w 100"/>
                <a:gd name="T5" fmla="*/ 82 h 106"/>
                <a:gd name="T6" fmla="*/ 97 w 100"/>
                <a:gd name="T7" fmla="*/ 72 h 106"/>
                <a:gd name="T8" fmla="*/ 100 w 100"/>
                <a:gd name="T9" fmla="*/ 66 h 106"/>
                <a:gd name="T10" fmla="*/ 100 w 100"/>
                <a:gd name="T11" fmla="*/ 12 h 106"/>
                <a:gd name="T12" fmla="*/ 95 w 100"/>
                <a:gd name="T13" fmla="*/ 7 h 106"/>
                <a:gd name="T14" fmla="*/ 90 w 100"/>
                <a:gd name="T15" fmla="*/ 9 h 106"/>
                <a:gd name="T16" fmla="*/ 70 w 100"/>
                <a:gd name="T17" fmla="*/ 15 h 106"/>
                <a:gd name="T18" fmla="*/ 32 w 100"/>
                <a:gd name="T19" fmla="*/ 4 h 106"/>
                <a:gd name="T20" fmla="*/ 11 w 100"/>
                <a:gd name="T21" fmla="*/ 9 h 106"/>
                <a:gd name="T22" fmla="*/ 11 w 100"/>
                <a:gd name="T23" fmla="*/ 5 h 106"/>
                <a:gd name="T24" fmla="*/ 5 w 100"/>
                <a:gd name="T25" fmla="*/ 0 h 106"/>
                <a:gd name="T26" fmla="*/ 0 w 100"/>
                <a:gd name="T27" fmla="*/ 5 h 106"/>
                <a:gd name="T28" fmla="*/ 0 w 100"/>
                <a:gd name="T29" fmla="*/ 101 h 106"/>
                <a:gd name="T30" fmla="*/ 5 w 100"/>
                <a:gd name="T31" fmla="*/ 106 h 106"/>
                <a:gd name="T32" fmla="*/ 11 w 100"/>
                <a:gd name="T33" fmla="*/ 101 h 106"/>
                <a:gd name="T34" fmla="*/ 11 w 100"/>
                <a:gd name="T35" fmla="*/ 77 h 106"/>
                <a:gd name="T36" fmla="*/ 20 w 100"/>
                <a:gd name="T37" fmla="*/ 22 h 106"/>
                <a:gd name="T38" fmla="*/ 20 w 100"/>
                <a:gd name="T39" fmla="*/ 57 h 106"/>
                <a:gd name="T40" fmla="*/ 15 w 100"/>
                <a:gd name="T41" fmla="*/ 62 h 106"/>
                <a:gd name="T42" fmla="*/ 11 w 100"/>
                <a:gd name="T43" fmla="*/ 57 h 106"/>
                <a:gd name="T44" fmla="*/ 11 w 100"/>
                <a:gd name="T45" fmla="*/ 22 h 106"/>
                <a:gd name="T46" fmla="*/ 15 w 100"/>
                <a:gd name="T47" fmla="*/ 17 h 106"/>
                <a:gd name="T48" fmla="*/ 20 w 100"/>
                <a:gd name="T49" fmla="*/ 2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0" h="106">
                  <a:moveTo>
                    <a:pt x="11" y="77"/>
                  </a:moveTo>
                  <a:cubicBezTo>
                    <a:pt x="11" y="77"/>
                    <a:pt x="17" y="71"/>
                    <a:pt x="31" y="71"/>
                  </a:cubicBezTo>
                  <a:cubicBezTo>
                    <a:pt x="46" y="71"/>
                    <a:pt x="59" y="82"/>
                    <a:pt x="72" y="82"/>
                  </a:cubicBezTo>
                  <a:cubicBezTo>
                    <a:pt x="84" y="82"/>
                    <a:pt x="92" y="77"/>
                    <a:pt x="97" y="72"/>
                  </a:cubicBezTo>
                  <a:cubicBezTo>
                    <a:pt x="98" y="71"/>
                    <a:pt x="100" y="68"/>
                    <a:pt x="100" y="66"/>
                  </a:cubicBezTo>
                  <a:cubicBezTo>
                    <a:pt x="100" y="12"/>
                    <a:pt x="100" y="12"/>
                    <a:pt x="100" y="12"/>
                  </a:cubicBezTo>
                  <a:cubicBezTo>
                    <a:pt x="100" y="9"/>
                    <a:pt x="98" y="7"/>
                    <a:pt x="95" y="7"/>
                  </a:cubicBezTo>
                  <a:cubicBezTo>
                    <a:pt x="93" y="7"/>
                    <a:pt x="92" y="8"/>
                    <a:pt x="90" y="9"/>
                  </a:cubicBezTo>
                  <a:cubicBezTo>
                    <a:pt x="88" y="11"/>
                    <a:pt x="83" y="15"/>
                    <a:pt x="70" y="15"/>
                  </a:cubicBezTo>
                  <a:cubicBezTo>
                    <a:pt x="58" y="15"/>
                    <a:pt x="48" y="4"/>
                    <a:pt x="32" y="4"/>
                  </a:cubicBezTo>
                  <a:cubicBezTo>
                    <a:pt x="17" y="4"/>
                    <a:pt x="11" y="9"/>
                    <a:pt x="11" y="9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4"/>
                    <a:pt x="2" y="106"/>
                    <a:pt x="5" y="106"/>
                  </a:cubicBezTo>
                  <a:cubicBezTo>
                    <a:pt x="8" y="106"/>
                    <a:pt x="11" y="104"/>
                    <a:pt x="11" y="101"/>
                  </a:cubicBezTo>
                  <a:lnTo>
                    <a:pt x="11" y="77"/>
                  </a:lnTo>
                  <a:close/>
                  <a:moveTo>
                    <a:pt x="20" y="22"/>
                  </a:moveTo>
                  <a:cubicBezTo>
                    <a:pt x="20" y="57"/>
                    <a:pt x="20" y="57"/>
                    <a:pt x="20" y="57"/>
                  </a:cubicBezTo>
                  <a:cubicBezTo>
                    <a:pt x="20" y="60"/>
                    <a:pt x="18" y="62"/>
                    <a:pt x="15" y="62"/>
                  </a:cubicBezTo>
                  <a:cubicBezTo>
                    <a:pt x="13" y="62"/>
                    <a:pt x="11" y="60"/>
                    <a:pt x="11" y="57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1" y="19"/>
                    <a:pt x="13" y="17"/>
                    <a:pt x="15" y="17"/>
                  </a:cubicBezTo>
                  <a:cubicBezTo>
                    <a:pt x="18" y="17"/>
                    <a:pt x="20" y="19"/>
                    <a:pt x="20" y="22"/>
                  </a:cubicBezTo>
                  <a:close/>
                </a:path>
              </a:pathLst>
            </a:custGeom>
            <a:solidFill>
              <a:srgbClr val="D6424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54" name="shp49" descr="Clipboard Partially Checked">
              <a:extLst>
                <a:ext uri="{FF2B5EF4-FFF2-40B4-BE49-F238E27FC236}">
                  <a16:creationId xmlns:a16="http://schemas.microsoft.com/office/drawing/2014/main" id="{96E84A8E-B6CF-4A46-94A2-3603E80B07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4976646" y="3137996"/>
              <a:ext cx="516155" cy="516155"/>
            </a:xfrm>
            <a:prstGeom prst="rect">
              <a:avLst/>
            </a:prstGeom>
            <a:solidFill>
              <a:srgbClr val="FFC000"/>
            </a:solidFill>
          </p:spPr>
        </p:pic>
        <p:grpSp>
          <p:nvGrpSpPr>
            <p:cNvPr id="55" name="Group 77">
              <a:extLst>
                <a:ext uri="{FF2B5EF4-FFF2-40B4-BE49-F238E27FC236}">
                  <a16:creationId xmlns:a16="http://schemas.microsoft.com/office/drawing/2014/main" id="{8A5ACF62-5B9B-4B4C-A154-3ACF4582A58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824566" y="3124290"/>
              <a:ext cx="400716" cy="463224"/>
              <a:chOff x="4186237" y="1343484"/>
              <a:chExt cx="3816350" cy="4411663"/>
            </a:xfrm>
          </p:grpSpPr>
          <p:sp>
            <p:nvSpPr>
              <p:cNvPr id="56" name="Freeform 13">
                <a:extLst>
                  <a:ext uri="{FF2B5EF4-FFF2-40B4-BE49-F238E27FC236}">
                    <a16:creationId xmlns:a16="http://schemas.microsoft.com/office/drawing/2014/main" id="{297F1E84-C872-456F-9563-8587C8F9F1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1487" y="3627897"/>
                <a:ext cx="3721100" cy="2127250"/>
              </a:xfrm>
              <a:custGeom>
                <a:avLst/>
                <a:gdLst>
                  <a:gd name="T0" fmla="*/ 120 w 1543"/>
                  <a:gd name="T1" fmla="*/ 240 h 882"/>
                  <a:gd name="T2" fmla="*/ 250 w 1543"/>
                  <a:gd name="T3" fmla="*/ 604 h 882"/>
                  <a:gd name="T4" fmla="*/ 189 w 1543"/>
                  <a:gd name="T5" fmla="*/ 882 h 882"/>
                  <a:gd name="T6" fmla="*/ 900 w 1543"/>
                  <a:gd name="T7" fmla="*/ 882 h 882"/>
                  <a:gd name="T8" fmla="*/ 1315 w 1543"/>
                  <a:gd name="T9" fmla="*/ 708 h 882"/>
                  <a:gd name="T10" fmla="*/ 1376 w 1543"/>
                  <a:gd name="T11" fmla="*/ 513 h 882"/>
                  <a:gd name="T12" fmla="*/ 1396 w 1543"/>
                  <a:gd name="T13" fmla="*/ 409 h 882"/>
                  <a:gd name="T14" fmla="*/ 1421 w 1543"/>
                  <a:gd name="T15" fmla="*/ 332 h 882"/>
                  <a:gd name="T16" fmla="*/ 1476 w 1543"/>
                  <a:gd name="T17" fmla="*/ 244 h 882"/>
                  <a:gd name="T18" fmla="*/ 1439 w 1543"/>
                  <a:gd name="T19" fmla="*/ 67 h 882"/>
                  <a:gd name="T20" fmla="*/ 1389 w 1543"/>
                  <a:gd name="T21" fmla="*/ 0 h 882"/>
                  <a:gd name="T22" fmla="*/ 0 w 1543"/>
                  <a:gd name="T23" fmla="*/ 0 h 882"/>
                  <a:gd name="T24" fmla="*/ 120 w 1543"/>
                  <a:gd name="T25" fmla="*/ 240 h 8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43" h="882">
                    <a:moveTo>
                      <a:pt x="120" y="240"/>
                    </a:moveTo>
                    <a:cubicBezTo>
                      <a:pt x="197" y="372"/>
                      <a:pt x="246" y="476"/>
                      <a:pt x="250" y="604"/>
                    </a:cubicBezTo>
                    <a:cubicBezTo>
                      <a:pt x="254" y="732"/>
                      <a:pt x="189" y="882"/>
                      <a:pt x="189" y="882"/>
                    </a:cubicBezTo>
                    <a:cubicBezTo>
                      <a:pt x="900" y="882"/>
                      <a:pt x="900" y="882"/>
                      <a:pt x="900" y="882"/>
                    </a:cubicBezTo>
                    <a:cubicBezTo>
                      <a:pt x="935" y="551"/>
                      <a:pt x="1203" y="791"/>
                      <a:pt x="1315" y="708"/>
                    </a:cubicBezTo>
                    <a:cubicBezTo>
                      <a:pt x="1416" y="632"/>
                      <a:pt x="1376" y="513"/>
                      <a:pt x="1376" y="513"/>
                    </a:cubicBezTo>
                    <a:cubicBezTo>
                      <a:pt x="1445" y="468"/>
                      <a:pt x="1396" y="409"/>
                      <a:pt x="1396" y="409"/>
                    </a:cubicBezTo>
                    <a:cubicBezTo>
                      <a:pt x="1396" y="409"/>
                      <a:pt x="1439" y="378"/>
                      <a:pt x="1421" y="332"/>
                    </a:cubicBezTo>
                    <a:cubicBezTo>
                      <a:pt x="1402" y="285"/>
                      <a:pt x="1408" y="271"/>
                      <a:pt x="1476" y="244"/>
                    </a:cubicBezTo>
                    <a:cubicBezTo>
                      <a:pt x="1543" y="218"/>
                      <a:pt x="1543" y="196"/>
                      <a:pt x="1439" y="67"/>
                    </a:cubicBezTo>
                    <a:cubicBezTo>
                      <a:pt x="1417" y="40"/>
                      <a:pt x="1400" y="19"/>
                      <a:pt x="138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1" y="92"/>
                      <a:pt x="77" y="166"/>
                      <a:pt x="120" y="24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7" name="Freeform 14">
                <a:extLst>
                  <a:ext uri="{FF2B5EF4-FFF2-40B4-BE49-F238E27FC236}">
                    <a16:creationId xmlns:a16="http://schemas.microsoft.com/office/drawing/2014/main" id="{83B865B1-1FBC-4B78-9FA0-A964F78C45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6237" y="1343484"/>
                <a:ext cx="3408362" cy="2220913"/>
              </a:xfrm>
              <a:custGeom>
                <a:avLst/>
                <a:gdLst>
                  <a:gd name="T0" fmla="*/ 1401 w 1413"/>
                  <a:gd name="T1" fmla="*/ 663 h 921"/>
                  <a:gd name="T2" fmla="*/ 671 w 1413"/>
                  <a:gd name="T3" fmla="*/ 41 h 921"/>
                  <a:gd name="T4" fmla="*/ 2 w 1413"/>
                  <a:gd name="T5" fmla="*/ 687 h 921"/>
                  <a:gd name="T6" fmla="*/ 31 w 1413"/>
                  <a:gd name="T7" fmla="*/ 921 h 921"/>
                  <a:gd name="T8" fmla="*/ 1413 w 1413"/>
                  <a:gd name="T9" fmla="*/ 921 h 921"/>
                  <a:gd name="T10" fmla="*/ 1401 w 1413"/>
                  <a:gd name="T11" fmla="*/ 663 h 9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13" h="921">
                    <a:moveTo>
                      <a:pt x="1401" y="663"/>
                    </a:moveTo>
                    <a:cubicBezTo>
                      <a:pt x="1401" y="433"/>
                      <a:pt x="1167" y="0"/>
                      <a:pt x="671" y="41"/>
                    </a:cubicBezTo>
                    <a:cubicBezTo>
                      <a:pt x="175" y="82"/>
                      <a:pt x="8" y="451"/>
                      <a:pt x="2" y="687"/>
                    </a:cubicBezTo>
                    <a:cubicBezTo>
                      <a:pt x="0" y="779"/>
                      <a:pt x="11" y="855"/>
                      <a:pt x="31" y="921"/>
                    </a:cubicBezTo>
                    <a:cubicBezTo>
                      <a:pt x="1413" y="921"/>
                      <a:pt x="1413" y="921"/>
                      <a:pt x="1413" y="921"/>
                    </a:cubicBezTo>
                    <a:cubicBezTo>
                      <a:pt x="1388" y="866"/>
                      <a:pt x="1401" y="819"/>
                      <a:pt x="1401" y="66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260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4CE5E744-8C85-0844-F031-9969183F40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79999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74E3BF2-C798-13B7-91FE-051036BBE2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61"/>
          <a:stretch/>
        </p:blipFill>
        <p:spPr>
          <a:xfrm>
            <a:off x="0" y="5279366"/>
            <a:ext cx="12192000" cy="1578634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564F270D-484A-346D-DDD9-8B1855596EB6}"/>
              </a:ext>
            </a:extLst>
          </p:cNvPr>
          <p:cNvSpPr txBox="1">
            <a:spLocks/>
          </p:cNvSpPr>
          <p:nvPr/>
        </p:nvSpPr>
        <p:spPr>
          <a:xfrm>
            <a:off x="615636" y="193526"/>
            <a:ext cx="9144000" cy="63033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HeliosC" panose="00000500000000000000" pitchFamily="2" charset="-52"/>
              </a:rPr>
              <a:t>ПОСЛЕДОВАТЕЛЬНОСТЬ ПОДГОТОВКИ И АТТЕСТАЦИИ </a:t>
            </a:r>
            <a:br>
              <a:rPr lang="ru-RU" sz="2400" b="1" dirty="0" smtClean="0">
                <a:solidFill>
                  <a:schemeClr val="bg1"/>
                </a:solidFill>
                <a:latin typeface="HeliosC" panose="00000500000000000000" pitchFamily="2" charset="-52"/>
              </a:rPr>
            </a:br>
            <a:r>
              <a:rPr lang="ru-RU" sz="2400" b="1" dirty="0" smtClean="0">
                <a:solidFill>
                  <a:schemeClr val="bg1"/>
                </a:solidFill>
                <a:latin typeface="HeliosC" panose="00000500000000000000" pitchFamily="2" charset="-52"/>
              </a:rPr>
              <a:t>ПОДРАЗДЕЛЕНИЯМИ ТРАНСПОРТНОЙ БЕЗОПАСНОСТИ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682341" y="942079"/>
            <a:ext cx="10644986" cy="4766522"/>
            <a:chOff x="682341" y="942079"/>
            <a:chExt cx="10644986" cy="4766522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682341" y="942079"/>
              <a:ext cx="7079800" cy="4766522"/>
              <a:chOff x="3474635" y="1064391"/>
              <a:chExt cx="7079800" cy="4766522"/>
            </a:xfrm>
          </p:grpSpPr>
          <p:sp>
            <p:nvSpPr>
              <p:cNvPr id="44" name="TextBox 43"/>
              <p:cNvSpPr txBox="1"/>
              <p:nvPr/>
            </p:nvSpPr>
            <p:spPr>
              <a:xfrm>
                <a:off x="4108046" y="1064391"/>
                <a:ext cx="2209800" cy="907964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ru-RU" sz="1600" b="1" dirty="0" smtClean="0">
                    <a:solidFill>
                      <a:srgbClr val="896FA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Подача документов на аттестацию</a:t>
                </a:r>
                <a:endPara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6537612" y="4922949"/>
                <a:ext cx="1843778" cy="907964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ru-RU" sz="1600" b="1" dirty="0" smtClean="0">
                    <a:solidFill>
                      <a:srgbClr val="55983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Аттестация СОТБ</a:t>
                </a:r>
                <a:endPara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8710657" y="1076436"/>
                <a:ext cx="1843778" cy="907964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ru-RU" sz="1600" b="1" dirty="0" smtClean="0">
                    <a:solidFill>
                      <a:srgbClr val="D6424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Получение свидетельства</a:t>
                </a:r>
                <a:endPara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3" name="Группа 2"/>
              <p:cNvGrpSpPr/>
              <p:nvPr/>
            </p:nvGrpSpPr>
            <p:grpSpPr>
              <a:xfrm>
                <a:off x="3474635" y="1984401"/>
                <a:ext cx="6858000" cy="2827339"/>
                <a:chOff x="3474635" y="1984401"/>
                <a:chExt cx="6858000" cy="2827339"/>
              </a:xfrm>
            </p:grpSpPr>
            <p:grpSp>
              <p:nvGrpSpPr>
                <p:cNvPr id="15" name="Group 27"/>
                <p:cNvGrpSpPr/>
                <p:nvPr/>
              </p:nvGrpSpPr>
              <p:grpSpPr>
                <a:xfrm>
                  <a:off x="3474635" y="1984401"/>
                  <a:ext cx="2438400" cy="2105027"/>
                  <a:chOff x="608012" y="1781173"/>
                  <a:chExt cx="2438400" cy="2105027"/>
                </a:xfrm>
              </p:grpSpPr>
              <p:sp>
                <p:nvSpPr>
                  <p:cNvPr id="16" name="Arc 28"/>
                  <p:cNvSpPr/>
                  <p:nvPr/>
                </p:nvSpPr>
                <p:spPr>
                  <a:xfrm>
                    <a:off x="1674812" y="2514600"/>
                    <a:ext cx="1371600" cy="1371600"/>
                  </a:xfrm>
                  <a:prstGeom prst="arc">
                    <a:avLst>
                      <a:gd name="adj1" fmla="val 10812873"/>
                      <a:gd name="adj2" fmla="val 16131434"/>
                    </a:avLst>
                  </a:prstGeom>
                  <a:ln w="76200" cap="rnd">
                    <a:solidFill>
                      <a:srgbClr val="896FA8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" name="Freeform 29"/>
                  <p:cNvSpPr/>
                  <p:nvPr/>
                </p:nvSpPr>
                <p:spPr>
                  <a:xfrm>
                    <a:off x="608012" y="3198812"/>
                    <a:ext cx="1063626" cy="77788"/>
                  </a:xfrm>
                  <a:custGeom>
                    <a:avLst/>
                    <a:gdLst>
                      <a:gd name="connsiteX0" fmla="*/ 1403350 w 1403350"/>
                      <a:gd name="connsiteY0" fmla="*/ 0 h 0"/>
                      <a:gd name="connsiteX1" fmla="*/ 0 w 1403350"/>
                      <a:gd name="connsiteY1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03350">
                        <a:moveTo>
                          <a:pt x="1403350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76200" cap="rnd">
                    <a:solidFill>
                      <a:srgbClr val="896FA8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" name="Freeform 30"/>
                  <p:cNvSpPr/>
                  <p:nvPr/>
                </p:nvSpPr>
                <p:spPr>
                  <a:xfrm rot="5400000">
                    <a:off x="1964850" y="2124073"/>
                    <a:ext cx="731520" cy="45719"/>
                  </a:xfrm>
                  <a:custGeom>
                    <a:avLst/>
                    <a:gdLst>
                      <a:gd name="connsiteX0" fmla="*/ 1403350 w 1403350"/>
                      <a:gd name="connsiteY0" fmla="*/ 0 h 0"/>
                      <a:gd name="connsiteX1" fmla="*/ 0 w 1403350"/>
                      <a:gd name="connsiteY1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03350">
                        <a:moveTo>
                          <a:pt x="1403350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76200" cap="rnd">
                    <a:solidFill>
                      <a:srgbClr val="896FA8"/>
                    </a:solidFill>
                    <a:headEnd type="none"/>
                    <a:tailEnd type="oval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9" name="Group 31"/>
                <p:cNvGrpSpPr/>
                <p:nvPr/>
              </p:nvGrpSpPr>
              <p:grpSpPr>
                <a:xfrm flipV="1">
                  <a:off x="5670146" y="2706713"/>
                  <a:ext cx="2438400" cy="2105027"/>
                  <a:chOff x="608012" y="1781173"/>
                  <a:chExt cx="2438400" cy="2105027"/>
                </a:xfrm>
              </p:grpSpPr>
              <p:sp>
                <p:nvSpPr>
                  <p:cNvPr id="20" name="Arc 32"/>
                  <p:cNvSpPr/>
                  <p:nvPr/>
                </p:nvSpPr>
                <p:spPr>
                  <a:xfrm>
                    <a:off x="1674812" y="2514600"/>
                    <a:ext cx="1371600" cy="1371600"/>
                  </a:xfrm>
                  <a:prstGeom prst="arc">
                    <a:avLst>
                      <a:gd name="adj1" fmla="val 10812873"/>
                      <a:gd name="adj2" fmla="val 16131434"/>
                    </a:avLst>
                  </a:prstGeom>
                  <a:ln w="76200" cap="rnd">
                    <a:solidFill>
                      <a:srgbClr val="55983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" name="Freeform 33"/>
                  <p:cNvSpPr/>
                  <p:nvPr/>
                </p:nvSpPr>
                <p:spPr>
                  <a:xfrm>
                    <a:off x="608012" y="3198812"/>
                    <a:ext cx="1063626" cy="77788"/>
                  </a:xfrm>
                  <a:custGeom>
                    <a:avLst/>
                    <a:gdLst>
                      <a:gd name="connsiteX0" fmla="*/ 1403350 w 1403350"/>
                      <a:gd name="connsiteY0" fmla="*/ 0 h 0"/>
                      <a:gd name="connsiteX1" fmla="*/ 0 w 1403350"/>
                      <a:gd name="connsiteY1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03350">
                        <a:moveTo>
                          <a:pt x="1403350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76200" cap="rnd">
                    <a:solidFill>
                      <a:srgbClr val="55983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2" name="Freeform 34"/>
                  <p:cNvSpPr/>
                  <p:nvPr/>
                </p:nvSpPr>
                <p:spPr>
                  <a:xfrm rot="5400000">
                    <a:off x="1964850" y="2124073"/>
                    <a:ext cx="731520" cy="45719"/>
                  </a:xfrm>
                  <a:custGeom>
                    <a:avLst/>
                    <a:gdLst>
                      <a:gd name="connsiteX0" fmla="*/ 1403350 w 1403350"/>
                      <a:gd name="connsiteY0" fmla="*/ 0 h 0"/>
                      <a:gd name="connsiteX1" fmla="*/ 0 w 1403350"/>
                      <a:gd name="connsiteY1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03350">
                        <a:moveTo>
                          <a:pt x="1403350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76200" cap="rnd">
                    <a:solidFill>
                      <a:srgbClr val="55983A"/>
                    </a:solidFill>
                    <a:headEnd type="none"/>
                    <a:tailEnd type="oval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23" name="Group 41"/>
                <p:cNvGrpSpPr/>
                <p:nvPr/>
              </p:nvGrpSpPr>
              <p:grpSpPr>
                <a:xfrm>
                  <a:off x="7894235" y="1984401"/>
                  <a:ext cx="2438400" cy="2105027"/>
                  <a:chOff x="608012" y="1781173"/>
                  <a:chExt cx="2438400" cy="2105027"/>
                </a:xfrm>
              </p:grpSpPr>
              <p:sp>
                <p:nvSpPr>
                  <p:cNvPr id="24" name="Arc 42"/>
                  <p:cNvSpPr/>
                  <p:nvPr/>
                </p:nvSpPr>
                <p:spPr>
                  <a:xfrm>
                    <a:off x="1674812" y="2514600"/>
                    <a:ext cx="1371600" cy="1371600"/>
                  </a:xfrm>
                  <a:prstGeom prst="arc">
                    <a:avLst>
                      <a:gd name="adj1" fmla="val 10812873"/>
                      <a:gd name="adj2" fmla="val 16131434"/>
                    </a:avLst>
                  </a:prstGeom>
                  <a:ln w="76200" cap="rnd">
                    <a:solidFill>
                      <a:srgbClr val="D6424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" name="Freeform 43"/>
                  <p:cNvSpPr/>
                  <p:nvPr/>
                </p:nvSpPr>
                <p:spPr>
                  <a:xfrm>
                    <a:off x="608012" y="3198812"/>
                    <a:ext cx="1063626" cy="77788"/>
                  </a:xfrm>
                  <a:custGeom>
                    <a:avLst/>
                    <a:gdLst>
                      <a:gd name="connsiteX0" fmla="*/ 1403350 w 1403350"/>
                      <a:gd name="connsiteY0" fmla="*/ 0 h 0"/>
                      <a:gd name="connsiteX1" fmla="*/ 0 w 1403350"/>
                      <a:gd name="connsiteY1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03350">
                        <a:moveTo>
                          <a:pt x="1403350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76200" cap="rnd">
                    <a:solidFill>
                      <a:srgbClr val="D6424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6" name="Freeform 44"/>
                  <p:cNvSpPr/>
                  <p:nvPr/>
                </p:nvSpPr>
                <p:spPr>
                  <a:xfrm rot="5400000">
                    <a:off x="1964850" y="2124073"/>
                    <a:ext cx="731520" cy="45719"/>
                  </a:xfrm>
                  <a:custGeom>
                    <a:avLst/>
                    <a:gdLst>
                      <a:gd name="connsiteX0" fmla="*/ 1403350 w 1403350"/>
                      <a:gd name="connsiteY0" fmla="*/ 0 h 0"/>
                      <a:gd name="connsiteX1" fmla="*/ 0 w 1403350"/>
                      <a:gd name="connsiteY1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03350">
                        <a:moveTo>
                          <a:pt x="1403350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76200" cap="rnd">
                    <a:solidFill>
                      <a:srgbClr val="D64242"/>
                    </a:solidFill>
                    <a:headEnd type="none"/>
                    <a:tailEnd type="oval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30" name="Group 24"/>
                <p:cNvGrpSpPr/>
                <p:nvPr/>
              </p:nvGrpSpPr>
              <p:grpSpPr>
                <a:xfrm>
                  <a:off x="4679546" y="2846413"/>
                  <a:ext cx="1066800" cy="1066800"/>
                  <a:chOff x="9726611" y="2667000"/>
                  <a:chExt cx="1066800" cy="1066800"/>
                </a:xfrm>
              </p:grpSpPr>
              <p:sp>
                <p:nvSpPr>
                  <p:cNvPr id="31" name="Oval 25"/>
                  <p:cNvSpPr/>
                  <p:nvPr/>
                </p:nvSpPr>
                <p:spPr>
                  <a:xfrm>
                    <a:off x="9726611" y="2667000"/>
                    <a:ext cx="1066800" cy="10668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outerShdw blurRad="190500" dist="88900" dir="2700000" algn="tl" rotWithShape="0">
                      <a:prstClr val="black">
                        <a:alpha val="3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" name="Oval 26"/>
                  <p:cNvSpPr>
                    <a:spLocks noChangeAspect="1"/>
                  </p:cNvSpPr>
                  <p:nvPr/>
                </p:nvSpPr>
                <p:spPr>
                  <a:xfrm>
                    <a:off x="9828212" y="2768601"/>
                    <a:ext cx="863598" cy="863598"/>
                  </a:xfrm>
                  <a:prstGeom prst="ellipse">
                    <a:avLst/>
                  </a:prstGeom>
                  <a:gradFill flip="none" rotWithShape="1">
                    <a:gsLst>
                      <a:gs pos="60000">
                        <a:schemeClr val="bg1"/>
                      </a:gs>
                      <a:gs pos="0">
                        <a:schemeClr val="bg1">
                          <a:lumMod val="92000"/>
                        </a:schemeClr>
                      </a:gs>
                    </a:gsLst>
                    <a:lin ang="2700000" scaled="1"/>
                    <a:tileRect/>
                  </a:gra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3" name="Group 35"/>
                <p:cNvGrpSpPr/>
                <p:nvPr/>
              </p:nvGrpSpPr>
              <p:grpSpPr>
                <a:xfrm>
                  <a:off x="6889346" y="2846413"/>
                  <a:ext cx="1066800" cy="1066800"/>
                  <a:chOff x="9726611" y="2667000"/>
                  <a:chExt cx="1066800" cy="1066800"/>
                </a:xfrm>
              </p:grpSpPr>
              <p:sp>
                <p:nvSpPr>
                  <p:cNvPr id="34" name="Oval 36"/>
                  <p:cNvSpPr/>
                  <p:nvPr/>
                </p:nvSpPr>
                <p:spPr>
                  <a:xfrm>
                    <a:off x="9726611" y="2667000"/>
                    <a:ext cx="1066800" cy="10668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outerShdw blurRad="190500" dist="88900" dir="2700000" algn="tl" rotWithShape="0">
                      <a:prstClr val="black">
                        <a:alpha val="3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" name="Oval 37"/>
                  <p:cNvSpPr>
                    <a:spLocks noChangeAspect="1"/>
                  </p:cNvSpPr>
                  <p:nvPr/>
                </p:nvSpPr>
                <p:spPr>
                  <a:xfrm>
                    <a:off x="9828212" y="2768601"/>
                    <a:ext cx="863598" cy="863598"/>
                  </a:xfrm>
                  <a:prstGeom prst="ellipse">
                    <a:avLst/>
                  </a:prstGeom>
                  <a:gradFill flip="none" rotWithShape="1">
                    <a:gsLst>
                      <a:gs pos="60000">
                        <a:schemeClr val="bg1"/>
                      </a:gs>
                      <a:gs pos="0">
                        <a:schemeClr val="bg1">
                          <a:lumMod val="92000"/>
                        </a:schemeClr>
                      </a:gs>
                    </a:gsLst>
                    <a:lin ang="2700000" scaled="1"/>
                    <a:tileRect/>
                  </a:gra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6" name="Group 38"/>
                <p:cNvGrpSpPr/>
                <p:nvPr/>
              </p:nvGrpSpPr>
              <p:grpSpPr>
                <a:xfrm>
                  <a:off x="9099146" y="2846413"/>
                  <a:ext cx="1066800" cy="1066800"/>
                  <a:chOff x="9726611" y="2667000"/>
                  <a:chExt cx="1066800" cy="1066800"/>
                </a:xfrm>
              </p:grpSpPr>
              <p:sp>
                <p:nvSpPr>
                  <p:cNvPr id="37" name="Oval 39"/>
                  <p:cNvSpPr/>
                  <p:nvPr/>
                </p:nvSpPr>
                <p:spPr>
                  <a:xfrm>
                    <a:off x="9726611" y="2667000"/>
                    <a:ext cx="1066800" cy="10668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outerShdw blurRad="190500" dist="88900" dir="2700000" algn="tl" rotWithShape="0">
                      <a:prstClr val="black">
                        <a:alpha val="3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" name="Oval 40"/>
                  <p:cNvSpPr>
                    <a:spLocks noChangeAspect="1"/>
                  </p:cNvSpPr>
                  <p:nvPr/>
                </p:nvSpPr>
                <p:spPr>
                  <a:xfrm>
                    <a:off x="9828212" y="2768601"/>
                    <a:ext cx="863598" cy="863598"/>
                  </a:xfrm>
                  <a:prstGeom prst="ellipse">
                    <a:avLst/>
                  </a:prstGeom>
                  <a:gradFill flip="none" rotWithShape="1">
                    <a:gsLst>
                      <a:gs pos="60000">
                        <a:schemeClr val="bg1"/>
                      </a:gs>
                      <a:gs pos="0">
                        <a:schemeClr val="bg1">
                          <a:lumMod val="92000"/>
                        </a:schemeClr>
                      </a:gs>
                    </a:gsLst>
                    <a:lin ang="2700000" scaled="1"/>
                    <a:tileRect/>
                  </a:gra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40" name="TextBox 39"/>
                <p:cNvSpPr txBox="1"/>
                <p:nvPr/>
              </p:nvSpPr>
              <p:spPr>
                <a:xfrm>
                  <a:off x="4984036" y="4141813"/>
                  <a:ext cx="327333" cy="400110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ru-RU" sz="2000" b="1" i="1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</a:t>
                  </a:r>
                  <a:endParaRPr lang="en-US" sz="2000" b="1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1" name="TextBox 40"/>
                <p:cNvSpPr txBox="1"/>
                <p:nvPr/>
              </p:nvSpPr>
              <p:spPr>
                <a:xfrm>
                  <a:off x="7219236" y="2313013"/>
                  <a:ext cx="327333" cy="400110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ru-RU" sz="2000" b="1" i="1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3</a:t>
                  </a:r>
                  <a:endParaRPr lang="en-US" sz="2000" b="1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2" name="TextBox 41"/>
                <p:cNvSpPr txBox="1"/>
                <p:nvPr/>
              </p:nvSpPr>
              <p:spPr>
                <a:xfrm>
                  <a:off x="9479836" y="4141813"/>
                  <a:ext cx="327333" cy="400110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ru-RU" sz="2000" b="1" i="1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4</a:t>
                  </a:r>
                  <a:endParaRPr lang="en-US" sz="2000" b="1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7" name="Freeform 57"/>
                <p:cNvSpPr>
                  <a:spLocks noEditPoints="1"/>
                </p:cNvSpPr>
                <p:nvPr/>
              </p:nvSpPr>
              <p:spPr bwMode="auto">
                <a:xfrm>
                  <a:off x="7170515" y="3127583"/>
                  <a:ext cx="504463" cy="504461"/>
                </a:xfrm>
                <a:custGeom>
                  <a:avLst/>
                  <a:gdLst>
                    <a:gd name="T0" fmla="*/ 20 w 107"/>
                    <a:gd name="T1" fmla="*/ 26 h 107"/>
                    <a:gd name="T2" fmla="*/ 20 w 107"/>
                    <a:gd name="T3" fmla="*/ 27 h 107"/>
                    <a:gd name="T4" fmla="*/ 26 w 107"/>
                    <a:gd name="T5" fmla="*/ 65 h 107"/>
                    <a:gd name="T6" fmla="*/ 49 w 107"/>
                    <a:gd name="T7" fmla="*/ 83 h 107"/>
                    <a:gd name="T8" fmla="*/ 54 w 107"/>
                    <a:gd name="T9" fmla="*/ 85 h 107"/>
                    <a:gd name="T10" fmla="*/ 58 w 107"/>
                    <a:gd name="T11" fmla="*/ 83 h 107"/>
                    <a:gd name="T12" fmla="*/ 81 w 107"/>
                    <a:gd name="T13" fmla="*/ 65 h 107"/>
                    <a:gd name="T14" fmla="*/ 87 w 107"/>
                    <a:gd name="T15" fmla="*/ 27 h 107"/>
                    <a:gd name="T16" fmla="*/ 87 w 107"/>
                    <a:gd name="T17" fmla="*/ 26 h 107"/>
                    <a:gd name="T18" fmla="*/ 84 w 107"/>
                    <a:gd name="T19" fmla="*/ 22 h 107"/>
                    <a:gd name="T20" fmla="*/ 54 w 107"/>
                    <a:gd name="T21" fmla="*/ 19 h 107"/>
                    <a:gd name="T22" fmla="*/ 23 w 107"/>
                    <a:gd name="T23" fmla="*/ 22 h 107"/>
                    <a:gd name="T24" fmla="*/ 20 w 107"/>
                    <a:gd name="T25" fmla="*/ 26 h 107"/>
                    <a:gd name="T26" fmla="*/ 0 w 107"/>
                    <a:gd name="T27" fmla="*/ 14 h 107"/>
                    <a:gd name="T28" fmla="*/ 0 w 107"/>
                    <a:gd name="T29" fmla="*/ 14 h 107"/>
                    <a:gd name="T30" fmla="*/ 9 w 107"/>
                    <a:gd name="T31" fmla="*/ 76 h 107"/>
                    <a:gd name="T32" fmla="*/ 46 w 107"/>
                    <a:gd name="T33" fmla="*/ 104 h 107"/>
                    <a:gd name="T34" fmla="*/ 54 w 107"/>
                    <a:gd name="T35" fmla="*/ 107 h 107"/>
                    <a:gd name="T36" fmla="*/ 61 w 107"/>
                    <a:gd name="T37" fmla="*/ 104 h 107"/>
                    <a:gd name="T38" fmla="*/ 98 w 107"/>
                    <a:gd name="T39" fmla="*/ 76 h 107"/>
                    <a:gd name="T40" fmla="*/ 107 w 107"/>
                    <a:gd name="T41" fmla="*/ 14 h 107"/>
                    <a:gd name="T42" fmla="*/ 107 w 107"/>
                    <a:gd name="T43" fmla="*/ 14 h 107"/>
                    <a:gd name="T44" fmla="*/ 102 w 107"/>
                    <a:gd name="T45" fmla="*/ 7 h 107"/>
                    <a:gd name="T46" fmla="*/ 54 w 107"/>
                    <a:gd name="T47" fmla="*/ 0 h 107"/>
                    <a:gd name="T48" fmla="*/ 5 w 107"/>
                    <a:gd name="T49" fmla="*/ 7 h 107"/>
                    <a:gd name="T50" fmla="*/ 0 w 107"/>
                    <a:gd name="T51" fmla="*/ 14 h 107"/>
                    <a:gd name="T52" fmla="*/ 11 w 107"/>
                    <a:gd name="T53" fmla="*/ 21 h 107"/>
                    <a:gd name="T54" fmla="*/ 15 w 107"/>
                    <a:gd name="T55" fmla="*/ 16 h 107"/>
                    <a:gd name="T56" fmla="*/ 54 w 107"/>
                    <a:gd name="T57" fmla="*/ 11 h 107"/>
                    <a:gd name="T58" fmla="*/ 92 w 107"/>
                    <a:gd name="T59" fmla="*/ 16 h 107"/>
                    <a:gd name="T60" fmla="*/ 96 w 107"/>
                    <a:gd name="T61" fmla="*/ 21 h 107"/>
                    <a:gd name="T62" fmla="*/ 96 w 107"/>
                    <a:gd name="T63" fmla="*/ 21 h 107"/>
                    <a:gd name="T64" fmla="*/ 89 w 107"/>
                    <a:gd name="T65" fmla="*/ 71 h 107"/>
                    <a:gd name="T66" fmla="*/ 60 w 107"/>
                    <a:gd name="T67" fmla="*/ 93 h 107"/>
                    <a:gd name="T68" fmla="*/ 54 w 107"/>
                    <a:gd name="T69" fmla="*/ 95 h 107"/>
                    <a:gd name="T70" fmla="*/ 48 w 107"/>
                    <a:gd name="T71" fmla="*/ 93 h 107"/>
                    <a:gd name="T72" fmla="*/ 18 w 107"/>
                    <a:gd name="T73" fmla="*/ 71 h 107"/>
                    <a:gd name="T74" fmla="*/ 11 w 107"/>
                    <a:gd name="T75" fmla="*/ 21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07" h="107">
                      <a:moveTo>
                        <a:pt x="20" y="26"/>
                      </a:moveTo>
                      <a:cubicBezTo>
                        <a:pt x="20" y="27"/>
                        <a:pt x="20" y="27"/>
                        <a:pt x="20" y="27"/>
                      </a:cubicBezTo>
                      <a:cubicBezTo>
                        <a:pt x="21" y="46"/>
                        <a:pt x="25" y="64"/>
                        <a:pt x="26" y="65"/>
                      </a:cubicBezTo>
                      <a:cubicBezTo>
                        <a:pt x="30" y="71"/>
                        <a:pt x="42" y="79"/>
                        <a:pt x="49" y="83"/>
                      </a:cubicBezTo>
                      <a:cubicBezTo>
                        <a:pt x="51" y="84"/>
                        <a:pt x="52" y="85"/>
                        <a:pt x="54" y="85"/>
                      </a:cubicBezTo>
                      <a:cubicBezTo>
                        <a:pt x="55" y="85"/>
                        <a:pt x="57" y="84"/>
                        <a:pt x="58" y="83"/>
                      </a:cubicBezTo>
                      <a:cubicBezTo>
                        <a:pt x="65" y="79"/>
                        <a:pt x="77" y="71"/>
                        <a:pt x="81" y="65"/>
                      </a:cubicBezTo>
                      <a:cubicBezTo>
                        <a:pt x="83" y="64"/>
                        <a:pt x="86" y="46"/>
                        <a:pt x="87" y="27"/>
                      </a:cubicBezTo>
                      <a:cubicBezTo>
                        <a:pt x="87" y="26"/>
                        <a:pt x="87" y="26"/>
                        <a:pt x="87" y="26"/>
                      </a:cubicBezTo>
                      <a:cubicBezTo>
                        <a:pt x="87" y="25"/>
                        <a:pt x="86" y="23"/>
                        <a:pt x="84" y="22"/>
                      </a:cubicBezTo>
                      <a:cubicBezTo>
                        <a:pt x="76" y="20"/>
                        <a:pt x="63" y="19"/>
                        <a:pt x="54" y="19"/>
                      </a:cubicBezTo>
                      <a:cubicBezTo>
                        <a:pt x="44" y="19"/>
                        <a:pt x="31" y="20"/>
                        <a:pt x="23" y="22"/>
                      </a:cubicBezTo>
                      <a:cubicBezTo>
                        <a:pt x="21" y="23"/>
                        <a:pt x="20" y="25"/>
                        <a:pt x="20" y="26"/>
                      </a:cubicBezTo>
                      <a:close/>
                      <a:moveTo>
                        <a:pt x="0" y="14"/>
                      </a:move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1" y="45"/>
                        <a:pt x="6" y="73"/>
                        <a:pt x="9" y="76"/>
                      </a:cubicBezTo>
                      <a:cubicBezTo>
                        <a:pt x="15" y="84"/>
                        <a:pt x="35" y="97"/>
                        <a:pt x="46" y="104"/>
                      </a:cubicBezTo>
                      <a:cubicBezTo>
                        <a:pt x="49" y="105"/>
                        <a:pt x="51" y="107"/>
                        <a:pt x="54" y="107"/>
                      </a:cubicBezTo>
                      <a:cubicBezTo>
                        <a:pt x="56" y="107"/>
                        <a:pt x="59" y="105"/>
                        <a:pt x="61" y="104"/>
                      </a:cubicBezTo>
                      <a:cubicBezTo>
                        <a:pt x="72" y="97"/>
                        <a:pt x="92" y="84"/>
                        <a:pt x="98" y="76"/>
                      </a:cubicBezTo>
                      <a:cubicBezTo>
                        <a:pt x="101" y="73"/>
                        <a:pt x="106" y="45"/>
                        <a:pt x="107" y="14"/>
                      </a:cubicBezTo>
                      <a:cubicBezTo>
                        <a:pt x="107" y="14"/>
                        <a:pt x="107" y="14"/>
                        <a:pt x="107" y="14"/>
                      </a:cubicBezTo>
                      <a:cubicBezTo>
                        <a:pt x="107" y="11"/>
                        <a:pt x="105" y="8"/>
                        <a:pt x="102" y="7"/>
                      </a:cubicBezTo>
                      <a:cubicBezTo>
                        <a:pt x="89" y="3"/>
                        <a:pt x="70" y="0"/>
                        <a:pt x="54" y="0"/>
                      </a:cubicBezTo>
                      <a:cubicBezTo>
                        <a:pt x="38" y="0"/>
                        <a:pt x="18" y="3"/>
                        <a:pt x="5" y="7"/>
                      </a:cubicBezTo>
                      <a:cubicBezTo>
                        <a:pt x="2" y="8"/>
                        <a:pt x="0" y="11"/>
                        <a:pt x="0" y="14"/>
                      </a:cubicBezTo>
                      <a:close/>
                      <a:moveTo>
                        <a:pt x="11" y="21"/>
                      </a:moveTo>
                      <a:cubicBezTo>
                        <a:pt x="11" y="19"/>
                        <a:pt x="13" y="17"/>
                        <a:pt x="15" y="16"/>
                      </a:cubicBezTo>
                      <a:cubicBezTo>
                        <a:pt x="25" y="12"/>
                        <a:pt x="41" y="11"/>
                        <a:pt x="54" y="11"/>
                      </a:cubicBezTo>
                      <a:cubicBezTo>
                        <a:pt x="66" y="11"/>
                        <a:pt x="82" y="12"/>
                        <a:pt x="92" y="16"/>
                      </a:cubicBezTo>
                      <a:cubicBezTo>
                        <a:pt x="95" y="17"/>
                        <a:pt x="96" y="19"/>
                        <a:pt x="96" y="21"/>
                      </a:cubicBezTo>
                      <a:cubicBezTo>
                        <a:pt x="96" y="21"/>
                        <a:pt x="96" y="21"/>
                        <a:pt x="96" y="21"/>
                      </a:cubicBezTo>
                      <a:cubicBezTo>
                        <a:pt x="95" y="46"/>
                        <a:pt x="91" y="68"/>
                        <a:pt x="89" y="71"/>
                      </a:cubicBezTo>
                      <a:cubicBezTo>
                        <a:pt x="84" y="77"/>
                        <a:pt x="68" y="88"/>
                        <a:pt x="60" y="93"/>
                      </a:cubicBezTo>
                      <a:cubicBezTo>
                        <a:pt x="57" y="94"/>
                        <a:pt x="56" y="95"/>
                        <a:pt x="54" y="95"/>
                      </a:cubicBezTo>
                      <a:cubicBezTo>
                        <a:pt x="51" y="95"/>
                        <a:pt x="50" y="94"/>
                        <a:pt x="48" y="93"/>
                      </a:cubicBezTo>
                      <a:cubicBezTo>
                        <a:pt x="39" y="88"/>
                        <a:pt x="23" y="77"/>
                        <a:pt x="18" y="71"/>
                      </a:cubicBezTo>
                      <a:cubicBezTo>
                        <a:pt x="16" y="68"/>
                        <a:pt x="12" y="46"/>
                        <a:pt x="11" y="21"/>
                      </a:cubicBezTo>
                      <a:close/>
                    </a:path>
                  </a:pathLst>
                </a:custGeom>
                <a:solidFill>
                  <a:srgbClr val="55983A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16"/>
                <p:cNvSpPr>
                  <a:spLocks noEditPoints="1"/>
                </p:cNvSpPr>
                <p:nvPr/>
              </p:nvSpPr>
              <p:spPr bwMode="auto">
                <a:xfrm>
                  <a:off x="9410269" y="3138778"/>
                  <a:ext cx="444555" cy="482070"/>
                </a:xfrm>
                <a:custGeom>
                  <a:avLst/>
                  <a:gdLst>
                    <a:gd name="T0" fmla="*/ 11 w 100"/>
                    <a:gd name="T1" fmla="*/ 77 h 106"/>
                    <a:gd name="T2" fmla="*/ 31 w 100"/>
                    <a:gd name="T3" fmla="*/ 71 h 106"/>
                    <a:gd name="T4" fmla="*/ 72 w 100"/>
                    <a:gd name="T5" fmla="*/ 82 h 106"/>
                    <a:gd name="T6" fmla="*/ 97 w 100"/>
                    <a:gd name="T7" fmla="*/ 72 h 106"/>
                    <a:gd name="T8" fmla="*/ 100 w 100"/>
                    <a:gd name="T9" fmla="*/ 66 h 106"/>
                    <a:gd name="T10" fmla="*/ 100 w 100"/>
                    <a:gd name="T11" fmla="*/ 12 h 106"/>
                    <a:gd name="T12" fmla="*/ 95 w 100"/>
                    <a:gd name="T13" fmla="*/ 7 h 106"/>
                    <a:gd name="T14" fmla="*/ 90 w 100"/>
                    <a:gd name="T15" fmla="*/ 9 h 106"/>
                    <a:gd name="T16" fmla="*/ 70 w 100"/>
                    <a:gd name="T17" fmla="*/ 15 h 106"/>
                    <a:gd name="T18" fmla="*/ 32 w 100"/>
                    <a:gd name="T19" fmla="*/ 4 h 106"/>
                    <a:gd name="T20" fmla="*/ 11 w 100"/>
                    <a:gd name="T21" fmla="*/ 9 h 106"/>
                    <a:gd name="T22" fmla="*/ 11 w 100"/>
                    <a:gd name="T23" fmla="*/ 5 h 106"/>
                    <a:gd name="T24" fmla="*/ 5 w 100"/>
                    <a:gd name="T25" fmla="*/ 0 h 106"/>
                    <a:gd name="T26" fmla="*/ 0 w 100"/>
                    <a:gd name="T27" fmla="*/ 5 h 106"/>
                    <a:gd name="T28" fmla="*/ 0 w 100"/>
                    <a:gd name="T29" fmla="*/ 101 h 106"/>
                    <a:gd name="T30" fmla="*/ 5 w 100"/>
                    <a:gd name="T31" fmla="*/ 106 h 106"/>
                    <a:gd name="T32" fmla="*/ 11 w 100"/>
                    <a:gd name="T33" fmla="*/ 101 h 106"/>
                    <a:gd name="T34" fmla="*/ 11 w 100"/>
                    <a:gd name="T35" fmla="*/ 77 h 106"/>
                    <a:gd name="T36" fmla="*/ 20 w 100"/>
                    <a:gd name="T37" fmla="*/ 22 h 106"/>
                    <a:gd name="T38" fmla="*/ 20 w 100"/>
                    <a:gd name="T39" fmla="*/ 57 h 106"/>
                    <a:gd name="T40" fmla="*/ 15 w 100"/>
                    <a:gd name="T41" fmla="*/ 62 h 106"/>
                    <a:gd name="T42" fmla="*/ 11 w 100"/>
                    <a:gd name="T43" fmla="*/ 57 h 106"/>
                    <a:gd name="T44" fmla="*/ 11 w 100"/>
                    <a:gd name="T45" fmla="*/ 22 h 106"/>
                    <a:gd name="T46" fmla="*/ 15 w 100"/>
                    <a:gd name="T47" fmla="*/ 17 h 106"/>
                    <a:gd name="T48" fmla="*/ 20 w 100"/>
                    <a:gd name="T49" fmla="*/ 22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00" h="106">
                      <a:moveTo>
                        <a:pt x="11" y="77"/>
                      </a:moveTo>
                      <a:cubicBezTo>
                        <a:pt x="11" y="77"/>
                        <a:pt x="17" y="71"/>
                        <a:pt x="31" y="71"/>
                      </a:cubicBezTo>
                      <a:cubicBezTo>
                        <a:pt x="46" y="71"/>
                        <a:pt x="59" y="82"/>
                        <a:pt x="72" y="82"/>
                      </a:cubicBezTo>
                      <a:cubicBezTo>
                        <a:pt x="84" y="82"/>
                        <a:pt x="92" y="77"/>
                        <a:pt x="97" y="72"/>
                      </a:cubicBezTo>
                      <a:cubicBezTo>
                        <a:pt x="98" y="71"/>
                        <a:pt x="100" y="68"/>
                        <a:pt x="100" y="66"/>
                      </a:cubicBezTo>
                      <a:cubicBezTo>
                        <a:pt x="100" y="12"/>
                        <a:pt x="100" y="12"/>
                        <a:pt x="100" y="12"/>
                      </a:cubicBezTo>
                      <a:cubicBezTo>
                        <a:pt x="100" y="9"/>
                        <a:pt x="98" y="7"/>
                        <a:pt x="95" y="7"/>
                      </a:cubicBezTo>
                      <a:cubicBezTo>
                        <a:pt x="93" y="7"/>
                        <a:pt x="92" y="8"/>
                        <a:pt x="90" y="9"/>
                      </a:cubicBezTo>
                      <a:cubicBezTo>
                        <a:pt x="88" y="11"/>
                        <a:pt x="83" y="15"/>
                        <a:pt x="70" y="15"/>
                      </a:cubicBezTo>
                      <a:cubicBezTo>
                        <a:pt x="58" y="15"/>
                        <a:pt x="48" y="4"/>
                        <a:pt x="32" y="4"/>
                      </a:cubicBezTo>
                      <a:cubicBezTo>
                        <a:pt x="17" y="4"/>
                        <a:pt x="11" y="9"/>
                        <a:pt x="11" y="9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1" y="2"/>
                        <a:pt x="8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101"/>
                        <a:pt x="0" y="101"/>
                        <a:pt x="0" y="101"/>
                      </a:cubicBezTo>
                      <a:cubicBezTo>
                        <a:pt x="0" y="104"/>
                        <a:pt x="2" y="106"/>
                        <a:pt x="5" y="106"/>
                      </a:cubicBezTo>
                      <a:cubicBezTo>
                        <a:pt x="8" y="106"/>
                        <a:pt x="11" y="104"/>
                        <a:pt x="11" y="101"/>
                      </a:cubicBezTo>
                      <a:lnTo>
                        <a:pt x="11" y="77"/>
                      </a:lnTo>
                      <a:close/>
                      <a:moveTo>
                        <a:pt x="20" y="22"/>
                      </a:moveTo>
                      <a:cubicBezTo>
                        <a:pt x="20" y="57"/>
                        <a:pt x="20" y="57"/>
                        <a:pt x="20" y="57"/>
                      </a:cubicBezTo>
                      <a:cubicBezTo>
                        <a:pt x="20" y="60"/>
                        <a:pt x="18" y="62"/>
                        <a:pt x="15" y="62"/>
                      </a:cubicBezTo>
                      <a:cubicBezTo>
                        <a:pt x="13" y="62"/>
                        <a:pt x="11" y="60"/>
                        <a:pt x="11" y="57"/>
                      </a:cubicBezTo>
                      <a:cubicBezTo>
                        <a:pt x="11" y="22"/>
                        <a:pt x="11" y="22"/>
                        <a:pt x="11" y="22"/>
                      </a:cubicBezTo>
                      <a:cubicBezTo>
                        <a:pt x="11" y="19"/>
                        <a:pt x="13" y="17"/>
                        <a:pt x="15" y="17"/>
                      </a:cubicBezTo>
                      <a:cubicBezTo>
                        <a:pt x="18" y="17"/>
                        <a:pt x="20" y="19"/>
                        <a:pt x="20" y="22"/>
                      </a:cubicBezTo>
                      <a:close/>
                    </a:path>
                  </a:pathLst>
                </a:custGeom>
                <a:solidFill>
                  <a:srgbClr val="D6424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pic>
              <p:nvPicPr>
                <p:cNvPr id="54" name="shp49" descr="Clipboard Partially Checked">
                  <a:extLst>
                    <a:ext uri="{FF2B5EF4-FFF2-40B4-BE49-F238E27FC236}">
                      <a16:creationId xmlns:a16="http://schemas.microsoft.com/office/drawing/2014/main" id="{96E84A8E-B6CF-4A46-94A2-3603E80B072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76646" y="3137996"/>
                  <a:ext cx="516155" cy="516155"/>
                </a:xfrm>
                <a:prstGeom prst="rect">
                  <a:avLst/>
                </a:prstGeom>
                <a:solidFill>
                  <a:srgbClr val="FFC000"/>
                </a:solidFill>
              </p:spPr>
            </p:pic>
          </p:grpSp>
        </p:grpSp>
        <p:grpSp>
          <p:nvGrpSpPr>
            <p:cNvPr id="2" name="Группа 1"/>
            <p:cNvGrpSpPr/>
            <p:nvPr/>
          </p:nvGrpSpPr>
          <p:grpSpPr>
            <a:xfrm>
              <a:off x="8631060" y="2162520"/>
              <a:ext cx="2696267" cy="3517900"/>
              <a:chOff x="1250546" y="2313013"/>
              <a:chExt cx="2696267" cy="3517900"/>
            </a:xfrm>
          </p:grpSpPr>
          <p:grpSp>
            <p:nvGrpSpPr>
              <p:cNvPr id="11" name="Group 17"/>
              <p:cNvGrpSpPr/>
              <p:nvPr/>
            </p:nvGrpSpPr>
            <p:grpSpPr>
              <a:xfrm flipV="1">
                <a:off x="1250546" y="2706713"/>
                <a:ext cx="2438400" cy="2105027"/>
                <a:chOff x="608012" y="1781173"/>
                <a:chExt cx="2438400" cy="2105027"/>
              </a:xfrm>
            </p:grpSpPr>
            <p:sp>
              <p:nvSpPr>
                <p:cNvPr id="12" name="Arc 18"/>
                <p:cNvSpPr/>
                <p:nvPr/>
              </p:nvSpPr>
              <p:spPr>
                <a:xfrm>
                  <a:off x="1674812" y="2514600"/>
                  <a:ext cx="1371600" cy="1371600"/>
                </a:xfrm>
                <a:prstGeom prst="arc">
                  <a:avLst>
                    <a:gd name="adj1" fmla="val 10812873"/>
                    <a:gd name="adj2" fmla="val 16131434"/>
                  </a:avLst>
                </a:prstGeom>
                <a:ln w="76200" cap="rnd">
                  <a:solidFill>
                    <a:srgbClr val="3BA0B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Freeform 19"/>
                <p:cNvSpPr/>
                <p:nvPr/>
              </p:nvSpPr>
              <p:spPr>
                <a:xfrm>
                  <a:off x="608012" y="3198812"/>
                  <a:ext cx="1063626" cy="77788"/>
                </a:xfrm>
                <a:custGeom>
                  <a:avLst/>
                  <a:gdLst>
                    <a:gd name="connsiteX0" fmla="*/ 1403350 w 1403350"/>
                    <a:gd name="connsiteY0" fmla="*/ 0 h 0"/>
                    <a:gd name="connsiteX1" fmla="*/ 0 w 1403350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403350">
                      <a:moveTo>
                        <a:pt x="1403350" y="0"/>
                      </a:moveTo>
                      <a:lnTo>
                        <a:pt x="0" y="0"/>
                      </a:lnTo>
                    </a:path>
                  </a:pathLst>
                </a:custGeom>
                <a:ln w="76200" cap="rnd">
                  <a:solidFill>
                    <a:srgbClr val="3BA0B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" name="Freeform 20"/>
                <p:cNvSpPr/>
                <p:nvPr/>
              </p:nvSpPr>
              <p:spPr>
                <a:xfrm rot="5400000">
                  <a:off x="1964850" y="2124073"/>
                  <a:ext cx="731520" cy="45719"/>
                </a:xfrm>
                <a:custGeom>
                  <a:avLst/>
                  <a:gdLst>
                    <a:gd name="connsiteX0" fmla="*/ 1403350 w 1403350"/>
                    <a:gd name="connsiteY0" fmla="*/ 0 h 0"/>
                    <a:gd name="connsiteX1" fmla="*/ 0 w 1403350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403350">
                      <a:moveTo>
                        <a:pt x="1403350" y="0"/>
                      </a:moveTo>
                      <a:lnTo>
                        <a:pt x="0" y="0"/>
                      </a:lnTo>
                    </a:path>
                  </a:pathLst>
                </a:custGeom>
                <a:ln w="76200" cap="rnd">
                  <a:solidFill>
                    <a:srgbClr val="3BA0BB"/>
                  </a:solidFill>
                  <a:headEnd type="none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7" name="Group 21"/>
              <p:cNvGrpSpPr/>
              <p:nvPr/>
            </p:nvGrpSpPr>
            <p:grpSpPr>
              <a:xfrm>
                <a:off x="2469746" y="2846413"/>
                <a:ext cx="1066800" cy="1066800"/>
                <a:chOff x="9726611" y="2667000"/>
                <a:chExt cx="1066800" cy="1066800"/>
              </a:xfrm>
            </p:grpSpPr>
            <p:sp>
              <p:nvSpPr>
                <p:cNvPr id="28" name="Oval 22"/>
                <p:cNvSpPr/>
                <p:nvPr/>
              </p:nvSpPr>
              <p:spPr>
                <a:xfrm>
                  <a:off x="9726611" y="2667000"/>
                  <a:ext cx="1066800" cy="10668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190500" dist="88900" dir="2700000" algn="tl" rotWithShape="0">
                    <a:prstClr val="black">
                      <a:alpha val="3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Oval 23"/>
                <p:cNvSpPr>
                  <a:spLocks noChangeAspect="1"/>
                </p:cNvSpPr>
                <p:nvPr/>
              </p:nvSpPr>
              <p:spPr>
                <a:xfrm>
                  <a:off x="9828212" y="2768601"/>
                  <a:ext cx="863598" cy="863598"/>
                </a:xfrm>
                <a:prstGeom prst="ellipse">
                  <a:avLst/>
                </a:prstGeom>
                <a:gradFill flip="none" rotWithShape="1">
                  <a:gsLst>
                    <a:gs pos="60000">
                      <a:schemeClr val="bg1"/>
                    </a:gs>
                    <a:gs pos="0">
                      <a:schemeClr val="bg1">
                        <a:lumMod val="92000"/>
                      </a:schemeClr>
                    </a:gs>
                  </a:gsLst>
                  <a:lin ang="2700000" scaled="1"/>
                  <a:tileRect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39" name="TextBox 38"/>
              <p:cNvSpPr txBox="1"/>
              <p:nvPr/>
            </p:nvSpPr>
            <p:spPr>
              <a:xfrm>
                <a:off x="2850436" y="2313013"/>
                <a:ext cx="327333" cy="400110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ru-RU" sz="2000" b="1" i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en-US" sz="2000" b="1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2103035" y="4922949"/>
                <a:ext cx="1843778" cy="907964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ru-RU" sz="1600" b="1" dirty="0" smtClean="0">
                    <a:solidFill>
                      <a:srgbClr val="3BA0B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Подготовка СОТБ</a:t>
                </a:r>
                <a:endPara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55" name="Group 77">
                <a:extLst>
                  <a:ext uri="{FF2B5EF4-FFF2-40B4-BE49-F238E27FC236}">
                    <a16:creationId xmlns:a16="http://schemas.microsoft.com/office/drawing/2014/main" id="{8A5ACF62-5B9B-4B4C-A154-3ACF4582A58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824566" y="3124290"/>
                <a:ext cx="400716" cy="463224"/>
                <a:chOff x="4186237" y="1343484"/>
                <a:chExt cx="3816350" cy="4411663"/>
              </a:xfrm>
            </p:grpSpPr>
            <p:sp>
              <p:nvSpPr>
                <p:cNvPr id="56" name="Freeform 13">
                  <a:extLst>
                    <a:ext uri="{FF2B5EF4-FFF2-40B4-BE49-F238E27FC236}">
                      <a16:creationId xmlns:a16="http://schemas.microsoft.com/office/drawing/2014/main" id="{297F1E84-C872-456F-9563-8587C8F9F1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81487" y="3627897"/>
                  <a:ext cx="3721100" cy="2127250"/>
                </a:xfrm>
                <a:custGeom>
                  <a:avLst/>
                  <a:gdLst>
                    <a:gd name="T0" fmla="*/ 120 w 1543"/>
                    <a:gd name="T1" fmla="*/ 240 h 882"/>
                    <a:gd name="T2" fmla="*/ 250 w 1543"/>
                    <a:gd name="T3" fmla="*/ 604 h 882"/>
                    <a:gd name="T4" fmla="*/ 189 w 1543"/>
                    <a:gd name="T5" fmla="*/ 882 h 882"/>
                    <a:gd name="T6" fmla="*/ 900 w 1543"/>
                    <a:gd name="T7" fmla="*/ 882 h 882"/>
                    <a:gd name="T8" fmla="*/ 1315 w 1543"/>
                    <a:gd name="T9" fmla="*/ 708 h 882"/>
                    <a:gd name="T10" fmla="*/ 1376 w 1543"/>
                    <a:gd name="T11" fmla="*/ 513 h 882"/>
                    <a:gd name="T12" fmla="*/ 1396 w 1543"/>
                    <a:gd name="T13" fmla="*/ 409 h 882"/>
                    <a:gd name="T14" fmla="*/ 1421 w 1543"/>
                    <a:gd name="T15" fmla="*/ 332 h 882"/>
                    <a:gd name="T16" fmla="*/ 1476 w 1543"/>
                    <a:gd name="T17" fmla="*/ 244 h 882"/>
                    <a:gd name="T18" fmla="*/ 1439 w 1543"/>
                    <a:gd name="T19" fmla="*/ 67 h 882"/>
                    <a:gd name="T20" fmla="*/ 1389 w 1543"/>
                    <a:gd name="T21" fmla="*/ 0 h 882"/>
                    <a:gd name="T22" fmla="*/ 0 w 1543"/>
                    <a:gd name="T23" fmla="*/ 0 h 882"/>
                    <a:gd name="T24" fmla="*/ 120 w 1543"/>
                    <a:gd name="T25" fmla="*/ 240 h 8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543" h="882">
                      <a:moveTo>
                        <a:pt x="120" y="240"/>
                      </a:moveTo>
                      <a:cubicBezTo>
                        <a:pt x="197" y="372"/>
                        <a:pt x="246" y="476"/>
                        <a:pt x="250" y="604"/>
                      </a:cubicBezTo>
                      <a:cubicBezTo>
                        <a:pt x="254" y="732"/>
                        <a:pt x="189" y="882"/>
                        <a:pt x="189" y="882"/>
                      </a:cubicBezTo>
                      <a:cubicBezTo>
                        <a:pt x="900" y="882"/>
                        <a:pt x="900" y="882"/>
                        <a:pt x="900" y="882"/>
                      </a:cubicBezTo>
                      <a:cubicBezTo>
                        <a:pt x="935" y="551"/>
                        <a:pt x="1203" y="791"/>
                        <a:pt x="1315" y="708"/>
                      </a:cubicBezTo>
                      <a:cubicBezTo>
                        <a:pt x="1416" y="632"/>
                        <a:pt x="1376" y="513"/>
                        <a:pt x="1376" y="513"/>
                      </a:cubicBezTo>
                      <a:cubicBezTo>
                        <a:pt x="1445" y="468"/>
                        <a:pt x="1396" y="409"/>
                        <a:pt x="1396" y="409"/>
                      </a:cubicBezTo>
                      <a:cubicBezTo>
                        <a:pt x="1396" y="409"/>
                        <a:pt x="1439" y="378"/>
                        <a:pt x="1421" y="332"/>
                      </a:cubicBezTo>
                      <a:cubicBezTo>
                        <a:pt x="1402" y="285"/>
                        <a:pt x="1408" y="271"/>
                        <a:pt x="1476" y="244"/>
                      </a:cubicBezTo>
                      <a:cubicBezTo>
                        <a:pt x="1543" y="218"/>
                        <a:pt x="1543" y="196"/>
                        <a:pt x="1439" y="67"/>
                      </a:cubicBezTo>
                      <a:cubicBezTo>
                        <a:pt x="1417" y="40"/>
                        <a:pt x="1400" y="19"/>
                        <a:pt x="1389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31" y="92"/>
                        <a:pt x="77" y="166"/>
                        <a:pt x="120" y="240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57" name="Freeform 14">
                  <a:extLst>
                    <a:ext uri="{FF2B5EF4-FFF2-40B4-BE49-F238E27FC236}">
                      <a16:creationId xmlns:a16="http://schemas.microsoft.com/office/drawing/2014/main" id="{83B865B1-1FBC-4B78-9FA0-A964F78C45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86237" y="1343484"/>
                  <a:ext cx="3408362" cy="2220913"/>
                </a:xfrm>
                <a:custGeom>
                  <a:avLst/>
                  <a:gdLst>
                    <a:gd name="T0" fmla="*/ 1401 w 1413"/>
                    <a:gd name="T1" fmla="*/ 663 h 921"/>
                    <a:gd name="T2" fmla="*/ 671 w 1413"/>
                    <a:gd name="T3" fmla="*/ 41 h 921"/>
                    <a:gd name="T4" fmla="*/ 2 w 1413"/>
                    <a:gd name="T5" fmla="*/ 687 h 921"/>
                    <a:gd name="T6" fmla="*/ 31 w 1413"/>
                    <a:gd name="T7" fmla="*/ 921 h 921"/>
                    <a:gd name="T8" fmla="*/ 1413 w 1413"/>
                    <a:gd name="T9" fmla="*/ 921 h 921"/>
                    <a:gd name="T10" fmla="*/ 1401 w 1413"/>
                    <a:gd name="T11" fmla="*/ 663 h 9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13" h="921">
                      <a:moveTo>
                        <a:pt x="1401" y="663"/>
                      </a:moveTo>
                      <a:cubicBezTo>
                        <a:pt x="1401" y="433"/>
                        <a:pt x="1167" y="0"/>
                        <a:pt x="671" y="41"/>
                      </a:cubicBezTo>
                      <a:cubicBezTo>
                        <a:pt x="175" y="82"/>
                        <a:pt x="8" y="451"/>
                        <a:pt x="2" y="687"/>
                      </a:cubicBezTo>
                      <a:cubicBezTo>
                        <a:pt x="0" y="779"/>
                        <a:pt x="11" y="855"/>
                        <a:pt x="31" y="921"/>
                      </a:cubicBezTo>
                      <a:cubicBezTo>
                        <a:pt x="1413" y="921"/>
                        <a:pt x="1413" y="921"/>
                        <a:pt x="1413" y="921"/>
                      </a:cubicBezTo>
                      <a:cubicBezTo>
                        <a:pt x="1388" y="866"/>
                        <a:pt x="1401" y="819"/>
                        <a:pt x="1401" y="66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3701916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92</Words>
  <Application>Microsoft Office PowerPoint</Application>
  <PresentationFormat>Широкоэкранный</PresentationFormat>
  <Paragraphs>24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Calibri</vt:lpstr>
      <vt:lpstr>Calibri Light</vt:lpstr>
      <vt:lpstr>Arial</vt:lpstr>
      <vt:lpstr>HeliosC</vt:lpstr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Alisa</dc:creator>
  <cp:lastModifiedBy>Байшев Сергей Алиевич</cp:lastModifiedBy>
  <cp:revision>17</cp:revision>
  <dcterms:created xsi:type="dcterms:W3CDTF">2023-04-17T14:26:24Z</dcterms:created>
  <dcterms:modified xsi:type="dcterms:W3CDTF">2023-06-26T13:37:47Z</dcterms:modified>
</cp:coreProperties>
</file>