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75" r:id="rId4"/>
    <p:sldId id="276" r:id="rId5"/>
    <p:sldId id="286" r:id="rId6"/>
    <p:sldId id="287" r:id="rId7"/>
    <p:sldId id="288" r:id="rId8"/>
    <p:sldId id="292" r:id="rId9"/>
    <p:sldId id="291" r:id="rId10"/>
    <p:sldId id="293" r:id="rId11"/>
    <p:sldId id="289" r:id="rId12"/>
    <p:sldId id="294" r:id="rId13"/>
    <p:sldId id="274" r:id="rId14"/>
  </p:sldIdLst>
  <p:sldSz cx="12192000" cy="6858000"/>
  <p:notesSz cx="6792913" cy="992505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DBF1"/>
    <a:srgbClr val="2EAB85"/>
    <a:srgbClr val="D1D1D1"/>
    <a:srgbClr val="1C4E8A"/>
    <a:srgbClr val="18877F"/>
    <a:srgbClr val="EBEBEB"/>
    <a:srgbClr val="01ACE3"/>
    <a:srgbClr val="1A3746"/>
    <a:srgbClr val="954F72"/>
    <a:srgbClr val="592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15" autoAdjust="0"/>
  </p:normalViewPr>
  <p:slideViewPr>
    <p:cSldViewPr snapToGrid="0">
      <p:cViewPr varScale="1">
        <p:scale>
          <a:sx n="121" d="100"/>
          <a:sy n="121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35-4EA3-B698-EE53FE4627A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35-4EA3-B698-EE53FE4627A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E7FE37D-55C0-4664-A2F5-A743B20CDE0B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35-4EA3-B698-EE53FE4627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A0C00F8-100E-4061-9F74-343D450D1E04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35-4EA3-B698-EE53FE4627A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  <c:extLst/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22</c:v>
                </c:pt>
                <c:pt idx="1">
                  <c:v>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135-4EA3-B698-EE53FE4627A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C5721-418A-4B83-9CE3-B0B6CA81F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E257D6-75D8-4924-8888-C7A3CB907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1E79F-36DB-4E04-BC2C-2F763E66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927A-44DC-4DF8-BDC1-8ADF5F80FD82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ADBFE-F0B8-4FD1-ABD8-70F97827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B6DB8D-92EE-48E6-BE9E-EE7D32BB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8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AEAD0-1BAF-4AD9-B701-D44EAD11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CB0316-9990-444A-B653-6D919E510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9CBB5-5CB3-4C75-8492-D4E6B25D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927A-44DC-4DF8-BDC1-8ADF5F80FD82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6F963-C9B6-435F-99C3-69941DA6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908D80-8095-4D78-8F85-C86C0998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8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C06C45-5BE5-4556-A418-10D5C0BA8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D6AEB3-5E6A-465B-837D-1D5CA1DE3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098F7-2B6E-4DCD-A0FE-034FA399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927A-44DC-4DF8-BDC1-8ADF5F80FD82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6BAAE4-1C82-49A9-BC17-44CA58BD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781B70-6E44-4EAE-BA57-E621F734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9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D1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92A6B813-B711-420F-8F09-B0FDD64114B2}"/>
              </a:ext>
            </a:extLst>
          </p:cNvPr>
          <p:cNvSpPr/>
          <p:nvPr userDrawn="1"/>
        </p:nvSpPr>
        <p:spPr>
          <a:xfrm flipH="1">
            <a:off x="0" y="2932568"/>
            <a:ext cx="3752850" cy="3738382"/>
          </a:xfrm>
          <a:custGeom>
            <a:avLst/>
            <a:gdLst>
              <a:gd name="connsiteX0" fmla="*/ 3752850 w 3752850"/>
              <a:gd name="connsiteY0" fmla="*/ 0 h 3738382"/>
              <a:gd name="connsiteX1" fmla="*/ 0 w 3752850"/>
              <a:gd name="connsiteY1" fmla="*/ 3738382 h 3738382"/>
              <a:gd name="connsiteX2" fmla="*/ 2379208 w 3752850"/>
              <a:gd name="connsiteY2" fmla="*/ 3738382 h 3738382"/>
              <a:gd name="connsiteX3" fmla="*/ 3752850 w 3752850"/>
              <a:gd name="connsiteY3" fmla="*/ 2370036 h 37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850" h="3738382">
                <a:moveTo>
                  <a:pt x="3752850" y="0"/>
                </a:moveTo>
                <a:lnTo>
                  <a:pt x="0" y="3738382"/>
                </a:lnTo>
                <a:lnTo>
                  <a:pt x="2379208" y="3738382"/>
                </a:lnTo>
                <a:lnTo>
                  <a:pt x="3752850" y="2370036"/>
                </a:lnTo>
                <a:close/>
              </a:path>
            </a:pathLst>
          </a:custGeom>
          <a:gradFill flip="none" rotWithShape="1">
            <a:gsLst>
              <a:gs pos="0">
                <a:srgbClr val="7084B4"/>
              </a:gs>
              <a:gs pos="100000">
                <a:srgbClr val="7084B4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8817DA4-6E0C-4185-A52F-6985230D8B7A}"/>
              </a:ext>
            </a:extLst>
          </p:cNvPr>
          <p:cNvSpPr/>
          <p:nvPr userDrawn="1"/>
        </p:nvSpPr>
        <p:spPr>
          <a:xfrm flipH="1">
            <a:off x="8114032" y="0"/>
            <a:ext cx="4077969" cy="4062248"/>
          </a:xfrm>
          <a:custGeom>
            <a:avLst/>
            <a:gdLst>
              <a:gd name="connsiteX0" fmla="*/ 4077969 w 4077969"/>
              <a:gd name="connsiteY0" fmla="*/ 0 h 4062248"/>
              <a:gd name="connsiteX1" fmla="*/ 1710453 w 4077969"/>
              <a:gd name="connsiteY1" fmla="*/ 0 h 4062248"/>
              <a:gd name="connsiteX2" fmla="*/ 0 w 4077969"/>
              <a:gd name="connsiteY2" fmla="*/ 1703859 h 4062248"/>
              <a:gd name="connsiteX3" fmla="*/ 0 w 4077969"/>
              <a:gd name="connsiteY3" fmla="*/ 4062248 h 406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7969" h="4062248">
                <a:moveTo>
                  <a:pt x="4077969" y="0"/>
                </a:moveTo>
                <a:lnTo>
                  <a:pt x="1710453" y="0"/>
                </a:lnTo>
                <a:lnTo>
                  <a:pt x="0" y="1703859"/>
                </a:lnTo>
                <a:lnTo>
                  <a:pt x="0" y="4062248"/>
                </a:lnTo>
                <a:close/>
              </a:path>
            </a:pathLst>
          </a:custGeom>
          <a:gradFill>
            <a:gsLst>
              <a:gs pos="0">
                <a:srgbClr val="7084B4"/>
              </a:gs>
              <a:gs pos="100000">
                <a:srgbClr val="7084B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1052A558-2C23-48B1-A3A9-34D427D8A984}"/>
              </a:ext>
            </a:extLst>
          </p:cNvPr>
          <p:cNvSpPr/>
          <p:nvPr userDrawn="1"/>
        </p:nvSpPr>
        <p:spPr>
          <a:xfrm flipH="1">
            <a:off x="-1" y="5966100"/>
            <a:ext cx="895351" cy="891900"/>
          </a:xfrm>
          <a:custGeom>
            <a:avLst/>
            <a:gdLst>
              <a:gd name="connsiteX0" fmla="*/ 895351 w 895351"/>
              <a:gd name="connsiteY0" fmla="*/ 0 h 891900"/>
              <a:gd name="connsiteX1" fmla="*/ 0 w 895351"/>
              <a:gd name="connsiteY1" fmla="*/ 891900 h 891900"/>
              <a:gd name="connsiteX2" fmla="*/ 413985 w 895351"/>
              <a:gd name="connsiteY2" fmla="*/ 891900 h 891900"/>
              <a:gd name="connsiteX3" fmla="*/ 895351 w 895351"/>
              <a:gd name="connsiteY3" fmla="*/ 412390 h 89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1" h="891900">
                <a:moveTo>
                  <a:pt x="895351" y="0"/>
                </a:moveTo>
                <a:lnTo>
                  <a:pt x="0" y="891900"/>
                </a:lnTo>
                <a:lnTo>
                  <a:pt x="413985" y="891900"/>
                </a:lnTo>
                <a:lnTo>
                  <a:pt x="895351" y="412390"/>
                </a:lnTo>
                <a:close/>
              </a:path>
            </a:pathLst>
          </a:custGeom>
          <a:gradFill>
            <a:gsLst>
              <a:gs pos="0">
                <a:srgbClr val="01ACE3"/>
              </a:gs>
              <a:gs pos="100000">
                <a:srgbClr val="1468A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89BD2B6-AAC5-418C-9921-DCBF47540924}"/>
              </a:ext>
            </a:extLst>
          </p:cNvPr>
          <p:cNvSpPr/>
          <p:nvPr userDrawn="1"/>
        </p:nvSpPr>
        <p:spPr>
          <a:xfrm flipH="1">
            <a:off x="6628134" y="1"/>
            <a:ext cx="5563866" cy="5542417"/>
          </a:xfrm>
          <a:custGeom>
            <a:avLst/>
            <a:gdLst>
              <a:gd name="connsiteX0" fmla="*/ 5563866 w 5563866"/>
              <a:gd name="connsiteY0" fmla="*/ 0 h 5542417"/>
              <a:gd name="connsiteX1" fmla="*/ 4479302 w 5563866"/>
              <a:gd name="connsiteY1" fmla="*/ 0 h 5542417"/>
              <a:gd name="connsiteX2" fmla="*/ 0 w 5563866"/>
              <a:gd name="connsiteY2" fmla="*/ 4462034 h 5542417"/>
              <a:gd name="connsiteX3" fmla="*/ 0 w 5563866"/>
              <a:gd name="connsiteY3" fmla="*/ 5542417 h 554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3866" h="5542417">
                <a:moveTo>
                  <a:pt x="5563866" y="0"/>
                </a:moveTo>
                <a:lnTo>
                  <a:pt x="4479302" y="0"/>
                </a:lnTo>
                <a:lnTo>
                  <a:pt x="0" y="4462034"/>
                </a:lnTo>
                <a:lnTo>
                  <a:pt x="0" y="5542417"/>
                </a:lnTo>
                <a:close/>
              </a:path>
            </a:pathLst>
          </a:custGeom>
          <a:gradFill>
            <a:gsLst>
              <a:gs pos="0">
                <a:srgbClr val="23404E"/>
              </a:gs>
              <a:gs pos="100000">
                <a:srgbClr val="1A374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0DA79F66-CB99-471B-BF8E-D890E035C58F}"/>
              </a:ext>
            </a:extLst>
          </p:cNvPr>
          <p:cNvSpPr/>
          <p:nvPr userDrawn="1"/>
        </p:nvSpPr>
        <p:spPr>
          <a:xfrm flipH="1">
            <a:off x="6840449" y="0"/>
            <a:ext cx="5351551" cy="5330920"/>
          </a:xfrm>
          <a:custGeom>
            <a:avLst/>
            <a:gdLst>
              <a:gd name="connsiteX0" fmla="*/ 5351551 w 5351551"/>
              <a:gd name="connsiteY0" fmla="*/ 0 h 5330920"/>
              <a:gd name="connsiteX1" fmla="*/ 4973643 w 5351551"/>
              <a:gd name="connsiteY1" fmla="*/ 0 h 5330920"/>
              <a:gd name="connsiteX2" fmla="*/ 0 w 5351551"/>
              <a:gd name="connsiteY2" fmla="*/ 4954469 h 5330920"/>
              <a:gd name="connsiteX3" fmla="*/ 0 w 5351551"/>
              <a:gd name="connsiteY3" fmla="*/ 5330920 h 533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1551" h="5330920">
                <a:moveTo>
                  <a:pt x="5351551" y="0"/>
                </a:moveTo>
                <a:lnTo>
                  <a:pt x="4973643" y="0"/>
                </a:lnTo>
                <a:lnTo>
                  <a:pt x="0" y="4954469"/>
                </a:lnTo>
                <a:lnTo>
                  <a:pt x="0" y="5330920"/>
                </a:lnTo>
                <a:close/>
              </a:path>
            </a:pathLst>
          </a:custGeom>
          <a:gradFill>
            <a:gsLst>
              <a:gs pos="0">
                <a:srgbClr val="01ACE3"/>
              </a:gs>
              <a:gs pos="100000">
                <a:srgbClr val="1468A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0013E165-BA0D-4030-B49A-342BFE745DF2}"/>
              </a:ext>
            </a:extLst>
          </p:cNvPr>
          <p:cNvSpPr/>
          <p:nvPr userDrawn="1"/>
        </p:nvSpPr>
        <p:spPr>
          <a:xfrm flipH="1">
            <a:off x="5691445" y="2"/>
            <a:ext cx="6500555" cy="6475495"/>
          </a:xfrm>
          <a:custGeom>
            <a:avLst/>
            <a:gdLst>
              <a:gd name="connsiteX0" fmla="*/ 6500555 w 6500555"/>
              <a:gd name="connsiteY0" fmla="*/ 0 h 6475495"/>
              <a:gd name="connsiteX1" fmla="*/ 6068117 w 6500555"/>
              <a:gd name="connsiteY1" fmla="*/ 0 h 6475495"/>
              <a:gd name="connsiteX2" fmla="*/ 0 w 6500555"/>
              <a:gd name="connsiteY2" fmla="*/ 6044724 h 6475495"/>
              <a:gd name="connsiteX3" fmla="*/ 0 w 6500555"/>
              <a:gd name="connsiteY3" fmla="*/ 6475495 h 647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0555" h="6475495">
                <a:moveTo>
                  <a:pt x="6500555" y="0"/>
                </a:moveTo>
                <a:lnTo>
                  <a:pt x="6068117" y="0"/>
                </a:lnTo>
                <a:lnTo>
                  <a:pt x="0" y="6044724"/>
                </a:lnTo>
                <a:lnTo>
                  <a:pt x="0" y="6475495"/>
                </a:lnTo>
                <a:close/>
              </a:path>
            </a:pathLst>
          </a:custGeom>
          <a:gradFill>
            <a:gsLst>
              <a:gs pos="0">
                <a:srgbClr val="2EAB85"/>
              </a:gs>
              <a:gs pos="100000">
                <a:srgbClr val="18877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C839189-5339-4AA8-87E0-3A94107AA299}"/>
              </a:ext>
            </a:extLst>
          </p:cNvPr>
          <p:cNvCxnSpPr>
            <a:cxnSpLocks/>
          </p:cNvCxnSpPr>
          <p:nvPr userDrawn="1"/>
        </p:nvCxnSpPr>
        <p:spPr>
          <a:xfrm>
            <a:off x="9341513" y="0"/>
            <a:ext cx="2896701" cy="2932568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5925CE2-2BA7-43A3-AD64-9541EC3CC0D4}"/>
              </a:ext>
            </a:extLst>
          </p:cNvPr>
          <p:cNvCxnSpPr>
            <a:cxnSpLocks/>
          </p:cNvCxnSpPr>
          <p:nvPr userDrawn="1"/>
        </p:nvCxnSpPr>
        <p:spPr>
          <a:xfrm>
            <a:off x="-18250" y="6165850"/>
            <a:ext cx="725481" cy="715963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17E54D3-BBC7-4030-AB2D-D8D146AA5FCB}"/>
              </a:ext>
            </a:extLst>
          </p:cNvPr>
          <p:cNvGrpSpPr/>
          <p:nvPr userDrawn="1"/>
        </p:nvGrpSpPr>
        <p:grpSpPr>
          <a:xfrm>
            <a:off x="2056935" y="6069817"/>
            <a:ext cx="2033554" cy="1576366"/>
            <a:chOff x="13826662" y="-1799400"/>
            <a:chExt cx="3901729" cy="3264450"/>
          </a:xfrm>
        </p:grpSpPr>
        <p:sp>
          <p:nvSpPr>
            <p:cNvPr id="15" name="Параллелограмм 14">
              <a:extLst>
                <a:ext uri="{FF2B5EF4-FFF2-40B4-BE49-F238E27FC236}">
                  <a16:creationId xmlns:a16="http://schemas.microsoft.com/office/drawing/2014/main" id="{EE67AE91-F6BE-4386-992F-E509297F203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C61DC5CA-7688-49E2-B4B3-D8172F975720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77844404-B456-4F7E-B317-F01214605B58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FD89CBE9-F069-4EF0-8EF1-783EF468BF16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8CFE997-E8A0-45D8-9939-47AF4C6D0B59}"/>
              </a:ext>
            </a:extLst>
          </p:cNvPr>
          <p:cNvGrpSpPr/>
          <p:nvPr userDrawn="1"/>
        </p:nvGrpSpPr>
        <p:grpSpPr>
          <a:xfrm>
            <a:off x="10850242" y="106543"/>
            <a:ext cx="2685638" cy="2081849"/>
            <a:chOff x="13826662" y="-1799400"/>
            <a:chExt cx="3901729" cy="3264450"/>
          </a:xfrm>
        </p:grpSpPr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4E16E6CC-1747-446F-9CB2-ED8E8B554617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20">
              <a:extLst>
                <a:ext uri="{FF2B5EF4-FFF2-40B4-BE49-F238E27FC236}">
                  <a16:creationId xmlns:a16="http://schemas.microsoft.com/office/drawing/2014/main" id="{2578EE52-E46A-4308-8D72-18FE887093C0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араллелограмм 21">
              <a:extLst>
                <a:ext uri="{FF2B5EF4-FFF2-40B4-BE49-F238E27FC236}">
                  <a16:creationId xmlns:a16="http://schemas.microsoft.com/office/drawing/2014/main" id="{AF60D5B1-86DE-4809-A7C3-FECC5299D32A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>
              <a:extLst>
                <a:ext uri="{FF2B5EF4-FFF2-40B4-BE49-F238E27FC236}">
                  <a16:creationId xmlns:a16="http://schemas.microsoft.com/office/drawing/2014/main" id="{9C2A1128-0544-436A-9CB2-AE5482D7E37E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8F13258-89D7-48AD-A785-C0A3578DEBBD}"/>
              </a:ext>
            </a:extLst>
          </p:cNvPr>
          <p:cNvCxnSpPr>
            <a:cxnSpLocks/>
          </p:cNvCxnSpPr>
          <p:nvPr userDrawn="1"/>
        </p:nvCxnSpPr>
        <p:spPr>
          <a:xfrm>
            <a:off x="7626282" y="2305486"/>
            <a:ext cx="4565718" cy="4554450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7E99E4F-5CA0-48BD-8C1E-AB00F73370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5299" y="603686"/>
            <a:ext cx="9618920" cy="19097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000" b="1">
                <a:solidFill>
                  <a:srgbClr val="1A3746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8ECAA128-BDCE-41CC-8B98-0D809997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299" y="2698125"/>
            <a:ext cx="9618920" cy="54324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rgbClr val="23404E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27" name="Текст 12">
            <a:extLst>
              <a:ext uri="{FF2B5EF4-FFF2-40B4-BE49-F238E27FC236}">
                <a16:creationId xmlns:a16="http://schemas.microsoft.com/office/drawing/2014/main" id="{6B3F1104-F88C-4D94-AAE8-9AF296AB5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299" y="3286750"/>
            <a:ext cx="9618920" cy="987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23404E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5431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92A6B813-B711-420F-8F09-B0FDD64114B2}"/>
              </a:ext>
            </a:extLst>
          </p:cNvPr>
          <p:cNvSpPr/>
          <p:nvPr userDrawn="1"/>
        </p:nvSpPr>
        <p:spPr>
          <a:xfrm flipH="1">
            <a:off x="0" y="2932568"/>
            <a:ext cx="3752850" cy="3738382"/>
          </a:xfrm>
          <a:custGeom>
            <a:avLst/>
            <a:gdLst>
              <a:gd name="connsiteX0" fmla="*/ 3752850 w 3752850"/>
              <a:gd name="connsiteY0" fmla="*/ 0 h 3738382"/>
              <a:gd name="connsiteX1" fmla="*/ 0 w 3752850"/>
              <a:gd name="connsiteY1" fmla="*/ 3738382 h 3738382"/>
              <a:gd name="connsiteX2" fmla="*/ 2379208 w 3752850"/>
              <a:gd name="connsiteY2" fmla="*/ 3738382 h 3738382"/>
              <a:gd name="connsiteX3" fmla="*/ 3752850 w 3752850"/>
              <a:gd name="connsiteY3" fmla="*/ 2370036 h 37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850" h="3738382">
                <a:moveTo>
                  <a:pt x="3752850" y="0"/>
                </a:moveTo>
                <a:lnTo>
                  <a:pt x="0" y="3738382"/>
                </a:lnTo>
                <a:lnTo>
                  <a:pt x="2379208" y="3738382"/>
                </a:lnTo>
                <a:lnTo>
                  <a:pt x="3752850" y="2370036"/>
                </a:lnTo>
                <a:close/>
              </a:path>
            </a:pathLst>
          </a:custGeom>
          <a:gradFill flip="none" rotWithShape="1">
            <a:gsLst>
              <a:gs pos="0">
                <a:srgbClr val="7084B4"/>
              </a:gs>
              <a:gs pos="100000">
                <a:srgbClr val="7084B4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8817DA4-6E0C-4185-A52F-6985230D8B7A}"/>
              </a:ext>
            </a:extLst>
          </p:cNvPr>
          <p:cNvSpPr/>
          <p:nvPr userDrawn="1"/>
        </p:nvSpPr>
        <p:spPr>
          <a:xfrm flipH="1">
            <a:off x="8114032" y="0"/>
            <a:ext cx="4077969" cy="4062248"/>
          </a:xfrm>
          <a:custGeom>
            <a:avLst/>
            <a:gdLst>
              <a:gd name="connsiteX0" fmla="*/ 4077969 w 4077969"/>
              <a:gd name="connsiteY0" fmla="*/ 0 h 4062248"/>
              <a:gd name="connsiteX1" fmla="*/ 1710453 w 4077969"/>
              <a:gd name="connsiteY1" fmla="*/ 0 h 4062248"/>
              <a:gd name="connsiteX2" fmla="*/ 0 w 4077969"/>
              <a:gd name="connsiteY2" fmla="*/ 1703859 h 4062248"/>
              <a:gd name="connsiteX3" fmla="*/ 0 w 4077969"/>
              <a:gd name="connsiteY3" fmla="*/ 4062248 h 406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7969" h="4062248">
                <a:moveTo>
                  <a:pt x="4077969" y="0"/>
                </a:moveTo>
                <a:lnTo>
                  <a:pt x="1710453" y="0"/>
                </a:lnTo>
                <a:lnTo>
                  <a:pt x="0" y="1703859"/>
                </a:lnTo>
                <a:lnTo>
                  <a:pt x="0" y="4062248"/>
                </a:lnTo>
                <a:close/>
              </a:path>
            </a:pathLst>
          </a:custGeom>
          <a:gradFill>
            <a:gsLst>
              <a:gs pos="0">
                <a:srgbClr val="7084B4"/>
              </a:gs>
              <a:gs pos="100000">
                <a:srgbClr val="7084B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1052A558-2C23-48B1-A3A9-34D427D8A984}"/>
              </a:ext>
            </a:extLst>
          </p:cNvPr>
          <p:cNvSpPr/>
          <p:nvPr userDrawn="1"/>
        </p:nvSpPr>
        <p:spPr>
          <a:xfrm flipH="1">
            <a:off x="-1" y="5966100"/>
            <a:ext cx="895351" cy="891900"/>
          </a:xfrm>
          <a:custGeom>
            <a:avLst/>
            <a:gdLst>
              <a:gd name="connsiteX0" fmla="*/ 895351 w 895351"/>
              <a:gd name="connsiteY0" fmla="*/ 0 h 891900"/>
              <a:gd name="connsiteX1" fmla="*/ 0 w 895351"/>
              <a:gd name="connsiteY1" fmla="*/ 891900 h 891900"/>
              <a:gd name="connsiteX2" fmla="*/ 413985 w 895351"/>
              <a:gd name="connsiteY2" fmla="*/ 891900 h 891900"/>
              <a:gd name="connsiteX3" fmla="*/ 895351 w 895351"/>
              <a:gd name="connsiteY3" fmla="*/ 412390 h 89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1" h="891900">
                <a:moveTo>
                  <a:pt x="895351" y="0"/>
                </a:moveTo>
                <a:lnTo>
                  <a:pt x="0" y="891900"/>
                </a:lnTo>
                <a:lnTo>
                  <a:pt x="413985" y="891900"/>
                </a:lnTo>
                <a:lnTo>
                  <a:pt x="895351" y="412390"/>
                </a:lnTo>
                <a:close/>
              </a:path>
            </a:pathLst>
          </a:custGeom>
          <a:gradFill>
            <a:gsLst>
              <a:gs pos="0">
                <a:srgbClr val="01ACE3"/>
              </a:gs>
              <a:gs pos="100000">
                <a:srgbClr val="1468A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89BD2B6-AAC5-418C-9921-DCBF47540924}"/>
              </a:ext>
            </a:extLst>
          </p:cNvPr>
          <p:cNvSpPr/>
          <p:nvPr userDrawn="1"/>
        </p:nvSpPr>
        <p:spPr>
          <a:xfrm flipH="1">
            <a:off x="6628134" y="1"/>
            <a:ext cx="5563866" cy="5542417"/>
          </a:xfrm>
          <a:custGeom>
            <a:avLst/>
            <a:gdLst>
              <a:gd name="connsiteX0" fmla="*/ 5563866 w 5563866"/>
              <a:gd name="connsiteY0" fmla="*/ 0 h 5542417"/>
              <a:gd name="connsiteX1" fmla="*/ 4479302 w 5563866"/>
              <a:gd name="connsiteY1" fmla="*/ 0 h 5542417"/>
              <a:gd name="connsiteX2" fmla="*/ 0 w 5563866"/>
              <a:gd name="connsiteY2" fmla="*/ 4462034 h 5542417"/>
              <a:gd name="connsiteX3" fmla="*/ 0 w 5563866"/>
              <a:gd name="connsiteY3" fmla="*/ 5542417 h 554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3866" h="5542417">
                <a:moveTo>
                  <a:pt x="5563866" y="0"/>
                </a:moveTo>
                <a:lnTo>
                  <a:pt x="4479302" y="0"/>
                </a:lnTo>
                <a:lnTo>
                  <a:pt x="0" y="4462034"/>
                </a:lnTo>
                <a:lnTo>
                  <a:pt x="0" y="5542417"/>
                </a:lnTo>
                <a:close/>
              </a:path>
            </a:pathLst>
          </a:custGeom>
          <a:gradFill>
            <a:gsLst>
              <a:gs pos="0">
                <a:srgbClr val="23404E"/>
              </a:gs>
              <a:gs pos="100000">
                <a:srgbClr val="1A374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0DA79F66-CB99-471B-BF8E-D890E035C58F}"/>
              </a:ext>
            </a:extLst>
          </p:cNvPr>
          <p:cNvSpPr/>
          <p:nvPr userDrawn="1"/>
        </p:nvSpPr>
        <p:spPr>
          <a:xfrm flipH="1">
            <a:off x="6840449" y="0"/>
            <a:ext cx="5351551" cy="5330920"/>
          </a:xfrm>
          <a:custGeom>
            <a:avLst/>
            <a:gdLst>
              <a:gd name="connsiteX0" fmla="*/ 5351551 w 5351551"/>
              <a:gd name="connsiteY0" fmla="*/ 0 h 5330920"/>
              <a:gd name="connsiteX1" fmla="*/ 4973643 w 5351551"/>
              <a:gd name="connsiteY1" fmla="*/ 0 h 5330920"/>
              <a:gd name="connsiteX2" fmla="*/ 0 w 5351551"/>
              <a:gd name="connsiteY2" fmla="*/ 4954469 h 5330920"/>
              <a:gd name="connsiteX3" fmla="*/ 0 w 5351551"/>
              <a:gd name="connsiteY3" fmla="*/ 5330920 h 533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1551" h="5330920">
                <a:moveTo>
                  <a:pt x="5351551" y="0"/>
                </a:moveTo>
                <a:lnTo>
                  <a:pt x="4973643" y="0"/>
                </a:lnTo>
                <a:lnTo>
                  <a:pt x="0" y="4954469"/>
                </a:lnTo>
                <a:lnTo>
                  <a:pt x="0" y="5330920"/>
                </a:lnTo>
                <a:close/>
              </a:path>
            </a:pathLst>
          </a:custGeom>
          <a:gradFill>
            <a:gsLst>
              <a:gs pos="0">
                <a:srgbClr val="01ACE3"/>
              </a:gs>
              <a:gs pos="100000">
                <a:srgbClr val="1468A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0013E165-BA0D-4030-B49A-342BFE745DF2}"/>
              </a:ext>
            </a:extLst>
          </p:cNvPr>
          <p:cNvSpPr/>
          <p:nvPr userDrawn="1"/>
        </p:nvSpPr>
        <p:spPr>
          <a:xfrm flipH="1">
            <a:off x="5691445" y="2"/>
            <a:ext cx="6500555" cy="6475495"/>
          </a:xfrm>
          <a:custGeom>
            <a:avLst/>
            <a:gdLst>
              <a:gd name="connsiteX0" fmla="*/ 6500555 w 6500555"/>
              <a:gd name="connsiteY0" fmla="*/ 0 h 6475495"/>
              <a:gd name="connsiteX1" fmla="*/ 6068117 w 6500555"/>
              <a:gd name="connsiteY1" fmla="*/ 0 h 6475495"/>
              <a:gd name="connsiteX2" fmla="*/ 0 w 6500555"/>
              <a:gd name="connsiteY2" fmla="*/ 6044724 h 6475495"/>
              <a:gd name="connsiteX3" fmla="*/ 0 w 6500555"/>
              <a:gd name="connsiteY3" fmla="*/ 6475495 h 647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0555" h="6475495">
                <a:moveTo>
                  <a:pt x="6500555" y="0"/>
                </a:moveTo>
                <a:lnTo>
                  <a:pt x="6068117" y="0"/>
                </a:lnTo>
                <a:lnTo>
                  <a:pt x="0" y="6044724"/>
                </a:lnTo>
                <a:lnTo>
                  <a:pt x="0" y="6475495"/>
                </a:lnTo>
                <a:close/>
              </a:path>
            </a:pathLst>
          </a:custGeom>
          <a:gradFill>
            <a:gsLst>
              <a:gs pos="0">
                <a:srgbClr val="2EAB85"/>
              </a:gs>
              <a:gs pos="100000">
                <a:srgbClr val="18877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C839189-5339-4AA8-87E0-3A94107AA299}"/>
              </a:ext>
            </a:extLst>
          </p:cNvPr>
          <p:cNvCxnSpPr>
            <a:cxnSpLocks/>
          </p:cNvCxnSpPr>
          <p:nvPr userDrawn="1"/>
        </p:nvCxnSpPr>
        <p:spPr>
          <a:xfrm>
            <a:off x="9341513" y="0"/>
            <a:ext cx="2896701" cy="2932568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5925CE2-2BA7-43A3-AD64-9541EC3CC0D4}"/>
              </a:ext>
            </a:extLst>
          </p:cNvPr>
          <p:cNvCxnSpPr>
            <a:cxnSpLocks/>
          </p:cNvCxnSpPr>
          <p:nvPr userDrawn="1"/>
        </p:nvCxnSpPr>
        <p:spPr>
          <a:xfrm>
            <a:off x="-18250" y="6165850"/>
            <a:ext cx="725481" cy="715963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17E54D3-BBC7-4030-AB2D-D8D146AA5FCB}"/>
              </a:ext>
            </a:extLst>
          </p:cNvPr>
          <p:cNvGrpSpPr/>
          <p:nvPr userDrawn="1"/>
        </p:nvGrpSpPr>
        <p:grpSpPr>
          <a:xfrm>
            <a:off x="2056935" y="6069817"/>
            <a:ext cx="2033554" cy="1576366"/>
            <a:chOff x="13826662" y="-1799400"/>
            <a:chExt cx="3901729" cy="3264450"/>
          </a:xfrm>
        </p:grpSpPr>
        <p:sp>
          <p:nvSpPr>
            <p:cNvPr id="15" name="Параллелограмм 14">
              <a:extLst>
                <a:ext uri="{FF2B5EF4-FFF2-40B4-BE49-F238E27FC236}">
                  <a16:creationId xmlns:a16="http://schemas.microsoft.com/office/drawing/2014/main" id="{EE67AE91-F6BE-4386-992F-E509297F203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C61DC5CA-7688-49E2-B4B3-D8172F975720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77844404-B456-4F7E-B317-F01214605B58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FD89CBE9-F069-4EF0-8EF1-783EF468BF16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8CFE997-E8A0-45D8-9939-47AF4C6D0B59}"/>
              </a:ext>
            </a:extLst>
          </p:cNvPr>
          <p:cNvGrpSpPr/>
          <p:nvPr userDrawn="1"/>
        </p:nvGrpSpPr>
        <p:grpSpPr>
          <a:xfrm>
            <a:off x="10850242" y="106543"/>
            <a:ext cx="2685638" cy="2081849"/>
            <a:chOff x="13826662" y="-1799400"/>
            <a:chExt cx="3901729" cy="3264450"/>
          </a:xfrm>
        </p:grpSpPr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4E16E6CC-1747-446F-9CB2-ED8E8B554617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20">
              <a:extLst>
                <a:ext uri="{FF2B5EF4-FFF2-40B4-BE49-F238E27FC236}">
                  <a16:creationId xmlns:a16="http://schemas.microsoft.com/office/drawing/2014/main" id="{2578EE52-E46A-4308-8D72-18FE887093C0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араллелограмм 21">
              <a:extLst>
                <a:ext uri="{FF2B5EF4-FFF2-40B4-BE49-F238E27FC236}">
                  <a16:creationId xmlns:a16="http://schemas.microsoft.com/office/drawing/2014/main" id="{AF60D5B1-86DE-4809-A7C3-FECC5299D32A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>
              <a:extLst>
                <a:ext uri="{FF2B5EF4-FFF2-40B4-BE49-F238E27FC236}">
                  <a16:creationId xmlns:a16="http://schemas.microsoft.com/office/drawing/2014/main" id="{9C2A1128-0544-436A-9CB2-AE5482D7E37E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8F13258-89D7-48AD-A785-C0A3578DEBBD}"/>
              </a:ext>
            </a:extLst>
          </p:cNvPr>
          <p:cNvCxnSpPr>
            <a:cxnSpLocks/>
          </p:cNvCxnSpPr>
          <p:nvPr userDrawn="1"/>
        </p:nvCxnSpPr>
        <p:spPr>
          <a:xfrm>
            <a:off x="7626282" y="2305486"/>
            <a:ext cx="4565718" cy="4554450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7E99E4F-5CA0-48BD-8C1E-AB00F73370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5299" y="1593064"/>
            <a:ext cx="9618920" cy="19097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5569571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1">
            <a:lumMod val="9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E3D42B5-40F7-4C6C-B190-AF2BCD4A1D71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660278B-2208-4666-8530-824A9634A263}"/>
              </a:ext>
            </a:extLst>
          </p:cNvPr>
          <p:cNvGrpSpPr/>
          <p:nvPr userDrawn="1"/>
        </p:nvGrpSpPr>
        <p:grpSpPr>
          <a:xfrm>
            <a:off x="0" y="6492875"/>
            <a:ext cx="4040132" cy="361950"/>
            <a:chOff x="0" y="6492875"/>
            <a:chExt cx="4040132" cy="361950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2D3DB4AF-DB53-4230-8D19-27BB2D362FBD}"/>
                </a:ext>
              </a:extLst>
            </p:cNvPr>
            <p:cNvSpPr/>
            <p:nvPr userDrawn="1"/>
          </p:nvSpPr>
          <p:spPr>
            <a:xfrm flipV="1">
              <a:off x="0" y="6492875"/>
              <a:ext cx="4040132" cy="361950"/>
            </a:xfrm>
            <a:custGeom>
              <a:avLst/>
              <a:gdLst>
                <a:gd name="connsiteX0" fmla="*/ 0 w 4040132"/>
                <a:gd name="connsiteY0" fmla="*/ 361950 h 361950"/>
                <a:gd name="connsiteX1" fmla="*/ 3689290 w 4040132"/>
                <a:gd name="connsiteY1" fmla="*/ 361950 h 361950"/>
                <a:gd name="connsiteX2" fmla="*/ 4040132 w 4040132"/>
                <a:gd name="connsiteY2" fmla="*/ 0 h 361950"/>
                <a:gd name="connsiteX3" fmla="*/ 0 w 4040132"/>
                <a:gd name="connsiteY3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0132" h="361950">
                  <a:moveTo>
                    <a:pt x="0" y="361950"/>
                  </a:moveTo>
                  <a:lnTo>
                    <a:pt x="3689290" y="361950"/>
                  </a:lnTo>
                  <a:lnTo>
                    <a:pt x="404013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DA28AAB-8C50-439B-BB37-15D9C1A0648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" y="6673850"/>
              <a:ext cx="3746499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426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>
            <a:lumMod val="9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E3D42B5-40F7-4C6C-B190-AF2BCD4A1D71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660278B-2208-4666-8530-824A9634A263}"/>
              </a:ext>
            </a:extLst>
          </p:cNvPr>
          <p:cNvGrpSpPr/>
          <p:nvPr userDrawn="1"/>
        </p:nvGrpSpPr>
        <p:grpSpPr>
          <a:xfrm>
            <a:off x="0" y="6492875"/>
            <a:ext cx="4040132" cy="361950"/>
            <a:chOff x="0" y="6492875"/>
            <a:chExt cx="4040132" cy="361950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2D3DB4AF-DB53-4230-8D19-27BB2D362FBD}"/>
                </a:ext>
              </a:extLst>
            </p:cNvPr>
            <p:cNvSpPr/>
            <p:nvPr userDrawn="1"/>
          </p:nvSpPr>
          <p:spPr>
            <a:xfrm flipV="1">
              <a:off x="0" y="6492875"/>
              <a:ext cx="4040132" cy="361950"/>
            </a:xfrm>
            <a:custGeom>
              <a:avLst/>
              <a:gdLst>
                <a:gd name="connsiteX0" fmla="*/ 0 w 4040132"/>
                <a:gd name="connsiteY0" fmla="*/ 361950 h 361950"/>
                <a:gd name="connsiteX1" fmla="*/ 3689290 w 4040132"/>
                <a:gd name="connsiteY1" fmla="*/ 361950 h 361950"/>
                <a:gd name="connsiteX2" fmla="*/ 4040132 w 4040132"/>
                <a:gd name="connsiteY2" fmla="*/ 0 h 361950"/>
                <a:gd name="connsiteX3" fmla="*/ 0 w 4040132"/>
                <a:gd name="connsiteY3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0132" h="361950">
                  <a:moveTo>
                    <a:pt x="0" y="361950"/>
                  </a:moveTo>
                  <a:lnTo>
                    <a:pt x="3689290" y="361950"/>
                  </a:lnTo>
                  <a:lnTo>
                    <a:pt x="404013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DA28AAB-8C50-439B-BB37-15D9C1A0648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" y="6673850"/>
              <a:ext cx="3746499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20D2B918-C102-48FF-8EC6-8A9F8B142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720" y="1359151"/>
            <a:ext cx="1347104" cy="1354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02BD1A13-1AFE-41E0-B5B5-E95A4DF01FE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66350" y="1359151"/>
            <a:ext cx="1347104" cy="1354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67C3A46D-32A1-416F-AEB0-588E436FB8E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513280" y="1359151"/>
            <a:ext cx="1347104" cy="1354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146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rgbClr val="1A374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D1D1D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D1D1D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99792B-325D-4D67-82B1-0F3A295752E0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2851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1A374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D1D1D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D1D1D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99792B-325D-4D67-82B1-0F3A295752E0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59B4F888-1AE2-4490-BE63-844679025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372" y="1593355"/>
            <a:ext cx="2578997" cy="257899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F524291C-0E62-449D-B21B-4A36DDC6A4E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86564" y="1593355"/>
            <a:ext cx="2578997" cy="257899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1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9C777-E3A5-4E53-95E7-EA6573A2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9A77A-520C-451C-B287-FB9E4FC6A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842CCA-AA3F-4452-B25D-4AAA352B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927A-44DC-4DF8-BDC1-8ADF5F80FD82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1097F-A9D1-4FFC-B991-BCC1E45C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542CB-E52E-4ED9-B18C-D719F826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5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FF9B7-498D-4AB3-A999-7971F776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7E5A80-705D-47C8-91FE-544255469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6409B7-F6FA-4DE5-A21D-1052398E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927A-44DC-4DF8-BDC1-8ADF5F80FD82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DC6E1-ECC3-409E-870B-98F6CA40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DB7DF-DA14-4E6C-8691-CBF5B266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7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DF291-6D86-4D12-9B33-05756564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AD68EA-5221-42E3-A4F2-910742BDE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F8D3F0-8617-4F4C-B671-66DF62EC9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DA52BD-3486-4D07-8F43-58DE496C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927A-44DC-4DF8-BDC1-8ADF5F80FD82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08372A-BC5A-4C53-A0CB-AB161C32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D201E6-887B-4889-A524-7731F45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5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347A6-50CC-4CD5-BDC7-F7A00FD7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B9AFF-FD07-4C22-9008-3BD761E6E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B97D2F-EF28-40B7-A587-343FE44EC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816F06-33A4-425D-87CB-F6487B7D5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562960-AFB3-4777-8048-3C93560E4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43FFEB-8DB1-4593-995A-E51B2E38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927A-44DC-4DF8-BDC1-8ADF5F80FD82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796430-18A9-4886-8649-7A1764F5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73A3F3-F808-4740-BC78-CA49287B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3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6DD37-F378-427B-8F67-CDAAF804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14779A-70BB-4929-847D-D38D8333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927A-44DC-4DF8-BDC1-8ADF5F80FD82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2B3850-93E8-4FDE-BEE1-B7EAFBF8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459B6B-2383-4EBD-9FE1-1809DA53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4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5E34D9-E9F2-4E18-81A8-1E6FAAA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927A-44DC-4DF8-BDC1-8ADF5F80FD82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20BCAD-201C-403E-BBBF-1DF11F8D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6D0181-30B7-4360-8F89-18016B5F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9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4B7E7-6DD4-4E04-BCB1-25E23BD7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A44D11-888A-4EEC-B38B-AADA5B93A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13CAC-A8BA-45F6-AD58-13EF06332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00813E-E0A9-44E8-A945-82748AC2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927A-44DC-4DF8-BDC1-8ADF5F80FD82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5BA19-FEF8-4742-81B6-BB90BEFE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4AD5F4-D1A6-4428-A94E-623C626B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4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6CDD1-1266-4D0D-8E0A-516C4584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972B3C-F55A-4152-85F5-6BE8D60A9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1559E9-AFB9-42C7-BF2F-56DE09926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D1C8CD-4CFD-492E-B56A-2CEFC463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927A-44DC-4DF8-BDC1-8ADF5F80FD82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3A0302-E511-453A-B5E9-06EF547B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61019-7C19-4889-B0EF-6CA3CCED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4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E825F-8C6A-44A0-9943-96A89939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D7B493-6CE9-414C-BEB7-11E84B3D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D6F17-270D-4D90-9B0D-3925F1D76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927A-44DC-4DF8-BDC1-8ADF5F80FD82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76EC5-44A2-4699-8F5F-33D9BA471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3CACF-41E8-4526-A1A8-BFF9165AF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1" r:id="rId14"/>
    <p:sldLayoutId id="2147483664" r:id="rId15"/>
    <p:sldLayoutId id="2147483662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41">
            <a:extLst>
              <a:ext uri="{FF2B5EF4-FFF2-40B4-BE49-F238E27FC236}">
                <a16:creationId xmlns:a16="http://schemas.microsoft.com/office/drawing/2014/main" id="{35CE0A29-3C22-48E3-BEC2-4467EDADB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52" y="914318"/>
            <a:ext cx="7307769" cy="1909763"/>
          </a:xfrm>
        </p:spPr>
        <p:txBody>
          <a:bodyPr/>
          <a:lstStyle/>
          <a:p>
            <a:r>
              <a:rPr lang="ru-RU" dirty="0"/>
              <a:t>Система повышения квалификации в рамках национального проекта «Безопасные качественные дороги»</a:t>
            </a:r>
          </a:p>
        </p:txBody>
      </p:sp>
      <p:sp>
        <p:nvSpPr>
          <p:cNvPr id="43" name="Подзаголовок 42">
            <a:extLst>
              <a:ext uri="{FF2B5EF4-FFF2-40B4-BE49-F238E27FC236}">
                <a16:creationId xmlns:a16="http://schemas.microsoft.com/office/drawing/2014/main" id="{B577FD99-9261-449B-9B43-C8382A8A8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5311" y="3157379"/>
            <a:ext cx="9618920" cy="543242"/>
          </a:xfrm>
        </p:spPr>
        <p:txBody>
          <a:bodyPr/>
          <a:lstStyle/>
          <a:p>
            <a:r>
              <a:rPr lang="ru-RU" dirty="0" err="1"/>
              <a:t>Бунчик</a:t>
            </a:r>
            <a:r>
              <a:rPr lang="ru-RU" dirty="0"/>
              <a:t> Алексей Борисович</a:t>
            </a:r>
          </a:p>
        </p:txBody>
      </p:sp>
      <p:sp>
        <p:nvSpPr>
          <p:cNvPr id="44" name="Текст 43">
            <a:extLst>
              <a:ext uri="{FF2B5EF4-FFF2-40B4-BE49-F238E27FC236}">
                <a16:creationId xmlns:a16="http://schemas.microsoft.com/office/drawing/2014/main" id="{353B724B-1231-48CD-A6E8-81D1D62E26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311" y="3746004"/>
            <a:ext cx="7875939" cy="987425"/>
          </a:xfrm>
        </p:spPr>
        <p:txBody>
          <a:bodyPr/>
          <a:lstStyle/>
          <a:p>
            <a:r>
              <a:rPr lang="ru-RU" dirty="0"/>
              <a:t>Директор Ассоциации «Р.О.С.АСФАЛЬТ»</a:t>
            </a:r>
          </a:p>
          <a:p>
            <a:r>
              <a:rPr lang="ru-RU" dirty="0"/>
              <a:t>Руководитель рабочей группы «Профессиональное обучение и повышение квалификации» Экспертного совета ОЦК ФАУ «РОСДОРНИИ»</a:t>
            </a:r>
          </a:p>
        </p:txBody>
      </p:sp>
    </p:spTree>
    <p:extLst>
      <p:ext uri="{BB962C8B-B14F-4D97-AF65-F5344CB8AC3E}">
        <p14:creationId xmlns:p14="http://schemas.microsoft.com/office/powerpoint/2010/main" val="190732273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C8818-35C5-4582-A9FB-69D3C74A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ОБРАЗОВАТЕЛЬНЫЙ ПОРТАЛ 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4EFC0705-D086-45FF-873C-FB2CA55C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70266D-2BB8-40F5-B95A-EE02DA99A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13" y="4042378"/>
            <a:ext cx="7132752" cy="27545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80CA2E-E80B-4E44-BD1C-433E4F9F4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4" y="1166895"/>
            <a:ext cx="6479579" cy="28057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8B10C7-2C83-4CED-80D9-576E4A37A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58" y="1166895"/>
            <a:ext cx="4917607" cy="28156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E4CEED-895E-4627-BC08-0182255D5E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2" r="24713"/>
          <a:stretch/>
        </p:blipFill>
        <p:spPr>
          <a:xfrm>
            <a:off x="280687" y="5103509"/>
            <a:ext cx="4252483" cy="80786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A90A5E3-1AC5-47F0-9D0F-2CEDAE3C3C69}"/>
              </a:ext>
            </a:extLst>
          </p:cNvPr>
          <p:cNvSpPr/>
          <p:nvPr/>
        </p:nvSpPr>
        <p:spPr>
          <a:xfrm>
            <a:off x="211836" y="4270157"/>
            <a:ext cx="4390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8877F"/>
                </a:solidFill>
              </a:rPr>
              <a:t>https://rosdorspk.ru/</a:t>
            </a:r>
          </a:p>
        </p:txBody>
      </p:sp>
    </p:spTree>
    <p:extLst>
      <p:ext uri="{BB962C8B-B14F-4D97-AF65-F5344CB8AC3E}">
        <p14:creationId xmlns:p14="http://schemas.microsoft.com/office/powerpoint/2010/main" val="198790426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B4286-7123-44DF-9D96-1D63856C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1800" dirty="0"/>
              <a:t>ПРЕДЛОЖЕНИЯ ПО МЕРАМ ПОДДЕРЖКИ И ПОПУЛЯРИЗАЦИИ ОТРАСЛЕВОГО ОБРАЗОВАНИЯ В СУБЪЕКТАХ РОССИЙСКОЙ ФЕДЕРАЦИИ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4277BAD3-C6D0-45B5-8665-D841FC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E9DDC49-570F-4F70-BD79-B7539D053B7E}"/>
              </a:ext>
            </a:extLst>
          </p:cNvPr>
          <p:cNvSpPr/>
          <p:nvPr/>
        </p:nvSpPr>
        <p:spPr>
          <a:xfrm>
            <a:off x="262717" y="1030983"/>
            <a:ext cx="117174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877F"/>
                </a:solidFill>
              </a:rPr>
              <a:t>1. </a:t>
            </a:r>
            <a:r>
              <a:rPr lang="ru-RU" sz="2000" dirty="0"/>
              <a:t>Необходимо слаженное взаимодействие между региональными Министерствами (дорожного хозяйства и образования) в части вовлечения каждого отдельного региона в вопросы дорожного образования и повышения уровня престижности</a:t>
            </a:r>
            <a:br>
              <a:rPr lang="ru-RU" sz="2000" dirty="0"/>
            </a:br>
            <a:r>
              <a:rPr lang="ru-RU" sz="2200" b="1" dirty="0">
                <a:solidFill>
                  <a:srgbClr val="18877F"/>
                </a:solidFill>
              </a:rPr>
              <a:t>профессии ДОРОЖНИК</a:t>
            </a:r>
          </a:p>
          <a:p>
            <a:endParaRPr lang="ru-RU" sz="2200" b="1" dirty="0">
              <a:solidFill>
                <a:srgbClr val="18877F"/>
              </a:solidFill>
            </a:endParaRPr>
          </a:p>
          <a:p>
            <a:r>
              <a:rPr lang="ru-RU" sz="2200" b="1" dirty="0">
                <a:solidFill>
                  <a:srgbClr val="18877F"/>
                </a:solidFill>
              </a:rPr>
              <a:t>2. </a:t>
            </a:r>
            <a:r>
              <a:rPr lang="ru-RU" sz="2000" dirty="0"/>
              <a:t>Постоянное участие региональных Министерств (дорожного хозяйства и образования), производственных организаций, а также региональных ВУЗов в отраслевых-дорожных мероприятиях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C24C7C-3001-3550-DA30-09D150196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7" y="3971748"/>
            <a:ext cx="10141760" cy="19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4443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2B617-136C-45C4-B31B-DA2533BB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53" y="191317"/>
            <a:ext cx="9067023" cy="78818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ПРИМЕР ВЗАИМОДЕЙСТВИЯ СУБЪЕКТОВ РФ С ЦЕНТРАМИ КОМПЕТЕНЦИЙ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A3DBD4-5056-41DC-8352-AE0092EE3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342" y="1082980"/>
            <a:ext cx="3119758" cy="57110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82FD7A-33B1-4C6E-8783-6F8D19F29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9" y="1248682"/>
            <a:ext cx="3480122" cy="454843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16468B8-A0C9-4D1F-86CD-5C86044559FA}"/>
              </a:ext>
            </a:extLst>
          </p:cNvPr>
          <p:cNvGrpSpPr/>
          <p:nvPr/>
        </p:nvGrpSpPr>
        <p:grpSpPr>
          <a:xfrm>
            <a:off x="6700435" y="1444213"/>
            <a:ext cx="3745254" cy="455334"/>
            <a:chOff x="2286775" y="5038807"/>
            <a:chExt cx="1600103" cy="191418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FDD4DCB-F6CB-4B04-BE5B-9AC286DF98EB}"/>
                </a:ext>
              </a:extLst>
            </p:cNvPr>
            <p:cNvSpPr/>
            <p:nvPr/>
          </p:nvSpPr>
          <p:spPr>
            <a:xfrm>
              <a:off x="2525638" y="5040415"/>
              <a:ext cx="1361240" cy="1682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000" dirty="0">
                  <a:solidFill>
                    <a:srgbClr val="23404E"/>
                  </a:solidFill>
                </a:rPr>
                <a:t>СУБЪЕКТЫ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464A6F6-0A82-4054-BFEF-A26702021481}"/>
                </a:ext>
              </a:extLst>
            </p:cNvPr>
            <p:cNvSpPr/>
            <p:nvPr/>
          </p:nvSpPr>
          <p:spPr>
            <a:xfrm rot="2700000">
              <a:off x="2286775" y="5038807"/>
              <a:ext cx="191418" cy="1914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2B87402-FF3D-4C78-821F-76AAABCDA32C}"/>
              </a:ext>
            </a:extLst>
          </p:cNvPr>
          <p:cNvGrpSpPr/>
          <p:nvPr/>
        </p:nvGrpSpPr>
        <p:grpSpPr>
          <a:xfrm>
            <a:off x="4210890" y="5083063"/>
            <a:ext cx="3457511" cy="481929"/>
            <a:chOff x="1354137" y="5029023"/>
            <a:chExt cx="1593123" cy="214093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397A5EA-60AA-4E29-9547-2443C1AE18A0}"/>
                </a:ext>
              </a:extLst>
            </p:cNvPr>
            <p:cNvSpPr/>
            <p:nvPr/>
          </p:nvSpPr>
          <p:spPr>
            <a:xfrm>
              <a:off x="1586020" y="5065370"/>
              <a:ext cx="1361240" cy="17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000" dirty="0">
                  <a:solidFill>
                    <a:srgbClr val="23404E"/>
                  </a:solidFill>
                </a:rPr>
                <a:t>УЧАСТНИКИ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E97300B-3B09-4981-A087-1B60432E9A64}"/>
                </a:ext>
              </a:extLst>
            </p:cNvPr>
            <p:cNvSpPr/>
            <p:nvPr/>
          </p:nvSpPr>
          <p:spPr>
            <a:xfrm rot="2700000">
              <a:off x="1354137" y="5029023"/>
              <a:ext cx="191418" cy="191418"/>
            </a:xfrm>
            <a:prstGeom prst="rect">
              <a:avLst/>
            </a:prstGeom>
            <a:solidFill>
              <a:srgbClr val="188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8CB7BC38-BA96-4F6F-BE4B-AAC80ABDC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59093"/>
              </p:ext>
            </p:extLst>
          </p:nvPr>
        </p:nvGraphicFramePr>
        <p:xfrm>
          <a:off x="3954901" y="1446170"/>
          <a:ext cx="3969490" cy="378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7F3B35-BAD8-C5E2-A922-C4CCC1103565}"/>
              </a:ext>
            </a:extLst>
          </p:cNvPr>
          <p:cNvSpPr/>
          <p:nvPr/>
        </p:nvSpPr>
        <p:spPr>
          <a:xfrm>
            <a:off x="4339271" y="6193628"/>
            <a:ext cx="4653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23404E"/>
                </a:solidFill>
              </a:rPr>
              <a:t>с сентября 2022г. по апрель 2023г.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7D2D81A-9A33-05BE-A0F6-1A122C9F5266}"/>
              </a:ext>
            </a:extLst>
          </p:cNvPr>
          <p:cNvGrpSpPr/>
          <p:nvPr/>
        </p:nvGrpSpPr>
        <p:grpSpPr>
          <a:xfrm>
            <a:off x="6959229" y="5230709"/>
            <a:ext cx="772577" cy="797214"/>
            <a:chOff x="5522582" y="5389564"/>
            <a:chExt cx="268287" cy="317500"/>
          </a:xfrm>
        </p:grpSpPr>
        <p:sp>
          <p:nvSpPr>
            <p:cNvPr id="7" name="Freeform 560">
              <a:extLst>
                <a:ext uri="{FF2B5EF4-FFF2-40B4-BE49-F238E27FC236}">
                  <a16:creationId xmlns:a16="http://schemas.microsoft.com/office/drawing/2014/main" id="{F482BF63-FAE9-378F-0CC0-C94772CB8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969" y="5389564"/>
              <a:ext cx="165100" cy="317500"/>
            </a:xfrm>
            <a:custGeom>
              <a:avLst/>
              <a:gdLst>
                <a:gd name="T0" fmla="*/ 122 w 122"/>
                <a:gd name="T1" fmla="*/ 233 h 233"/>
                <a:gd name="T2" fmla="*/ 82 w 122"/>
                <a:gd name="T3" fmla="*/ 168 h 233"/>
                <a:gd name="T4" fmla="*/ 82 w 122"/>
                <a:gd name="T5" fmla="*/ 66 h 233"/>
                <a:gd name="T6" fmla="*/ 109 w 122"/>
                <a:gd name="T7" fmla="*/ 66 h 233"/>
                <a:gd name="T8" fmla="*/ 61 w 122"/>
                <a:gd name="T9" fmla="*/ 0 h 233"/>
                <a:gd name="T10" fmla="*/ 12 w 122"/>
                <a:gd name="T11" fmla="*/ 66 h 233"/>
                <a:gd name="T12" fmla="*/ 39 w 122"/>
                <a:gd name="T13" fmla="*/ 66 h 233"/>
                <a:gd name="T14" fmla="*/ 39 w 122"/>
                <a:gd name="T15" fmla="*/ 168 h 233"/>
                <a:gd name="T16" fmla="*/ 0 w 122"/>
                <a:gd name="T1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33">
                  <a:moveTo>
                    <a:pt x="122" y="233"/>
                  </a:moveTo>
                  <a:cubicBezTo>
                    <a:pt x="98" y="221"/>
                    <a:pt x="82" y="196"/>
                    <a:pt x="82" y="168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9" y="196"/>
                    <a:pt x="23" y="221"/>
                    <a:pt x="0" y="23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561">
              <a:extLst>
                <a:ext uri="{FF2B5EF4-FFF2-40B4-BE49-F238E27FC236}">
                  <a16:creationId xmlns:a16="http://schemas.microsoft.com/office/drawing/2014/main" id="{2D49F497-7F07-E864-2712-4106BD8A4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582" y="5510214"/>
              <a:ext cx="85725" cy="157162"/>
            </a:xfrm>
            <a:custGeom>
              <a:avLst/>
              <a:gdLst>
                <a:gd name="T0" fmla="*/ 63 w 63"/>
                <a:gd name="T1" fmla="*/ 23 h 116"/>
                <a:gd name="T2" fmla="*/ 47 w 63"/>
                <a:gd name="T3" fmla="*/ 0 h 116"/>
                <a:gd name="T4" fmla="*/ 9 w 63"/>
                <a:gd name="T5" fmla="*/ 52 h 116"/>
                <a:gd name="T6" fmla="*/ 30 w 63"/>
                <a:gd name="T7" fmla="*/ 52 h 116"/>
                <a:gd name="T8" fmla="*/ 30 w 63"/>
                <a:gd name="T9" fmla="*/ 66 h 116"/>
                <a:gd name="T10" fmla="*/ 0 w 63"/>
                <a:gd name="T1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6">
                  <a:moveTo>
                    <a:pt x="63" y="23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87"/>
                    <a:pt x="18" y="106"/>
                    <a:pt x="0" y="116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562">
              <a:extLst>
                <a:ext uri="{FF2B5EF4-FFF2-40B4-BE49-F238E27FC236}">
                  <a16:creationId xmlns:a16="http://schemas.microsoft.com/office/drawing/2014/main" id="{ECB1B25A-9048-784A-B75E-7FB1B782A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144" y="5510214"/>
              <a:ext cx="85725" cy="157162"/>
            </a:xfrm>
            <a:custGeom>
              <a:avLst/>
              <a:gdLst>
                <a:gd name="T0" fmla="*/ 0 w 63"/>
                <a:gd name="T1" fmla="*/ 23 h 116"/>
                <a:gd name="T2" fmla="*/ 17 w 63"/>
                <a:gd name="T3" fmla="*/ 0 h 116"/>
                <a:gd name="T4" fmla="*/ 54 w 63"/>
                <a:gd name="T5" fmla="*/ 52 h 116"/>
                <a:gd name="T6" fmla="*/ 33 w 63"/>
                <a:gd name="T7" fmla="*/ 52 h 116"/>
                <a:gd name="T8" fmla="*/ 33 w 63"/>
                <a:gd name="T9" fmla="*/ 66 h 116"/>
                <a:gd name="T10" fmla="*/ 63 w 63"/>
                <a:gd name="T1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6">
                  <a:moveTo>
                    <a:pt x="0" y="23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87"/>
                    <a:pt x="45" y="106"/>
                    <a:pt x="63" y="116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77593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D31299-707E-4DB9-9F52-F6C5CFDE7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4414023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77" y="179387"/>
            <a:ext cx="7541297" cy="788183"/>
          </a:xfrm>
        </p:spPr>
        <p:txBody>
          <a:bodyPr>
            <a:noAutofit/>
          </a:bodyPr>
          <a:lstStyle/>
          <a:p>
            <a:br>
              <a:rPr lang="ru-RU" dirty="0"/>
            </a:br>
            <a:r>
              <a:rPr lang="ru-RU" dirty="0"/>
              <a:t>ОБЩИЕ СВЕДЕНИЯ О СИСТЕМЕ ПОВЫШЕНИЯ КВАЛИФИКАЦИИ В РАМКАХ НП БКД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48702C9A-3D2C-4274-A62E-B5BF86FD6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C0E444-9EF3-4EDB-B589-5C57275A0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1566408"/>
            <a:ext cx="6166886" cy="27674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72B4E8-4CED-4F09-82C1-B3F5C66C5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r="35766"/>
          <a:stretch/>
        </p:blipFill>
        <p:spPr>
          <a:xfrm>
            <a:off x="255703" y="4560165"/>
            <a:ext cx="6187818" cy="126712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8425079-15F5-45D0-9872-A64FD88E8207}"/>
              </a:ext>
            </a:extLst>
          </p:cNvPr>
          <p:cNvSpPr/>
          <p:nvPr/>
        </p:nvSpPr>
        <p:spPr>
          <a:xfrm>
            <a:off x="6944177" y="1594989"/>
            <a:ext cx="4641251" cy="3019339"/>
          </a:xfrm>
          <a:prstGeom prst="rect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A9ED298-CA4F-426F-AE76-E4A843484669}"/>
              </a:ext>
            </a:extLst>
          </p:cNvPr>
          <p:cNvSpPr/>
          <p:nvPr/>
        </p:nvSpPr>
        <p:spPr>
          <a:xfrm>
            <a:off x="9337133" y="1679716"/>
            <a:ext cx="241262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dirty="0">
                <a:solidFill>
                  <a:schemeClr val="bg1"/>
                </a:solidFill>
              </a:rPr>
              <a:t>Повышение квалификации и высшее образование для работников дорожного хозяйства (не менее чел., накопленным итогом)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2237E57-4391-45FF-82BC-A29BE9D0020A}"/>
              </a:ext>
            </a:extLst>
          </p:cNvPr>
          <p:cNvCxnSpPr>
            <a:cxnSpLocks/>
          </p:cNvCxnSpPr>
          <p:nvPr/>
        </p:nvCxnSpPr>
        <p:spPr>
          <a:xfrm>
            <a:off x="9352058" y="1596895"/>
            <a:ext cx="0" cy="301743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5">
            <a:extLst>
              <a:ext uri="{FF2B5EF4-FFF2-40B4-BE49-F238E27FC236}">
                <a16:creationId xmlns:a16="http://schemas.microsoft.com/office/drawing/2014/main" id="{C1D9ED06-11F7-477C-A600-A13C8B2986ED}"/>
              </a:ext>
            </a:extLst>
          </p:cNvPr>
          <p:cNvSpPr txBox="1">
            <a:spLocks/>
          </p:cNvSpPr>
          <p:nvPr/>
        </p:nvSpPr>
        <p:spPr>
          <a:xfrm>
            <a:off x="7031431" y="1738361"/>
            <a:ext cx="2305702" cy="6301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000"/>
              </a:lnSpc>
              <a:defRPr sz="1000">
                <a:solidFill>
                  <a:schemeClr val="bg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Показатель НП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 и ФП «ОМРДХ»  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7F5FB80-2784-4CD9-8BBC-B1E10A057D89}"/>
              </a:ext>
            </a:extLst>
          </p:cNvPr>
          <p:cNvCxnSpPr>
            <a:cxnSpLocks/>
          </p:cNvCxnSpPr>
          <p:nvPr/>
        </p:nvCxnSpPr>
        <p:spPr>
          <a:xfrm flipH="1">
            <a:off x="6944178" y="2569605"/>
            <a:ext cx="464125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Текст 5">
            <a:extLst>
              <a:ext uri="{FF2B5EF4-FFF2-40B4-BE49-F238E27FC236}">
                <a16:creationId xmlns:a16="http://schemas.microsoft.com/office/drawing/2014/main" id="{2DD521AA-BE56-4FF0-8224-4B3F6BC8DBDC}"/>
              </a:ext>
            </a:extLst>
          </p:cNvPr>
          <p:cNvSpPr txBox="1">
            <a:spLocks/>
          </p:cNvSpPr>
          <p:nvPr/>
        </p:nvSpPr>
        <p:spPr>
          <a:xfrm>
            <a:off x="6944177" y="2691090"/>
            <a:ext cx="2295126" cy="906726"/>
          </a:xfrm>
          <a:prstGeom prst="rect">
            <a:avLst/>
          </a:prstGeom>
          <a:solidFill>
            <a:srgbClr val="697A98"/>
          </a:solidFill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3500" b="1" spc="-300" dirty="0">
                <a:solidFill>
                  <a:schemeClr val="bg1"/>
                </a:solidFill>
              </a:rPr>
              <a:t>2021 г- 2000</a:t>
            </a:r>
            <a:endParaRPr lang="ru-RU" sz="3500" spc="-300" dirty="0">
              <a:solidFill>
                <a:schemeClr val="bg1"/>
              </a:solidFill>
            </a:endParaRPr>
          </a:p>
        </p:txBody>
      </p:sp>
      <p:sp>
        <p:nvSpPr>
          <p:cNvPr id="43" name="Текст 5">
            <a:extLst>
              <a:ext uri="{FF2B5EF4-FFF2-40B4-BE49-F238E27FC236}">
                <a16:creationId xmlns:a16="http://schemas.microsoft.com/office/drawing/2014/main" id="{F776D812-4AB0-4DE7-91C2-E4480EFEEB72}"/>
              </a:ext>
            </a:extLst>
          </p:cNvPr>
          <p:cNvSpPr txBox="1">
            <a:spLocks/>
          </p:cNvSpPr>
          <p:nvPr/>
        </p:nvSpPr>
        <p:spPr>
          <a:xfrm>
            <a:off x="9498585" y="2569605"/>
            <a:ext cx="1953012" cy="966291"/>
          </a:xfrm>
          <a:prstGeom prst="rect">
            <a:avLst/>
          </a:prstGeom>
          <a:solidFill>
            <a:srgbClr val="697A98"/>
          </a:solidFill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3500" b="1" spc="-300" dirty="0">
                <a:solidFill>
                  <a:srgbClr val="66CCFF"/>
                </a:solidFill>
              </a:rPr>
              <a:t>5161</a:t>
            </a:r>
          </a:p>
        </p:txBody>
      </p:sp>
      <p:sp>
        <p:nvSpPr>
          <p:cNvPr id="44" name="Текст 5">
            <a:extLst>
              <a:ext uri="{FF2B5EF4-FFF2-40B4-BE49-F238E27FC236}">
                <a16:creationId xmlns:a16="http://schemas.microsoft.com/office/drawing/2014/main" id="{EB419014-EB66-47E9-8946-07002EFA9265}"/>
              </a:ext>
            </a:extLst>
          </p:cNvPr>
          <p:cNvSpPr txBox="1">
            <a:spLocks/>
          </p:cNvSpPr>
          <p:nvPr/>
        </p:nvSpPr>
        <p:spPr>
          <a:xfrm>
            <a:off x="6944177" y="3441247"/>
            <a:ext cx="2295126" cy="966291"/>
          </a:xfrm>
          <a:prstGeom prst="rect">
            <a:avLst/>
          </a:prstGeom>
          <a:solidFill>
            <a:srgbClr val="697A98"/>
          </a:solidFill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3500" b="1" spc="-300" dirty="0">
                <a:solidFill>
                  <a:schemeClr val="bg1"/>
                </a:solidFill>
              </a:rPr>
              <a:t>2022 г- 2500</a:t>
            </a:r>
            <a:endParaRPr lang="ru-RU" sz="3500" spc="-300" dirty="0">
              <a:solidFill>
                <a:schemeClr val="bg1"/>
              </a:solidFill>
            </a:endParaRPr>
          </a:p>
        </p:txBody>
      </p:sp>
      <p:sp>
        <p:nvSpPr>
          <p:cNvPr id="45" name="Текст 5">
            <a:extLst>
              <a:ext uri="{FF2B5EF4-FFF2-40B4-BE49-F238E27FC236}">
                <a16:creationId xmlns:a16="http://schemas.microsoft.com/office/drawing/2014/main" id="{E3430855-2D54-4E4A-993D-5CE343A65FFF}"/>
              </a:ext>
            </a:extLst>
          </p:cNvPr>
          <p:cNvSpPr txBox="1">
            <a:spLocks/>
          </p:cNvSpPr>
          <p:nvPr/>
        </p:nvSpPr>
        <p:spPr>
          <a:xfrm>
            <a:off x="9515807" y="3379327"/>
            <a:ext cx="1935790" cy="966291"/>
          </a:xfrm>
          <a:prstGeom prst="rect">
            <a:avLst/>
          </a:prstGeom>
          <a:solidFill>
            <a:srgbClr val="697A98"/>
          </a:solidFill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3500" b="1" spc="-300" dirty="0">
                <a:solidFill>
                  <a:srgbClr val="66CCFF"/>
                </a:solidFill>
              </a:rPr>
              <a:t> 4817</a:t>
            </a:r>
          </a:p>
        </p:txBody>
      </p:sp>
      <p:sp>
        <p:nvSpPr>
          <p:cNvPr id="53" name="Текст 5">
            <a:extLst>
              <a:ext uri="{FF2B5EF4-FFF2-40B4-BE49-F238E27FC236}">
                <a16:creationId xmlns:a16="http://schemas.microsoft.com/office/drawing/2014/main" id="{F6866374-69C7-4652-8839-27D37387BB0B}"/>
              </a:ext>
            </a:extLst>
          </p:cNvPr>
          <p:cNvSpPr txBox="1">
            <a:spLocks/>
          </p:cNvSpPr>
          <p:nvPr/>
        </p:nvSpPr>
        <p:spPr>
          <a:xfrm>
            <a:off x="6944163" y="4732442"/>
            <a:ext cx="4641251" cy="1055435"/>
          </a:xfrm>
          <a:prstGeom prst="rect">
            <a:avLst/>
          </a:prstGeom>
          <a:solidFill>
            <a:srgbClr val="697A98"/>
          </a:solidFill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3500" b="1" spc="-300" dirty="0">
                <a:solidFill>
                  <a:srgbClr val="66CCFF"/>
                </a:solidFill>
              </a:rPr>
              <a:t> </a:t>
            </a:r>
            <a:r>
              <a:rPr lang="en-US" sz="3500" b="1" spc="-300" dirty="0">
                <a:solidFill>
                  <a:srgbClr val="66CCFF"/>
                </a:solidFill>
              </a:rPr>
              <a:t>9978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3500" b="1" spc="-300" dirty="0">
                <a:solidFill>
                  <a:srgbClr val="66CCFF"/>
                </a:solidFill>
              </a:rPr>
              <a:t>Итог за 2 года</a:t>
            </a:r>
            <a:r>
              <a:rPr lang="en-US" sz="3500" b="1" spc="-300" dirty="0">
                <a:solidFill>
                  <a:srgbClr val="66CCFF"/>
                </a:solidFill>
              </a:rPr>
              <a:t> </a:t>
            </a:r>
            <a:endParaRPr lang="ru-RU" sz="3500" b="1" spc="-300" dirty="0">
              <a:solidFill>
                <a:srgbClr val="66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1453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4A2C5-0C3F-452E-83DF-E909B7CD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br>
              <a:rPr lang="ru-RU" dirty="0"/>
            </a:br>
            <a:r>
              <a:rPr lang="ru-RU" dirty="0"/>
              <a:t>РЕЗУЛЬТАТЫ 2021 – 2022 ГОДОВ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BAF8C7B6-C06D-459C-8C5B-25D8C6CC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6E80EFFD-E72B-4B99-BA9A-336F7AB12E8F}"/>
              </a:ext>
            </a:extLst>
          </p:cNvPr>
          <p:cNvSpPr txBox="1">
            <a:spLocks/>
          </p:cNvSpPr>
          <p:nvPr/>
        </p:nvSpPr>
        <p:spPr>
          <a:xfrm>
            <a:off x="1148472" y="1138792"/>
            <a:ext cx="2750191" cy="230007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rgbClr val="224B76"/>
                </a:solidFill>
              </a:rPr>
              <a:t>ИТОГИ 2021 ГОДА:</a:t>
            </a:r>
          </a:p>
        </p:txBody>
      </p:sp>
      <p:sp>
        <p:nvSpPr>
          <p:cNvPr id="23" name="Текст 5">
            <a:extLst>
              <a:ext uri="{FF2B5EF4-FFF2-40B4-BE49-F238E27FC236}">
                <a16:creationId xmlns:a16="http://schemas.microsoft.com/office/drawing/2014/main" id="{53E51362-3DE8-4C9F-9D9F-CC7D83E84467}"/>
              </a:ext>
            </a:extLst>
          </p:cNvPr>
          <p:cNvSpPr txBox="1">
            <a:spLocks/>
          </p:cNvSpPr>
          <p:nvPr/>
        </p:nvSpPr>
        <p:spPr>
          <a:xfrm>
            <a:off x="3801654" y="1984478"/>
            <a:ext cx="2079152" cy="30722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60"/>
              </a:lnSpc>
              <a:spcBef>
                <a:spcPts val="2400"/>
              </a:spcBef>
            </a:pPr>
            <a:r>
              <a:rPr lang="ru-RU" sz="2200" dirty="0">
                <a:solidFill>
                  <a:srgbClr val="697A98"/>
                </a:solidFill>
              </a:rPr>
              <a:t>Выпускников</a:t>
            </a:r>
          </a:p>
          <a:p>
            <a:pPr>
              <a:lnSpc>
                <a:spcPts val="1560"/>
              </a:lnSpc>
              <a:spcBef>
                <a:spcPts val="2400"/>
              </a:spcBef>
              <a:spcAft>
                <a:spcPts val="300"/>
              </a:spcAft>
              <a:buClr>
                <a:schemeClr val="accent2"/>
              </a:buClr>
            </a:pPr>
            <a:endParaRPr lang="ru-RU" sz="2200" dirty="0">
              <a:solidFill>
                <a:srgbClr val="697A98"/>
              </a:solidFill>
            </a:endParaRPr>
          </a:p>
          <a:p>
            <a:pPr>
              <a:lnSpc>
                <a:spcPts val="1560"/>
              </a:lnSpc>
              <a:spcBef>
                <a:spcPts val="2400"/>
              </a:spcBef>
            </a:pPr>
            <a:endParaRPr lang="ru-RU" sz="2200" dirty="0">
              <a:solidFill>
                <a:srgbClr val="697A98"/>
              </a:solidFill>
            </a:endParaRPr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id="{172C6FF2-29BA-48B9-BC7B-8D4E154B5978}"/>
              </a:ext>
            </a:extLst>
          </p:cNvPr>
          <p:cNvSpPr txBox="1">
            <a:spLocks/>
          </p:cNvSpPr>
          <p:nvPr/>
        </p:nvSpPr>
        <p:spPr>
          <a:xfrm>
            <a:off x="2259447" y="1657061"/>
            <a:ext cx="1393574" cy="690525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5000" b="1" spc="-300" dirty="0">
                <a:solidFill>
                  <a:srgbClr val="697A98"/>
                </a:solidFill>
              </a:rPr>
              <a:t>5161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57407E45-095F-4AF0-9783-B67D761C3281}"/>
              </a:ext>
            </a:extLst>
          </p:cNvPr>
          <p:cNvSpPr txBox="1">
            <a:spLocks/>
          </p:cNvSpPr>
          <p:nvPr/>
        </p:nvSpPr>
        <p:spPr>
          <a:xfrm>
            <a:off x="641149" y="3967482"/>
            <a:ext cx="1393574" cy="604805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4800" b="1" spc="-300" dirty="0">
                <a:solidFill>
                  <a:srgbClr val="66CCFF"/>
                </a:solidFill>
              </a:rPr>
              <a:t>5338</a:t>
            </a:r>
          </a:p>
        </p:txBody>
      </p:sp>
      <p:sp>
        <p:nvSpPr>
          <p:cNvPr id="26" name="Текст 5">
            <a:extLst>
              <a:ext uri="{FF2B5EF4-FFF2-40B4-BE49-F238E27FC236}">
                <a16:creationId xmlns:a16="http://schemas.microsoft.com/office/drawing/2014/main" id="{C958CEAB-A08C-4986-B06D-E4EB0BB3355A}"/>
              </a:ext>
            </a:extLst>
          </p:cNvPr>
          <p:cNvSpPr txBox="1">
            <a:spLocks/>
          </p:cNvSpPr>
          <p:nvPr/>
        </p:nvSpPr>
        <p:spPr>
          <a:xfrm>
            <a:off x="2332399" y="4294999"/>
            <a:ext cx="2451293" cy="376439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60"/>
              </a:lnSpc>
              <a:spcBef>
                <a:spcPts val="2400"/>
              </a:spcBef>
            </a:pPr>
            <a:r>
              <a:rPr lang="ru-RU" sz="2000" dirty="0">
                <a:solidFill>
                  <a:srgbClr val="66CCFF"/>
                </a:solidFill>
              </a:rPr>
              <a:t>Участников онлайн</a:t>
            </a:r>
          </a:p>
          <a:p>
            <a:pPr>
              <a:lnSpc>
                <a:spcPts val="1560"/>
              </a:lnSpc>
              <a:spcBef>
                <a:spcPts val="2400"/>
              </a:spcBef>
            </a:pPr>
            <a:endParaRPr lang="ru-RU" sz="2000" dirty="0">
              <a:solidFill>
                <a:srgbClr val="66FFCC"/>
              </a:solidFill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728E05A-E611-46B1-8E4D-E3A81A76B801}"/>
              </a:ext>
            </a:extLst>
          </p:cNvPr>
          <p:cNvGrpSpPr/>
          <p:nvPr/>
        </p:nvGrpSpPr>
        <p:grpSpPr>
          <a:xfrm>
            <a:off x="290271" y="1762684"/>
            <a:ext cx="1026207" cy="1057215"/>
            <a:chOff x="2311401" y="3524251"/>
            <a:chExt cx="358775" cy="352425"/>
          </a:xfrm>
        </p:grpSpPr>
        <p:sp>
          <p:nvSpPr>
            <p:cNvPr id="28" name="Freeform 100">
              <a:extLst>
                <a:ext uri="{FF2B5EF4-FFF2-40B4-BE49-F238E27FC236}">
                  <a16:creationId xmlns:a16="http://schemas.microsoft.com/office/drawing/2014/main" id="{FAEC23AA-1C50-426C-A678-923462172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1" y="3856038"/>
              <a:ext cx="142875" cy="20638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17 w 20"/>
                <a:gd name="T5" fmla="*/ 1 h 3"/>
                <a:gd name="T6" fmla="*/ 14 w 20"/>
                <a:gd name="T7" fmla="*/ 0 h 3"/>
                <a:gd name="T8" fmla="*/ 10 w 20"/>
                <a:gd name="T9" fmla="*/ 1 h 3"/>
                <a:gd name="T10" fmla="*/ 6 w 20"/>
                <a:gd name="T11" fmla="*/ 0 h 3"/>
                <a:gd name="T12" fmla="*/ 3 w 20"/>
                <a:gd name="T13" fmla="*/ 1 h 3"/>
                <a:gd name="T14" fmla="*/ 0 w 20"/>
                <a:gd name="T15" fmla="*/ 3 h 3"/>
                <a:gd name="T16" fmla="*/ 0 w 20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9" y="2"/>
                    <a:pt x="18" y="2"/>
                    <a:pt x="17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2" y="1"/>
                    <a:pt x="10" y="1"/>
                  </a:cubicBezTo>
                  <a:cubicBezTo>
                    <a:pt x="8" y="1"/>
                    <a:pt x="6" y="0"/>
                    <a:pt x="6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01">
              <a:extLst>
                <a:ext uri="{FF2B5EF4-FFF2-40B4-BE49-F238E27FC236}">
                  <a16:creationId xmlns:a16="http://schemas.microsoft.com/office/drawing/2014/main" id="{F62BE9E9-DA66-4E43-8B69-C458DC63B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276" y="3762376"/>
              <a:ext cx="71438" cy="71438"/>
            </a:xfrm>
            <a:custGeom>
              <a:avLst/>
              <a:gdLst>
                <a:gd name="T0" fmla="*/ 3 w 10"/>
                <a:gd name="T1" fmla="*/ 10 h 10"/>
                <a:gd name="T2" fmla="*/ 1 w 10"/>
                <a:gd name="T3" fmla="*/ 6 h 10"/>
                <a:gd name="T4" fmla="*/ 0 w 10"/>
                <a:gd name="T5" fmla="*/ 3 h 10"/>
                <a:gd name="T6" fmla="*/ 2 w 10"/>
                <a:gd name="T7" fmla="*/ 1 h 10"/>
                <a:gd name="T8" fmla="*/ 5 w 10"/>
                <a:gd name="T9" fmla="*/ 0 h 10"/>
                <a:gd name="T10" fmla="*/ 5 w 10"/>
                <a:gd name="T11" fmla="*/ 0 h 10"/>
                <a:gd name="T12" fmla="*/ 9 w 10"/>
                <a:gd name="T13" fmla="*/ 4 h 10"/>
                <a:gd name="T14" fmla="*/ 9 w 10"/>
                <a:gd name="T15" fmla="*/ 6 h 10"/>
                <a:gd name="T16" fmla="*/ 7 w 1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cubicBezTo>
                    <a:pt x="2" y="9"/>
                    <a:pt x="1" y="8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1"/>
                    <a:pt x="2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10" y="1"/>
                    <a:pt x="9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10"/>
                  </a:cubicBezTo>
                </a:path>
              </a:pathLst>
            </a:cu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02">
              <a:extLst>
                <a:ext uri="{FF2B5EF4-FFF2-40B4-BE49-F238E27FC236}">
                  <a16:creationId xmlns:a16="http://schemas.microsoft.com/office/drawing/2014/main" id="{2A0CBBE7-9008-4D22-A382-A21B74BA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1" y="3856038"/>
              <a:ext cx="79375" cy="20638"/>
            </a:xfrm>
            <a:custGeom>
              <a:avLst/>
              <a:gdLst>
                <a:gd name="T0" fmla="*/ 11 w 11"/>
                <a:gd name="T1" fmla="*/ 3 h 3"/>
                <a:gd name="T2" fmla="*/ 10 w 11"/>
                <a:gd name="T3" fmla="*/ 3 h 3"/>
                <a:gd name="T4" fmla="*/ 8 w 11"/>
                <a:gd name="T5" fmla="*/ 1 h 3"/>
                <a:gd name="T6" fmla="*/ 4 w 11"/>
                <a:gd name="T7" fmla="*/ 0 h 3"/>
                <a:gd name="T8" fmla="*/ 0 w 1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1"/>
                    <a:pt x="0" y="1"/>
                  </a:cubicBezTo>
                </a:path>
              </a:pathLst>
            </a:cu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03">
              <a:extLst>
                <a:ext uri="{FF2B5EF4-FFF2-40B4-BE49-F238E27FC236}">
                  <a16:creationId xmlns:a16="http://schemas.microsoft.com/office/drawing/2014/main" id="{8D8CF4CA-045A-41C0-B017-8566B8F4E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226" y="3762376"/>
              <a:ext cx="63500" cy="71438"/>
            </a:xfrm>
            <a:custGeom>
              <a:avLst/>
              <a:gdLst>
                <a:gd name="T0" fmla="*/ 2 w 9"/>
                <a:gd name="T1" fmla="*/ 10 h 10"/>
                <a:gd name="T2" fmla="*/ 0 w 9"/>
                <a:gd name="T3" fmla="*/ 6 h 10"/>
                <a:gd name="T4" fmla="*/ 0 w 9"/>
                <a:gd name="T5" fmla="*/ 3 h 10"/>
                <a:gd name="T6" fmla="*/ 2 w 9"/>
                <a:gd name="T7" fmla="*/ 1 h 10"/>
                <a:gd name="T8" fmla="*/ 4 w 9"/>
                <a:gd name="T9" fmla="*/ 0 h 10"/>
                <a:gd name="T10" fmla="*/ 5 w 9"/>
                <a:gd name="T11" fmla="*/ 0 h 10"/>
                <a:gd name="T12" fmla="*/ 9 w 9"/>
                <a:gd name="T13" fmla="*/ 4 h 10"/>
                <a:gd name="T14" fmla="*/ 8 w 9"/>
                <a:gd name="T15" fmla="*/ 6 h 10"/>
                <a:gd name="T16" fmla="*/ 7 w 9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2" y="10"/>
                  </a:moveTo>
                  <a:cubicBezTo>
                    <a:pt x="1" y="9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9" y="1"/>
                    <a:pt x="9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8" y="9"/>
                    <a:pt x="7" y="10"/>
                  </a:cubicBezTo>
                </a:path>
              </a:pathLst>
            </a:cu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04">
              <a:extLst>
                <a:ext uri="{FF2B5EF4-FFF2-40B4-BE49-F238E27FC236}">
                  <a16:creationId xmlns:a16="http://schemas.microsoft.com/office/drawing/2014/main" id="{8FE1E0D8-6DFA-4D1A-9231-5890ED78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926" y="3524251"/>
              <a:ext cx="222250" cy="201613"/>
            </a:xfrm>
            <a:custGeom>
              <a:avLst/>
              <a:gdLst>
                <a:gd name="T0" fmla="*/ 0 w 140"/>
                <a:gd name="T1" fmla="*/ 0 h 127"/>
                <a:gd name="T2" fmla="*/ 140 w 140"/>
                <a:gd name="T3" fmla="*/ 0 h 127"/>
                <a:gd name="T4" fmla="*/ 140 w 140"/>
                <a:gd name="T5" fmla="*/ 127 h 127"/>
                <a:gd name="T6" fmla="*/ 13 w 140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27">
                  <a:moveTo>
                    <a:pt x="0" y="0"/>
                  </a:moveTo>
                  <a:lnTo>
                    <a:pt x="140" y="0"/>
                  </a:lnTo>
                  <a:lnTo>
                    <a:pt x="140" y="127"/>
                  </a:lnTo>
                  <a:lnTo>
                    <a:pt x="13" y="127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05">
              <a:extLst>
                <a:ext uri="{FF2B5EF4-FFF2-40B4-BE49-F238E27FC236}">
                  <a16:creationId xmlns:a16="http://schemas.microsoft.com/office/drawing/2014/main" id="{FB08B56D-F613-4881-A87D-449C0C37E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551" y="3625851"/>
              <a:ext cx="28575" cy="114300"/>
            </a:xfrm>
            <a:custGeom>
              <a:avLst/>
              <a:gdLst>
                <a:gd name="T0" fmla="*/ 0 w 4"/>
                <a:gd name="T1" fmla="*/ 0 h 16"/>
                <a:gd name="T2" fmla="*/ 0 w 4"/>
                <a:gd name="T3" fmla="*/ 4 h 16"/>
                <a:gd name="T4" fmla="*/ 0 w 4"/>
                <a:gd name="T5" fmla="*/ 8 h 16"/>
                <a:gd name="T6" fmla="*/ 0 w 4"/>
                <a:gd name="T7" fmla="*/ 13 h 16"/>
                <a:gd name="T8" fmla="*/ 2 w 4"/>
                <a:gd name="T9" fmla="*/ 16 h 16"/>
                <a:gd name="T10" fmla="*/ 4 w 4"/>
                <a:gd name="T11" fmla="*/ 13 h 16"/>
                <a:gd name="T12" fmla="*/ 4 w 4"/>
                <a:gd name="T13" fmla="*/ 8 h 16"/>
                <a:gd name="T14" fmla="*/ 4 w 4"/>
                <a:gd name="T15" fmla="*/ 4 h 16"/>
                <a:gd name="T16" fmla="*/ 4 w 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cubicBezTo>
                    <a:pt x="0" y="1"/>
                    <a:pt x="0" y="4"/>
                    <a:pt x="0" y="4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4"/>
                    <a:pt x="4" y="4"/>
                  </a:cubicBezTo>
                  <a:cubicBezTo>
                    <a:pt x="4" y="4"/>
                    <a:pt x="4" y="1"/>
                    <a:pt x="4" y="0"/>
                  </a:cubicBezTo>
                </a:path>
              </a:pathLst>
            </a:cu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06">
              <a:extLst>
                <a:ext uri="{FF2B5EF4-FFF2-40B4-BE49-F238E27FC236}">
                  <a16:creationId xmlns:a16="http://schemas.microsoft.com/office/drawing/2014/main" id="{8157F746-C1EF-47A4-B44B-1853269E0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1" y="3603626"/>
              <a:ext cx="222250" cy="230188"/>
            </a:xfrm>
            <a:custGeom>
              <a:avLst/>
              <a:gdLst>
                <a:gd name="T0" fmla="*/ 3 w 31"/>
                <a:gd name="T1" fmla="*/ 25 h 32"/>
                <a:gd name="T2" fmla="*/ 3 w 31"/>
                <a:gd name="T3" fmla="*/ 25 h 32"/>
                <a:gd name="T4" fmla="*/ 0 w 31"/>
                <a:gd name="T5" fmla="*/ 22 h 32"/>
                <a:gd name="T6" fmla="*/ 0 w 31"/>
                <a:gd name="T7" fmla="*/ 7 h 32"/>
                <a:gd name="T8" fmla="*/ 2 w 31"/>
                <a:gd name="T9" fmla="*/ 4 h 32"/>
                <a:gd name="T10" fmla="*/ 6 w 31"/>
                <a:gd name="T11" fmla="*/ 3 h 32"/>
                <a:gd name="T12" fmla="*/ 10 w 31"/>
                <a:gd name="T13" fmla="*/ 3 h 32"/>
                <a:gd name="T14" fmla="*/ 14 w 31"/>
                <a:gd name="T15" fmla="*/ 3 h 32"/>
                <a:gd name="T16" fmla="*/ 29 w 31"/>
                <a:gd name="T17" fmla="*/ 0 h 32"/>
                <a:gd name="T18" fmla="*/ 31 w 31"/>
                <a:gd name="T19" fmla="*/ 2 h 32"/>
                <a:gd name="T20" fmla="*/ 31 w 31"/>
                <a:gd name="T21" fmla="*/ 2 h 32"/>
                <a:gd name="T22" fmla="*/ 30 w 31"/>
                <a:gd name="T23" fmla="*/ 4 h 32"/>
                <a:gd name="T24" fmla="*/ 17 w 31"/>
                <a:gd name="T25" fmla="*/ 7 h 32"/>
                <a:gd name="T26" fmla="*/ 16 w 31"/>
                <a:gd name="T27" fmla="*/ 17 h 32"/>
                <a:gd name="T28" fmla="*/ 16 w 31"/>
                <a:gd name="T2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2">
                  <a:moveTo>
                    <a:pt x="3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4"/>
                    <a:pt x="0" y="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8" y="3"/>
                    <a:pt x="10" y="3"/>
                  </a:cubicBezTo>
                  <a:cubicBezTo>
                    <a:pt x="12" y="3"/>
                    <a:pt x="14" y="3"/>
                    <a:pt x="14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3"/>
                    <a:pt x="31" y="4"/>
                    <a:pt x="30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2"/>
                    <a:pt x="16" y="32"/>
                    <a:pt x="16" y="32"/>
                  </a:cubicBezTo>
                </a:path>
              </a:pathLst>
            </a:cu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107">
              <a:extLst>
                <a:ext uri="{FF2B5EF4-FFF2-40B4-BE49-F238E27FC236}">
                  <a16:creationId xmlns:a16="http://schemas.microsoft.com/office/drawing/2014/main" id="{088A30F6-1527-461A-BDEE-6DD638CC0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976" y="3768726"/>
              <a:ext cx="0" cy="65088"/>
            </a:xfrm>
            <a:prstGeom prst="line">
              <a:avLst/>
            </a:pr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08">
              <a:extLst>
                <a:ext uri="{FF2B5EF4-FFF2-40B4-BE49-F238E27FC236}">
                  <a16:creationId xmlns:a16="http://schemas.microsoft.com/office/drawing/2014/main" id="{345FEE07-9CD4-4323-AB92-05947F4EA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326" y="3524251"/>
              <a:ext cx="73025" cy="73025"/>
            </a:xfrm>
            <a:custGeom>
              <a:avLst/>
              <a:gdLst>
                <a:gd name="T0" fmla="*/ 3 w 10"/>
                <a:gd name="T1" fmla="*/ 10 h 10"/>
                <a:gd name="T2" fmla="*/ 1 w 10"/>
                <a:gd name="T3" fmla="*/ 7 h 10"/>
                <a:gd name="T4" fmla="*/ 0 w 10"/>
                <a:gd name="T5" fmla="*/ 4 h 10"/>
                <a:gd name="T6" fmla="*/ 2 w 10"/>
                <a:gd name="T7" fmla="*/ 1 h 10"/>
                <a:gd name="T8" fmla="*/ 5 w 10"/>
                <a:gd name="T9" fmla="*/ 0 h 10"/>
                <a:gd name="T10" fmla="*/ 5 w 10"/>
                <a:gd name="T11" fmla="*/ 0 h 10"/>
                <a:gd name="T12" fmla="*/ 9 w 10"/>
                <a:gd name="T13" fmla="*/ 4 h 10"/>
                <a:gd name="T14" fmla="*/ 9 w 10"/>
                <a:gd name="T15" fmla="*/ 7 h 10"/>
                <a:gd name="T16" fmla="*/ 7 w 1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1"/>
                    <a:pt x="2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10" y="1"/>
                    <a:pt x="9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9"/>
                    <a:pt x="8" y="10"/>
                    <a:pt x="7" y="10"/>
                  </a:cubicBezTo>
                </a:path>
              </a:pathLst>
            </a:cu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109">
              <a:extLst>
                <a:ext uri="{FF2B5EF4-FFF2-40B4-BE49-F238E27FC236}">
                  <a16:creationId xmlns:a16="http://schemas.microsoft.com/office/drawing/2014/main" id="{AF5F82F8-C1C0-4D5B-8A83-58BCA6B9B5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4289" y="3597276"/>
              <a:ext cx="57150" cy="14288"/>
            </a:xfrm>
            <a:prstGeom prst="line">
              <a:avLst/>
            </a:pr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10">
              <a:extLst>
                <a:ext uri="{FF2B5EF4-FFF2-40B4-BE49-F238E27FC236}">
                  <a16:creationId xmlns:a16="http://schemas.microsoft.com/office/drawing/2014/main" id="{6D2C1986-2B9B-49BB-BB9E-1EFA6106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839" y="3805238"/>
              <a:ext cx="0" cy="28575"/>
            </a:xfrm>
            <a:prstGeom prst="line">
              <a:avLst/>
            </a:pr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Текст 5">
            <a:extLst>
              <a:ext uri="{FF2B5EF4-FFF2-40B4-BE49-F238E27FC236}">
                <a16:creationId xmlns:a16="http://schemas.microsoft.com/office/drawing/2014/main" id="{8E40E981-EB14-4559-94B4-6D4C564BD06F}"/>
              </a:ext>
            </a:extLst>
          </p:cNvPr>
          <p:cNvSpPr txBox="1">
            <a:spLocks/>
          </p:cNvSpPr>
          <p:nvPr/>
        </p:nvSpPr>
        <p:spPr>
          <a:xfrm>
            <a:off x="2746656" y="2886789"/>
            <a:ext cx="2281702" cy="472985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 indent="0" algn="just">
              <a:lnSpc>
                <a:spcPts val="1560"/>
              </a:lnSpc>
              <a:spcBef>
                <a:spcPts val="2400"/>
              </a:spcBef>
              <a:buFontTx/>
              <a:buNone/>
              <a:defRPr kumimoji="0" sz="2200" b="0" i="0" u="none" strike="noStrike" cap="none" spc="0" normalizeH="0" baseline="0">
                <a:ln>
                  <a:noFill/>
                </a:ln>
                <a:solidFill>
                  <a:srgbClr val="697A98"/>
                </a:solidFill>
                <a:effectLst/>
                <a:uLnTx/>
                <a:uFillTx/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Реализовано дополнительных</a:t>
            </a:r>
            <a:br>
              <a:rPr lang="ru-RU" dirty="0"/>
            </a:br>
            <a:r>
              <a:rPr lang="ru-RU" dirty="0"/>
              <a:t>профессиональных программ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0" name="Текст 5">
            <a:extLst>
              <a:ext uri="{FF2B5EF4-FFF2-40B4-BE49-F238E27FC236}">
                <a16:creationId xmlns:a16="http://schemas.microsoft.com/office/drawing/2014/main" id="{D18ED97F-AB98-430E-9A8F-535981F9C5D5}"/>
              </a:ext>
            </a:extLst>
          </p:cNvPr>
          <p:cNvSpPr txBox="1">
            <a:spLocks/>
          </p:cNvSpPr>
          <p:nvPr/>
        </p:nvSpPr>
        <p:spPr>
          <a:xfrm>
            <a:off x="985005" y="2919919"/>
            <a:ext cx="1393574" cy="65339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5000" b="1" spc="-300" dirty="0">
                <a:solidFill>
                  <a:srgbClr val="697A98"/>
                </a:solidFill>
              </a:rPr>
              <a:t>21</a:t>
            </a:r>
          </a:p>
        </p:txBody>
      </p:sp>
      <p:sp>
        <p:nvSpPr>
          <p:cNvPr id="41" name="Текст 5">
            <a:extLst>
              <a:ext uri="{FF2B5EF4-FFF2-40B4-BE49-F238E27FC236}">
                <a16:creationId xmlns:a16="http://schemas.microsoft.com/office/drawing/2014/main" id="{053B5340-E74C-4A22-B8ED-0927E8B0B5D9}"/>
              </a:ext>
            </a:extLst>
          </p:cNvPr>
          <p:cNvSpPr txBox="1">
            <a:spLocks/>
          </p:cNvSpPr>
          <p:nvPr/>
        </p:nvSpPr>
        <p:spPr>
          <a:xfrm>
            <a:off x="49216" y="5250622"/>
            <a:ext cx="1393574" cy="577468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4800" b="1" spc="-300" dirty="0">
                <a:solidFill>
                  <a:srgbClr val="66CCFF"/>
                </a:solidFill>
              </a:rPr>
              <a:t>3699</a:t>
            </a:r>
          </a:p>
        </p:txBody>
      </p:sp>
      <p:sp>
        <p:nvSpPr>
          <p:cNvPr id="42" name="Текст 5">
            <a:extLst>
              <a:ext uri="{FF2B5EF4-FFF2-40B4-BE49-F238E27FC236}">
                <a16:creationId xmlns:a16="http://schemas.microsoft.com/office/drawing/2014/main" id="{7B20F849-70E7-4159-8AE5-AD6EA2FC36C9}"/>
              </a:ext>
            </a:extLst>
          </p:cNvPr>
          <p:cNvSpPr txBox="1">
            <a:spLocks/>
          </p:cNvSpPr>
          <p:nvPr/>
        </p:nvSpPr>
        <p:spPr>
          <a:xfrm>
            <a:off x="1727670" y="5377103"/>
            <a:ext cx="3340847" cy="5089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60"/>
              </a:lnSpc>
              <a:spcBef>
                <a:spcPts val="24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2000" dirty="0">
                <a:solidFill>
                  <a:srgbClr val="66CCFF"/>
                </a:solidFill>
              </a:rPr>
              <a:t>Человек посмотрели в записи (</a:t>
            </a:r>
            <a:r>
              <a:rPr lang="ru-RU" sz="2000" dirty="0" err="1">
                <a:solidFill>
                  <a:srgbClr val="66CCFF"/>
                </a:solidFill>
              </a:rPr>
              <a:t>постпросмотры</a:t>
            </a:r>
            <a:r>
              <a:rPr lang="ru-RU" sz="2000" dirty="0">
                <a:solidFill>
                  <a:srgbClr val="66CCFF"/>
                </a:solidFill>
              </a:rPr>
              <a:t>)</a:t>
            </a:r>
          </a:p>
          <a:p>
            <a:pPr>
              <a:lnSpc>
                <a:spcPts val="1560"/>
              </a:lnSpc>
              <a:spcBef>
                <a:spcPts val="2400"/>
              </a:spcBef>
            </a:pPr>
            <a:endParaRPr lang="ru-RU" sz="2000" dirty="0">
              <a:solidFill>
                <a:srgbClr val="66FFCC"/>
              </a:solidFill>
            </a:endParaRPr>
          </a:p>
        </p:txBody>
      </p:sp>
      <p:sp>
        <p:nvSpPr>
          <p:cNvPr id="43" name="Текст 5">
            <a:extLst>
              <a:ext uri="{FF2B5EF4-FFF2-40B4-BE49-F238E27FC236}">
                <a16:creationId xmlns:a16="http://schemas.microsoft.com/office/drawing/2014/main" id="{DB0A121C-EF3D-425C-89B4-607ABCA522E4}"/>
              </a:ext>
            </a:extLst>
          </p:cNvPr>
          <p:cNvSpPr txBox="1">
            <a:spLocks/>
          </p:cNvSpPr>
          <p:nvPr/>
        </p:nvSpPr>
        <p:spPr>
          <a:xfrm>
            <a:off x="6945486" y="1253795"/>
            <a:ext cx="2750191" cy="230007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rgbClr val="224B76"/>
                </a:solidFill>
              </a:rPr>
              <a:t>ИТОГИ 2022 ГОДА:</a:t>
            </a:r>
          </a:p>
        </p:txBody>
      </p:sp>
      <p:sp>
        <p:nvSpPr>
          <p:cNvPr id="44" name="Текст 5">
            <a:extLst>
              <a:ext uri="{FF2B5EF4-FFF2-40B4-BE49-F238E27FC236}">
                <a16:creationId xmlns:a16="http://schemas.microsoft.com/office/drawing/2014/main" id="{81E6C107-88C7-4D28-9C30-FD9FAF65F8BB}"/>
              </a:ext>
            </a:extLst>
          </p:cNvPr>
          <p:cNvSpPr txBox="1">
            <a:spLocks/>
          </p:cNvSpPr>
          <p:nvPr/>
        </p:nvSpPr>
        <p:spPr>
          <a:xfrm>
            <a:off x="8793303" y="1914497"/>
            <a:ext cx="2079152" cy="30722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60"/>
              </a:lnSpc>
              <a:spcBef>
                <a:spcPts val="2400"/>
              </a:spcBef>
            </a:pPr>
            <a:r>
              <a:rPr lang="ru-RU" sz="2200" dirty="0">
                <a:solidFill>
                  <a:srgbClr val="697A98"/>
                </a:solidFill>
              </a:rPr>
              <a:t>Выпускников</a:t>
            </a:r>
          </a:p>
          <a:p>
            <a:pPr>
              <a:lnSpc>
                <a:spcPts val="1560"/>
              </a:lnSpc>
              <a:spcBef>
                <a:spcPts val="2400"/>
              </a:spcBef>
              <a:spcAft>
                <a:spcPts val="300"/>
              </a:spcAft>
              <a:buClr>
                <a:schemeClr val="accent2"/>
              </a:buClr>
            </a:pPr>
            <a:endParaRPr lang="ru-RU" sz="2200" dirty="0">
              <a:solidFill>
                <a:srgbClr val="697A98"/>
              </a:solidFill>
            </a:endParaRPr>
          </a:p>
          <a:p>
            <a:pPr>
              <a:lnSpc>
                <a:spcPts val="1560"/>
              </a:lnSpc>
              <a:spcBef>
                <a:spcPts val="2400"/>
              </a:spcBef>
            </a:pPr>
            <a:endParaRPr lang="ru-RU" sz="2200" dirty="0">
              <a:solidFill>
                <a:srgbClr val="697A98"/>
              </a:solidFill>
            </a:endParaRPr>
          </a:p>
        </p:txBody>
      </p:sp>
      <p:sp>
        <p:nvSpPr>
          <p:cNvPr id="45" name="Текст 5">
            <a:extLst>
              <a:ext uri="{FF2B5EF4-FFF2-40B4-BE49-F238E27FC236}">
                <a16:creationId xmlns:a16="http://schemas.microsoft.com/office/drawing/2014/main" id="{5272DD63-C638-4750-92B9-CF7304E381EE}"/>
              </a:ext>
            </a:extLst>
          </p:cNvPr>
          <p:cNvSpPr txBox="1">
            <a:spLocks/>
          </p:cNvSpPr>
          <p:nvPr/>
        </p:nvSpPr>
        <p:spPr>
          <a:xfrm>
            <a:off x="6725804" y="1660614"/>
            <a:ext cx="1393574" cy="690525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5000" b="1" spc="-300" dirty="0">
                <a:solidFill>
                  <a:srgbClr val="697A98"/>
                </a:solidFill>
              </a:rPr>
              <a:t>4817</a:t>
            </a:r>
          </a:p>
        </p:txBody>
      </p:sp>
      <p:sp>
        <p:nvSpPr>
          <p:cNvPr id="46" name="Текст 5">
            <a:extLst>
              <a:ext uri="{FF2B5EF4-FFF2-40B4-BE49-F238E27FC236}">
                <a16:creationId xmlns:a16="http://schemas.microsoft.com/office/drawing/2014/main" id="{E26D4C0A-4B5C-46A4-873E-70C826836BFF}"/>
              </a:ext>
            </a:extLst>
          </p:cNvPr>
          <p:cNvSpPr txBox="1">
            <a:spLocks/>
          </p:cNvSpPr>
          <p:nvPr/>
        </p:nvSpPr>
        <p:spPr>
          <a:xfrm>
            <a:off x="6096000" y="4012795"/>
            <a:ext cx="1393574" cy="604805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4800" b="1" spc="-300" dirty="0">
                <a:solidFill>
                  <a:srgbClr val="66CCFF"/>
                </a:solidFill>
              </a:rPr>
              <a:t>5870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D1AE4BEA-A4FA-43D8-A58E-C4FC81F4CF93}"/>
              </a:ext>
            </a:extLst>
          </p:cNvPr>
          <p:cNvGrpSpPr/>
          <p:nvPr/>
        </p:nvGrpSpPr>
        <p:grpSpPr>
          <a:xfrm>
            <a:off x="10946011" y="5426489"/>
            <a:ext cx="1026207" cy="1057215"/>
            <a:chOff x="2311401" y="3524251"/>
            <a:chExt cx="358775" cy="352425"/>
          </a:xfrm>
        </p:grpSpPr>
        <p:sp>
          <p:nvSpPr>
            <p:cNvPr id="48" name="Freeform 100">
              <a:extLst>
                <a:ext uri="{FF2B5EF4-FFF2-40B4-BE49-F238E27FC236}">
                  <a16:creationId xmlns:a16="http://schemas.microsoft.com/office/drawing/2014/main" id="{7B07B093-9146-42CF-BE01-434C9AF0A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1" y="3856038"/>
              <a:ext cx="142875" cy="20638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17 w 20"/>
                <a:gd name="T5" fmla="*/ 1 h 3"/>
                <a:gd name="T6" fmla="*/ 14 w 20"/>
                <a:gd name="T7" fmla="*/ 0 h 3"/>
                <a:gd name="T8" fmla="*/ 10 w 20"/>
                <a:gd name="T9" fmla="*/ 1 h 3"/>
                <a:gd name="T10" fmla="*/ 6 w 20"/>
                <a:gd name="T11" fmla="*/ 0 h 3"/>
                <a:gd name="T12" fmla="*/ 3 w 20"/>
                <a:gd name="T13" fmla="*/ 1 h 3"/>
                <a:gd name="T14" fmla="*/ 0 w 20"/>
                <a:gd name="T15" fmla="*/ 3 h 3"/>
                <a:gd name="T16" fmla="*/ 0 w 20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9" y="2"/>
                    <a:pt x="18" y="2"/>
                    <a:pt x="17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2" y="1"/>
                    <a:pt x="10" y="1"/>
                  </a:cubicBezTo>
                  <a:cubicBezTo>
                    <a:pt x="8" y="1"/>
                    <a:pt x="6" y="0"/>
                    <a:pt x="6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101">
              <a:extLst>
                <a:ext uri="{FF2B5EF4-FFF2-40B4-BE49-F238E27FC236}">
                  <a16:creationId xmlns:a16="http://schemas.microsoft.com/office/drawing/2014/main" id="{19FA7C11-F60E-46C0-9BC6-2F490DF5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276" y="3762376"/>
              <a:ext cx="71438" cy="71438"/>
            </a:xfrm>
            <a:custGeom>
              <a:avLst/>
              <a:gdLst>
                <a:gd name="T0" fmla="*/ 3 w 10"/>
                <a:gd name="T1" fmla="*/ 10 h 10"/>
                <a:gd name="T2" fmla="*/ 1 w 10"/>
                <a:gd name="T3" fmla="*/ 6 h 10"/>
                <a:gd name="T4" fmla="*/ 0 w 10"/>
                <a:gd name="T5" fmla="*/ 3 h 10"/>
                <a:gd name="T6" fmla="*/ 2 w 10"/>
                <a:gd name="T7" fmla="*/ 1 h 10"/>
                <a:gd name="T8" fmla="*/ 5 w 10"/>
                <a:gd name="T9" fmla="*/ 0 h 10"/>
                <a:gd name="T10" fmla="*/ 5 w 10"/>
                <a:gd name="T11" fmla="*/ 0 h 10"/>
                <a:gd name="T12" fmla="*/ 9 w 10"/>
                <a:gd name="T13" fmla="*/ 4 h 10"/>
                <a:gd name="T14" fmla="*/ 9 w 10"/>
                <a:gd name="T15" fmla="*/ 6 h 10"/>
                <a:gd name="T16" fmla="*/ 7 w 1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cubicBezTo>
                    <a:pt x="2" y="9"/>
                    <a:pt x="1" y="8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1"/>
                    <a:pt x="2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10" y="1"/>
                    <a:pt x="9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10"/>
                  </a:cubicBezTo>
                </a:path>
              </a:pathLst>
            </a:cu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102">
              <a:extLst>
                <a:ext uri="{FF2B5EF4-FFF2-40B4-BE49-F238E27FC236}">
                  <a16:creationId xmlns:a16="http://schemas.microsoft.com/office/drawing/2014/main" id="{0E0D76D9-B6C1-4467-A4F1-119A94779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1" y="3856038"/>
              <a:ext cx="79375" cy="20638"/>
            </a:xfrm>
            <a:custGeom>
              <a:avLst/>
              <a:gdLst>
                <a:gd name="T0" fmla="*/ 11 w 11"/>
                <a:gd name="T1" fmla="*/ 3 h 3"/>
                <a:gd name="T2" fmla="*/ 10 w 11"/>
                <a:gd name="T3" fmla="*/ 3 h 3"/>
                <a:gd name="T4" fmla="*/ 8 w 11"/>
                <a:gd name="T5" fmla="*/ 1 h 3"/>
                <a:gd name="T6" fmla="*/ 4 w 11"/>
                <a:gd name="T7" fmla="*/ 0 h 3"/>
                <a:gd name="T8" fmla="*/ 0 w 1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1"/>
                    <a:pt x="0" y="1"/>
                  </a:cubicBezTo>
                </a:path>
              </a:pathLst>
            </a:cu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103">
              <a:extLst>
                <a:ext uri="{FF2B5EF4-FFF2-40B4-BE49-F238E27FC236}">
                  <a16:creationId xmlns:a16="http://schemas.microsoft.com/office/drawing/2014/main" id="{623927C9-0B5C-4B84-A7B6-1ABA61DE8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226" y="3762376"/>
              <a:ext cx="63500" cy="71438"/>
            </a:xfrm>
            <a:custGeom>
              <a:avLst/>
              <a:gdLst>
                <a:gd name="T0" fmla="*/ 2 w 9"/>
                <a:gd name="T1" fmla="*/ 10 h 10"/>
                <a:gd name="T2" fmla="*/ 0 w 9"/>
                <a:gd name="T3" fmla="*/ 6 h 10"/>
                <a:gd name="T4" fmla="*/ 0 w 9"/>
                <a:gd name="T5" fmla="*/ 3 h 10"/>
                <a:gd name="T6" fmla="*/ 2 w 9"/>
                <a:gd name="T7" fmla="*/ 1 h 10"/>
                <a:gd name="T8" fmla="*/ 4 w 9"/>
                <a:gd name="T9" fmla="*/ 0 h 10"/>
                <a:gd name="T10" fmla="*/ 5 w 9"/>
                <a:gd name="T11" fmla="*/ 0 h 10"/>
                <a:gd name="T12" fmla="*/ 9 w 9"/>
                <a:gd name="T13" fmla="*/ 4 h 10"/>
                <a:gd name="T14" fmla="*/ 8 w 9"/>
                <a:gd name="T15" fmla="*/ 6 h 10"/>
                <a:gd name="T16" fmla="*/ 7 w 9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2" y="10"/>
                  </a:moveTo>
                  <a:cubicBezTo>
                    <a:pt x="1" y="9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9" y="1"/>
                    <a:pt x="9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8" y="9"/>
                    <a:pt x="7" y="10"/>
                  </a:cubicBezTo>
                </a:path>
              </a:pathLst>
            </a:cu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104">
              <a:extLst>
                <a:ext uri="{FF2B5EF4-FFF2-40B4-BE49-F238E27FC236}">
                  <a16:creationId xmlns:a16="http://schemas.microsoft.com/office/drawing/2014/main" id="{69345940-CF17-4A5C-9A27-4962D53F5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926" y="3524251"/>
              <a:ext cx="222250" cy="201613"/>
            </a:xfrm>
            <a:custGeom>
              <a:avLst/>
              <a:gdLst>
                <a:gd name="T0" fmla="*/ 0 w 140"/>
                <a:gd name="T1" fmla="*/ 0 h 127"/>
                <a:gd name="T2" fmla="*/ 140 w 140"/>
                <a:gd name="T3" fmla="*/ 0 h 127"/>
                <a:gd name="T4" fmla="*/ 140 w 140"/>
                <a:gd name="T5" fmla="*/ 127 h 127"/>
                <a:gd name="T6" fmla="*/ 13 w 140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27">
                  <a:moveTo>
                    <a:pt x="0" y="0"/>
                  </a:moveTo>
                  <a:lnTo>
                    <a:pt x="140" y="0"/>
                  </a:lnTo>
                  <a:lnTo>
                    <a:pt x="140" y="127"/>
                  </a:lnTo>
                  <a:lnTo>
                    <a:pt x="13" y="127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05">
              <a:extLst>
                <a:ext uri="{FF2B5EF4-FFF2-40B4-BE49-F238E27FC236}">
                  <a16:creationId xmlns:a16="http://schemas.microsoft.com/office/drawing/2014/main" id="{EC4077F3-74A7-4248-AC7B-D23EFC899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551" y="3625851"/>
              <a:ext cx="28575" cy="114300"/>
            </a:xfrm>
            <a:custGeom>
              <a:avLst/>
              <a:gdLst>
                <a:gd name="T0" fmla="*/ 0 w 4"/>
                <a:gd name="T1" fmla="*/ 0 h 16"/>
                <a:gd name="T2" fmla="*/ 0 w 4"/>
                <a:gd name="T3" fmla="*/ 4 h 16"/>
                <a:gd name="T4" fmla="*/ 0 w 4"/>
                <a:gd name="T5" fmla="*/ 8 h 16"/>
                <a:gd name="T6" fmla="*/ 0 w 4"/>
                <a:gd name="T7" fmla="*/ 13 h 16"/>
                <a:gd name="T8" fmla="*/ 2 w 4"/>
                <a:gd name="T9" fmla="*/ 16 h 16"/>
                <a:gd name="T10" fmla="*/ 4 w 4"/>
                <a:gd name="T11" fmla="*/ 13 h 16"/>
                <a:gd name="T12" fmla="*/ 4 w 4"/>
                <a:gd name="T13" fmla="*/ 8 h 16"/>
                <a:gd name="T14" fmla="*/ 4 w 4"/>
                <a:gd name="T15" fmla="*/ 4 h 16"/>
                <a:gd name="T16" fmla="*/ 4 w 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cubicBezTo>
                    <a:pt x="0" y="1"/>
                    <a:pt x="0" y="4"/>
                    <a:pt x="0" y="4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4"/>
                    <a:pt x="4" y="4"/>
                  </a:cubicBezTo>
                  <a:cubicBezTo>
                    <a:pt x="4" y="4"/>
                    <a:pt x="4" y="1"/>
                    <a:pt x="4" y="0"/>
                  </a:cubicBezTo>
                </a:path>
              </a:pathLst>
            </a:cu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06">
              <a:extLst>
                <a:ext uri="{FF2B5EF4-FFF2-40B4-BE49-F238E27FC236}">
                  <a16:creationId xmlns:a16="http://schemas.microsoft.com/office/drawing/2014/main" id="{4B9826AC-2381-447D-B12F-DFD317501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1" y="3603626"/>
              <a:ext cx="222250" cy="230188"/>
            </a:xfrm>
            <a:custGeom>
              <a:avLst/>
              <a:gdLst>
                <a:gd name="T0" fmla="*/ 3 w 31"/>
                <a:gd name="T1" fmla="*/ 25 h 32"/>
                <a:gd name="T2" fmla="*/ 3 w 31"/>
                <a:gd name="T3" fmla="*/ 25 h 32"/>
                <a:gd name="T4" fmla="*/ 0 w 31"/>
                <a:gd name="T5" fmla="*/ 22 h 32"/>
                <a:gd name="T6" fmla="*/ 0 w 31"/>
                <a:gd name="T7" fmla="*/ 7 h 32"/>
                <a:gd name="T8" fmla="*/ 2 w 31"/>
                <a:gd name="T9" fmla="*/ 4 h 32"/>
                <a:gd name="T10" fmla="*/ 6 w 31"/>
                <a:gd name="T11" fmla="*/ 3 h 32"/>
                <a:gd name="T12" fmla="*/ 10 w 31"/>
                <a:gd name="T13" fmla="*/ 3 h 32"/>
                <a:gd name="T14" fmla="*/ 14 w 31"/>
                <a:gd name="T15" fmla="*/ 3 h 32"/>
                <a:gd name="T16" fmla="*/ 29 w 31"/>
                <a:gd name="T17" fmla="*/ 0 h 32"/>
                <a:gd name="T18" fmla="*/ 31 w 31"/>
                <a:gd name="T19" fmla="*/ 2 h 32"/>
                <a:gd name="T20" fmla="*/ 31 w 31"/>
                <a:gd name="T21" fmla="*/ 2 h 32"/>
                <a:gd name="T22" fmla="*/ 30 w 31"/>
                <a:gd name="T23" fmla="*/ 4 h 32"/>
                <a:gd name="T24" fmla="*/ 17 w 31"/>
                <a:gd name="T25" fmla="*/ 7 h 32"/>
                <a:gd name="T26" fmla="*/ 16 w 31"/>
                <a:gd name="T27" fmla="*/ 17 h 32"/>
                <a:gd name="T28" fmla="*/ 16 w 31"/>
                <a:gd name="T2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2">
                  <a:moveTo>
                    <a:pt x="3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4"/>
                    <a:pt x="0" y="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8" y="3"/>
                    <a:pt x="10" y="3"/>
                  </a:cubicBezTo>
                  <a:cubicBezTo>
                    <a:pt x="12" y="3"/>
                    <a:pt x="14" y="3"/>
                    <a:pt x="14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3"/>
                    <a:pt x="31" y="4"/>
                    <a:pt x="30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2"/>
                    <a:pt x="16" y="32"/>
                    <a:pt x="16" y="32"/>
                  </a:cubicBezTo>
                </a:path>
              </a:pathLst>
            </a:cu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107">
              <a:extLst>
                <a:ext uri="{FF2B5EF4-FFF2-40B4-BE49-F238E27FC236}">
                  <a16:creationId xmlns:a16="http://schemas.microsoft.com/office/drawing/2014/main" id="{057D0DA8-F6D9-4626-B993-5C0D9829E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976" y="3768726"/>
              <a:ext cx="0" cy="65088"/>
            </a:xfrm>
            <a:prstGeom prst="line">
              <a:avLst/>
            </a:pr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08">
              <a:extLst>
                <a:ext uri="{FF2B5EF4-FFF2-40B4-BE49-F238E27FC236}">
                  <a16:creationId xmlns:a16="http://schemas.microsoft.com/office/drawing/2014/main" id="{49B709A7-4A38-42BD-ADCE-AC2EDC8E5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326" y="3524251"/>
              <a:ext cx="73025" cy="73025"/>
            </a:xfrm>
            <a:custGeom>
              <a:avLst/>
              <a:gdLst>
                <a:gd name="T0" fmla="*/ 3 w 10"/>
                <a:gd name="T1" fmla="*/ 10 h 10"/>
                <a:gd name="T2" fmla="*/ 1 w 10"/>
                <a:gd name="T3" fmla="*/ 7 h 10"/>
                <a:gd name="T4" fmla="*/ 0 w 10"/>
                <a:gd name="T5" fmla="*/ 4 h 10"/>
                <a:gd name="T6" fmla="*/ 2 w 10"/>
                <a:gd name="T7" fmla="*/ 1 h 10"/>
                <a:gd name="T8" fmla="*/ 5 w 10"/>
                <a:gd name="T9" fmla="*/ 0 h 10"/>
                <a:gd name="T10" fmla="*/ 5 w 10"/>
                <a:gd name="T11" fmla="*/ 0 h 10"/>
                <a:gd name="T12" fmla="*/ 9 w 10"/>
                <a:gd name="T13" fmla="*/ 4 h 10"/>
                <a:gd name="T14" fmla="*/ 9 w 10"/>
                <a:gd name="T15" fmla="*/ 7 h 10"/>
                <a:gd name="T16" fmla="*/ 7 w 1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1"/>
                    <a:pt x="2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10" y="1"/>
                    <a:pt x="9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9"/>
                    <a:pt x="8" y="10"/>
                    <a:pt x="7" y="10"/>
                  </a:cubicBezTo>
                </a:path>
              </a:pathLst>
            </a:cu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Line 109">
              <a:extLst>
                <a:ext uri="{FF2B5EF4-FFF2-40B4-BE49-F238E27FC236}">
                  <a16:creationId xmlns:a16="http://schemas.microsoft.com/office/drawing/2014/main" id="{B40B2A71-3162-4F3B-904F-EB012856C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4289" y="3597276"/>
              <a:ext cx="57150" cy="14288"/>
            </a:xfrm>
            <a:prstGeom prst="line">
              <a:avLst/>
            </a:pr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Line 110">
              <a:extLst>
                <a:ext uri="{FF2B5EF4-FFF2-40B4-BE49-F238E27FC236}">
                  <a16:creationId xmlns:a16="http://schemas.microsoft.com/office/drawing/2014/main" id="{5FFF209B-EDFA-453A-8A0E-29510F0F68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839" y="3805238"/>
              <a:ext cx="0" cy="28575"/>
            </a:xfrm>
            <a:prstGeom prst="line">
              <a:avLst/>
            </a:prstGeom>
            <a:noFill/>
            <a:ln w="19050" cap="rnd">
              <a:solidFill>
                <a:srgbClr val="2EAB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9" name="Текст 5">
            <a:extLst>
              <a:ext uri="{FF2B5EF4-FFF2-40B4-BE49-F238E27FC236}">
                <a16:creationId xmlns:a16="http://schemas.microsoft.com/office/drawing/2014/main" id="{E1664F2B-E1B2-4002-9095-B6F611CC01F5}"/>
              </a:ext>
            </a:extLst>
          </p:cNvPr>
          <p:cNvSpPr txBox="1">
            <a:spLocks/>
          </p:cNvSpPr>
          <p:nvPr/>
        </p:nvSpPr>
        <p:spPr>
          <a:xfrm>
            <a:off x="7436212" y="2908965"/>
            <a:ext cx="4520004" cy="472985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 indent="0" algn="just">
              <a:lnSpc>
                <a:spcPts val="1560"/>
              </a:lnSpc>
              <a:spcBef>
                <a:spcPts val="2400"/>
              </a:spcBef>
              <a:buFontTx/>
              <a:buNone/>
              <a:defRPr kumimoji="0" sz="2200" b="0" i="0" u="none" strike="noStrike" cap="none" spc="0" normalizeH="0" baseline="0">
                <a:ln>
                  <a:noFill/>
                </a:ln>
                <a:solidFill>
                  <a:srgbClr val="697A98"/>
                </a:solidFill>
                <a:effectLst/>
                <a:uLnTx/>
                <a:uFillTx/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Реализовано дополнительных</a:t>
            </a:r>
            <a:br>
              <a:rPr lang="ru-RU" dirty="0"/>
            </a:br>
            <a:r>
              <a:rPr lang="ru-RU" dirty="0"/>
              <a:t>профессиональных программ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0" name="Текст 5">
            <a:extLst>
              <a:ext uri="{FF2B5EF4-FFF2-40B4-BE49-F238E27FC236}">
                <a16:creationId xmlns:a16="http://schemas.microsoft.com/office/drawing/2014/main" id="{E9BEF43E-90E0-417A-BDFD-9814EE3040D6}"/>
              </a:ext>
            </a:extLst>
          </p:cNvPr>
          <p:cNvSpPr txBox="1">
            <a:spLocks/>
          </p:cNvSpPr>
          <p:nvPr/>
        </p:nvSpPr>
        <p:spPr>
          <a:xfrm>
            <a:off x="5905678" y="2855438"/>
            <a:ext cx="1393574" cy="65339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5000" b="1" spc="-300" dirty="0">
                <a:solidFill>
                  <a:srgbClr val="697A98"/>
                </a:solidFill>
              </a:rPr>
              <a:t>19</a:t>
            </a:r>
          </a:p>
        </p:txBody>
      </p:sp>
      <p:sp>
        <p:nvSpPr>
          <p:cNvPr id="61" name="Текст 5">
            <a:extLst>
              <a:ext uri="{FF2B5EF4-FFF2-40B4-BE49-F238E27FC236}">
                <a16:creationId xmlns:a16="http://schemas.microsoft.com/office/drawing/2014/main" id="{F2E3F18F-3494-40A6-B278-A3AB23304DEA}"/>
              </a:ext>
            </a:extLst>
          </p:cNvPr>
          <p:cNvSpPr txBox="1">
            <a:spLocks/>
          </p:cNvSpPr>
          <p:nvPr/>
        </p:nvSpPr>
        <p:spPr>
          <a:xfrm>
            <a:off x="5208891" y="5308535"/>
            <a:ext cx="1393574" cy="577468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4800" b="1" spc="-300" dirty="0">
                <a:solidFill>
                  <a:srgbClr val="66CCFF"/>
                </a:solidFill>
              </a:rPr>
              <a:t>3073</a:t>
            </a:r>
          </a:p>
        </p:txBody>
      </p:sp>
      <p:sp>
        <p:nvSpPr>
          <p:cNvPr id="62" name="Текст 5">
            <a:extLst>
              <a:ext uri="{FF2B5EF4-FFF2-40B4-BE49-F238E27FC236}">
                <a16:creationId xmlns:a16="http://schemas.microsoft.com/office/drawing/2014/main" id="{D90C0180-CE77-477C-A268-66D1B2218CF9}"/>
              </a:ext>
            </a:extLst>
          </p:cNvPr>
          <p:cNvSpPr txBox="1">
            <a:spLocks/>
          </p:cNvSpPr>
          <p:nvPr/>
        </p:nvSpPr>
        <p:spPr>
          <a:xfrm>
            <a:off x="6849944" y="5426489"/>
            <a:ext cx="3340847" cy="5089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60"/>
              </a:lnSpc>
              <a:spcBef>
                <a:spcPts val="240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ru-RU" sz="2000" dirty="0">
                <a:solidFill>
                  <a:srgbClr val="66CCFF"/>
                </a:solidFill>
              </a:rPr>
              <a:t>Человек посмотрели в записи (</a:t>
            </a:r>
            <a:r>
              <a:rPr lang="ru-RU" sz="2000" dirty="0" err="1">
                <a:solidFill>
                  <a:srgbClr val="66CCFF"/>
                </a:solidFill>
              </a:rPr>
              <a:t>постпросмотры</a:t>
            </a:r>
            <a:r>
              <a:rPr lang="ru-RU" sz="2000" dirty="0">
                <a:solidFill>
                  <a:srgbClr val="66CCFF"/>
                </a:solidFill>
              </a:rPr>
              <a:t>)</a:t>
            </a:r>
          </a:p>
          <a:p>
            <a:pPr>
              <a:lnSpc>
                <a:spcPts val="1560"/>
              </a:lnSpc>
              <a:spcBef>
                <a:spcPts val="2400"/>
              </a:spcBef>
            </a:pPr>
            <a:endParaRPr lang="ru-RU" sz="2000" dirty="0">
              <a:solidFill>
                <a:srgbClr val="66FFCC"/>
              </a:solidFill>
            </a:endParaRPr>
          </a:p>
        </p:txBody>
      </p:sp>
      <p:sp>
        <p:nvSpPr>
          <p:cNvPr id="63" name="Текст 5">
            <a:extLst>
              <a:ext uri="{FF2B5EF4-FFF2-40B4-BE49-F238E27FC236}">
                <a16:creationId xmlns:a16="http://schemas.microsoft.com/office/drawing/2014/main" id="{B9063F0C-CB44-4001-BA30-BB54829D4215}"/>
              </a:ext>
            </a:extLst>
          </p:cNvPr>
          <p:cNvSpPr txBox="1">
            <a:spLocks/>
          </p:cNvSpPr>
          <p:nvPr/>
        </p:nvSpPr>
        <p:spPr>
          <a:xfrm>
            <a:off x="7785497" y="4267654"/>
            <a:ext cx="3893734" cy="376439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60"/>
              </a:lnSpc>
              <a:spcBef>
                <a:spcPts val="2400"/>
              </a:spcBef>
            </a:pPr>
            <a:r>
              <a:rPr lang="ru-RU" sz="2000" dirty="0">
                <a:solidFill>
                  <a:srgbClr val="66CCFF"/>
                </a:solidFill>
              </a:rPr>
              <a:t>Участников онлайн</a:t>
            </a:r>
          </a:p>
          <a:p>
            <a:pPr>
              <a:lnSpc>
                <a:spcPts val="1560"/>
              </a:lnSpc>
              <a:spcBef>
                <a:spcPts val="2400"/>
              </a:spcBef>
            </a:pPr>
            <a:endParaRPr lang="ru-RU" sz="2000" dirty="0">
              <a:solidFill>
                <a:srgbClr val="66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7053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6A6AD-2E17-4967-8E9B-67400FE3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ru-RU" dirty="0"/>
              <a:t>ПОВЫШЕНИЕ КВАЛИФИКАЦИИ В РАМКАХ НП БКД </a:t>
            </a:r>
            <a:br>
              <a:rPr lang="ru-RU" dirty="0"/>
            </a:br>
            <a:r>
              <a:rPr lang="ru-RU" dirty="0"/>
              <a:t>В РАЗРЕЗЕ СУБЪЕКТОВ РФ 2021-2022 гг.</a:t>
            </a:r>
            <a:br>
              <a:rPr lang="ru-RU" dirty="0"/>
            </a:br>
            <a:endParaRPr lang="ru-RU" dirty="0"/>
          </a:p>
        </p:txBody>
      </p:sp>
      <p:sp>
        <p:nvSpPr>
          <p:cNvPr id="21" name="Номер слайда 4">
            <a:extLst>
              <a:ext uri="{FF2B5EF4-FFF2-40B4-BE49-F238E27FC236}">
                <a16:creationId xmlns:a16="http://schemas.microsoft.com/office/drawing/2014/main" id="{AE647199-5E9C-4307-86F4-36C5C1A1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6499192-A7B6-4008-9A4C-CCEB4F34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39519"/>
            <a:ext cx="5816770" cy="511420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3BA092-093E-4E58-8309-678C2F485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0" y="1239519"/>
            <a:ext cx="5598923" cy="511420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CFB2682-5F7D-4587-A359-F63A97C5D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2" y="1239519"/>
            <a:ext cx="5326338" cy="3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0586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6A6AD-2E17-4967-8E9B-67400FE3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ru-RU" dirty="0"/>
              <a:t>ПОВЫШЕНИЕ КВАЛИФИКАЦИИ В РАМКАХ НП БКД </a:t>
            </a:r>
            <a:br>
              <a:rPr lang="ru-RU" dirty="0"/>
            </a:br>
            <a:r>
              <a:rPr lang="ru-RU" dirty="0"/>
              <a:t>В РАЗРЕЗЕ СУБЪЕКТОВ РФ 2021-2022 гг.</a:t>
            </a:r>
            <a:br>
              <a:rPr lang="ru-RU" dirty="0"/>
            </a:br>
            <a:endParaRPr lang="ru-RU" dirty="0"/>
          </a:p>
        </p:txBody>
      </p:sp>
      <p:sp>
        <p:nvSpPr>
          <p:cNvPr id="21" name="Номер слайда 4">
            <a:extLst>
              <a:ext uri="{FF2B5EF4-FFF2-40B4-BE49-F238E27FC236}">
                <a16:creationId xmlns:a16="http://schemas.microsoft.com/office/drawing/2014/main" id="{AE647199-5E9C-4307-86F4-36C5C1A1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36075D-C04A-4172-8257-C5ABB4B77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97" y="1154016"/>
            <a:ext cx="5308170" cy="51997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F609AF-76B8-4E99-96AD-46B142FEA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8" y="1154016"/>
            <a:ext cx="5223933" cy="519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0448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6A6AD-2E17-4967-8E9B-67400FE3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ru-RU" dirty="0"/>
              <a:t>ПОВЫШЕНИЕ КВАЛИФИКАЦИИ В РАМКАХ НП БКД </a:t>
            </a:r>
            <a:br>
              <a:rPr lang="ru-RU" dirty="0"/>
            </a:br>
            <a:r>
              <a:rPr lang="ru-RU" dirty="0"/>
              <a:t>В РАЗРЕЗЕ СУБЪЕКТОВ РФ 2021-2022 гг.</a:t>
            </a:r>
            <a:br>
              <a:rPr lang="ru-RU" dirty="0"/>
            </a:br>
            <a:endParaRPr lang="ru-RU" dirty="0"/>
          </a:p>
        </p:txBody>
      </p:sp>
      <p:sp>
        <p:nvSpPr>
          <p:cNvPr id="21" name="Номер слайда 4">
            <a:extLst>
              <a:ext uri="{FF2B5EF4-FFF2-40B4-BE49-F238E27FC236}">
                <a16:creationId xmlns:a16="http://schemas.microsoft.com/office/drawing/2014/main" id="{AE647199-5E9C-4307-86F4-36C5C1A1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B10D7-E96D-4FEE-BA65-E7CF8D5A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7" y="1143546"/>
            <a:ext cx="5219700" cy="52101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1F671A-2B82-4F97-8F89-2CDCE2EF6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546"/>
            <a:ext cx="52673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4314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6A6AD-2E17-4967-8E9B-67400FE3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ru-RU" dirty="0"/>
              <a:t>ПОВЫШЕНИЕ КВАЛИФИКАЦИИ В РАМКАХ НП БКД </a:t>
            </a:r>
            <a:br>
              <a:rPr lang="ru-RU" dirty="0"/>
            </a:br>
            <a:r>
              <a:rPr lang="ru-RU" dirty="0"/>
              <a:t>В РАЗРЕЗЕ СУБЪЕКТОВ РФ 2021-2022 гг.</a:t>
            </a:r>
            <a:br>
              <a:rPr lang="ru-RU" dirty="0"/>
            </a:br>
            <a:endParaRPr lang="ru-RU" dirty="0"/>
          </a:p>
        </p:txBody>
      </p:sp>
      <p:sp>
        <p:nvSpPr>
          <p:cNvPr id="21" name="Номер слайда 4">
            <a:extLst>
              <a:ext uri="{FF2B5EF4-FFF2-40B4-BE49-F238E27FC236}">
                <a16:creationId xmlns:a16="http://schemas.microsoft.com/office/drawing/2014/main" id="{AE647199-5E9C-4307-86F4-36C5C1A1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91029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DF4EE4-EDE4-4300-8E9D-D88CB418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6" y="1138396"/>
            <a:ext cx="5511800" cy="52407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1CB089-F455-448C-BE81-902C3A991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65" y="1138396"/>
            <a:ext cx="5537373" cy="5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6525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A3929F2-F5CD-4B6D-A48E-48557058A3DA}"/>
              </a:ext>
            </a:extLst>
          </p:cNvPr>
          <p:cNvSpPr txBox="1">
            <a:spLocks/>
          </p:cNvSpPr>
          <p:nvPr/>
        </p:nvSpPr>
        <p:spPr>
          <a:xfrm>
            <a:off x="1169177" y="331787"/>
            <a:ext cx="9067023" cy="7881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ru-RU" dirty="0"/>
              <a:t>ПОВЫШЕНИЕ КВАЛИФИКАЦИИ В РАМКАХ НП БКД </a:t>
            </a:r>
            <a:br>
              <a:rPr lang="ru-RU" dirty="0"/>
            </a:br>
            <a:r>
              <a:rPr lang="ru-RU" dirty="0"/>
              <a:t>В РАЗРЕЗЕ СУБЪЕКТОВ РФ 2021-2022 гг.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9CCB2F1E-FFED-4E1F-8D13-74993B31B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91029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D87969E-8636-4417-BAB4-4679C73B0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140057"/>
              </p:ext>
            </p:extLst>
          </p:nvPr>
        </p:nvGraphicFramePr>
        <p:xfrm>
          <a:off x="510286" y="1548147"/>
          <a:ext cx="7245180" cy="21695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838590">
                  <a:extLst>
                    <a:ext uri="{9D8B030D-6E8A-4147-A177-3AD203B41FA5}">
                      <a16:colId xmlns:a16="http://schemas.microsoft.com/office/drawing/2014/main" val="2550104157"/>
                    </a:ext>
                  </a:extLst>
                </a:gridCol>
                <a:gridCol w="1371279">
                  <a:extLst>
                    <a:ext uri="{9D8B030D-6E8A-4147-A177-3AD203B41FA5}">
                      <a16:colId xmlns:a16="http://schemas.microsoft.com/office/drawing/2014/main" val="1217472545"/>
                    </a:ext>
                  </a:extLst>
                </a:gridCol>
                <a:gridCol w="2035311">
                  <a:extLst>
                    <a:ext uri="{9D8B030D-6E8A-4147-A177-3AD203B41FA5}">
                      <a16:colId xmlns:a16="http://schemas.microsoft.com/office/drawing/2014/main" val="1795797610"/>
                    </a:ext>
                  </a:extLst>
                </a:gridCol>
              </a:tblGrid>
              <a:tr h="97658">
                <a:tc rowSpan="2"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убъект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РФ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Всего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230558"/>
                  </a:ext>
                </a:extLst>
              </a:tr>
              <a:tr h="317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654158"/>
                  </a:ext>
                </a:extLst>
              </a:tr>
              <a:tr h="335511"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Северная Осетия-Алания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8648801"/>
                  </a:ext>
                </a:extLst>
              </a:tr>
              <a:tr h="344341"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Ивановская область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3355589"/>
                  </a:ext>
                </a:extLst>
              </a:tr>
              <a:tr h="309023"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Пензенская область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7608987"/>
                  </a:ext>
                </a:extLst>
              </a:tr>
              <a:tr h="335364"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Ненецкий автономный округ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0626357"/>
                  </a:ext>
                </a:extLst>
              </a:tr>
              <a:tr h="237924"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Чукотский автономный округ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7394632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BC9C855-30BE-43F7-8B79-DA11ABD52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027671"/>
              </p:ext>
            </p:extLst>
          </p:nvPr>
        </p:nvGraphicFramePr>
        <p:xfrm>
          <a:off x="4132876" y="4145900"/>
          <a:ext cx="7753879" cy="217593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255718">
                  <a:extLst>
                    <a:ext uri="{9D8B030D-6E8A-4147-A177-3AD203B41FA5}">
                      <a16:colId xmlns:a16="http://schemas.microsoft.com/office/drawing/2014/main" val="3245620820"/>
                    </a:ext>
                  </a:extLst>
                </a:gridCol>
                <a:gridCol w="2319947">
                  <a:extLst>
                    <a:ext uri="{9D8B030D-6E8A-4147-A177-3AD203B41FA5}">
                      <a16:colId xmlns:a16="http://schemas.microsoft.com/office/drawing/2014/main" val="933129188"/>
                    </a:ext>
                  </a:extLst>
                </a:gridCol>
                <a:gridCol w="2178214">
                  <a:extLst>
                    <a:ext uri="{9D8B030D-6E8A-4147-A177-3AD203B41FA5}">
                      <a16:colId xmlns:a16="http://schemas.microsoft.com/office/drawing/2014/main" val="2146247137"/>
                    </a:ext>
                  </a:extLst>
                </a:gridCol>
              </a:tblGrid>
              <a:tr h="343796">
                <a:tc rowSpan="2"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убъект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РФ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227911"/>
                  </a:ext>
                </a:extLst>
              </a:tr>
              <a:tr h="467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791411"/>
                  </a:ext>
                </a:extLst>
              </a:tr>
              <a:tr h="280211"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Башкортостан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9489906"/>
                  </a:ext>
                </a:extLst>
              </a:tr>
              <a:tr h="271218"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7239856"/>
                  </a:ext>
                </a:extLst>
              </a:tr>
              <a:tr h="271218"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Краснодарский край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590305"/>
                  </a:ext>
                </a:extLst>
              </a:tr>
              <a:tr h="271218"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Хабаровский край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7377697"/>
                  </a:ext>
                </a:extLst>
              </a:tr>
              <a:tr h="271218"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Воронежская область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0395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39682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C3AAA-1548-46A7-BF30-D01C99D6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ru-RU" dirty="0"/>
              <a:t>ПЛАНЫ НА 2023 ГОД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720C438D-99E6-4FF1-A2EB-302F0C50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551E65D-3803-4D49-8C93-CD31B4040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46711"/>
              </p:ext>
            </p:extLst>
          </p:nvPr>
        </p:nvGraphicFramePr>
        <p:xfrm>
          <a:off x="459484" y="1140084"/>
          <a:ext cx="5731932" cy="4297066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395335">
                  <a:extLst>
                    <a:ext uri="{9D8B030D-6E8A-4147-A177-3AD203B41FA5}">
                      <a16:colId xmlns:a16="http://schemas.microsoft.com/office/drawing/2014/main" val="2809412125"/>
                    </a:ext>
                  </a:extLst>
                </a:gridCol>
                <a:gridCol w="4875989">
                  <a:extLst>
                    <a:ext uri="{9D8B030D-6E8A-4147-A177-3AD203B41FA5}">
                      <a16:colId xmlns:a16="http://schemas.microsoft.com/office/drawing/2014/main" val="55445656"/>
                    </a:ext>
                  </a:extLst>
                </a:gridCol>
                <a:gridCol w="460608">
                  <a:extLst>
                    <a:ext uri="{9D8B030D-6E8A-4147-A177-3AD203B41FA5}">
                      <a16:colId xmlns:a16="http://schemas.microsoft.com/office/drawing/2014/main" val="860725631"/>
                    </a:ext>
                  </a:extLst>
                </a:gridCol>
              </a:tblGrid>
              <a:tr h="17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№ п/п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Наименование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err="1">
                          <a:effectLst/>
                        </a:rPr>
                        <a:t>Ак.ч</a:t>
                      </a:r>
                      <a:r>
                        <a:rPr lang="ru-RU" sz="1000" u="none" strike="noStrike" kern="1200" dirty="0">
                          <a:effectLst/>
                        </a:rPr>
                        <a:t>.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8316506"/>
                  </a:ext>
                </a:extLst>
              </a:tr>
              <a:tr h="22318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Национальный проект «Безопасные качественные дороги». Вводный курс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24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9909785"/>
                  </a:ext>
                </a:extLst>
              </a:tr>
              <a:tr h="26463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Выбор, применение и контроль качества </a:t>
                      </a:r>
                      <a:r>
                        <a:rPr lang="ru-RU" sz="1000" u="none" strike="noStrike" kern="1200" dirty="0" err="1">
                          <a:effectLst/>
                        </a:rPr>
                        <a:t>геосинтетических</a:t>
                      </a:r>
                      <a:r>
                        <a:rPr lang="ru-RU" sz="1000" u="none" strike="noStrike" kern="1200" dirty="0">
                          <a:effectLst/>
                        </a:rPr>
                        <a:t> материалов в верхних слоях дорожной одежды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36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0694852"/>
                  </a:ext>
                </a:extLst>
              </a:tr>
              <a:tr h="26463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Выбор, применение и контроль качества </a:t>
                      </a:r>
                      <a:r>
                        <a:rPr lang="ru-RU" sz="1000" u="none" strike="noStrike" kern="1200" dirty="0" err="1">
                          <a:effectLst/>
                        </a:rPr>
                        <a:t>геосинтетических</a:t>
                      </a:r>
                      <a:r>
                        <a:rPr lang="ru-RU" sz="1000" u="none" strike="noStrike" kern="1200" dirty="0">
                          <a:effectLst/>
                        </a:rPr>
                        <a:t> материалов для укрепления основания дорожной одежды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36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6043129"/>
                  </a:ext>
                </a:extLst>
              </a:tr>
              <a:tr h="22318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Диагностика и оценка технического состояния искусственных сооружений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36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62575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Информационное сопровождение реализации Национального проекта «Безопасные качественные дороги» в субъектах РФ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36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209548"/>
                  </a:ext>
                </a:extLst>
              </a:tr>
              <a:tr h="44637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Использование технологий информационного моделирования (ТИМ) для государственных и муниципальных служащих, государственных заказчиков, выполняющих разрешительные, надзорные и контрольные функции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36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3302408"/>
                  </a:ext>
                </a:extLst>
              </a:tr>
              <a:tr h="26463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Использование технологий информационного моделирования (ТИМ) для работников проектных и экспертных организаций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36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0087939"/>
                  </a:ext>
                </a:extLst>
              </a:tr>
              <a:tr h="28219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Контроль (мониторинг) качества при выполнении дорожных работ на автомобильных дорогах общего пользования регионального значения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24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0003229"/>
                  </a:ext>
                </a:extLst>
              </a:tr>
              <a:tr h="396957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Основные требования и методы испытаний дорожно-строительных материалов, применяемых при строительстве и ремонте автомобильных дорог общего пользования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40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9901736"/>
                  </a:ext>
                </a:extLst>
              </a:tr>
              <a:tr h="396957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Правовые основы дорожной деятельности. Техническое регулирование, стандартизация, аккредитация и метрологическое обеспечение дорожного хозяйства РФ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24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6832395"/>
                  </a:ext>
                </a:extLst>
              </a:tr>
              <a:tr h="26463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Применение технологии информационного моделирования (ТИМ) в дорожном строительстве. Вводный курс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36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487774"/>
                  </a:ext>
                </a:extLst>
              </a:tr>
              <a:tr h="24573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kern="1200" dirty="0">
                          <a:effectLst/>
                        </a:rPr>
                        <a:t>12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Принципы создания и применения интеллектуальных транспортных систем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40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9331655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449D503-F89C-49C3-B4F4-69C0D41E6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87606"/>
              </p:ext>
            </p:extLst>
          </p:nvPr>
        </p:nvGraphicFramePr>
        <p:xfrm>
          <a:off x="6563025" y="1140084"/>
          <a:ext cx="5298772" cy="4217117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344087">
                  <a:extLst>
                    <a:ext uri="{9D8B030D-6E8A-4147-A177-3AD203B41FA5}">
                      <a16:colId xmlns:a16="http://schemas.microsoft.com/office/drawing/2014/main" val="2809412125"/>
                    </a:ext>
                  </a:extLst>
                </a:gridCol>
                <a:gridCol w="4598743">
                  <a:extLst>
                    <a:ext uri="{9D8B030D-6E8A-4147-A177-3AD203B41FA5}">
                      <a16:colId xmlns:a16="http://schemas.microsoft.com/office/drawing/2014/main" val="55445656"/>
                    </a:ext>
                  </a:extLst>
                </a:gridCol>
                <a:gridCol w="355942">
                  <a:extLst>
                    <a:ext uri="{9D8B030D-6E8A-4147-A177-3AD203B41FA5}">
                      <a16:colId xmlns:a16="http://schemas.microsoft.com/office/drawing/2014/main" val="860725631"/>
                    </a:ext>
                  </a:extLst>
                </a:gridCol>
              </a:tblGrid>
              <a:tr h="2109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№ п/п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Наименование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err="1">
                          <a:effectLst/>
                        </a:rPr>
                        <a:t>Ак.ч</a:t>
                      </a:r>
                      <a:r>
                        <a:rPr lang="ru-RU" sz="1000" u="none" strike="noStrike" kern="1200" dirty="0">
                          <a:effectLst/>
                        </a:rPr>
                        <a:t>.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8316506"/>
                  </a:ext>
                </a:extLst>
              </a:tr>
              <a:tr h="20018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kern="1200" dirty="0">
                          <a:effectLst/>
                        </a:rPr>
                        <a:t>13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Проектирование улично-дорожной сети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36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0694852"/>
                  </a:ext>
                </a:extLst>
              </a:tr>
              <a:tr h="60719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kern="1200" dirty="0">
                          <a:effectLst/>
                        </a:rPr>
                        <a:t>14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Проектирование, производство и укладка асфальтобетонных смесей, соответствующих требованиям ГОСТ Р 58406.1-2020 (взамен ПНСТ 183-2019), ГОСТ Р 58406.2-2020 (взамен ПНСТ 184-2019) 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72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6043129"/>
                  </a:ext>
                </a:extLst>
              </a:tr>
              <a:tr h="6802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kern="1200" dirty="0">
                          <a:effectLst/>
                        </a:rPr>
                        <a:t>15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Устройство слоев покрытия с применением асфальтобетонных смесей, запроектированных по методологии объёмно-функционального проектирования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000" u="none" strike="noStrike" kern="1200" dirty="0">
                          <a:effectLst/>
                        </a:rPr>
                        <a:t>40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62575985"/>
                  </a:ext>
                </a:extLst>
              </a:tr>
              <a:tr h="20018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kern="1200" dirty="0">
                          <a:effectLst/>
                        </a:rPr>
                        <a:t>16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Эксплуатация автомобильных дорог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36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209548"/>
                  </a:ext>
                </a:extLst>
              </a:tr>
              <a:tr h="29873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kern="1200" dirty="0">
                          <a:effectLst/>
                        </a:rPr>
                        <a:t>17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Эксплуатация искусственных сооружений в составе автомобильных дорог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36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3302408"/>
                  </a:ext>
                </a:extLst>
              </a:tr>
              <a:tr h="31413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kern="1200" dirty="0">
                          <a:effectLst/>
                        </a:rPr>
                        <a:t>18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Технико-экономическое обоснование и разработка проектов интеллектуальных транспортных систем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>
                          <a:effectLst/>
                        </a:rPr>
                        <a:t>36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0087939"/>
                  </a:ext>
                </a:extLst>
              </a:tr>
              <a:tr h="31413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kern="1200" dirty="0">
                          <a:effectLst/>
                        </a:rPr>
                        <a:t>19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Модификация органических вяжущих, применяемых для производства асфальтобетонных смесей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36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0003229"/>
                  </a:ext>
                </a:extLst>
              </a:tr>
              <a:tr h="478182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kern="1200" dirty="0">
                          <a:effectLst/>
                        </a:rPr>
                        <a:t>20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Современные методы организации и проведения работ по борьбе с зимней скользкостью на автомобильных дорогах. Требования к противогололедным материалам и условиям их применения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24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9901736"/>
                  </a:ext>
                </a:extLst>
              </a:tr>
              <a:tr h="478182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kern="1200" dirty="0">
                          <a:effectLst/>
                        </a:rPr>
                        <a:t>21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Оценка развития и причины образования дефектов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и повреждений железобетонных мостовых конструкций для прогнозирования их эксплуатационной надежности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16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6832395"/>
                  </a:ext>
                </a:extLst>
              </a:tr>
              <a:tr h="31413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u="none" strike="noStrike" kern="1200" dirty="0">
                          <a:effectLst/>
                        </a:rPr>
                        <a:t>22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ru-RU" sz="1000" u="none" strike="noStrike" kern="1200" dirty="0">
                          <a:effectLst/>
                        </a:rPr>
                        <a:t>Проектирование, строительство и эксплуатация систем водоотвода мостовых сооружений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24</a:t>
                      </a:r>
                      <a:endParaRPr lang="ru-RU" sz="100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48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22943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НПК">
      <a:dk1>
        <a:srgbClr val="122C3B"/>
      </a:dk1>
      <a:lt1>
        <a:srgbClr val="FFFFFF"/>
      </a:lt1>
      <a:dk2>
        <a:srgbClr val="24404E"/>
      </a:dk2>
      <a:lt2>
        <a:srgbClr val="D1D1D1"/>
      </a:lt2>
      <a:accent1>
        <a:srgbClr val="7084B4"/>
      </a:accent1>
      <a:accent2>
        <a:srgbClr val="36AD85"/>
      </a:accent2>
      <a:accent3>
        <a:srgbClr val="218780"/>
      </a:accent3>
      <a:accent4>
        <a:srgbClr val="00B5EB"/>
      </a:accent4>
      <a:accent5>
        <a:srgbClr val="1C4E8A"/>
      </a:accent5>
      <a:accent6>
        <a:srgbClr val="954F72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743</Words>
  <Application>Microsoft Macintosh PowerPoint</Application>
  <PresentationFormat>Широкоэкранный</PresentationFormat>
  <Paragraphs>183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Times New Roman</vt:lpstr>
      <vt:lpstr>Century Gothic</vt:lpstr>
      <vt:lpstr>Arial</vt:lpstr>
      <vt:lpstr>Тема Office</vt:lpstr>
      <vt:lpstr>Система повышения квалификации в рамках национального проекта «Безопасные качественные дороги»</vt:lpstr>
      <vt:lpstr> ОБЩИЕ СВЕДЕНИЯ О СИСТЕМЕ ПОВЫШЕНИЯ КВАЛИФИКАЦИИ В РАМКАХ НП БКД</vt:lpstr>
      <vt:lpstr> РЕЗУЛЬТАТЫ 2021 – 2022 ГОДОВ</vt:lpstr>
      <vt:lpstr> ПОВЫШЕНИЕ КВАЛИФИКАЦИИ В РАМКАХ НП БКД  В РАЗРЕЗЕ СУБЪЕКТОВ РФ 2021-2022 гг. </vt:lpstr>
      <vt:lpstr> ПОВЫШЕНИЕ КВАЛИФИКАЦИИ В РАМКАХ НП БКД  В РАЗРЕЗЕ СУБЪЕКТОВ РФ 2021-2022 гг. </vt:lpstr>
      <vt:lpstr> ПОВЫШЕНИЕ КВАЛИФИКАЦИИ В РАМКАХ НП БКД  В РАЗРЕЗЕ СУБЪЕКТОВ РФ 2021-2022 гг. </vt:lpstr>
      <vt:lpstr> ПОВЫШЕНИЕ КВАЛИФИКАЦИИ В РАМКАХ НП БКД  В РАЗРЕЗЕ СУБЪЕКТОВ РФ 2021-2022 гг. </vt:lpstr>
      <vt:lpstr>Презентация PowerPoint</vt:lpstr>
      <vt:lpstr> ПЛАНЫ НА 2023 ГОД</vt:lpstr>
      <vt:lpstr> ОБРАЗОВАТЕЛЬНЫЙ ПОРТАЛ </vt:lpstr>
      <vt:lpstr> ПРЕДЛОЖЕНИЯ ПО МЕРАМ ПОДДЕРЖКИ И ПОПУЛЯРИЗАЦИИ ОТРАСЛЕВОГО ОБРАЗОВАНИЯ В СУБЪЕКТАХ РОССИЙСКОЙ ФЕДЕРАЦИИ</vt:lpstr>
      <vt:lpstr> ПРИМЕР ВЗАИМОДЕЙСТВИЯ СУБЪЕКТОВ РФ С ЦЕНТРАМИ КОМПЕТЕНЦИЙ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Microsoft Office User</cp:lastModifiedBy>
  <cp:revision>101</cp:revision>
  <cp:lastPrinted>2023-04-19T11:23:07Z</cp:lastPrinted>
  <dcterms:created xsi:type="dcterms:W3CDTF">2023-03-09T11:14:22Z</dcterms:created>
  <dcterms:modified xsi:type="dcterms:W3CDTF">2023-06-26T05:40:40Z</dcterms:modified>
</cp:coreProperties>
</file>