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77" r:id="rId4"/>
    <p:sldId id="283" r:id="rId5"/>
    <p:sldId id="284" r:id="rId6"/>
    <p:sldId id="280" r:id="rId7"/>
    <p:sldId id="285" r:id="rId8"/>
    <p:sldId id="286" r:id="rId9"/>
    <p:sldId id="267" r:id="rId10"/>
    <p:sldId id="288" r:id="rId11"/>
    <p:sldId id="268" r:id="rId12"/>
    <p:sldId id="287" r:id="rId13"/>
    <p:sldId id="289" r:id="rId14"/>
    <p:sldId id="290" r:id="rId15"/>
    <p:sldId id="291" r:id="rId16"/>
    <p:sldId id="292" r:id="rId17"/>
    <p:sldId id="271" r:id="rId18"/>
    <p:sldId id="276" r:id="rId19"/>
  </p:sldIdLst>
  <p:sldSz cx="12192000" cy="6858000"/>
  <p:notesSz cx="6858000" cy="9144000"/>
  <p:embeddedFontLst>
    <p:embeddedFont>
      <p:font typeface="Montserrat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eliosC" panose="020B0604020202020204" charset="-52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6867" autoAdjust="0"/>
  </p:normalViewPr>
  <p:slideViewPr>
    <p:cSldViewPr snapToGrid="0" showGuides="1">
      <p:cViewPr varScale="1">
        <p:scale>
          <a:sx n="87" d="100"/>
          <a:sy n="87" d="100"/>
        </p:scale>
        <p:origin x="1440" y="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9586A-C7E1-4F42-BE27-BB99D5FB14FB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18EB9-8B71-49C3-9B43-C111DF7A99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8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день! Меня зовут Михаил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Ионин, я работаю в ГКУ Новосибирской области «Центр организации дорожного движения» в должности начальника отдела сопровождения ИТС.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небольшое отведённое время я постараюсь кратко рассказать о нашем опыте создания ИТС на примере Новосибирской агломерации: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уже удалось сделать, что ещё предстоит.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591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базе нашего учреждения создан Центр управления дорожным движением, который представляет из себя Центральный Пункт Управления ИТС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оборудованными рабочими местами для диспетчеров,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видеостеной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отображения информации поступающей от периферийного оборудования и программного обеспечения ИТС.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ЦПУ позволит принимать оперативные решения по управлению транспортной ситуацией в агломерации с учётом дорожной обстановки в текущий момент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(Слайд)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момент в ЦПУ оборудованы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рабочие места для 6 человек. В будущем, по мере развития ИТС, количество рабочих мест может быть увеличено.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нашем стенде, в павильоне А, для демонстрации мы оборудовали мини-ЦПУ, тоже с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видеостеной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(чуть поменьше). Там вы можете ознакомиться с доступным сейчас функционалом.</a:t>
            </a:r>
          </a:p>
          <a:p>
            <a:r>
              <a:rPr lang="ru-RU" dirty="0" smtClean="0"/>
              <a:t>Это</a:t>
            </a:r>
            <a:r>
              <a:rPr lang="ru-RU" baseline="0" dirty="0" smtClean="0"/>
              <a:t> полноценное, </a:t>
            </a:r>
            <a:r>
              <a:rPr lang="ru-RU" baseline="0" dirty="0" smtClean="0"/>
              <a:t>оборудованное, </a:t>
            </a:r>
            <a:r>
              <a:rPr lang="ru-RU" baseline="0" dirty="0" smtClean="0"/>
              <a:t>рабочее место диспетчера.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36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итоге, за</a:t>
            </a:r>
            <a:r>
              <a:rPr lang="ru-RU" baseline="0" dirty="0" smtClean="0"/>
              <a:t> 2022 год были внедрены следующие элементы ИТС: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Центральный Пункт Управления (ЦПУ);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Центр Обработки Данных (ЦОД);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Резервный Центра Обработки Данных (РЦОД);</a:t>
            </a:r>
          </a:p>
          <a:p>
            <a:pPr marL="0" lv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None/>
            </a:pPr>
            <a:r>
              <a:rPr lang="ru-RU" sz="1200" dirty="0" smtClean="0">
                <a:latin typeface="Montserrat" panose="00000500000000000000" pitchFamily="2" charset="-52"/>
              </a:rPr>
              <a:t>А также некоторые программные модули: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Модуль электронного КСОДД;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Модуль внутренних и внешних сервисов;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Модуль транспортного прогнозирования и моделирования;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Модуль диспетчерского управления ИТС для ЧС и ВС;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Модуль контроля эффективности ИТС.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9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в 2022</a:t>
            </a:r>
            <a:r>
              <a:rPr lang="ru-RU" baseline="0" dirty="0" smtClean="0"/>
              <a:t> году начато внедрение таких комплексных подсистем как: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Подсистема светофорного управления;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Подсистема мониторинга параметров транспортных потоков;</a:t>
            </a:r>
          </a:p>
          <a:p>
            <a:pPr marL="0" lv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None/>
            </a:pPr>
            <a:r>
              <a:rPr lang="ru-RU" sz="1200" dirty="0" smtClean="0">
                <a:latin typeface="Montserrat" panose="00000500000000000000" pitchFamily="2" charset="-52"/>
              </a:rPr>
              <a:t>Включающих</a:t>
            </a:r>
            <a:r>
              <a:rPr lang="ru-RU" sz="1200" baseline="0" dirty="0" smtClean="0">
                <a:latin typeface="Montserrat" panose="00000500000000000000" pitchFamily="2" charset="-52"/>
              </a:rPr>
              <a:t> в себя как программное обеспечение, так и периферийное оборудование.</a:t>
            </a:r>
            <a:endParaRPr lang="ru-RU" sz="1200" dirty="0" smtClean="0">
              <a:latin typeface="Montserrat" panose="00000500000000000000" pitchFamily="2" charset="-52"/>
            </a:endParaRPr>
          </a:p>
          <a:p>
            <a:pPr marL="0" lv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None/>
            </a:pPr>
            <a:endParaRPr lang="ru-RU" sz="1200" dirty="0" smtClean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Установлено 20 детекторов ПМПТП в районах прилегающих к Новосибирску.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41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2023 году – начата реализация муниципального сегмента ИТС в г. Новосибирск.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 в текущем году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будет внедрение подсистемы светофорного управления и модуля координированного управления движением.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611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настоящий момент идёт «пилотный проект» по организации зоны адаптивного управления на участках улиц: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Владимировская, Фабричная, Большевистская.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Смонтированы детекторы транспорта, идёт подключение модулей связи к светофорным контроллерам.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ближайшее время планируется проведений испытаний.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658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ГЦОДД заключен контракт на модернизацию 23 светофорных объектов и установку 67 детекторов для реализации адаптивного управления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участках улиц: Жуковского,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Нарымская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проспект Димитрова и Станционная. Контракт рассчитан до конца года.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6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2023</a:t>
            </a:r>
            <a:r>
              <a:rPr lang="ru-RU" baseline="0" dirty="0" smtClean="0"/>
              <a:t> в рамках реализации регионального сегмента уже завершён монтаж 19 детекторов ПМПТП, ещё 13 будут смонтированы до конца года.</a:t>
            </a:r>
          </a:p>
          <a:p>
            <a:r>
              <a:rPr lang="ru-RU" baseline="0" dirty="0" smtClean="0"/>
              <a:t>Будет закончено вн</a:t>
            </a:r>
            <a:r>
              <a:rPr lang="ru-RU" baseline="0" dirty="0" smtClean="0"/>
              <a:t>едрение:</a:t>
            </a:r>
          </a:p>
          <a:p>
            <a:pPr marL="355600" marR="0" lvl="0" indent="-3556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ru-RU" sz="1200" dirty="0" smtClean="0">
                <a:latin typeface="Montserrat" panose="00000500000000000000" pitchFamily="2" charset="-52"/>
              </a:rPr>
              <a:t>Подсистема светофорного управления и модуль координированного управления движением;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Подсистема мониторинга параметров транспортных потоков;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3"/>
              </a:buBlip>
            </a:pPr>
            <a:r>
              <a:rPr lang="ru-RU" sz="1200" dirty="0" smtClean="0">
                <a:latin typeface="Montserrat" panose="00000500000000000000" pitchFamily="2" charset="-52"/>
              </a:rPr>
              <a:t>Будет внедрена подсистема </a:t>
            </a:r>
            <a:r>
              <a:rPr lang="ru-RU" sz="1200" dirty="0" err="1" smtClean="0">
                <a:latin typeface="Montserrat" panose="00000500000000000000" pitchFamily="2" charset="-52"/>
              </a:rPr>
              <a:t>метеомониторинга</a:t>
            </a:r>
            <a:r>
              <a:rPr lang="ru-RU" sz="1200" dirty="0" smtClean="0">
                <a:latin typeface="Montserrat" panose="00000500000000000000" pitchFamily="2" charset="-52"/>
              </a:rPr>
              <a:t>.</a:t>
            </a:r>
          </a:p>
          <a:p>
            <a:r>
              <a:rPr lang="ru-RU" baseline="0" dirty="0" smtClean="0"/>
              <a:t> </a:t>
            </a:r>
            <a:endParaRPr lang="ru-RU" sz="1200" dirty="0">
              <a:latin typeface="Montserrat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878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mtClean="0">
                <a:latin typeface="Montserrat" panose="00000500000000000000" pitchFamily="2" charset="-52"/>
              </a:rPr>
              <a:t>До конца 2024 года, с учётом полной реализации регионального сегмента ИТС,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mtClean="0">
                <a:latin typeface="Montserrat" panose="00000500000000000000" pitchFamily="2" charset="-52"/>
              </a:rPr>
              <a:t>и при условии дальнейшей контрактации на реализацию муниципального сегмента ИТС Новосибирской агломерации планируется достижение 1-го уровня зрелости ИТС.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8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 году по заказу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Минтранса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компанией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Ситроникс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был разработан техно-рабочий проект по внедрению интеллектуальной транспортной системы Новосибирской агломерации.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Реализация проекта предусматривала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логическое разделение ИТС на 2 сегмента: региональный и муниципальный. Мы, как областная структура, отвечаем за региональный сегмент.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Техно-рабочий проект разрабатывался согласно методике №АК-60-р. Однако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марта 2022 года были утверждены новые Методические рекомендации  №АК-74-р. В данном документе добавлены показатели достижения уровней зрелости ИТС, изменена терминология и изменен перечень к требованию составу инструментальных подсистем.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учётом изменений методики, требования о последовательном достижении уровней зрелости ИТС, а также фактически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доведённых объёмах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финансирования было принято решение о частичной реализации техно-рабочего проекта, в связи с чем оперативно были внесены необходимые корректировки в описание объекта закупки для заключения контракта на реализацию регионального сегмента ИТС,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который был заключен 16 мая прошлого года. </a:t>
            </a:r>
            <a:endParaRPr lang="ru-RU" dirty="0" smtClean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6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</a:t>
            </a:r>
            <a:r>
              <a:rPr lang="ru-RU" baseline="0" dirty="0" smtClean="0"/>
              <a:t> региональном сегменте предусмотрено построение системообразующих компонентов </a:t>
            </a:r>
            <a:r>
              <a:rPr lang="en-US" baseline="0" dirty="0" smtClean="0"/>
              <a:t>IT</a:t>
            </a:r>
            <a:r>
              <a:rPr lang="ru-RU" baseline="0" dirty="0" smtClean="0"/>
              <a:t>-инфраструктуры ИТС Новосибирской агломерации.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в первую очередь мозговые центры ИТС – центры обработки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Для их размещения выбраны уже существовавшие площадки – </a:t>
            </a:r>
            <a:r>
              <a:rPr lang="ru-RU" baseline="0" dirty="0" err="1" smtClean="0"/>
              <a:t>ЦОДы</a:t>
            </a:r>
            <a:r>
              <a:rPr lang="ru-RU" baseline="0" dirty="0" smtClean="0"/>
              <a:t> правительства Новосибирской области.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позволило использовать уже готовую инфраструктуру обеспечивающую энергоснабжение с резервированием, систему вентиляции и охлаждения, систему безопасности.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Кроме того, там же размещены и некоторые другие информационные системы Новосибирской области, что в дальнейшем упростит их взаимную интеграцию.</a:t>
            </a:r>
            <a:endParaRPr lang="ru-RU" dirty="0" smtClean="0"/>
          </a:p>
          <a:p>
            <a:r>
              <a:rPr lang="ru-RU" dirty="0" smtClean="0"/>
              <a:t>Основной Центр</a:t>
            </a:r>
            <a:r>
              <a:rPr lang="ru-RU" baseline="0" dirty="0" smtClean="0"/>
              <a:t> обработки данных расположен в </a:t>
            </a:r>
            <a:r>
              <a:rPr lang="ru-RU" baseline="0" dirty="0" err="1" smtClean="0"/>
              <a:t>ЦОДе</a:t>
            </a:r>
            <a:r>
              <a:rPr lang="ru-RU" baseline="0" dirty="0" smtClean="0"/>
              <a:t> правительства Новосибирской области на Свердлова 14.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5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</a:t>
            </a:r>
            <a:r>
              <a:rPr lang="ru-RU" baseline="0" dirty="0" smtClean="0"/>
              <a:t> региональном сегменте предусмотрено построение системообразующих компонентов </a:t>
            </a:r>
            <a:r>
              <a:rPr lang="en-US" baseline="0" dirty="0" smtClean="0"/>
              <a:t>IT</a:t>
            </a:r>
            <a:r>
              <a:rPr lang="ru-RU" baseline="0" dirty="0" smtClean="0"/>
              <a:t>-инфраструктуры ИТС Новосибирской агломерации.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в первую очередь мозговые центры ИТС – центры обработки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Для их размещения выбраны уже существовавшие площадки – </a:t>
            </a:r>
            <a:r>
              <a:rPr lang="ru-RU" baseline="0" dirty="0" err="1" smtClean="0"/>
              <a:t>ЦОДы</a:t>
            </a:r>
            <a:r>
              <a:rPr lang="ru-RU" baseline="0" dirty="0" smtClean="0"/>
              <a:t> правительства Новосибирской области.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позволило использовать уже готовую инфраструктуру обеспечивающую энергоснабжение с резервированием, систему вентиляции и охлаждения, систему безопасности.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Кроме того, там же размещены и некоторые другие информационные системы Новосибирской области, что в дальнейшем упростит их взаимную интеграцию.</a:t>
            </a:r>
            <a:endParaRPr lang="ru-RU" dirty="0" smtClean="0"/>
          </a:p>
          <a:p>
            <a:r>
              <a:rPr lang="ru-RU" dirty="0" smtClean="0"/>
              <a:t>Основной Центр</a:t>
            </a:r>
            <a:r>
              <a:rPr lang="ru-RU" baseline="0" dirty="0" smtClean="0"/>
              <a:t> обработки данных расположен в </a:t>
            </a:r>
            <a:r>
              <a:rPr lang="ru-RU" baseline="0" dirty="0" err="1" smtClean="0"/>
              <a:t>ЦОДе</a:t>
            </a:r>
            <a:r>
              <a:rPr lang="ru-RU" baseline="0" dirty="0" smtClean="0"/>
              <a:t> правительства Новосибирской области на Свердлова 14.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37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</a:t>
            </a:r>
            <a:r>
              <a:rPr lang="ru-RU" baseline="0" dirty="0" smtClean="0"/>
              <a:t> региональном сегменте предусмотрено построение системообразующих компонентов </a:t>
            </a:r>
            <a:r>
              <a:rPr lang="en-US" baseline="0" dirty="0" smtClean="0"/>
              <a:t>IT</a:t>
            </a:r>
            <a:r>
              <a:rPr lang="ru-RU" baseline="0" dirty="0" smtClean="0"/>
              <a:t>-инфраструктуры ИТС Новосибирской агломерации.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в первую очередь мозговые центры ИТС – центры обработки данных.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Для их размещения выбраны уже существовавшие площадки – </a:t>
            </a:r>
            <a:r>
              <a:rPr lang="ru-RU" baseline="0" dirty="0" err="1" smtClean="0"/>
              <a:t>ЦОДы</a:t>
            </a:r>
            <a:r>
              <a:rPr lang="ru-RU" baseline="0" dirty="0" smtClean="0"/>
              <a:t> правительства Новосибирской области.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позволило использовать уже готовую инфраструктуру обеспечивающую энергоснабжение с резервированием, систему вентиляции и охлаждения, систему безопасности.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(Слайд) Кроме того, там же размещены и некоторые другие информационные системы Новосибирской области, что в дальнейшем упростит их взаимную интеграцию.</a:t>
            </a:r>
            <a:endParaRPr lang="ru-RU" dirty="0" smtClean="0"/>
          </a:p>
          <a:p>
            <a:r>
              <a:rPr lang="ru-RU" dirty="0" smtClean="0"/>
              <a:t>Основной Центр</a:t>
            </a:r>
            <a:r>
              <a:rPr lang="ru-RU" baseline="0" dirty="0" smtClean="0"/>
              <a:t> обработки данных расположен в </a:t>
            </a:r>
            <a:r>
              <a:rPr lang="ru-RU" baseline="0" dirty="0" err="1" smtClean="0"/>
              <a:t>ЦОДе</a:t>
            </a:r>
            <a:r>
              <a:rPr lang="ru-RU" baseline="0" dirty="0" smtClean="0"/>
              <a:t> правительства Новосибирской области на Свердлова 14.</a:t>
            </a: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5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Резервный центр</a:t>
            </a:r>
            <a:r>
              <a:rPr lang="ru-RU" baseline="0" dirty="0" smtClean="0"/>
              <a:t> обработки данных расположен в Технопарке Новосибирского Академгородка,</a:t>
            </a:r>
          </a:p>
          <a:p>
            <a:r>
              <a:rPr lang="ru-RU" baseline="0" dirty="0" smtClean="0"/>
              <a:t>также на площадке </a:t>
            </a:r>
            <a:r>
              <a:rPr lang="ru-RU" baseline="0" dirty="0" err="1" smtClean="0"/>
              <a:t>РЦОДа</a:t>
            </a:r>
            <a:r>
              <a:rPr lang="ru-RU" baseline="0" dirty="0" smtClean="0"/>
              <a:t> Правительства Новосибирской области.</a:t>
            </a:r>
          </a:p>
          <a:p>
            <a:r>
              <a:rPr lang="ru-RU" baseline="0" dirty="0" smtClean="0"/>
              <a:t>Оборудование в </a:t>
            </a:r>
            <a:r>
              <a:rPr lang="ru-RU" baseline="0" dirty="0" err="1" smtClean="0"/>
              <a:t>ЦОДах</a:t>
            </a:r>
            <a:r>
              <a:rPr lang="ru-RU" baseline="0" dirty="0" smtClean="0"/>
              <a:t> практически идентично и равнозначно. </a:t>
            </a:r>
          </a:p>
          <a:p>
            <a:r>
              <a:rPr lang="ru-RU" baseline="0" dirty="0" smtClean="0"/>
              <a:t>(Слайд) В них расположены вычислительные узлы (серверы), серверы резервного копирования, системы хранения данных.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дублированию и резервированию обеспечивается бесперебойное, отказоустойчивое функционирование ИТС.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серверах центров обработки данных разворачивается программное обеспечение ИТС: подсистемы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модули, интеграционная платформа.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baseline="0" dirty="0" smtClean="0"/>
              <a:t>(Слайд)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Также, в рамках контракта большое внимание уделено вопросам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информационной безопасности.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оздана система обеспечения информационной безопасности, проведены работы по категорированию ИТС Новосибирской агломерации как объекта критической информационной инфраструктуры второй категории. 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2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Резервный центр</a:t>
            </a:r>
            <a:r>
              <a:rPr lang="ru-RU" baseline="0" dirty="0" smtClean="0"/>
              <a:t> обработки данных расположен в Технопарке Новосибирского Академгородка,</a:t>
            </a:r>
          </a:p>
          <a:p>
            <a:r>
              <a:rPr lang="ru-RU" baseline="0" dirty="0" smtClean="0"/>
              <a:t>также на площадке </a:t>
            </a:r>
            <a:r>
              <a:rPr lang="ru-RU" baseline="0" dirty="0" err="1" smtClean="0"/>
              <a:t>РЦОДа</a:t>
            </a:r>
            <a:r>
              <a:rPr lang="ru-RU" baseline="0" dirty="0" smtClean="0"/>
              <a:t> Правительства Новосибирской области.</a:t>
            </a:r>
          </a:p>
          <a:p>
            <a:r>
              <a:rPr lang="ru-RU" baseline="0" dirty="0" smtClean="0"/>
              <a:t>Оборудование в </a:t>
            </a:r>
            <a:r>
              <a:rPr lang="ru-RU" baseline="0" dirty="0" err="1" smtClean="0"/>
              <a:t>ЦОДах</a:t>
            </a:r>
            <a:r>
              <a:rPr lang="ru-RU" baseline="0" dirty="0" smtClean="0"/>
              <a:t> практически идентично и равнозначно. </a:t>
            </a:r>
          </a:p>
          <a:p>
            <a:r>
              <a:rPr lang="ru-RU" baseline="0" dirty="0" smtClean="0"/>
              <a:t>(Слайд) В них расположены вычислительные узлы (серверы), серверы резервного копирования, системы хранения данных.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дублированию и резервированию обеспечивается бесперебойное, отказоустойчивое функционирование ИТС.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серверах центров обработки данных разворачивается программное обеспечение ИТС: подсистемы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модули, интеграционная платформа.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baseline="0" dirty="0" smtClean="0"/>
              <a:t>(Слайд)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Также, в рамках контракта большое внимание уделено вопросам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информационной безопасности.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оздана система обеспечения информационной безопасности, проведены работы по категорированию ИТС Новосибирской агломерации как объекта критической информационной инфраструктуры второй категории. 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4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Резервный центр</a:t>
            </a:r>
            <a:r>
              <a:rPr lang="ru-RU" baseline="0" dirty="0" smtClean="0"/>
              <a:t> обработки данных расположен в Технопарке Новосибирского Академгородка,</a:t>
            </a:r>
          </a:p>
          <a:p>
            <a:r>
              <a:rPr lang="ru-RU" baseline="0" dirty="0" smtClean="0"/>
              <a:t>также на площадке </a:t>
            </a:r>
            <a:r>
              <a:rPr lang="ru-RU" baseline="0" dirty="0" err="1" smtClean="0"/>
              <a:t>РЦОДа</a:t>
            </a:r>
            <a:r>
              <a:rPr lang="ru-RU" baseline="0" dirty="0" smtClean="0"/>
              <a:t> Правительства Новосибирской области.</a:t>
            </a:r>
          </a:p>
          <a:p>
            <a:r>
              <a:rPr lang="ru-RU" baseline="0" dirty="0" smtClean="0"/>
              <a:t>Оборудование в </a:t>
            </a:r>
            <a:r>
              <a:rPr lang="ru-RU" baseline="0" dirty="0" err="1" smtClean="0"/>
              <a:t>ЦОДах</a:t>
            </a:r>
            <a:r>
              <a:rPr lang="ru-RU" baseline="0" dirty="0" smtClean="0"/>
              <a:t> практически идентично и равнозначно. </a:t>
            </a:r>
          </a:p>
          <a:p>
            <a:r>
              <a:rPr lang="ru-RU" baseline="0" dirty="0" smtClean="0"/>
              <a:t>(Слайд) В них расположены вычислительные узлы (серверы), серверы резервного копирования, системы хранения данных.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дублированию и резервированию обеспечивается бесперебойное, отказоустойчивое функционирование ИТС.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серверах центров обработки данных разворачивается программное обеспечение ИТС: подсистемы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модули, интеграционная платформа.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baseline="0" dirty="0" smtClean="0"/>
              <a:t>(Слайд)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Также, в рамках контракта большое внимание уделено вопросам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информационной безопасности.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оздана система обеспечения информационной безопасности, проведены работы по категорированию ИТС Новосибирской агломерации как объекта критической информационной инфраструктуры второй категории. 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базе нашего учреждения создан Центр управления дорожным движением, который представляет из себя Центральный Пункт Управления ИТС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оборудованными рабочими местами для диспетчеров,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видеостеной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отображения информации поступающей от периферийного оборудования и программного обеспечения ИТС.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ЦПУ позволит принимать оперативные решения по управлению транспортной ситуацией в агломерации с учётом дорожной обстановки в текущий момент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(Слайд)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сегодняшний момент в ЦПУ оборудованы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рабочие места для 6 человек. В будущем, по мере развития ИТС, количество рабочих мест может быть увеличено.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нашем стенде, в павильоне А, для демонстрации мы оборудовали мини-ЦПУ, тоже с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видеостеной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(чуть поменьше). Там вы можете ознакомиться с доступным сейчас функционалом.</a:t>
            </a:r>
          </a:p>
          <a:p>
            <a:r>
              <a:rPr lang="ru-RU" dirty="0" smtClean="0"/>
              <a:t>Это</a:t>
            </a:r>
            <a:r>
              <a:rPr lang="ru-RU" baseline="0" dirty="0" smtClean="0"/>
              <a:t> полноценное, </a:t>
            </a:r>
            <a:r>
              <a:rPr lang="ru-RU" baseline="0" dirty="0" smtClean="0"/>
              <a:t>оборудованное, </a:t>
            </a:r>
            <a:r>
              <a:rPr lang="ru-RU" baseline="0" dirty="0" smtClean="0"/>
              <a:t>рабочее место диспетчера.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18EB9-8B71-49C3-9B43-C111DF7A99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8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7727E-5F48-800A-D3DA-A89ACDC64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46C7BC-D22C-B3B9-C73B-2EC71769F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1EB4EB-4502-5B4D-FC7B-77C4CB1D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A2B9-EADA-5A06-99D1-E065D3FA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71E33-900E-23B4-54E4-ADD29D1C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9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1582D-0B64-00C4-B581-15E54E7E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FD75C6-0E0E-E0F2-7E76-630C93409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3C00-8EF2-1977-3828-AF31B3B6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C3EAB-8577-E35D-55D2-A570952C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E7F986-A799-924C-A07A-05D8EF77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0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59E7515-2EEB-0A34-9747-1F9627655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D2710F-3DA1-2076-D72F-51E71B60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D1EA1-6277-AA43-8390-05F03A31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08D90-E64F-657A-8203-B0D2B561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D9C456-ADBE-4424-7C20-3C1DA978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6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8DDF4-4122-C57F-8C69-E21C0669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86A3AF-0C90-A6D2-5EDC-AD3C2A47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834C6B-805E-0B11-1F9E-926AC3A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09A1B-AD58-0A3A-478E-CECC7236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5A8345-1CD4-7FED-57AA-E3D469A0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3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6DC24-0082-2AF4-1C53-5338611E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141121-BB58-7F92-94C2-D0B84BA5B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33D5B-D1B6-6964-27B1-D24CC33E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9E7E3-FAA4-98CC-69A3-A87B1F33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3EFA6A-BFB4-7CAF-BA18-8DDAD326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78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6C230-5C45-F794-FBE0-D814CCFB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8A840-9AF7-A699-EC6A-1CDCBEAE5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6A5D22-C003-12A6-C45D-66F070A8A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7265FD-3A9B-F965-5C78-962CEC35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8D87F-7F65-57D2-44F1-87119E8F1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91CBC9-22F2-BB70-FC65-99FD7C99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3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F42EA-FFB2-520C-AF02-FE613CF1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154173-8E7C-5846-9449-B003DAE9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A08EC8-8F0A-9163-D136-5BE08E838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EF49BE-2DC8-52DD-0F89-D6773EF09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50DAC7-6B9F-27CD-AFA6-C6964FB50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70D227B-3054-688C-3721-698CBDA1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0FEAA7-25EF-67C1-64E4-D25686360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8F89E6-2488-AC96-77FF-AB248A5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6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64CA7-6DD9-1C5E-8CB9-F54DE6912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D004CA-BE82-B19C-D3D6-AC7BAA79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2181AE-3EE7-4AA6-0207-7DE64CC27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B90DA8-F681-7100-A276-870EDDD4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58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20CC9-61E7-2A79-2BBE-45B8AF32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068AF3-46F0-2CFA-AF72-D139ED4C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94ED26-D4BA-A74C-6FBB-D8CF41BF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6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EB78B-E40A-6492-5CDA-8882A6A8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56498-F400-A433-B363-B02300BA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B492B6-A175-D446-72D5-A60BF083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52CD70-F878-5B0D-BF89-E7FB863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5D943-09FF-E595-A476-38351915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793FC-F287-DD65-3255-6C67971B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7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26F95-F8C0-07D0-417E-4B5A8220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8C8C9A-F0BF-9F64-EE1A-ADEE5516C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7FF8A3-1DD0-DB79-9110-749BA3478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C83D2-6E2A-CCBB-8FB2-5E6A5CB7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4FBB5C-F93F-5A9F-2C31-3FAF119F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6F0068-CA5B-9033-7A80-BDF17EF3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95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138BCF-002E-4590-AAA2-1B6AE9ED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1189FD-8884-83BC-4669-AE90C6934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22024F-C5F7-5D05-4568-6AF6AB6BC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F0BB-EFEA-48BC-AF58-BB0CE888B705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47104-874C-9CC9-B334-E8F13B07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E5BF9-9352-439F-0DE8-B60880898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3E435-FFA6-439A-BA2C-596285A020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6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55D798-3082-7D16-6B29-AEC42A2A58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596E76-48ED-A38B-BB7C-ADD3256E4B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D91A1-6170-E40C-3185-2664B51643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81F2C5-144D-97E9-5872-F07F3BB005C4}"/>
              </a:ext>
            </a:extLst>
          </p:cNvPr>
          <p:cNvSpPr txBox="1"/>
          <p:nvPr/>
        </p:nvSpPr>
        <p:spPr>
          <a:xfrm>
            <a:off x="715993" y="3882217"/>
            <a:ext cx="7678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HeliosC" panose="00000500000000000000" pitchFamily="2" charset="-52"/>
              </a:rPr>
              <a:t>Внедрение интеллектуальной транспортной системы Новосибирской агломерации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841B7-48E7-9B58-E91E-668773C5EF78}"/>
              </a:ext>
            </a:extLst>
          </p:cNvPr>
          <p:cNvSpPr txBox="1"/>
          <p:nvPr/>
        </p:nvSpPr>
        <p:spPr>
          <a:xfrm>
            <a:off x="6408577" y="5185442"/>
            <a:ext cx="2392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HeliosC" panose="00000500000000000000" pitchFamily="2" charset="-52"/>
              </a:rPr>
              <a:t>28 – 30 июня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261B-A526-2749-BE36-95FCA2003A01}"/>
              </a:ext>
            </a:extLst>
          </p:cNvPr>
          <p:cNvSpPr txBox="1"/>
          <p:nvPr/>
        </p:nvSpPr>
        <p:spPr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HeliosC" panose="00000500000000000000" pitchFamily="2" charset="-52"/>
              </a:rPr>
              <a:t>г. 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12657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310" y="2225172"/>
            <a:ext cx="575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Центральный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Пункт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Управления</a:t>
            </a: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Дмитрия Донского 13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80" y="1032872"/>
            <a:ext cx="7277620" cy="48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180046-8231-4170-AFB4-29B085B6ECAC}"/>
              </a:ext>
            </a:extLst>
          </p:cNvPr>
          <p:cNvSpPr/>
          <p:nvPr/>
        </p:nvSpPr>
        <p:spPr>
          <a:xfrm>
            <a:off x="6471012" y="1124424"/>
            <a:ext cx="5473700" cy="5024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400" b="1" dirty="0">
                <a:latin typeface="Montserrat" panose="00000500000000000000" pitchFamily="2" charset="-52"/>
              </a:rPr>
              <a:t>По итогам реализации первого этапа в 2022 году были внедрены следующие элементы ИТС: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Центральный Пункт Управления (ЦПУ);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Центр Обработки Данных (ЦОД);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Резервный Центра Обработки Данных (РЦОД);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Модуль электронного </a:t>
            </a:r>
            <a:r>
              <a:rPr lang="ru-RU" sz="1400" dirty="0" smtClean="0">
                <a:latin typeface="Montserrat" panose="00000500000000000000" pitchFamily="2" charset="-52"/>
              </a:rPr>
              <a:t>КСОДД</a:t>
            </a:r>
            <a:r>
              <a:rPr lang="ru-RU" sz="1400" dirty="0">
                <a:latin typeface="Montserrat" panose="00000500000000000000" pitchFamily="2" charset="-52"/>
              </a:rPr>
              <a:t>;</a:t>
            </a:r>
            <a:endParaRPr lang="ru-RU" sz="1400" dirty="0" smtClean="0">
              <a:latin typeface="Montserrat" panose="00000500000000000000" pitchFamily="2" charset="-52"/>
            </a:endParaRP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Модуль внутренних и внешних сервисов;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Модуль </a:t>
            </a:r>
            <a:r>
              <a:rPr lang="ru-RU" sz="1400" dirty="0">
                <a:latin typeface="Montserrat" panose="00000500000000000000" pitchFamily="2" charset="-52"/>
              </a:rPr>
              <a:t>транспортного прогнозирования и моделирования;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Модуль </a:t>
            </a:r>
            <a:r>
              <a:rPr lang="ru-RU" sz="1400" dirty="0">
                <a:latin typeface="Montserrat" panose="00000500000000000000" pitchFamily="2" charset="-52"/>
              </a:rPr>
              <a:t>диспетчерского управления ИТС для ЧС и ВС</a:t>
            </a:r>
            <a:r>
              <a:rPr lang="ru-RU" sz="1400" dirty="0" smtClean="0">
                <a:latin typeface="Montserrat" panose="00000500000000000000" pitchFamily="2" charset="-52"/>
              </a:rPr>
              <a:t>;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>
                <a:latin typeface="Montserrat" panose="00000500000000000000" pitchFamily="2" charset="-52"/>
              </a:rPr>
              <a:t>Модуль контроля эффективности </a:t>
            </a:r>
            <a:r>
              <a:rPr lang="ru-RU" sz="1400" dirty="0" smtClean="0">
                <a:latin typeface="Montserrat" panose="00000500000000000000" pitchFamily="2" charset="-52"/>
              </a:rPr>
              <a:t>ИТС.</a:t>
            </a:r>
            <a:endParaRPr lang="ru-RU" sz="1400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072A70-6786-48E1-9053-D54FEED7D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6" y="1762114"/>
            <a:ext cx="5067887" cy="33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180046-8231-4170-AFB4-29B085B6ECAC}"/>
              </a:ext>
            </a:extLst>
          </p:cNvPr>
          <p:cNvSpPr/>
          <p:nvPr/>
        </p:nvSpPr>
        <p:spPr>
          <a:xfrm>
            <a:off x="815976" y="2082886"/>
            <a:ext cx="5473700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400" b="1" dirty="0" smtClean="0">
                <a:latin typeface="Montserrat" panose="00000500000000000000" pitchFamily="2" charset="-52"/>
              </a:rPr>
              <a:t>В 2022 году начато внедрение следующих подсистем и модулей ИТС:</a:t>
            </a:r>
            <a:endParaRPr lang="ru-RU" sz="1400" b="1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Подсистема светофорного управления;</a:t>
            </a:r>
            <a:endParaRPr lang="ru-RU" sz="1400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Подсистема мониторинга параметров транспортных потоков;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Установлено 20 детекторов ПМПТП в районах прилегающих к Новосибирску.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/>
          <a:stretch/>
        </p:blipFill>
        <p:spPr>
          <a:xfrm>
            <a:off x="7105651" y="1061446"/>
            <a:ext cx="5086350" cy="47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180046-8231-4170-AFB4-29B085B6ECAC}"/>
              </a:ext>
            </a:extLst>
          </p:cNvPr>
          <p:cNvSpPr/>
          <p:nvPr/>
        </p:nvSpPr>
        <p:spPr>
          <a:xfrm>
            <a:off x="446123" y="2251513"/>
            <a:ext cx="5680051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600" b="1" dirty="0" smtClean="0">
                <a:latin typeface="Montserrat" panose="00000500000000000000" pitchFamily="2" charset="-52"/>
              </a:rPr>
              <a:t>В 2023 году – начата реализация муниципального сегмента ИТС в г. Новосибирск:</a:t>
            </a:r>
            <a:endParaRPr lang="ru-RU" sz="1600" b="1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 smtClean="0">
                <a:latin typeface="Montserrat" panose="00000500000000000000" pitchFamily="2" charset="-52"/>
              </a:rPr>
              <a:t>Подсистема светофорного управления;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 smtClean="0">
                <a:latin typeface="Montserrat" panose="00000500000000000000" pitchFamily="2" charset="-52"/>
              </a:rPr>
              <a:t>Модуль координированного управления движением</a:t>
            </a:r>
            <a:endParaRPr lang="ru-RU" sz="1600" dirty="0" smtClean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 smtClean="0">
                <a:latin typeface="Montserrat" panose="00000500000000000000" pitchFamily="2" charset="-52"/>
              </a:rPr>
              <a:t>«Пилотная» зона адаптивного управления;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>
                <a:latin typeface="Montserrat" panose="00000500000000000000" pitchFamily="2" charset="-52"/>
              </a:rPr>
              <a:t>Модернизация светофорных </a:t>
            </a:r>
            <a:r>
              <a:rPr lang="ru-RU" sz="1600" dirty="0" smtClean="0">
                <a:latin typeface="Montserrat" panose="00000500000000000000" pitchFamily="2" charset="-52"/>
              </a:rPr>
              <a:t>объектов.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endParaRPr lang="ru-RU" sz="1600" dirty="0" smtClean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endParaRPr lang="ru-RU" sz="1600" dirty="0" smtClean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endParaRPr lang="ru-RU" sz="1600" dirty="0">
              <a:latin typeface="Montserrat" panose="00000500000000000000" pitchFamily="2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9" r="11992" b="2746"/>
          <a:stretch/>
        </p:blipFill>
        <p:spPr>
          <a:xfrm>
            <a:off x="6460563" y="1051922"/>
            <a:ext cx="5731437" cy="47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36" y="2088286"/>
            <a:ext cx="5216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Пилотная зона</a:t>
            </a:r>
          </a:p>
          <a:p>
            <a:r>
              <a:rPr lang="ru-RU" sz="2800" b="1" dirty="0">
                <a:latin typeface="Montserrat" panose="00000500000000000000" pitchFamily="2" charset="-52"/>
              </a:rPr>
              <a:t>а</a:t>
            </a:r>
            <a:r>
              <a:rPr lang="ru-RU" sz="2800" b="1" dirty="0" smtClean="0">
                <a:latin typeface="Montserrat" panose="00000500000000000000" pitchFamily="2" charset="-52"/>
              </a:rPr>
              <a:t>даптивного управления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Владимировская,</a:t>
            </a:r>
          </a:p>
          <a:p>
            <a:r>
              <a:rPr lang="ru-RU" sz="2800" dirty="0" smtClean="0">
                <a:latin typeface="Montserrat" panose="00000500000000000000" pitchFamily="2" charset="-52"/>
              </a:rPr>
              <a:t>Фабричная,</a:t>
            </a:r>
          </a:p>
          <a:p>
            <a:r>
              <a:rPr lang="ru-RU" sz="2800" dirty="0" smtClean="0">
                <a:latin typeface="Montserrat" panose="00000500000000000000" pitchFamily="2" charset="-52"/>
              </a:rPr>
              <a:t>Большевистская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1023937"/>
            <a:ext cx="5905500" cy="47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50" y="1023938"/>
            <a:ext cx="6579949" cy="483479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36" y="1847803"/>
            <a:ext cx="52162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Модернизация светофорных объектов</a:t>
            </a:r>
          </a:p>
          <a:p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Жуковского,</a:t>
            </a:r>
          </a:p>
          <a:p>
            <a:r>
              <a:rPr lang="ru-RU" sz="2800" dirty="0" err="1" smtClean="0">
                <a:latin typeface="Montserrat" panose="00000500000000000000" pitchFamily="2" charset="-52"/>
              </a:rPr>
              <a:t>Нарымская</a:t>
            </a:r>
            <a:r>
              <a:rPr lang="ru-RU" sz="2800" dirty="0" smtClean="0">
                <a:latin typeface="Montserrat" panose="00000500000000000000" pitchFamily="2" charset="-52"/>
              </a:rPr>
              <a:t>,</a:t>
            </a:r>
          </a:p>
          <a:p>
            <a:r>
              <a:rPr lang="ru-RU" sz="2800" dirty="0" smtClean="0">
                <a:latin typeface="Montserrat" panose="00000500000000000000" pitchFamily="2" charset="-52"/>
              </a:rPr>
              <a:t>Димитрова,</a:t>
            </a:r>
          </a:p>
          <a:p>
            <a:r>
              <a:rPr lang="ru-RU" sz="2800" dirty="0" smtClean="0">
                <a:latin typeface="Montserrat" panose="00000500000000000000" pitchFamily="2" charset="-52"/>
              </a:rPr>
              <a:t>Станционная</a:t>
            </a:r>
          </a:p>
        </p:txBody>
      </p:sp>
    </p:spTree>
    <p:extLst>
      <p:ext uri="{BB962C8B-B14F-4D97-AF65-F5344CB8AC3E}">
        <p14:creationId xmlns:p14="http://schemas.microsoft.com/office/powerpoint/2010/main" val="218585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180046-8231-4170-AFB4-29B085B6ECAC}"/>
              </a:ext>
            </a:extLst>
          </p:cNvPr>
          <p:cNvSpPr/>
          <p:nvPr/>
        </p:nvSpPr>
        <p:spPr>
          <a:xfrm>
            <a:off x="810500" y="1929313"/>
            <a:ext cx="5473700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ru-RU" sz="1400" b="1" dirty="0" smtClean="0">
                <a:latin typeface="Montserrat" panose="00000500000000000000" pitchFamily="2" charset="-52"/>
              </a:rPr>
              <a:t>В 2023 году в региональном сегменте:</a:t>
            </a:r>
            <a:endParaRPr lang="ru-RU" sz="1400" b="1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Уже смонтировано 19 детекторов ПМПТП;</a:t>
            </a:r>
            <a:endParaRPr lang="ru-RU" sz="1400" dirty="0">
              <a:latin typeface="Montserrat" panose="00000500000000000000" pitchFamily="2" charset="-52"/>
            </a:endParaRP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Подсистема светофорного управления и модуль координированного управления движением;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Подсистема мониторинга параметров транспортных потоков;</a:t>
            </a:r>
          </a:p>
          <a:p>
            <a:pPr marL="355600" lvl="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400" dirty="0" smtClean="0">
                <a:latin typeface="Montserrat" panose="00000500000000000000" pitchFamily="2" charset="-52"/>
              </a:rPr>
              <a:t>Подсистема </a:t>
            </a:r>
            <a:r>
              <a:rPr lang="ru-RU" sz="1400" dirty="0" err="1" smtClean="0">
                <a:latin typeface="Montserrat" panose="00000500000000000000" pitchFamily="2" charset="-52"/>
              </a:rPr>
              <a:t>метеомониторинга</a:t>
            </a:r>
            <a:r>
              <a:rPr lang="ru-RU" sz="1400" dirty="0" smtClean="0">
                <a:latin typeface="Montserrat" panose="00000500000000000000" pitchFamily="2" charset="-52"/>
              </a:rPr>
              <a:t>.</a:t>
            </a:r>
            <a:endParaRPr lang="ru-RU" sz="14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/>
          <a:stretch/>
        </p:blipFill>
        <p:spPr>
          <a:xfrm>
            <a:off x="6899066" y="1279999"/>
            <a:ext cx="5292934" cy="42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B3F292-5223-4CAC-96EC-9F95589C1497}"/>
              </a:ext>
            </a:extLst>
          </p:cNvPr>
          <p:cNvSpPr/>
          <p:nvPr/>
        </p:nvSpPr>
        <p:spPr>
          <a:xfrm>
            <a:off x="1189503" y="1918813"/>
            <a:ext cx="98129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</a:pPr>
            <a:r>
              <a:rPr lang="ru-RU" sz="2000" dirty="0" smtClean="0">
                <a:latin typeface="Montserrat" panose="00000500000000000000" pitchFamily="2" charset="-52"/>
              </a:rPr>
              <a:t>До </a:t>
            </a:r>
            <a:r>
              <a:rPr lang="ru-RU" sz="2000" dirty="0">
                <a:latin typeface="Montserrat" panose="00000500000000000000" pitchFamily="2" charset="-52"/>
              </a:rPr>
              <a:t>конца 2024 года, с учётом полной реализации регионального сегмента ИТС, и при условии дальнейшей контрактации на реализацию муниципального сегмента ИТС Новосибирской агломерации планируется достижение 1-го уровня зрелости ИТС.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E141B1-EE8F-482D-86EE-4114E7E32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0552"/>
            <a:ext cx="12192000" cy="23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687E0E-99F1-435E-BAC2-71871EDC25CC}"/>
              </a:ext>
            </a:extLst>
          </p:cNvPr>
          <p:cNvSpPr/>
          <p:nvPr/>
        </p:nvSpPr>
        <p:spPr>
          <a:xfrm>
            <a:off x="2205930" y="2894962"/>
            <a:ext cx="83266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64A2"/>
                </a:solidFill>
                <a:latin typeface="Montserrat" panose="00000500000000000000" pitchFamily="2" charset="-52"/>
              </a:rPr>
              <a:t>Благодарю</a:t>
            </a:r>
            <a:r>
              <a:rPr lang="ru-RU" sz="4400" b="1" dirty="0">
                <a:latin typeface="Montserrat" panose="00000500000000000000" pitchFamily="2" charset="-52"/>
              </a:rPr>
              <a:t> </a:t>
            </a:r>
            <a:r>
              <a:rPr lang="ru-RU" sz="4400" b="1" dirty="0">
                <a:solidFill>
                  <a:srgbClr val="0064A2"/>
                </a:solidFill>
                <a:latin typeface="Montserrat" panose="00000500000000000000" pitchFamily="2" charset="-52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147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339661-F682-41BC-92AD-3B7F885042A7}"/>
              </a:ext>
            </a:extLst>
          </p:cNvPr>
          <p:cNvSpPr/>
          <p:nvPr/>
        </p:nvSpPr>
        <p:spPr>
          <a:xfrm>
            <a:off x="925601" y="2087048"/>
            <a:ext cx="648000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 smtClean="0">
                <a:latin typeface="Montserrat" panose="00000500000000000000" pitchFamily="2" charset="-52"/>
              </a:rPr>
              <a:t>2021 - разработка техно-рабочего проекта </a:t>
            </a:r>
            <a:r>
              <a:rPr lang="ru-RU" sz="1600" dirty="0">
                <a:latin typeface="Montserrat" panose="00000500000000000000" pitchFamily="2" charset="-52"/>
              </a:rPr>
              <a:t>по внедрению интеллектуальной транспортной системы Новосибирской агломерации. </a:t>
            </a:r>
          </a:p>
          <a:p>
            <a:pPr marL="355600" indent="-3556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SzPct val="110000"/>
              <a:buBlip>
                <a:blip r:embed="rId5"/>
              </a:buBlip>
            </a:pPr>
            <a:r>
              <a:rPr lang="ru-RU" sz="1600" dirty="0" smtClean="0">
                <a:latin typeface="Montserrat" panose="00000500000000000000" pitchFamily="2" charset="-52"/>
              </a:rPr>
              <a:t>2022, май – заключение контракта, начало создания регионального сегмента ИТС Новосибирской агломерации.</a:t>
            </a:r>
            <a:endParaRPr lang="ru-RU" sz="16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1" y="1032871"/>
            <a:ext cx="3860800" cy="48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5738" y="2156298"/>
            <a:ext cx="575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anose="00000500000000000000" pitchFamily="2" charset="-52"/>
              </a:rPr>
              <a:t>Центр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Свердлова 14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97" y="1032871"/>
            <a:ext cx="7282103" cy="482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96" y="1032871"/>
            <a:ext cx="7282104" cy="4823212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738" y="2156298"/>
            <a:ext cx="575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anose="00000500000000000000" pitchFamily="2" charset="-52"/>
              </a:rPr>
              <a:t>Центр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Свердлова 14</a:t>
            </a:r>
            <a:endParaRPr lang="ru-RU" sz="28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955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44" y="1032871"/>
            <a:ext cx="7282755" cy="48236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738" y="2156298"/>
            <a:ext cx="575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anose="00000500000000000000" pitchFamily="2" charset="-52"/>
              </a:rPr>
              <a:t>Центр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Свердлова 14</a:t>
            </a:r>
            <a:endParaRPr lang="ru-RU" sz="28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943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223" y="2082297"/>
            <a:ext cx="5758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Резервный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Центр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Николаева 11/3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36" y="1032871"/>
            <a:ext cx="7227864" cy="48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223" y="2082297"/>
            <a:ext cx="5758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Резервный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Центр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Николаева 11/3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59" y="1032871"/>
            <a:ext cx="7260841" cy="4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1223" y="2082297"/>
            <a:ext cx="57585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Резервный 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r>
              <a:rPr lang="ru-RU" sz="2800" b="1" dirty="0" smtClean="0">
                <a:latin typeface="Montserrat" panose="00000500000000000000" pitchFamily="2" charset="-52"/>
              </a:rPr>
              <a:t>Центр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Обработки 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Данных</a:t>
            </a:r>
            <a:endParaRPr lang="ru-RU" sz="2800" b="1" dirty="0" smtClean="0">
              <a:latin typeface="Montserrat" panose="00000500000000000000" pitchFamily="2" charset="-52"/>
            </a:endParaRP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Николаева 11/3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4" y="1066635"/>
            <a:ext cx="7229475" cy="478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E5E744-8C85-0844-F031-9969183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799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E3BF2-C798-13B7-91FE-051036BBE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/>
          <a:stretch/>
        </p:blipFill>
        <p:spPr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A5EBEDB-A113-4C35-A23F-0A08F1141556}"/>
              </a:ext>
            </a:extLst>
          </p:cNvPr>
          <p:cNvSpPr txBox="1">
            <a:spLocks/>
          </p:cNvSpPr>
          <p:nvPr/>
        </p:nvSpPr>
        <p:spPr>
          <a:xfrm>
            <a:off x="615636" y="209006"/>
            <a:ext cx="5341027" cy="614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ru-RU" sz="1400" b="1" dirty="0">
              <a:solidFill>
                <a:schemeClr val="bg1"/>
              </a:solidFill>
              <a:latin typeface="HeliosC" panose="00000500000000000000" pitchFamily="2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310" y="2225172"/>
            <a:ext cx="575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tserrat" panose="00000500000000000000" pitchFamily="2" charset="-52"/>
              </a:rPr>
              <a:t>Центральный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Пункт</a:t>
            </a:r>
          </a:p>
          <a:p>
            <a:r>
              <a:rPr lang="ru-RU" sz="2800" b="1" dirty="0" smtClean="0">
                <a:latin typeface="Montserrat" panose="00000500000000000000" pitchFamily="2" charset="-52"/>
              </a:rPr>
              <a:t>Управления</a:t>
            </a:r>
          </a:p>
          <a:p>
            <a:endParaRPr lang="ru-RU" sz="2800" b="1" dirty="0">
              <a:latin typeface="Montserrat" panose="00000500000000000000" pitchFamily="2" charset="-52"/>
            </a:endParaRPr>
          </a:p>
          <a:p>
            <a:r>
              <a:rPr lang="ru-RU" sz="2800" dirty="0" smtClean="0">
                <a:latin typeface="Montserrat" panose="00000500000000000000" pitchFamily="2" charset="-52"/>
              </a:rPr>
              <a:t>Дмитрия Донского 13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63" y="1054607"/>
            <a:ext cx="7254537" cy="480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2134</TotalTime>
  <Words>1692</Words>
  <Application>Microsoft Office PowerPoint</Application>
  <PresentationFormat>Широкоэкранный</PresentationFormat>
  <Paragraphs>198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Montserrat</vt:lpstr>
      <vt:lpstr>Calibri</vt:lpstr>
      <vt:lpstr>HeliosC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Alisa</dc:creator>
  <cp:lastModifiedBy>Михаил Ионин</cp:lastModifiedBy>
  <cp:revision>53</cp:revision>
  <dcterms:created xsi:type="dcterms:W3CDTF">2023-04-17T14:26:24Z</dcterms:created>
  <dcterms:modified xsi:type="dcterms:W3CDTF">2023-06-27T17:38:37Z</dcterms:modified>
</cp:coreProperties>
</file>