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0" r:id="rId1"/>
    <p:sldMasterId id="2147483681" r:id="rId2"/>
    <p:sldMasterId id="2147483682" r:id="rId3"/>
  </p:sldMasterIdLst>
  <p:notesMasterIdLst>
    <p:notesMasterId r:id="rId16"/>
  </p:notesMasterIdLst>
  <p:handoutMasterIdLst>
    <p:handoutMasterId r:id="rId17"/>
  </p:handoutMasterIdLst>
  <p:sldIdLst>
    <p:sldId id="293" r:id="rId4"/>
    <p:sldId id="300" r:id="rId5"/>
    <p:sldId id="312" r:id="rId6"/>
    <p:sldId id="303" r:id="rId7"/>
    <p:sldId id="311" r:id="rId8"/>
    <p:sldId id="301" r:id="rId9"/>
    <p:sldId id="306" r:id="rId10"/>
    <p:sldId id="307" r:id="rId11"/>
    <p:sldId id="308" r:id="rId12"/>
    <p:sldId id="305" r:id="rId13"/>
    <p:sldId id="310" r:id="rId14"/>
    <p:sldId id="294" r:id="rId15"/>
  </p:sldIdLst>
  <p:sldSz cx="9144000" cy="5143500" type="screen16x9"/>
  <p:notesSz cx="6808788" cy="9940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DFD1BBB-1368-4CCE-826A-A3A56FEAAC93}">
          <p14:sldIdLst>
            <p14:sldId id="293"/>
            <p14:sldId id="300"/>
            <p14:sldId id="312"/>
            <p14:sldId id="303"/>
            <p14:sldId id="311"/>
          </p14:sldIdLst>
        </p14:section>
        <p14:section name="Раздел без заголовка" id="{9D43B021-230A-4A96-BC03-76F395FB9972}">
          <p14:sldIdLst>
            <p14:sldId id="301"/>
            <p14:sldId id="306"/>
            <p14:sldId id="307"/>
            <p14:sldId id="308"/>
            <p14:sldId id="305"/>
            <p14:sldId id="310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641" userDrawn="1">
          <p15:clr>
            <a:srgbClr val="747775"/>
          </p15:clr>
        </p15:guide>
        <p15:guide id="4" pos="90" userDrawn="1">
          <p15:clr>
            <a:srgbClr val="A4A3A4"/>
          </p15:clr>
        </p15:guide>
        <p15:guide id="5" pos="55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65A"/>
    <a:srgbClr val="4B4B8C"/>
    <a:srgbClr val="FFCB00"/>
    <a:srgbClr val="FFF9E7"/>
    <a:srgbClr val="E1E1E1"/>
    <a:srgbClr val="B7B7B7"/>
    <a:srgbClr val="444342"/>
    <a:srgbClr val="990000"/>
    <a:srgbClr val="B2B2B2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>
        <p:guide orient="horz" pos="3026"/>
        <p:guide pos="2880"/>
        <p:guide orient="horz" pos="2641"/>
        <p:guide pos="90"/>
        <p:guide pos="55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3;&#1072;&#1074;&#1080;&#1075;&#1072;&#1094;&#1080;&#1103;\Desktop\&#1040;&#1053;&#1040;&#1051;&#1048;&#1047;&#1067;\&#1040;&#1085;&#1072;&#1083;&#1080;&#1079;%20&#1088;&#1077;&#1085;&#1090;&#1072;&#1073;&#1077;&#1083;&#1100;&#1085;&#1086;&#1089;&#1090;&#1080;%20&#1084;&#1072;&#1088;&#1096;&#1088;&#1091;&#1090;&#1086;&#1074;\111.xlsx" TargetMode="External"/><Relationship Id="rId1" Type="http://schemas.openxmlformats.org/officeDocument/2006/relationships/image" Target="../media/image19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Пассажирооборот</a:t>
            </a:r>
            <a:r>
              <a:rPr lang="ru-RU" baseline="0" dirty="0"/>
              <a:t> 2021-2023гг.</a:t>
            </a: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593440068558023E-2"/>
          <c:y val="1.0327522107473548E-2"/>
          <c:w val="0.91940655993144194"/>
          <c:h val="0.79299813093417082"/>
        </c:manualLayout>
      </c:layout>
      <c:lineChart>
        <c:grouping val="standard"/>
        <c:varyColors val="0"/>
        <c:ser>
          <c:idx val="0"/>
          <c:order val="0"/>
          <c:spPr>
            <a:ln w="53975" cap="flat">
              <a:beve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marker>
            <c:spPr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c:spPr>
          </c:marker>
          <c:cat>
            <c:numRef>
              <c:f>Доход!$C$194:$AL$194</c:f>
              <c:numCache>
                <c:formatCode>mmm/yy</c:formatCode>
                <c:ptCount val="36"/>
                <c:pt idx="0">
                  <c:v>44197</c:v>
                </c:pt>
                <c:pt idx="1">
                  <c:v>44228</c:v>
                </c:pt>
                <c:pt idx="2">
                  <c:v>44256</c:v>
                </c:pt>
                <c:pt idx="3">
                  <c:v>44287</c:v>
                </c:pt>
                <c:pt idx="4">
                  <c:v>44317</c:v>
                </c:pt>
                <c:pt idx="5">
                  <c:v>44348</c:v>
                </c:pt>
                <c:pt idx="6">
                  <c:v>44378</c:v>
                </c:pt>
                <c:pt idx="7">
                  <c:v>44409</c:v>
                </c:pt>
                <c:pt idx="8">
                  <c:v>44440</c:v>
                </c:pt>
                <c:pt idx="9">
                  <c:v>44470</c:v>
                </c:pt>
                <c:pt idx="10">
                  <c:v>44501</c:v>
                </c:pt>
                <c:pt idx="11">
                  <c:v>44531</c:v>
                </c:pt>
                <c:pt idx="12">
                  <c:v>44562</c:v>
                </c:pt>
                <c:pt idx="13">
                  <c:v>44593</c:v>
                </c:pt>
                <c:pt idx="14">
                  <c:v>44621</c:v>
                </c:pt>
                <c:pt idx="15">
                  <c:v>44652</c:v>
                </c:pt>
                <c:pt idx="16">
                  <c:v>44682</c:v>
                </c:pt>
                <c:pt idx="17">
                  <c:v>44713</c:v>
                </c:pt>
                <c:pt idx="18">
                  <c:v>44743</c:v>
                </c:pt>
                <c:pt idx="19">
                  <c:v>44774</c:v>
                </c:pt>
                <c:pt idx="20">
                  <c:v>44805</c:v>
                </c:pt>
                <c:pt idx="21">
                  <c:v>44835</c:v>
                </c:pt>
                <c:pt idx="22">
                  <c:v>44866</c:v>
                </c:pt>
                <c:pt idx="23">
                  <c:v>44896</c:v>
                </c:pt>
                <c:pt idx="24">
                  <c:v>44927</c:v>
                </c:pt>
                <c:pt idx="25">
                  <c:v>44958</c:v>
                </c:pt>
                <c:pt idx="26">
                  <c:v>44986</c:v>
                </c:pt>
                <c:pt idx="27">
                  <c:v>45017</c:v>
                </c:pt>
                <c:pt idx="28">
                  <c:v>45047</c:v>
                </c:pt>
                <c:pt idx="29">
                  <c:v>45078</c:v>
                </c:pt>
                <c:pt idx="30">
                  <c:v>45108</c:v>
                </c:pt>
                <c:pt idx="31">
                  <c:v>45139</c:v>
                </c:pt>
                <c:pt idx="32">
                  <c:v>45170</c:v>
                </c:pt>
                <c:pt idx="33">
                  <c:v>45200</c:v>
                </c:pt>
                <c:pt idx="34">
                  <c:v>45231</c:v>
                </c:pt>
                <c:pt idx="35">
                  <c:v>45261</c:v>
                </c:pt>
              </c:numCache>
            </c:numRef>
          </c:cat>
          <c:val>
            <c:numRef>
              <c:f>Доход!$C$195:$AL$195</c:f>
              <c:numCache>
                <c:formatCode>General</c:formatCode>
                <c:ptCount val="36"/>
                <c:pt idx="0">
                  <c:v>454823</c:v>
                </c:pt>
                <c:pt idx="1">
                  <c:v>561937</c:v>
                </c:pt>
                <c:pt idx="2">
                  <c:v>693203</c:v>
                </c:pt>
                <c:pt idx="3">
                  <c:v>759635</c:v>
                </c:pt>
                <c:pt idx="4">
                  <c:v>725905</c:v>
                </c:pt>
                <c:pt idx="5">
                  <c:v>691748</c:v>
                </c:pt>
                <c:pt idx="6">
                  <c:v>778470</c:v>
                </c:pt>
                <c:pt idx="7">
                  <c:v>854995</c:v>
                </c:pt>
                <c:pt idx="8">
                  <c:v>922335</c:v>
                </c:pt>
                <c:pt idx="9">
                  <c:v>937300</c:v>
                </c:pt>
                <c:pt idx="10">
                  <c:v>830713</c:v>
                </c:pt>
                <c:pt idx="11">
                  <c:v>897275</c:v>
                </c:pt>
                <c:pt idx="12" formatCode="#,##0">
                  <c:v>809655</c:v>
                </c:pt>
                <c:pt idx="13" formatCode="#,##0">
                  <c:v>983482</c:v>
                </c:pt>
                <c:pt idx="14" formatCode="#,##0">
                  <c:v>1445462</c:v>
                </c:pt>
                <c:pt idx="15" formatCode="#,##0">
                  <c:v>1624770</c:v>
                </c:pt>
                <c:pt idx="16" formatCode="#,##0">
                  <c:v>1742210</c:v>
                </c:pt>
                <c:pt idx="17" formatCode="#,##0">
                  <c:v>1751149</c:v>
                </c:pt>
                <c:pt idx="18" formatCode="#,##0">
                  <c:v>1719426</c:v>
                </c:pt>
                <c:pt idx="19" formatCode="#,##0">
                  <c:v>1843774</c:v>
                </c:pt>
                <c:pt idx="20" formatCode="#,##0">
                  <c:v>2200200</c:v>
                </c:pt>
                <c:pt idx="21" formatCode="#,##0">
                  <c:v>2351665</c:v>
                </c:pt>
                <c:pt idx="22" formatCode="#,##0">
                  <c:v>2283551</c:v>
                </c:pt>
                <c:pt idx="23" formatCode="#,##0">
                  <c:v>2285898</c:v>
                </c:pt>
                <c:pt idx="24" formatCode="#,##0">
                  <c:v>2080685</c:v>
                </c:pt>
                <c:pt idx="25" formatCode="#,##0">
                  <c:v>2227590</c:v>
                </c:pt>
                <c:pt idx="26" formatCode="#,##0">
                  <c:v>2684560</c:v>
                </c:pt>
                <c:pt idx="27" formatCode="#,##0">
                  <c:v>2675041</c:v>
                </c:pt>
                <c:pt idx="28" formatCode="#,##0">
                  <c:v>2865328</c:v>
                </c:pt>
                <c:pt idx="29" formatCode="#,##0">
                  <c:v>2769559</c:v>
                </c:pt>
                <c:pt idx="30" formatCode="#,##0">
                  <c:v>2658306</c:v>
                </c:pt>
                <c:pt idx="31" formatCode="#,##0">
                  <c:v>2731401</c:v>
                </c:pt>
                <c:pt idx="32" formatCode="#,##0">
                  <c:v>2950566</c:v>
                </c:pt>
                <c:pt idx="33" formatCode="#,##0">
                  <c:v>3120522</c:v>
                </c:pt>
                <c:pt idx="34" formatCode="#,##0">
                  <c:v>2896658</c:v>
                </c:pt>
                <c:pt idx="35" formatCode="#,##0">
                  <c:v>2791259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327-4FAB-AA2F-8837B625F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770176"/>
        <c:axId val="184982528"/>
      </c:lineChart>
      <c:dateAx>
        <c:axId val="102770176"/>
        <c:scaling>
          <c:orientation val="minMax"/>
        </c:scaling>
        <c:delete val="0"/>
        <c:axPos val="b"/>
        <c:numFmt formatCode="mmm/yy" sourceLinked="1"/>
        <c:majorTickMark val="none"/>
        <c:minorTickMark val="none"/>
        <c:tickLblPos val="nextTo"/>
        <c:crossAx val="184982528"/>
        <c:crosses val="autoZero"/>
        <c:auto val="1"/>
        <c:lblOffset val="100"/>
        <c:baseTimeUnit val="months"/>
      </c:dateAx>
      <c:valAx>
        <c:axId val="184982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2770176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24000"/>
          </a:blip>
          <a:srcRect/>
          <a:stretch>
            <a:fillRect/>
          </a:stretch>
        </a:blipFill>
      </c:spPr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05B19-2D57-4774-AC22-08E3408BD8B4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3C320-B073-4477-B9F9-FECE23B251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29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03451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b92f1217f_0_2090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21b92f1217f_0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756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Согласовали модель видеорегистратора с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Министерством цифрового развития Новосибирской области.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Одобрение получено.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7110" y="9441674"/>
            <a:ext cx="2950108" cy="497676"/>
          </a:xfrm>
          <a:prstGeom prst="rect">
            <a:avLst/>
          </a:prstGeom>
        </p:spPr>
        <p:txBody>
          <a:bodyPr lIns="90580" tIns="45290" rIns="90580" bIns="45290"/>
          <a:lstStyle/>
          <a:p>
            <a:fld id="{97CCA32E-082C-4CED-8622-C6946B518D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9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b92f1217f_0_2090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21b92f1217f_0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756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b92f1217f_0_2090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21b92f1217f_0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318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b92f1217f_0_2090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21b92f1217f_0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5318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b92f1217f_0_2090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21b92f1217f_0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5396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b92f1217f_0_2090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21b92f1217f_0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3310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b92f1217f_0_2090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21b92f1217f_0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6307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b92f1217f_0_2090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21b92f1217f_0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28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b92f1217f_0_2090:notes"/>
          <p:cNvSpPr txBox="1">
            <a:spLocks noGrp="1"/>
          </p:cNvSpPr>
          <p:nvPr>
            <p:ph type="body" idx="1"/>
          </p:nvPr>
        </p:nvSpPr>
        <p:spPr>
          <a:xfrm>
            <a:off x="680879" y="4784070"/>
            <a:ext cx="5447030" cy="3914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g21b92f1217f_0_2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569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solidFill>
          <a:schemeClr val="accen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1902711" y="1537517"/>
            <a:ext cx="5620073" cy="3598413"/>
            <a:chOff x="2401342" y="248706"/>
            <a:chExt cx="5620073" cy="3598413"/>
          </a:xfrm>
        </p:grpSpPr>
        <p:sp>
          <p:nvSpPr>
            <p:cNvPr id="60" name="Google Shape;60;p15"/>
            <p:cNvSpPr/>
            <p:nvPr/>
          </p:nvSpPr>
          <p:spPr>
            <a:xfrm>
              <a:off x="4283968" y="941198"/>
              <a:ext cx="957000" cy="957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4080672" y="1386488"/>
              <a:ext cx="491100" cy="49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3485352" y="1717923"/>
              <a:ext cx="1190700" cy="119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2886827" y="1894030"/>
              <a:ext cx="1190700" cy="1190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2401342" y="2516235"/>
              <a:ext cx="784800" cy="78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017096" y="2797485"/>
              <a:ext cx="784800" cy="78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3562974" y="2003019"/>
              <a:ext cx="1844100" cy="184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4999309" y="3011131"/>
              <a:ext cx="784800" cy="78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5653222" y="2981733"/>
              <a:ext cx="784800" cy="78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6035666" y="2445747"/>
              <a:ext cx="1363200" cy="136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037784" y="2729409"/>
              <a:ext cx="784800" cy="78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6658215" y="1725625"/>
              <a:ext cx="1363200" cy="1363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4702059" y="880592"/>
              <a:ext cx="1040100" cy="1040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5200227" y="1153449"/>
              <a:ext cx="1040100" cy="1040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5945245" y="1484448"/>
              <a:ext cx="701100" cy="701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6121822" y="1792219"/>
              <a:ext cx="1040100" cy="1040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4251327" y="1369850"/>
              <a:ext cx="2136000" cy="213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4765704" y="248706"/>
              <a:ext cx="608700" cy="1216200"/>
            </a:xfrm>
            <a:prstGeom prst="trapezoid">
              <a:avLst>
                <a:gd name="adj" fmla="val 25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" name="Google Shape;78;p15"/>
          <p:cNvSpPr/>
          <p:nvPr/>
        </p:nvSpPr>
        <p:spPr>
          <a:xfrm>
            <a:off x="0" y="0"/>
            <a:ext cx="9144000" cy="134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15"/>
          <p:cNvGrpSpPr/>
          <p:nvPr/>
        </p:nvGrpSpPr>
        <p:grpSpPr>
          <a:xfrm>
            <a:off x="0" y="3798740"/>
            <a:ext cx="9144000" cy="1344850"/>
            <a:chOff x="0" y="3798740"/>
            <a:chExt cx="9144000" cy="1344850"/>
          </a:xfrm>
        </p:grpSpPr>
        <p:sp>
          <p:nvSpPr>
            <p:cNvPr id="80" name="Google Shape;80;p15"/>
            <p:cNvSpPr/>
            <p:nvPr/>
          </p:nvSpPr>
          <p:spPr>
            <a:xfrm>
              <a:off x="0" y="4731990"/>
              <a:ext cx="9144000" cy="41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2195736" y="4299942"/>
              <a:ext cx="576000" cy="57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772072" y="4361681"/>
              <a:ext cx="576000" cy="576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1330152" y="4539308"/>
              <a:ext cx="596700" cy="596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7092280" y="3798740"/>
              <a:ext cx="596700" cy="596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495678" y="4341143"/>
              <a:ext cx="596700" cy="596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991200" y="4240063"/>
              <a:ext cx="697800" cy="697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7392378" y="4244602"/>
              <a:ext cx="593100" cy="59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7812360" y="4435486"/>
              <a:ext cx="593100" cy="593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0" y="3075806"/>
            <a:ext cx="9144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2"/>
          </p:nvPr>
        </p:nvSpPr>
        <p:spPr>
          <a:xfrm>
            <a:off x="-148" y="3723878"/>
            <a:ext cx="9144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91" name="Google Shape;91;p15"/>
          <p:cNvGrpSpPr/>
          <p:nvPr/>
        </p:nvGrpSpPr>
        <p:grpSpPr>
          <a:xfrm>
            <a:off x="6535596" y="1104508"/>
            <a:ext cx="672742" cy="486324"/>
            <a:chOff x="6495678" y="1779663"/>
            <a:chExt cx="672742" cy="486324"/>
          </a:xfrm>
        </p:grpSpPr>
        <p:sp>
          <p:nvSpPr>
            <p:cNvPr id="92" name="Google Shape;92;p15"/>
            <p:cNvSpPr/>
            <p:nvPr/>
          </p:nvSpPr>
          <p:spPr>
            <a:xfrm>
              <a:off x="6588225" y="1779663"/>
              <a:ext cx="432000" cy="43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872020" y="1913390"/>
              <a:ext cx="296400" cy="296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495678" y="1995687"/>
              <a:ext cx="270300" cy="27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6698826" y="1995687"/>
              <a:ext cx="270300" cy="27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15"/>
          <p:cNvGrpSpPr/>
          <p:nvPr/>
        </p:nvGrpSpPr>
        <p:grpSpPr>
          <a:xfrm>
            <a:off x="2099189" y="2183209"/>
            <a:ext cx="524537" cy="379187"/>
            <a:chOff x="6495678" y="1779663"/>
            <a:chExt cx="672742" cy="486324"/>
          </a:xfrm>
        </p:grpSpPr>
        <p:sp>
          <p:nvSpPr>
            <p:cNvPr id="97" name="Google Shape;97;p15"/>
            <p:cNvSpPr/>
            <p:nvPr/>
          </p:nvSpPr>
          <p:spPr>
            <a:xfrm>
              <a:off x="6588225" y="1779663"/>
              <a:ext cx="432000" cy="432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872020" y="1913390"/>
              <a:ext cx="296400" cy="296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495678" y="1995687"/>
              <a:ext cx="270300" cy="27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698826" y="1995687"/>
              <a:ext cx="270300" cy="27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15"/>
          <p:cNvGrpSpPr/>
          <p:nvPr/>
        </p:nvGrpSpPr>
        <p:grpSpPr>
          <a:xfrm>
            <a:off x="4249055" y="497586"/>
            <a:ext cx="645890" cy="1241591"/>
            <a:chOff x="5304862" y="-789923"/>
            <a:chExt cx="645890" cy="1241591"/>
          </a:xfrm>
        </p:grpSpPr>
        <p:grpSp>
          <p:nvGrpSpPr>
            <p:cNvPr id="102" name="Google Shape;102;p15"/>
            <p:cNvGrpSpPr/>
            <p:nvPr/>
          </p:nvGrpSpPr>
          <p:grpSpPr>
            <a:xfrm>
              <a:off x="5377232" y="-789923"/>
              <a:ext cx="495969" cy="1052585"/>
              <a:chOff x="5868144" y="-857099"/>
              <a:chExt cx="495969" cy="1052585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868144" y="-853769"/>
                <a:ext cx="495969" cy="1049255"/>
              </a:xfrm>
              <a:custGeom>
                <a:avLst/>
                <a:gdLst/>
                <a:ahLst/>
                <a:cxnLst/>
                <a:rect l="l" t="t" r="r" b="b"/>
                <a:pathLst>
                  <a:path w="495969" h="1049255" extrusionOk="0">
                    <a:moveTo>
                      <a:pt x="95257" y="1049255"/>
                    </a:moveTo>
                    <a:cubicBezTo>
                      <a:pt x="6676" y="723357"/>
                      <a:pt x="-121664" y="317947"/>
                      <a:pt x="250929" y="0"/>
                    </a:cubicBezTo>
                    <a:cubicBezTo>
                      <a:pt x="612920" y="328549"/>
                      <a:pt x="489882" y="781667"/>
                      <a:pt x="406601" y="1049255"/>
                    </a:cubicBezTo>
                    <a:lnTo>
                      <a:pt x="95257" y="1049255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939427" y="102551"/>
                <a:ext cx="364003" cy="92935"/>
              </a:xfrm>
              <a:custGeom>
                <a:avLst/>
                <a:gdLst/>
                <a:ahLst/>
                <a:cxnLst/>
                <a:rect l="l" t="t" r="r" b="b"/>
                <a:pathLst>
                  <a:path w="364003" h="92935" extrusionOk="0">
                    <a:moveTo>
                      <a:pt x="0" y="0"/>
                    </a:moveTo>
                    <a:lnTo>
                      <a:pt x="364003" y="0"/>
                    </a:lnTo>
                    <a:lnTo>
                      <a:pt x="336518" y="92935"/>
                    </a:lnTo>
                    <a:lnTo>
                      <a:pt x="25174" y="92935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893989" y="-857099"/>
                <a:ext cx="444279" cy="350537"/>
              </a:xfrm>
              <a:custGeom>
                <a:avLst/>
                <a:gdLst/>
                <a:ahLst/>
                <a:cxnLst/>
                <a:rect l="l" t="t" r="r" b="b"/>
                <a:pathLst>
                  <a:path w="444279" h="350537" extrusionOk="0">
                    <a:moveTo>
                      <a:pt x="227272" y="0"/>
                    </a:moveTo>
                    <a:cubicBezTo>
                      <a:pt x="340394" y="102672"/>
                      <a:pt x="406151" y="217508"/>
                      <a:pt x="440556" y="335046"/>
                    </a:cubicBezTo>
                    <a:lnTo>
                      <a:pt x="444279" y="350537"/>
                    </a:lnTo>
                    <a:lnTo>
                      <a:pt x="0" y="350537"/>
                    </a:lnTo>
                    <a:lnTo>
                      <a:pt x="8223" y="318604"/>
                    </a:lnTo>
                    <a:cubicBezTo>
                      <a:pt x="43321" y="207258"/>
                      <a:pt x="110837" y="99358"/>
                      <a:pt x="2272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106;p15"/>
            <p:cNvSpPr/>
            <p:nvPr/>
          </p:nvSpPr>
          <p:spPr>
            <a:xfrm>
              <a:off x="5535216" y="-351600"/>
              <a:ext cx="180000" cy="1800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 flipH="1">
              <a:off x="5614416" y="6445"/>
              <a:ext cx="21600" cy="43200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5304862" y="-1556"/>
              <a:ext cx="143653" cy="453224"/>
            </a:xfrm>
            <a:custGeom>
              <a:avLst/>
              <a:gdLst/>
              <a:ahLst/>
              <a:cxnLst/>
              <a:rect l="l" t="t" r="r" b="b"/>
              <a:pathLst>
                <a:path w="143653" h="453224" extrusionOk="0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 flipH="1">
              <a:off x="5807099" y="-1556"/>
              <a:ext cx="143653" cy="453224"/>
            </a:xfrm>
            <a:custGeom>
              <a:avLst/>
              <a:gdLst/>
              <a:ahLst/>
              <a:cxnLst/>
              <a:rect l="l" t="t" r="r" b="b"/>
              <a:pathLst>
                <a:path w="143653" h="453224" extrusionOk="0">
                  <a:moveTo>
                    <a:pt x="98595" y="0"/>
                  </a:moveTo>
                  <a:lnTo>
                    <a:pt x="143653" y="145774"/>
                  </a:lnTo>
                  <a:cubicBezTo>
                    <a:pt x="38518" y="232356"/>
                    <a:pt x="50005" y="387847"/>
                    <a:pt x="27034" y="453224"/>
                  </a:cubicBezTo>
                  <a:cubicBezTo>
                    <a:pt x="5831" y="365759"/>
                    <a:pt x="-47179" y="100716"/>
                    <a:pt x="98595" y="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3F3F3F"/>
                </a:solidFill>
              </a:defRPr>
            </a:lvl1pPr>
            <a:lvl2pPr lvl="1">
              <a:buNone/>
              <a:defRPr>
                <a:solidFill>
                  <a:srgbClr val="3F3F3F"/>
                </a:solidFill>
              </a:defRPr>
            </a:lvl2pPr>
            <a:lvl3pPr lvl="2">
              <a:buNone/>
              <a:defRPr>
                <a:solidFill>
                  <a:srgbClr val="3F3F3F"/>
                </a:solidFill>
              </a:defRPr>
            </a:lvl3pPr>
            <a:lvl4pPr lvl="3">
              <a:buNone/>
              <a:defRPr>
                <a:solidFill>
                  <a:srgbClr val="3F3F3F"/>
                </a:solidFill>
              </a:defRPr>
            </a:lvl4pPr>
            <a:lvl5pPr lvl="4">
              <a:buNone/>
              <a:defRPr>
                <a:solidFill>
                  <a:srgbClr val="3F3F3F"/>
                </a:solidFill>
              </a:defRPr>
            </a:lvl5pPr>
            <a:lvl6pPr lvl="5">
              <a:buNone/>
              <a:defRPr>
                <a:solidFill>
                  <a:srgbClr val="3F3F3F"/>
                </a:solidFill>
              </a:defRPr>
            </a:lvl6pPr>
            <a:lvl7pPr lvl="6">
              <a:buNone/>
              <a:defRPr>
                <a:solidFill>
                  <a:srgbClr val="3F3F3F"/>
                </a:solidFill>
              </a:defRPr>
            </a:lvl7pPr>
            <a:lvl8pPr lvl="7">
              <a:buNone/>
              <a:defRPr>
                <a:solidFill>
                  <a:srgbClr val="3F3F3F"/>
                </a:solidFill>
              </a:defRPr>
            </a:lvl8pPr>
            <a:lvl9pPr lvl="8">
              <a:buNone/>
              <a:defRPr>
                <a:solidFill>
                  <a:srgbClr val="3F3F3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BECC-AED5-40D8-B31A-E11C29FAA265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68F9-8B2B-41E5-B5B1-E95751C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27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 slide layout">
  <p:cSld name="3_Agenda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262626"/>
                </a:solidFill>
              </a:defRPr>
            </a:lvl1pPr>
            <a:lvl2pPr lvl="1">
              <a:buNone/>
              <a:defRPr>
                <a:solidFill>
                  <a:srgbClr val="262626"/>
                </a:solidFill>
              </a:defRPr>
            </a:lvl2pPr>
            <a:lvl3pPr lvl="2">
              <a:buNone/>
              <a:defRPr>
                <a:solidFill>
                  <a:srgbClr val="262626"/>
                </a:solidFill>
              </a:defRPr>
            </a:lvl3pPr>
            <a:lvl4pPr lvl="3">
              <a:buNone/>
              <a:defRPr>
                <a:solidFill>
                  <a:srgbClr val="262626"/>
                </a:solidFill>
              </a:defRPr>
            </a:lvl4pPr>
            <a:lvl5pPr lvl="4">
              <a:buNone/>
              <a:defRPr>
                <a:solidFill>
                  <a:srgbClr val="262626"/>
                </a:solidFill>
              </a:defRPr>
            </a:lvl5pPr>
            <a:lvl6pPr lvl="5">
              <a:buNone/>
              <a:defRPr>
                <a:solidFill>
                  <a:srgbClr val="262626"/>
                </a:solidFill>
              </a:defRPr>
            </a:lvl6pPr>
            <a:lvl7pPr lvl="6">
              <a:buNone/>
              <a:defRPr>
                <a:solidFill>
                  <a:srgbClr val="262626"/>
                </a:solidFill>
              </a:defRPr>
            </a:lvl7pPr>
            <a:lvl8pPr lvl="7">
              <a:buNone/>
              <a:defRPr>
                <a:solidFill>
                  <a:srgbClr val="262626"/>
                </a:solidFill>
              </a:defRPr>
            </a:lvl8pPr>
            <a:lvl9pPr lvl="8"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aam slide layout">
  <p:cSld name="4_Taam slide layou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346752" y="236948"/>
            <a:ext cx="2334900" cy="4669800"/>
          </a:xfrm>
          <a:prstGeom prst="roundRect">
            <a:avLst>
              <a:gd name="adj" fmla="val 4474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>
            <a:spLocks noGrp="1"/>
          </p:cNvSpPr>
          <p:nvPr>
            <p:ph type="pic" idx="2"/>
          </p:nvPr>
        </p:nvSpPr>
        <p:spPr>
          <a:xfrm>
            <a:off x="511984" y="415174"/>
            <a:ext cx="2004300" cy="1803900"/>
          </a:xfrm>
          <a:prstGeom prst="roundRect">
            <a:avLst>
              <a:gd name="adj" fmla="val 2681"/>
            </a:avLst>
          </a:prstGeom>
          <a:solidFill>
            <a:srgbClr val="F2F2F2"/>
          </a:solidFill>
          <a:ln>
            <a:noFill/>
          </a:ln>
        </p:spPr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s slide layout">
  <p:cSld name="5_Contents slide layou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>
            <a:spLocks noGrp="1"/>
          </p:cNvSpPr>
          <p:nvPr>
            <p:ph type="pic" idx="2"/>
          </p:nvPr>
        </p:nvSpPr>
        <p:spPr>
          <a:xfrm>
            <a:off x="1759846" y="0"/>
            <a:ext cx="7115100" cy="341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ntents slide layout">
  <p:cSld name="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s slide layout">
  <p:cSld name="2_Contents slide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ntents slide layout">
  <p:cSld name="7_Contents slide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>
            <a:spLocks noGrp="1"/>
          </p:cNvSpPr>
          <p:nvPr>
            <p:ph type="pic" idx="2"/>
          </p:nvPr>
        </p:nvSpPr>
        <p:spPr>
          <a:xfrm>
            <a:off x="0" y="-6269"/>
            <a:ext cx="5670900" cy="5149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>
            <a:spLocks noGrp="1"/>
          </p:cNvSpPr>
          <p:nvPr>
            <p:ph type="pic" idx="2"/>
          </p:nvPr>
        </p:nvSpPr>
        <p:spPr>
          <a:xfrm>
            <a:off x="-1" y="0"/>
            <a:ext cx="34278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ontents slide layout">
  <p:cSld name="12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>
            <a:spLocks noGrp="1"/>
          </p:cNvSpPr>
          <p:nvPr>
            <p:ph type="pic" idx="2"/>
          </p:nvPr>
        </p:nvSpPr>
        <p:spPr>
          <a:xfrm>
            <a:off x="0" y="2428875"/>
            <a:ext cx="4526400" cy="271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3" name="Google Shape;153;p29"/>
          <p:cNvSpPr>
            <a:spLocks noGrp="1"/>
          </p:cNvSpPr>
          <p:nvPr>
            <p:ph type="pic" idx="3"/>
          </p:nvPr>
        </p:nvSpPr>
        <p:spPr>
          <a:xfrm>
            <a:off x="4617720" y="2428875"/>
            <a:ext cx="4526400" cy="271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262626"/>
                </a:solidFill>
              </a:defRPr>
            </a:lvl1pPr>
            <a:lvl2pPr lvl="1">
              <a:buNone/>
              <a:defRPr>
                <a:solidFill>
                  <a:srgbClr val="262626"/>
                </a:solidFill>
              </a:defRPr>
            </a:lvl2pPr>
            <a:lvl3pPr lvl="2">
              <a:buNone/>
              <a:defRPr>
                <a:solidFill>
                  <a:srgbClr val="262626"/>
                </a:solidFill>
              </a:defRPr>
            </a:lvl3pPr>
            <a:lvl4pPr lvl="3">
              <a:buNone/>
              <a:defRPr>
                <a:solidFill>
                  <a:srgbClr val="262626"/>
                </a:solidFill>
              </a:defRPr>
            </a:lvl4pPr>
            <a:lvl5pPr lvl="4">
              <a:buNone/>
              <a:defRPr>
                <a:solidFill>
                  <a:srgbClr val="262626"/>
                </a:solidFill>
              </a:defRPr>
            </a:lvl5pPr>
            <a:lvl6pPr lvl="5">
              <a:buNone/>
              <a:defRPr>
                <a:solidFill>
                  <a:srgbClr val="262626"/>
                </a:solidFill>
              </a:defRPr>
            </a:lvl6pPr>
            <a:lvl7pPr lvl="6">
              <a:buNone/>
              <a:defRPr>
                <a:solidFill>
                  <a:srgbClr val="262626"/>
                </a:solidFill>
              </a:defRPr>
            </a:lvl7pPr>
            <a:lvl8pPr lvl="7">
              <a:buNone/>
              <a:defRPr>
                <a:solidFill>
                  <a:srgbClr val="262626"/>
                </a:solidFill>
              </a:defRPr>
            </a:lvl8pPr>
            <a:lvl9pPr lvl="8"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>
            <a:off x="0" y="2571750"/>
            <a:ext cx="9144000" cy="257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" name="Google Shape;160;p31"/>
          <p:cNvGrpSpPr/>
          <p:nvPr/>
        </p:nvGrpSpPr>
        <p:grpSpPr>
          <a:xfrm>
            <a:off x="2471618" y="1128596"/>
            <a:ext cx="4201558" cy="2308303"/>
            <a:chOff x="-548507" y="477868"/>
            <a:chExt cx="11571351" cy="6357209"/>
          </a:xfrm>
        </p:grpSpPr>
        <p:sp>
          <p:nvSpPr>
            <p:cNvPr id="161" name="Google Shape;161;p31"/>
            <p:cNvSpPr/>
            <p:nvPr/>
          </p:nvSpPr>
          <p:spPr>
            <a:xfrm>
              <a:off x="-482765" y="6440599"/>
              <a:ext cx="11439858" cy="394478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1"/>
            <p:cNvSpPr/>
            <p:nvPr/>
          </p:nvSpPr>
          <p:spPr>
            <a:xfrm>
              <a:off x="700575" y="477868"/>
              <a:ext cx="9072991" cy="5917168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1"/>
            <p:cNvSpPr/>
            <p:nvPr/>
          </p:nvSpPr>
          <p:spPr>
            <a:xfrm>
              <a:off x="1088451" y="839448"/>
              <a:ext cx="8284035" cy="5062466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1"/>
            <p:cNvSpPr/>
            <p:nvPr/>
          </p:nvSpPr>
          <p:spPr>
            <a:xfrm>
              <a:off x="-548507" y="6164484"/>
              <a:ext cx="11571351" cy="460224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1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" name="Google Shape;166;p31"/>
            <p:cNvGrpSpPr/>
            <p:nvPr/>
          </p:nvGrpSpPr>
          <p:grpSpPr>
            <a:xfrm>
              <a:off x="1606" y="6382978"/>
              <a:ext cx="414000" cy="115200"/>
              <a:chOff x="5955" y="6353672"/>
              <a:chExt cx="414000" cy="115200"/>
            </a:xfrm>
          </p:grpSpPr>
          <p:sp>
            <p:nvSpPr>
              <p:cNvPr id="167" name="Google Shape;167;p31"/>
              <p:cNvSpPr/>
              <p:nvPr/>
            </p:nvSpPr>
            <p:spPr>
              <a:xfrm>
                <a:off x="5955" y="6353672"/>
                <a:ext cx="414000" cy="115200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1"/>
              <p:cNvSpPr/>
              <p:nvPr/>
            </p:nvSpPr>
            <p:spPr>
              <a:xfrm>
                <a:off x="99417" y="6382279"/>
                <a:ext cx="227100" cy="55200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" name="Google Shape;169;p31"/>
            <p:cNvGrpSpPr/>
            <p:nvPr/>
          </p:nvGrpSpPr>
          <p:grpSpPr>
            <a:xfrm>
              <a:off x="9855291" y="6381600"/>
              <a:ext cx="886126" cy="115200"/>
              <a:chOff x="5955" y="6353672"/>
              <a:chExt cx="414000" cy="115200"/>
            </a:xfrm>
          </p:grpSpPr>
          <p:sp>
            <p:nvSpPr>
              <p:cNvPr id="170" name="Google Shape;170;p31"/>
              <p:cNvSpPr/>
              <p:nvPr/>
            </p:nvSpPr>
            <p:spPr>
              <a:xfrm>
                <a:off x="5955" y="6353672"/>
                <a:ext cx="414000" cy="115200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1"/>
              <p:cNvSpPr/>
              <p:nvPr/>
            </p:nvSpPr>
            <p:spPr>
              <a:xfrm>
                <a:off x="84761" y="6382279"/>
                <a:ext cx="256200" cy="55200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" name="Google Shape;172;p31"/>
            <p:cNvSpPr/>
            <p:nvPr/>
          </p:nvSpPr>
          <p:spPr>
            <a:xfrm>
              <a:off x="3892805" y="496953"/>
              <a:ext cx="5477614" cy="5427435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0"/>
              </a:srgbClr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31"/>
          <p:cNvSpPr>
            <a:spLocks noGrp="1"/>
          </p:cNvSpPr>
          <p:nvPr>
            <p:ph type="pic" idx="2"/>
          </p:nvPr>
        </p:nvSpPr>
        <p:spPr>
          <a:xfrm>
            <a:off x="3036022" y="1258204"/>
            <a:ext cx="3093300" cy="1861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4" name="Google Shape;174;p31"/>
          <p:cNvSpPr txBox="1">
            <a:spLocks noGrp="1"/>
          </p:cNvSpPr>
          <p:nvPr>
            <p:ph type="body" idx="1"/>
          </p:nvPr>
        </p:nvSpPr>
        <p:spPr>
          <a:xfrm>
            <a:off x="242647" y="25463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262626"/>
                </a:solidFill>
              </a:defRPr>
            </a:lvl1pPr>
            <a:lvl2pPr lvl="1">
              <a:buNone/>
              <a:defRPr>
                <a:solidFill>
                  <a:srgbClr val="262626"/>
                </a:solidFill>
              </a:defRPr>
            </a:lvl2pPr>
            <a:lvl3pPr lvl="2">
              <a:buNone/>
              <a:defRPr>
                <a:solidFill>
                  <a:srgbClr val="262626"/>
                </a:solidFill>
              </a:defRPr>
            </a:lvl3pPr>
            <a:lvl4pPr lvl="3">
              <a:buNone/>
              <a:defRPr>
                <a:solidFill>
                  <a:srgbClr val="262626"/>
                </a:solidFill>
              </a:defRPr>
            </a:lvl4pPr>
            <a:lvl5pPr lvl="4">
              <a:buNone/>
              <a:defRPr>
                <a:solidFill>
                  <a:srgbClr val="262626"/>
                </a:solidFill>
              </a:defRPr>
            </a:lvl5pPr>
            <a:lvl6pPr lvl="5">
              <a:buNone/>
              <a:defRPr>
                <a:solidFill>
                  <a:srgbClr val="262626"/>
                </a:solidFill>
              </a:defRPr>
            </a:lvl6pPr>
            <a:lvl7pPr lvl="6">
              <a:buNone/>
              <a:defRPr>
                <a:solidFill>
                  <a:srgbClr val="262626"/>
                </a:solidFill>
              </a:defRPr>
            </a:lvl7pPr>
            <a:lvl8pPr lvl="7">
              <a:buNone/>
              <a:defRPr>
                <a:solidFill>
                  <a:srgbClr val="262626"/>
                </a:solidFill>
              </a:defRPr>
            </a:lvl8pPr>
            <a:lvl9pPr lvl="8"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ontents slide layout">
  <p:cSld name="17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body" idx="1"/>
          </p:nvPr>
        </p:nvSpPr>
        <p:spPr>
          <a:xfrm>
            <a:off x="242647" y="249362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262626"/>
                </a:solidFill>
              </a:defRPr>
            </a:lvl1pPr>
            <a:lvl2pPr lvl="1">
              <a:buNone/>
              <a:defRPr>
                <a:solidFill>
                  <a:srgbClr val="262626"/>
                </a:solidFill>
              </a:defRPr>
            </a:lvl2pPr>
            <a:lvl3pPr lvl="2">
              <a:buNone/>
              <a:defRPr>
                <a:solidFill>
                  <a:srgbClr val="262626"/>
                </a:solidFill>
              </a:defRPr>
            </a:lvl3pPr>
            <a:lvl4pPr lvl="3">
              <a:buNone/>
              <a:defRPr>
                <a:solidFill>
                  <a:srgbClr val="262626"/>
                </a:solidFill>
              </a:defRPr>
            </a:lvl4pPr>
            <a:lvl5pPr lvl="4">
              <a:buNone/>
              <a:defRPr>
                <a:solidFill>
                  <a:srgbClr val="262626"/>
                </a:solidFill>
              </a:defRPr>
            </a:lvl5pPr>
            <a:lvl6pPr lvl="5">
              <a:buNone/>
              <a:defRPr>
                <a:solidFill>
                  <a:srgbClr val="262626"/>
                </a:solidFill>
              </a:defRPr>
            </a:lvl6pPr>
            <a:lvl7pPr lvl="6">
              <a:buNone/>
              <a:defRPr>
                <a:solidFill>
                  <a:srgbClr val="262626"/>
                </a:solidFill>
              </a:defRPr>
            </a:lvl7pPr>
            <a:lvl8pPr lvl="7">
              <a:buNone/>
              <a:defRPr>
                <a:solidFill>
                  <a:srgbClr val="262626"/>
                </a:solidFill>
              </a:defRPr>
            </a:lvl8pPr>
            <a:lvl9pPr lvl="8"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>
            <a:spLocks noGrp="1"/>
          </p:cNvSpPr>
          <p:nvPr>
            <p:ph type="body" idx="1"/>
          </p:nvPr>
        </p:nvSpPr>
        <p:spPr>
          <a:xfrm>
            <a:off x="242647" y="92609"/>
            <a:ext cx="8679900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5"/>
          <p:cNvSpPr/>
          <p:nvPr/>
        </p:nvSpPr>
        <p:spPr>
          <a:xfrm>
            <a:off x="265508" y="848693"/>
            <a:ext cx="2670600" cy="4052100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398950" y="1010625"/>
            <a:ext cx="115500" cy="3761400"/>
          </a:xfrm>
          <a:prstGeom prst="roundRect">
            <a:avLst>
              <a:gd name="adj" fmla="val 50000"/>
            </a:avLst>
          </a:prstGeom>
          <a:solidFill>
            <a:schemeClr val="lt1">
              <a:alpha val="4078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5"/>
          <p:cNvSpPr/>
          <p:nvPr/>
        </p:nvSpPr>
        <p:spPr>
          <a:xfrm rot="5400000">
            <a:off x="2292807" y="957527"/>
            <a:ext cx="514500" cy="513900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5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533778" y="1227911"/>
            <a:ext cx="1674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5"/>
          <p:cNvSpPr txBox="1"/>
          <p:nvPr/>
        </p:nvSpPr>
        <p:spPr>
          <a:xfrm>
            <a:off x="533778" y="1595597"/>
            <a:ext cx="16743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1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5"/>
          <p:cNvSpPr txBox="1"/>
          <p:nvPr/>
        </p:nvSpPr>
        <p:spPr>
          <a:xfrm>
            <a:off x="540922" y="4356329"/>
            <a:ext cx="16740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www.allppt.com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5"/>
          <p:cNvSpPr txBox="1"/>
          <p:nvPr/>
        </p:nvSpPr>
        <p:spPr>
          <a:xfrm>
            <a:off x="540922" y="3337743"/>
            <a:ext cx="2038200" cy="10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 sz="1100"/>
          </a:p>
        </p:txBody>
      </p:sp>
      <p:sp>
        <p:nvSpPr>
          <p:cNvPr id="192" name="Google Shape;192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262626"/>
                </a:solidFill>
              </a:defRPr>
            </a:lvl1pPr>
            <a:lvl2pPr lvl="1">
              <a:buNone/>
              <a:defRPr>
                <a:solidFill>
                  <a:srgbClr val="262626"/>
                </a:solidFill>
              </a:defRPr>
            </a:lvl2pPr>
            <a:lvl3pPr lvl="2">
              <a:buNone/>
              <a:defRPr>
                <a:solidFill>
                  <a:srgbClr val="262626"/>
                </a:solidFill>
              </a:defRPr>
            </a:lvl3pPr>
            <a:lvl4pPr lvl="3">
              <a:buNone/>
              <a:defRPr>
                <a:solidFill>
                  <a:srgbClr val="262626"/>
                </a:solidFill>
              </a:defRPr>
            </a:lvl4pPr>
            <a:lvl5pPr lvl="4">
              <a:buNone/>
              <a:defRPr>
                <a:solidFill>
                  <a:srgbClr val="262626"/>
                </a:solidFill>
              </a:defRPr>
            </a:lvl5pPr>
            <a:lvl6pPr lvl="5">
              <a:buNone/>
              <a:defRPr>
                <a:solidFill>
                  <a:srgbClr val="262626"/>
                </a:solidFill>
              </a:defRPr>
            </a:lvl6pPr>
            <a:lvl7pPr lvl="6">
              <a:buNone/>
              <a:defRPr>
                <a:solidFill>
                  <a:srgbClr val="262626"/>
                </a:solidFill>
              </a:defRPr>
            </a:lvl7pPr>
            <a:lvl8pPr lvl="7">
              <a:buNone/>
              <a:defRPr>
                <a:solidFill>
                  <a:srgbClr val="262626"/>
                </a:solidFill>
              </a:defRPr>
            </a:lvl8pPr>
            <a:lvl9pPr lvl="8">
              <a:buNone/>
              <a:defRPr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BECC-AED5-40D8-B31A-E11C29FAA265}" type="datetimeFigureOut">
              <a:rPr lang="ru-RU" smtClean="0"/>
              <a:pPr/>
              <a:t>19.06.2024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A68F9-8B2B-41E5-B5B1-E95751CDA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8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4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8" y="654299"/>
            <a:ext cx="9142032" cy="2318384"/>
            <a:chOff x="0" y="2490298"/>
            <a:chExt cx="9142032" cy="2318384"/>
          </a:xfrm>
        </p:grpSpPr>
        <p:pic>
          <p:nvPicPr>
            <p:cNvPr id="8" name="Picture 10" descr="https://thumbs.dreamstime.com/b/%D0%B8-%D1%8E%D1%81%D1%82%D1%80%D0%B0%D1%86%D0%B8%D1%8F-%D0%B2%D0%B5%D0%BA%D1%82%D0%BE%D1%80%D0%B0-%D0%B0%D0%B2%D1%82%D0%BE%D0%B1%D1%83%D1%81%D0%BD%D0%BE%D0%B9-%D0%BE%D1%81%D1%82%D0%B0%D0%BD%D0%BE%D0%B2%D0%BA%D0%B8-86560876.jp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59"/>
            <a:stretch>
              <a:fillRect/>
            </a:stretch>
          </p:blipFill>
          <p:spPr bwMode="auto">
            <a:xfrm>
              <a:off x="3481754" y="2492695"/>
              <a:ext cx="5660278" cy="23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https://thumbs.dreamstime.com/b/%D0%B8-%D1%8E%D1%81%D1%82%D1%80%D0%B0%D1%86%D0%B8%D1%8F-%D0%B2%D0%B5%D0%BA%D1%82%D0%BE%D1%80%D0%B0-%D0%B0%D0%B2%D1%82%D0%BE%D0%B1%D1%83%D1%81%D0%BD%D0%BE%D0%B9-%D0%BE%D1%81%D1%82%D0%B0%D0%BD%D0%BE%D0%B2%D0%BA%D0%B8-86560876.jpg"/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2" r="17823" b="18159"/>
            <a:stretch/>
          </p:blipFill>
          <p:spPr bwMode="auto">
            <a:xfrm>
              <a:off x="0" y="2490298"/>
              <a:ext cx="4086665" cy="231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Прямоугольник 21"/>
          <p:cNvSpPr/>
          <p:nvPr/>
        </p:nvSpPr>
        <p:spPr>
          <a:xfrm>
            <a:off x="4293233" y="45171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июнь, 2024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2" y="3306019"/>
            <a:ext cx="9144002" cy="12771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Внедрение электронных путевых листов в</a:t>
            </a:r>
          </a:p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НОВОСИБГОРТРАНС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F284A9-A298-4E75-876F-88421E515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746" y="2637966"/>
            <a:ext cx="2297352" cy="100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4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579" y="313203"/>
            <a:ext cx="9144000" cy="489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1E950-4A59-22A4-DC21-E27E01028D51}"/>
              </a:ext>
            </a:extLst>
          </p:cNvPr>
          <p:cNvSpPr txBox="1"/>
          <p:nvPr/>
        </p:nvSpPr>
        <p:spPr>
          <a:xfrm>
            <a:off x="1224938" y="1564008"/>
            <a:ext cx="7269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Апробация выпуска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ТС</a:t>
            </a: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ЭПЛ</a:t>
            </a: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 применением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Госключ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1E950-4A59-22A4-DC21-E27E01028D51}"/>
              </a:ext>
            </a:extLst>
          </p:cNvPr>
          <p:cNvSpPr txBox="1"/>
          <p:nvPr/>
        </p:nvSpPr>
        <p:spPr>
          <a:xfrm>
            <a:off x="1224938" y="3516639"/>
            <a:ext cx="72694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Рекомендация использования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всем перевозчикам региона </a:t>
            </a: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доведение до них полученного эффекта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1E950-4A59-22A4-DC21-E27E01028D51}"/>
              </a:ext>
            </a:extLst>
          </p:cNvPr>
          <p:cNvSpPr txBox="1"/>
          <p:nvPr/>
        </p:nvSpPr>
        <p:spPr>
          <a:xfrm>
            <a:off x="1224938" y="2845092"/>
            <a:ext cx="7269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Подключение системы мониторинга ТС и интеграция  1С:Управление автотранспортом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C02974-1161-4CB0-B565-CDE9C1878C1C}"/>
              </a:ext>
            </a:extLst>
          </p:cNvPr>
          <p:cNvSpPr txBox="1"/>
          <p:nvPr/>
        </p:nvSpPr>
        <p:spPr>
          <a:xfrm>
            <a:off x="1224938" y="2178568"/>
            <a:ext cx="72694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Апробация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ЭПЛ</a:t>
            </a: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совместно областными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МВД</a:t>
            </a: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Ространснадзором</a:t>
            </a:r>
            <a:endParaRPr kumimoji="0" lang="ru-RU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Google Shape;205;p37">
            <a:extLst>
              <a:ext uri="{FF2B5EF4-FFF2-40B4-BE49-F238E27FC236}">
                <a16:creationId xmlns:a16="http://schemas.microsoft.com/office/drawing/2014/main" id="{CADDB4AD-E545-4F68-AE94-4AE80B240839}"/>
              </a:ext>
            </a:extLst>
          </p:cNvPr>
          <p:cNvSpPr txBox="1">
            <a:spLocks/>
          </p:cNvSpPr>
          <p:nvPr/>
        </p:nvSpPr>
        <p:spPr>
          <a:xfrm>
            <a:off x="1296086" y="302344"/>
            <a:ext cx="7735833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sz="41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accent1"/>
                </a:solidFill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Перспективы дальнейшего использования ЭПД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676174-F050-45E9-AAF6-EDD326160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0" y="211296"/>
            <a:ext cx="1532547" cy="6689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C86774-6FDE-4696-969C-4A0FD488B5E7}"/>
              </a:ext>
            </a:extLst>
          </p:cNvPr>
          <p:cNvSpPr txBox="1"/>
          <p:nvPr/>
        </p:nvSpPr>
        <p:spPr>
          <a:xfrm>
            <a:off x="799490" y="1564008"/>
            <a:ext cx="415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2000" b="1" dirty="0">
                <a:solidFill>
                  <a:srgbClr val="33A65A"/>
                </a:solidFill>
              </a:rPr>
              <a:t>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45B625-33D3-4FDB-8E6D-2AAF56B964BD}"/>
              </a:ext>
            </a:extLst>
          </p:cNvPr>
          <p:cNvSpPr txBox="1"/>
          <p:nvPr/>
        </p:nvSpPr>
        <p:spPr>
          <a:xfrm>
            <a:off x="809650" y="2191439"/>
            <a:ext cx="415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2000" b="1" dirty="0">
                <a:solidFill>
                  <a:srgbClr val="33A65A"/>
                </a:solidFill>
              </a:rPr>
              <a:t>2.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2A1FBE-6FA4-4AB7-9B0B-00570094C6F6}"/>
              </a:ext>
            </a:extLst>
          </p:cNvPr>
          <p:cNvSpPr txBox="1"/>
          <p:nvPr/>
        </p:nvSpPr>
        <p:spPr>
          <a:xfrm>
            <a:off x="804570" y="2854039"/>
            <a:ext cx="415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2000" b="1" dirty="0">
                <a:solidFill>
                  <a:srgbClr val="33A65A"/>
                </a:solidFill>
              </a:rPr>
              <a:t>3.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DFFCFC5-8EE7-4938-A177-D67FD07E0852}"/>
              </a:ext>
            </a:extLst>
          </p:cNvPr>
          <p:cNvSpPr txBox="1"/>
          <p:nvPr/>
        </p:nvSpPr>
        <p:spPr>
          <a:xfrm>
            <a:off x="808813" y="3496988"/>
            <a:ext cx="415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2000" b="1" dirty="0">
                <a:solidFill>
                  <a:srgbClr val="33A65A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96290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A7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7" y="4588564"/>
            <a:ext cx="9145378" cy="5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609801"/>
            <a:ext cx="579438" cy="50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Номер слайда 1"/>
          <p:cNvSpPr>
            <a:spLocks noGrp="1"/>
          </p:cNvSpPr>
          <p:nvPr>
            <p:ph type="sldNum" idx="11"/>
          </p:nvPr>
        </p:nvSpPr>
        <p:spPr>
          <a:xfrm>
            <a:off x="8395327" y="4724696"/>
            <a:ext cx="612150" cy="273844"/>
          </a:xfrm>
        </p:spPr>
        <p:txBody>
          <a:bodyPr/>
          <a:lstStyle/>
          <a:p>
            <a:pPr algn="r">
              <a:defRPr/>
            </a:pPr>
            <a:r>
              <a:rPr lang="ru-RU" altLang="ru-RU" dirty="0">
                <a:solidFill>
                  <a:schemeClr val="bg1"/>
                </a:solidFill>
                <a:latin typeface="Verdana" panose="020B0604030504040204" pitchFamily="34" charset="0"/>
              </a:rPr>
              <a:t>29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8586341" y="4756843"/>
            <a:ext cx="440184" cy="273844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algn="ctr">
              <a:defRPr/>
            </a:pPr>
            <a:endParaRPr lang="ru-RU" sz="2000" b="1" dirty="0">
              <a:solidFill>
                <a:srgbClr val="002526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16822" y="746288"/>
            <a:ext cx="8530745" cy="577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/>
              <a:t> </a:t>
            </a:r>
            <a:endParaRPr lang="ru-RU" sz="2400" dirty="0"/>
          </a:p>
        </p:txBody>
      </p:sp>
      <p:grpSp>
        <p:nvGrpSpPr>
          <p:cNvPr id="2" name="Группа 22"/>
          <p:cNvGrpSpPr/>
          <p:nvPr/>
        </p:nvGrpSpPr>
        <p:grpSpPr>
          <a:xfrm>
            <a:off x="-765" y="239385"/>
            <a:ext cx="9139412" cy="523220"/>
            <a:chOff x="4588" y="2033643"/>
            <a:chExt cx="9139412" cy="45565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4588" y="2033643"/>
              <a:ext cx="9139412" cy="45565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28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Содержимое 19"/>
            <p:cNvSpPr txBox="1">
              <a:spLocks/>
            </p:cNvSpPr>
            <p:nvPr/>
          </p:nvSpPr>
          <p:spPr bwMode="auto">
            <a:xfrm>
              <a:off x="658986" y="2126470"/>
              <a:ext cx="8251444" cy="342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49263" rtl="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49263" rtl="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+mn-lt"/>
                  <a:ea typeface="+mn-ea"/>
                </a:defRPr>
              </a:lvl2pPr>
              <a:lvl3pPr marL="1143000" indent="-228600" algn="l" defTabSz="449263" rtl="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3pPr>
              <a:lvl4pPr marL="1600200" indent="-228600" algn="l" defTabSz="449263" rtl="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4pPr>
              <a:lvl5pPr marL="2057400" indent="-228600" algn="l" defTabSz="449263" rtl="0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5pPr>
              <a:lvl6pPr marL="2514600" indent="-228600" algn="l" defTabSz="449263" rtl="0" fontAlgn="base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6pPr>
              <a:lvl7pPr marL="2971800" indent="-228600" algn="l" defTabSz="449263" rtl="0" fontAlgn="base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7pPr>
              <a:lvl8pPr marL="3429000" indent="-228600" algn="l" defTabSz="449263" rtl="0" fontAlgn="base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8pPr>
              <a:lvl9pPr marL="3886200" indent="-228600" algn="l" defTabSz="449263" rtl="0" fontAlgn="base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2000">
                  <a:solidFill>
                    <a:srgbClr val="000000"/>
                  </a:solidFill>
                  <a:latin typeface="+mn-lt"/>
                  <a:ea typeface="+mn-ea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ru-RU" sz="1600" b="1" dirty="0">
                  <a:solidFill>
                    <a:schemeClr val="bg1"/>
                  </a:solidFill>
                  <a:latin typeface="Arial Black" panose="020B0A04020102020204" pitchFamily="34" charset="0"/>
                  <a:ea typeface="Microsoft YaHei" panose="020B0503020204020204" pitchFamily="34" charset="-122"/>
                </a:rPr>
                <a:t>Задачи и перспективы 1С:УАТ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50" y="336205"/>
            <a:ext cx="1251995" cy="4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805084" y="4564652"/>
            <a:ext cx="7918037" cy="5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32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2000">
                <a:solidFill>
                  <a:srgbClr val="000000"/>
                </a:solidFill>
                <a:latin typeface="verdana" panose="020B060403050404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+mn-lt"/>
              </a:rPr>
              <a:t>Департамент транспорта и дорожно-благоустроительного комплекса мэрии г. Новосибирска</a:t>
            </a:r>
          </a:p>
        </p:txBody>
      </p:sp>
      <p:pic>
        <p:nvPicPr>
          <p:cNvPr id="94210" name="Picture 2" descr="C:\Users\Навигация\Desktop\ФОТО МКП НГТ\roHtXsWFX38.jpg"/>
          <p:cNvPicPr>
            <a:picLocks noChangeAspect="1" noChangeArrowheads="1"/>
          </p:cNvPicPr>
          <p:nvPr/>
        </p:nvPicPr>
        <p:blipFill rotWithShape="1">
          <a:blip r:embed="rId6"/>
          <a:srcRect r="42651"/>
          <a:stretch/>
        </p:blipFill>
        <p:spPr bwMode="auto">
          <a:xfrm>
            <a:off x="0" y="769393"/>
            <a:ext cx="4379899" cy="381917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303306" y="758192"/>
            <a:ext cx="4834388" cy="3924151"/>
          </a:xfrm>
          <a:prstGeom prst="rect">
            <a:avLst/>
          </a:prstGeom>
          <a:gradFill flip="none" rotWithShape="1">
            <a:gsLst>
              <a:gs pos="0">
                <a:srgbClr val="F5A70B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8890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>
                <a:tab pos="8967788" algn="l"/>
              </a:tabLst>
              <a:defRPr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планирования нарядов/разнарядок на выпуск ТС</a:t>
            </a:r>
          </a:p>
          <a:p>
            <a:pPr marL="88900" lvl="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>
                <a:tab pos="8967788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 обработки ПЛ на всех площадках</a:t>
            </a:r>
          </a:p>
          <a:p>
            <a:pPr marL="8890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>
                <a:tab pos="8967788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Формирование табелей учета рабочего времени водителей и кондукторов</a:t>
            </a:r>
          </a:p>
          <a:p>
            <a:pPr marL="88900" lvl="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>
                <a:tab pos="8967788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Настройка тарифных планов и выгрузка данных для расчета заработной платы</a:t>
            </a:r>
          </a:p>
          <a:p>
            <a:pPr marL="88900" lvl="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>
                <a:tab pos="8967788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 учета технического обслуживания и ремонта</a:t>
            </a:r>
          </a:p>
          <a:p>
            <a:pPr marL="8890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>
                <a:tab pos="8967788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 учета ДТП</a:t>
            </a:r>
          </a:p>
          <a:p>
            <a:pPr marL="88900" lvl="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>
                <a:tab pos="8967788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 учета ГСМ</a:t>
            </a:r>
          </a:p>
          <a:p>
            <a:pPr marL="88900" lvl="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>
                <a:tab pos="8967788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Выгрузка данных для расчета технико-экономических показателей (ТЭП)</a:t>
            </a:r>
          </a:p>
          <a:p>
            <a:pPr marL="88900" lvl="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>
                <a:tab pos="8967788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 перехода на электронные путевые листы (ЭПЛ)</a:t>
            </a:r>
          </a:p>
          <a:p>
            <a:pPr marL="88900" lvl="0" defTabSz="685800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Ø"/>
              <a:tabLst>
                <a:tab pos="8967788" algn="l"/>
              </a:tabLst>
              <a:defRPr/>
            </a:pP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 Организация спутникового мониторинга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med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8" y="654299"/>
            <a:ext cx="9142032" cy="2318384"/>
            <a:chOff x="0" y="2490298"/>
            <a:chExt cx="9142032" cy="2318384"/>
          </a:xfrm>
        </p:grpSpPr>
        <p:pic>
          <p:nvPicPr>
            <p:cNvPr id="7" name="Picture 10" descr="https://thumbs.dreamstime.com/b/%D0%B8-%D1%8E%D1%81%D1%82%D1%80%D0%B0%D1%86%D0%B8%D1%8F-%D0%B2%D0%B5%D0%BA%D1%82%D0%BE%D1%80%D0%B0-%D0%B0%D0%B2%D1%82%D0%BE%D0%B1%D1%83%D1%81%D0%BD%D0%BE%D0%B9-%D0%BE%D1%81%D1%82%D0%B0%D0%BD%D0%BE%D0%B2%D0%BA%D0%B8-86560876.jpg"/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159"/>
            <a:stretch>
              <a:fillRect/>
            </a:stretch>
          </p:blipFill>
          <p:spPr bwMode="auto">
            <a:xfrm>
              <a:off x="3481754" y="2492695"/>
              <a:ext cx="5660278" cy="2315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https://thumbs.dreamstime.com/b/%D0%B8-%D1%8E%D1%81%D1%82%D1%80%D0%B0%D1%86%D0%B8%D1%8F-%D0%B2%D0%B5%D0%BA%D1%82%D0%BE%D1%80%D0%B0-%D0%B0%D0%B2%D1%82%D0%BE%D0%B1%D1%83%D1%81%D0%BD%D0%BE%D0%B9-%D0%BE%D1%81%D1%82%D0%B0%D0%BD%D0%BE%D0%B2%D0%BA%D0%B8-86560876.jpg"/>
            <p:cNvPicPr>
              <a:picLocks noChangeAspect="1" noChangeArrowheads="1"/>
            </p:cNvPicPr>
            <p:nvPr/>
          </p:nvPicPr>
          <p:blipFill rotWithShape="1"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4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2" r="17823" b="18159"/>
            <a:stretch/>
          </p:blipFill>
          <p:spPr bwMode="auto">
            <a:xfrm>
              <a:off x="0" y="2490298"/>
              <a:ext cx="4086665" cy="2318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одзаголовок 2"/>
          <p:cNvSpPr txBox="1">
            <a:spLocks/>
          </p:cNvSpPr>
          <p:nvPr/>
        </p:nvSpPr>
        <p:spPr>
          <a:xfrm>
            <a:off x="2233324" y="322848"/>
            <a:ext cx="6558302" cy="94545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b="1" dirty="0">
                <a:solidFill>
                  <a:schemeClr val="accent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D047A9-9856-47BB-B956-182970D6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57" y="3050561"/>
            <a:ext cx="1544491" cy="1544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5AFB4D-A8BA-447C-A2B4-BA2472B9BFDA}"/>
              </a:ext>
            </a:extLst>
          </p:cNvPr>
          <p:cNvSpPr txBox="1"/>
          <p:nvPr/>
        </p:nvSpPr>
        <p:spPr>
          <a:xfrm>
            <a:off x="2544294" y="3304134"/>
            <a:ext cx="592344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Козлов Евгений Владимирович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Начальник отдела информационно -цифрового развития МКП г. Новосибирска «НОВОСИБГОРТРАНС»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1A55ECF-0AF7-4785-92C0-FCC03D342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0106" y="1813491"/>
            <a:ext cx="2523787" cy="11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4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286036"/>
            <a:ext cx="9144000" cy="489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b="1" dirty="0">
              <a:solidFill>
                <a:schemeClr val="bg1"/>
              </a:solidFill>
            </a:endParaRPr>
          </a:p>
        </p:txBody>
      </p:sp>
      <p:sp>
        <p:nvSpPr>
          <p:cNvPr id="4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3650499" y="286036"/>
            <a:ext cx="5373981" cy="48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accent1"/>
                </a:solidFill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Информация о предприятии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7E132CD2-FADD-41D9-A3B4-E7AEB104A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8473" y="1364779"/>
            <a:ext cx="787554" cy="7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DF673F0A-FA43-4A29-A411-23674F325D8B}"/>
              </a:ext>
            </a:extLst>
          </p:cNvPr>
          <p:cNvSpPr txBox="1">
            <a:spLocks/>
          </p:cNvSpPr>
          <p:nvPr/>
        </p:nvSpPr>
        <p:spPr>
          <a:xfrm>
            <a:off x="4845707" y="1206278"/>
            <a:ext cx="3521313" cy="5433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/>
              <a:t>МУП «НОВОСИБГОРТРАНС» крупнейший автобусный перевозчик в Новосибирске</a:t>
            </a:r>
            <a:endParaRPr lang="en-GB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AF5253-4BC7-4237-A36C-035446F0D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68" y="1364779"/>
            <a:ext cx="4080291" cy="27860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778F49-F0CC-4109-93F5-AA2051657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20" y="211296"/>
            <a:ext cx="1532547" cy="668941"/>
          </a:xfrm>
          <a:prstGeom prst="rect">
            <a:avLst/>
          </a:prstGeom>
        </p:spPr>
      </p:pic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DFB97A0C-AEED-4570-AB69-40B1AF3BC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40297"/>
              </p:ext>
            </p:extLst>
          </p:nvPr>
        </p:nvGraphicFramePr>
        <p:xfrm>
          <a:off x="4759474" y="2152333"/>
          <a:ext cx="3934226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8709">
                  <a:extLst>
                    <a:ext uri="{9D8B030D-6E8A-4147-A177-3AD203B41FA5}">
                      <a16:colId xmlns:a16="http://schemas.microsoft.com/office/drawing/2014/main" val="2460688965"/>
                    </a:ext>
                  </a:extLst>
                </a:gridCol>
                <a:gridCol w="1915517">
                  <a:extLst>
                    <a:ext uri="{9D8B030D-6E8A-4147-A177-3AD203B41FA5}">
                      <a16:colId xmlns:a16="http://schemas.microsoft.com/office/drawing/2014/main" val="801369988"/>
                    </a:ext>
                  </a:extLst>
                </a:gridCol>
              </a:tblGrid>
              <a:tr h="211942">
                <a:tc>
                  <a:txBody>
                    <a:bodyPr/>
                    <a:lstStyle/>
                    <a:p>
                      <a:pPr marL="630238" indent="-630238" algn="l"/>
                      <a:r>
                        <a:rPr lang="ru-RU" sz="2800" b="1" dirty="0">
                          <a:solidFill>
                            <a:srgbClr val="4B4B8C"/>
                          </a:solidFill>
                        </a:rPr>
                        <a:t>245</a:t>
                      </a:r>
                      <a:r>
                        <a:rPr lang="ru-RU" sz="2800" dirty="0"/>
                        <a:t> </a:t>
                      </a:r>
                      <a:r>
                        <a:rPr lang="ru-RU" sz="1200" dirty="0"/>
                        <a:t>автобусов в парке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3763" indent="-893763" algn="l"/>
                      <a:r>
                        <a:rPr lang="ru-RU" sz="2800" b="1" i="0" u="none" strike="noStrike" cap="none" dirty="0">
                          <a:solidFill>
                            <a:srgbClr val="4B4B8C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1900 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Рейсов в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786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u="none" strike="noStrike" cap="none" dirty="0">
                          <a:solidFill>
                            <a:srgbClr val="4B4B8C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32.4    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млн пассажиров в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u="none" strike="noStrike" cap="none" dirty="0">
                          <a:solidFill>
                            <a:srgbClr val="4B4B8C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31</a:t>
                      </a:r>
                      <a:r>
                        <a:rPr lang="ru-RU" dirty="0"/>
                        <a:t>       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маршрут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4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u="none" strike="noStrike" cap="none" dirty="0">
                          <a:solidFill>
                            <a:srgbClr val="4B4B8C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885</a:t>
                      </a:r>
                      <a:r>
                        <a:rPr lang="ru-RU" dirty="0"/>
                        <a:t> 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штат компании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b="1" i="0" u="none" strike="noStrike" cap="none" dirty="0">
                          <a:solidFill>
                            <a:srgbClr val="4B4B8C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489</a:t>
                      </a:r>
                      <a:r>
                        <a:rPr lang="ru-RU" dirty="0"/>
                        <a:t>    </a:t>
                      </a:r>
                      <a:r>
                        <a:rPr lang="ru-RU" sz="12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водителей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10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0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286036"/>
            <a:ext cx="9144000" cy="489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b="1" dirty="0">
              <a:solidFill>
                <a:schemeClr val="bg1"/>
              </a:solidFill>
            </a:endParaRPr>
          </a:p>
        </p:txBody>
      </p:sp>
      <p:sp>
        <p:nvSpPr>
          <p:cNvPr id="4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3650499" y="286036"/>
            <a:ext cx="5373981" cy="48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accent1"/>
                </a:solidFill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Информация о транспорте МКП «НГТ»</a:t>
            </a: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7E132CD2-FADD-41D9-A3B4-E7AEB104AA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98473" y="1364779"/>
            <a:ext cx="787554" cy="78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9778F49-F0CC-4109-93F5-AA205165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0" y="211296"/>
            <a:ext cx="1532547" cy="668941"/>
          </a:xfrm>
          <a:prstGeom prst="rect">
            <a:avLst/>
          </a:prstGeom>
        </p:spPr>
      </p:pic>
      <p:sp>
        <p:nvSpPr>
          <p:cNvPr id="10" name="Содержимое 19"/>
          <p:cNvSpPr txBox="1">
            <a:spLocks/>
          </p:cNvSpPr>
          <p:nvPr/>
        </p:nvSpPr>
        <p:spPr bwMode="auto">
          <a:xfrm>
            <a:off x="5379943" y="999949"/>
            <a:ext cx="2022087" cy="1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НЕФАЗ5299-40-57 </a:t>
            </a: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7146" y="1148137"/>
            <a:ext cx="2883567" cy="88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одержимое 19"/>
          <p:cNvSpPr txBox="1">
            <a:spLocks/>
          </p:cNvSpPr>
          <p:nvPr/>
        </p:nvSpPr>
        <p:spPr bwMode="auto">
          <a:xfrm>
            <a:off x="3765188" y="3506057"/>
            <a:ext cx="2022087" cy="82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3" name="Содержимое 19"/>
          <p:cNvSpPr txBox="1">
            <a:spLocks/>
          </p:cNvSpPr>
          <p:nvPr/>
        </p:nvSpPr>
        <p:spPr bwMode="auto">
          <a:xfrm>
            <a:off x="527117" y="1051320"/>
            <a:ext cx="2022087" cy="1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НЕФАЗ5299-30-56</a:t>
            </a:r>
          </a:p>
        </p:txBody>
      </p:sp>
      <p:sp>
        <p:nvSpPr>
          <p:cNvPr id="14" name="Содержимое 19"/>
          <p:cNvSpPr txBox="1">
            <a:spLocks/>
          </p:cNvSpPr>
          <p:nvPr/>
        </p:nvSpPr>
        <p:spPr bwMode="auto">
          <a:xfrm>
            <a:off x="6638528" y="2228996"/>
            <a:ext cx="2022087" cy="1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НЕФАЗ5299-30-57</a:t>
            </a:r>
          </a:p>
        </p:txBody>
      </p:sp>
      <p:sp>
        <p:nvSpPr>
          <p:cNvPr id="15" name="Содержимое 19"/>
          <p:cNvSpPr txBox="1">
            <a:spLocks/>
          </p:cNvSpPr>
          <p:nvPr/>
        </p:nvSpPr>
        <p:spPr bwMode="auto">
          <a:xfrm>
            <a:off x="3573403" y="1455864"/>
            <a:ext cx="2022087" cy="1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ПАЗ </a:t>
            </a:r>
            <a:r>
              <a:rPr lang="en-US" sz="1400" b="1" dirty="0">
                <a:solidFill>
                  <a:srgbClr val="C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Vector NEXT</a:t>
            </a:r>
            <a:endParaRPr lang="ru-RU" sz="1400" b="1" dirty="0">
              <a:solidFill>
                <a:srgbClr val="C00000"/>
              </a:solidFill>
              <a:latin typeface="Century Gothic" panose="020B0502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7" name="Содержимое 19"/>
          <p:cNvSpPr txBox="1">
            <a:spLocks/>
          </p:cNvSpPr>
          <p:nvPr/>
        </p:nvSpPr>
        <p:spPr bwMode="auto">
          <a:xfrm>
            <a:off x="525905" y="2719430"/>
            <a:ext cx="2022087" cy="1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НЕФАЗ5299-30-51</a:t>
            </a:r>
          </a:p>
        </p:txBody>
      </p:sp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6974" y="1242897"/>
            <a:ext cx="1995274" cy="841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60089" y="1674835"/>
            <a:ext cx="2385905" cy="100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4881" y="2466988"/>
            <a:ext cx="2533799" cy="87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7093" y="2966146"/>
            <a:ext cx="2087622" cy="983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114" y="3303124"/>
            <a:ext cx="2590800" cy="95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Содержимое 19"/>
          <p:cNvSpPr txBox="1">
            <a:spLocks/>
          </p:cNvSpPr>
          <p:nvPr/>
        </p:nvSpPr>
        <p:spPr bwMode="auto">
          <a:xfrm>
            <a:off x="3682995" y="3063770"/>
            <a:ext cx="2022087" cy="17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rgbClr val="C00000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МАЗ 103-965</a:t>
            </a:r>
          </a:p>
        </p:txBody>
      </p:sp>
    </p:spTree>
    <p:extLst>
      <p:ext uri="{BB962C8B-B14F-4D97-AF65-F5344CB8AC3E}">
        <p14:creationId xmlns:p14="http://schemas.microsoft.com/office/powerpoint/2010/main" val="109560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86036"/>
            <a:ext cx="9144000" cy="489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ru-RU" dirty="0"/>
          </a:p>
        </p:txBody>
      </p:sp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b="1" dirty="0">
              <a:solidFill>
                <a:schemeClr val="bg1"/>
              </a:solidFill>
            </a:endParaRPr>
          </a:p>
        </p:txBody>
      </p:sp>
      <p:sp>
        <p:nvSpPr>
          <p:cNvPr id="4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1414746" y="258376"/>
            <a:ext cx="7690738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indent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accent1"/>
                </a:solidFill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Динамика роста перевозки в 2021-2023гг.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6254" y="927100"/>
            <a:ext cx="8812646" cy="4081318"/>
          </a:xfrm>
          <a:prstGeom prst="roundRect">
            <a:avLst>
              <a:gd name="adj" fmla="val 5103"/>
            </a:avLst>
          </a:prstGeom>
          <a:ln w="38100">
            <a:solidFill>
              <a:srgbClr val="33A6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EEED56-6F37-499F-9103-460BC5DA8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0" y="211296"/>
            <a:ext cx="1532547" cy="668941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/>
        </p:nvGraphicFramePr>
        <p:xfrm>
          <a:off x="584200" y="992094"/>
          <a:ext cx="7912100" cy="399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897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86036"/>
            <a:ext cx="9144000" cy="489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ru-RU" dirty="0"/>
          </a:p>
        </p:txBody>
      </p:sp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b="1" dirty="0">
              <a:solidFill>
                <a:schemeClr val="bg1"/>
              </a:solidFill>
            </a:endParaRPr>
          </a:p>
        </p:txBody>
      </p:sp>
      <p:sp>
        <p:nvSpPr>
          <p:cNvPr id="4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1414746" y="258376"/>
            <a:ext cx="7690738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accent1"/>
                </a:solidFill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Как организована работа сейчас (путевые листы)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24200" y="813088"/>
            <a:ext cx="5889914" cy="4311362"/>
          </a:xfrm>
          <a:prstGeom prst="roundRect">
            <a:avLst>
              <a:gd name="adj" fmla="val 5103"/>
            </a:avLst>
          </a:prstGeom>
          <a:ln w="38100">
            <a:solidFill>
              <a:srgbClr val="33A65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6EEED56-6F37-499F-9103-460BC5DA8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0" y="211296"/>
            <a:ext cx="1532547" cy="668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BED104-4488-4162-963B-8E26E3058EA4}"/>
              </a:ext>
            </a:extLst>
          </p:cNvPr>
          <p:cNvSpPr txBox="1"/>
          <p:nvPr/>
        </p:nvSpPr>
        <p:spPr>
          <a:xfrm>
            <a:off x="4402951" y="2571750"/>
            <a:ext cx="1529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Добавить пример путевого листа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0687" y="879765"/>
            <a:ext cx="5691640" cy="41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Навигация\Desktop\МКП НГТ\Схема маршрутов МКП НГТ\Схема маршрутов МКП НГТ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879270"/>
            <a:ext cx="3052763" cy="4207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897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286036"/>
            <a:ext cx="9144000" cy="489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b="1" dirty="0">
              <a:solidFill>
                <a:schemeClr val="bg1"/>
              </a:solidFill>
            </a:endParaRPr>
          </a:p>
        </p:txBody>
      </p:sp>
      <p:sp>
        <p:nvSpPr>
          <p:cNvPr id="4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1414746" y="251449"/>
            <a:ext cx="7452629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accent1"/>
                </a:solidFill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Алгоритм работы с операторами ЭПД (как это работает)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3D3CF-3C36-B674-3972-52BD73B23E17}"/>
              </a:ext>
            </a:extLst>
          </p:cNvPr>
          <p:cNvSpPr txBox="1"/>
          <p:nvPr/>
        </p:nvSpPr>
        <p:spPr>
          <a:xfrm>
            <a:off x="772160" y="1237643"/>
            <a:ext cx="796313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0" dirty="0">
                <a:solidFill>
                  <a:schemeClr val="tx1"/>
                </a:solidFill>
              </a:rPr>
              <a:t>Заключить соглашение с оператором ИС ЭПД, а также со всеми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участниками информационного взаимодействия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ru-RU" sz="1400" dirty="0">
              <a:solidFill>
                <a:schemeClr val="tx1"/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0" dirty="0">
                <a:solidFill>
                  <a:schemeClr val="tx1"/>
                </a:solidFill>
              </a:rPr>
              <a:t>Выпустить приказы о назначении уполномоченных лиц на оформление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 подписание ЭПД 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ru-RU" sz="1400" dirty="0">
              <a:solidFill>
                <a:schemeClr val="tx1"/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0" dirty="0">
                <a:solidFill>
                  <a:schemeClr val="tx1"/>
                </a:solidFill>
              </a:rPr>
              <a:t>Обеспечить наличие УКЭП / УНЭП / МЧД у уполномоченных за оформление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и подписание ЭПД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ru-RU" sz="1400" dirty="0">
              <a:solidFill>
                <a:schemeClr val="tx1"/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0" dirty="0">
                <a:solidFill>
                  <a:schemeClr val="tx1"/>
                </a:solidFill>
              </a:rPr>
              <a:t>Доработать свои информационные системы для возможности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оформления ЭПД (при наличии таких систем) / Обучение работе в ИС Оператора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endParaRPr lang="ru-RU" sz="1400" dirty="0">
              <a:solidFill>
                <a:schemeClr val="tx1"/>
              </a:solidFill>
            </a:endParaRPr>
          </a:p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1400" dirty="0">
                <a:solidFill>
                  <a:schemeClr val="tx1"/>
                </a:solidFill>
              </a:rPr>
              <a:t>Провести тестирование информационного взаимодействия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с оператором ИС ЭПД на тестовым контуре ГИС ЭПД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F3D3CF-3C36-B674-3972-52BD73B23E17}"/>
              </a:ext>
            </a:extLst>
          </p:cNvPr>
          <p:cNvSpPr txBox="1"/>
          <p:nvPr/>
        </p:nvSpPr>
        <p:spPr>
          <a:xfrm>
            <a:off x="444267" y="1234178"/>
            <a:ext cx="415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2000" b="1" dirty="0">
                <a:solidFill>
                  <a:srgbClr val="33A65A"/>
                </a:solidFill>
              </a:rPr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F3D3CF-3C36-B674-3972-52BD73B23E17}"/>
              </a:ext>
            </a:extLst>
          </p:cNvPr>
          <p:cNvSpPr txBox="1"/>
          <p:nvPr/>
        </p:nvSpPr>
        <p:spPr>
          <a:xfrm>
            <a:off x="454427" y="1861609"/>
            <a:ext cx="415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2000" b="1" dirty="0">
                <a:solidFill>
                  <a:srgbClr val="33A65A"/>
                </a:solidFill>
              </a:rPr>
              <a:t>2.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F3D3CF-3C36-B674-3972-52BD73B23E17}"/>
              </a:ext>
            </a:extLst>
          </p:cNvPr>
          <p:cNvSpPr txBox="1"/>
          <p:nvPr/>
        </p:nvSpPr>
        <p:spPr>
          <a:xfrm>
            <a:off x="449347" y="2524209"/>
            <a:ext cx="415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2000" b="1" dirty="0">
                <a:solidFill>
                  <a:srgbClr val="33A65A"/>
                </a:solidFill>
              </a:rPr>
              <a:t>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3D3CF-3C36-B674-3972-52BD73B23E17}"/>
              </a:ext>
            </a:extLst>
          </p:cNvPr>
          <p:cNvSpPr txBox="1"/>
          <p:nvPr/>
        </p:nvSpPr>
        <p:spPr>
          <a:xfrm>
            <a:off x="453590" y="3167158"/>
            <a:ext cx="415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2000" b="1" dirty="0">
                <a:solidFill>
                  <a:srgbClr val="33A65A"/>
                </a:solidFill>
              </a:rPr>
              <a:t>4.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3D3CF-3C36-B674-3972-52BD73B23E17}"/>
              </a:ext>
            </a:extLst>
          </p:cNvPr>
          <p:cNvSpPr txBox="1"/>
          <p:nvPr/>
        </p:nvSpPr>
        <p:spPr>
          <a:xfrm>
            <a:off x="438350" y="3810107"/>
            <a:ext cx="4152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</a:pPr>
            <a:r>
              <a:rPr lang="ru-RU" sz="2000" b="1" dirty="0">
                <a:solidFill>
                  <a:srgbClr val="33A65A"/>
                </a:solidFill>
              </a:rPr>
              <a:t>5.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57AC68-CA50-40B2-A0D5-3CDA50BCA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0" y="211296"/>
            <a:ext cx="1532547" cy="6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0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86036"/>
            <a:ext cx="9144000" cy="489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8556784" y="4412535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400" b="1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4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1376230" y="258917"/>
            <a:ext cx="7729254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accent1"/>
                </a:solidFill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Взаимодействие с ГК Астрал по опыту внедрения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9CF828-6502-EC4F-402F-0C5CE8E34A42}"/>
              </a:ext>
            </a:extLst>
          </p:cNvPr>
          <p:cNvSpPr txBox="1"/>
          <p:nvPr/>
        </p:nvSpPr>
        <p:spPr>
          <a:xfrm>
            <a:off x="436418" y="1980635"/>
            <a:ext cx="8527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A65A"/>
              </a:buClr>
              <a:buSzTx/>
              <a:buFont typeface="Courier New" panose="02070309020205020404" pitchFamily="49" charset="0"/>
              <a:buChar char="o"/>
              <a:tabLst/>
            </a:pPr>
            <a:r>
              <a:rPr kumimoji="0" lang="ru-RU" alt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1С-ЭПД встраивается в имеющуюся систему 1С:УАТ, не требуется покупка новой системы управления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A0444-9D29-BCA7-377E-B662D2F9E68E}"/>
              </a:ext>
            </a:extLst>
          </p:cNvPr>
          <p:cNvSpPr txBox="1"/>
          <p:nvPr/>
        </p:nvSpPr>
        <p:spPr>
          <a:xfrm>
            <a:off x="332509" y="1054135"/>
            <a:ext cx="8478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данный момент на предприятии проходит Опытно-промышленная эксплуатация.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Сроки внедрения с марта по июнь  2024 г.</a:t>
            </a:r>
            <a:endParaRPr lang="en-US" alt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9EB80-CEF7-00BA-1C43-4685EF32D2B1}"/>
              </a:ext>
            </a:extLst>
          </p:cNvPr>
          <p:cNvSpPr txBox="1"/>
          <p:nvPr/>
        </p:nvSpPr>
        <p:spPr>
          <a:xfrm>
            <a:off x="436418" y="1712570"/>
            <a:ext cx="74242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b="1" dirty="0">
                <a:solidFill>
                  <a:srgbClr val="33A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Положительные моменты: </a:t>
            </a:r>
            <a:endParaRPr lang="en-US" altLang="ru-RU" b="1" dirty="0">
              <a:solidFill>
                <a:srgbClr val="33A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417" y="2520054"/>
            <a:ext cx="85456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A65A"/>
              </a:buClr>
              <a:buFont typeface="Courier New" panose="02070309020205020404" pitchFamily="49" charset="0"/>
              <a:buChar char="o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путевого листа должны быть исключены отдельные процессы: </a:t>
            </a:r>
            <a:r>
              <a:rPr lang="ru-RU" alt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кругорейсы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отметки о выручке и </a:t>
            </a:r>
            <a:r>
              <a:rPr lang="ru-RU" alt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это выводы полученные на этапе внедрения) . Форму ПЛ меняли  под предприятие.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6418" y="3286519"/>
            <a:ext cx="4248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A65A"/>
              </a:buClr>
              <a:buFont typeface="Courier New" panose="02070309020205020404" pitchFamily="49" charset="0"/>
              <a:buChar char="o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Диспетчер высвобождает до 1 часа в день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6418" y="3606863"/>
            <a:ext cx="28745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A65A"/>
              </a:buClr>
              <a:buFont typeface="Courier New" panose="02070309020205020404" pitchFamily="49" charset="0"/>
              <a:buChar char="o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Сократится показатель ПЗВ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6418" y="3946257"/>
            <a:ext cx="8527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A65A"/>
              </a:buClr>
              <a:buFont typeface="Courier New" panose="02070309020205020404" pitchFamily="49" charset="0"/>
              <a:buChar char="o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Себестоимость Жизненного цикла Путевого листа станет прозрачной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6419" y="4285650"/>
            <a:ext cx="8498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A65A"/>
              </a:buClr>
              <a:buFont typeface="Courier New" panose="02070309020205020404" pitchFamily="49" charset="0"/>
              <a:buChar char="o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1С-ЭПД – списание только по факту отправки Т1-2-3-4 в ГИС ЭПД и получении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QR-Code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(т.е. только за успешный ЭПЛ)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1F35531-A800-46D8-8120-6DA697F5E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0" y="211296"/>
            <a:ext cx="1532547" cy="6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6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5353910" y="1097280"/>
            <a:ext cx="3409090" cy="3223259"/>
          </a:xfrm>
          <a:prstGeom prst="roundRect">
            <a:avLst>
              <a:gd name="adj" fmla="val 8132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50" y="1559541"/>
            <a:ext cx="1398804" cy="239476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13" y="1345925"/>
            <a:ext cx="3645695" cy="2257682"/>
          </a:xfrm>
          <a:prstGeom prst="rect">
            <a:avLst/>
          </a:prstGeom>
        </p:spPr>
      </p:pic>
      <p:sp>
        <p:nvSpPr>
          <p:cNvPr id="60" name="Скругленный прямоугольник 59"/>
          <p:cNvSpPr/>
          <p:nvPr/>
        </p:nvSpPr>
        <p:spPr>
          <a:xfrm>
            <a:off x="2245970" y="1097280"/>
            <a:ext cx="2944413" cy="3223259"/>
          </a:xfrm>
          <a:prstGeom prst="roundRect">
            <a:avLst>
              <a:gd name="adj" fmla="val 8132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78" y="1027570"/>
            <a:ext cx="2992500" cy="214642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80496" y="1098870"/>
            <a:ext cx="1739059" cy="3223259"/>
          </a:xfrm>
          <a:prstGeom prst="roundRect">
            <a:avLst>
              <a:gd name="adj" fmla="val 8132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286036"/>
            <a:ext cx="9144000" cy="489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b="1" dirty="0">
              <a:solidFill>
                <a:schemeClr val="bg1"/>
              </a:solidFill>
            </a:endParaRPr>
          </a:p>
        </p:txBody>
      </p:sp>
      <p:sp>
        <p:nvSpPr>
          <p:cNvPr id="4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1376230" y="249865"/>
            <a:ext cx="7729254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accent1"/>
                </a:solidFill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Схема работы ЭПЛ на примере предприятия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ABED303-D926-451A-2C22-0D223D2B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6" y="1550431"/>
            <a:ext cx="1576972" cy="8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DA23469B-59F5-6098-E589-6022FCF2F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5" y="1667505"/>
            <a:ext cx="1092993" cy="6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D06289-7C1B-2041-1D9D-2A99D1E67BFB}"/>
              </a:ext>
            </a:extLst>
          </p:cNvPr>
          <p:cNvSpPr txBox="1"/>
          <p:nvPr/>
        </p:nvSpPr>
        <p:spPr>
          <a:xfrm>
            <a:off x="355435" y="1326248"/>
            <a:ext cx="1576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Диспетчер</a:t>
            </a:r>
            <a:endParaRPr kumimoji="0" lang="ru-RU" altLang="ru-RU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55E463-C821-FE73-0E5E-D60C68F8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34" y="1757100"/>
            <a:ext cx="1576972" cy="8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F96F96D-1983-3711-DF38-E2AD2BD1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0" y="2984518"/>
            <a:ext cx="1576972" cy="8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B510711-1A40-DDA4-6482-8E812DAA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5" y="1897397"/>
            <a:ext cx="128919" cy="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D54CC817-4A88-5741-EF12-E7BCAB713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9" y="3097549"/>
            <a:ext cx="1032897" cy="59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47C3CC2-3983-0DA8-C879-E97AAE02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12" y="1873197"/>
            <a:ext cx="994378" cy="5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7AB38-4E7B-1B5D-9025-BF16BA54625D}"/>
              </a:ext>
            </a:extLst>
          </p:cNvPr>
          <p:cNvSpPr txBox="1"/>
          <p:nvPr/>
        </p:nvSpPr>
        <p:spPr>
          <a:xfrm>
            <a:off x="2970017" y="1498322"/>
            <a:ext cx="1576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Медработник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CEA1FE-B33F-E7F8-4217-C5C8EEB9B366}"/>
              </a:ext>
            </a:extLst>
          </p:cNvPr>
          <p:cNvSpPr txBox="1"/>
          <p:nvPr/>
        </p:nvSpPr>
        <p:spPr>
          <a:xfrm>
            <a:off x="356051" y="2763244"/>
            <a:ext cx="1576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Механик</a:t>
            </a:r>
            <a:endParaRPr lang="ru-RU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CB0B4-DDC3-646A-DE89-F16E4CBF6171}"/>
              </a:ext>
            </a:extLst>
          </p:cNvPr>
          <p:cNvSpPr txBox="1"/>
          <p:nvPr/>
        </p:nvSpPr>
        <p:spPr>
          <a:xfrm>
            <a:off x="6512760" y="1227673"/>
            <a:ext cx="1091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Водитель</a:t>
            </a:r>
            <a:endParaRPr kumimoji="0" lang="ru-RU" altLang="ru-RU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0D9118-E939-8F85-5682-F0FB1F93E5F6}"/>
              </a:ext>
            </a:extLst>
          </p:cNvPr>
          <p:cNvSpPr txBox="1"/>
          <p:nvPr/>
        </p:nvSpPr>
        <p:spPr>
          <a:xfrm>
            <a:off x="7708937" y="3485761"/>
            <a:ext cx="628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QR</a:t>
            </a:r>
            <a:endParaRPr lang="ru-RU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BCCE35-F40C-02FC-6F7A-9ACFFCCF3FC2}"/>
              </a:ext>
            </a:extLst>
          </p:cNvPr>
          <p:cNvSpPr txBox="1"/>
          <p:nvPr/>
        </p:nvSpPr>
        <p:spPr>
          <a:xfrm>
            <a:off x="5723862" y="3510939"/>
            <a:ext cx="102652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100" b="0" dirty="0">
                <a:effectLst/>
              </a:rPr>
              <a:t>Статус ЭПЛ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163746" y="2861138"/>
            <a:ext cx="1028069" cy="1028069"/>
            <a:chOff x="2047221" y="3412119"/>
            <a:chExt cx="882118" cy="882118"/>
          </a:xfrm>
        </p:grpSpPr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D8C8A055-10F1-C2B5-A1C9-055E8FAE8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221" y="3412119"/>
              <a:ext cx="882118" cy="88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FB04DC9F-0659-F064-3A02-ADBEEC7F9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0915" y="3528288"/>
              <a:ext cx="354180" cy="609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310915" y="4120515"/>
              <a:ext cx="354180" cy="45719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28218" y="3064925"/>
            <a:ext cx="1028069" cy="1028069"/>
            <a:chOff x="2726845" y="3412119"/>
            <a:chExt cx="882118" cy="882118"/>
          </a:xfrm>
        </p:grpSpPr>
        <p:pic>
          <p:nvPicPr>
            <p:cNvPr id="47" name="Picture 7">
              <a:extLst>
                <a:ext uri="{FF2B5EF4-FFF2-40B4-BE49-F238E27FC236}">
                  <a16:creationId xmlns:a16="http://schemas.microsoft.com/office/drawing/2014/main" id="{D8C8A055-10F1-C2B5-A1C9-055E8FAE8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6845" y="3412119"/>
              <a:ext cx="882118" cy="88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61F04E7E-3790-9488-2248-2CA6E17169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185" y="3525747"/>
              <a:ext cx="354180" cy="615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2989184" y="4116704"/>
              <a:ext cx="354180" cy="45719"/>
            </a:xfrm>
            <a:prstGeom prst="rect">
              <a:avLst/>
            </a:prstGeom>
            <a:solidFill>
              <a:srgbClr val="E1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144548" y="2850739"/>
            <a:ext cx="1028069" cy="1028069"/>
            <a:chOff x="3385435" y="3391914"/>
            <a:chExt cx="882118" cy="882118"/>
          </a:xfrm>
        </p:grpSpPr>
        <p:pic>
          <p:nvPicPr>
            <p:cNvPr id="51" name="Picture 7">
              <a:extLst>
                <a:ext uri="{FF2B5EF4-FFF2-40B4-BE49-F238E27FC236}">
                  <a16:creationId xmlns:a16="http://schemas.microsoft.com/office/drawing/2014/main" id="{D8C8A055-10F1-C2B5-A1C9-055E8FAE8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435" y="3391914"/>
              <a:ext cx="882118" cy="882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0">
              <a:extLst>
                <a:ext uri="{FF2B5EF4-FFF2-40B4-BE49-F238E27FC236}">
                  <a16:creationId xmlns:a16="http://schemas.microsoft.com/office/drawing/2014/main" id="{E30E2F1A-0F02-8ABD-A536-AB955DDDB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223" y="3509718"/>
              <a:ext cx="353500" cy="65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5379336" y="1806099"/>
            <a:ext cx="1788665" cy="1750374"/>
            <a:chOff x="5436489" y="1777349"/>
            <a:chExt cx="1779124" cy="1779124"/>
          </a:xfrm>
        </p:grpSpPr>
        <p:pic>
          <p:nvPicPr>
            <p:cNvPr id="55" name="Picture 7">
              <a:extLst>
                <a:ext uri="{FF2B5EF4-FFF2-40B4-BE49-F238E27FC236}">
                  <a16:creationId xmlns:a16="http://schemas.microsoft.com/office/drawing/2014/main" id="{D8C8A055-10F1-C2B5-A1C9-055E8FAE8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489" y="1777349"/>
              <a:ext cx="1779124" cy="177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1CA2EC49-ED78-0753-42AC-2AEAFAF23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940" y="2008654"/>
              <a:ext cx="752645" cy="1306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7147403" y="1834968"/>
            <a:ext cx="1779124" cy="1779124"/>
            <a:chOff x="7403895" y="1775891"/>
            <a:chExt cx="1779124" cy="1779124"/>
          </a:xfrm>
        </p:grpSpPr>
        <p:pic>
          <p:nvPicPr>
            <p:cNvPr id="59" name="Picture 7">
              <a:extLst>
                <a:ext uri="{FF2B5EF4-FFF2-40B4-BE49-F238E27FC236}">
                  <a16:creationId xmlns:a16="http://schemas.microsoft.com/office/drawing/2014/main" id="{D8C8A055-10F1-C2B5-A1C9-055E8FAE85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3895" y="1775891"/>
              <a:ext cx="1779124" cy="1779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AE8E609C-BEDB-1E13-4146-32E610595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426" y="2013282"/>
              <a:ext cx="730848" cy="129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Прямоугольник 37"/>
          <p:cNvSpPr/>
          <p:nvPr/>
        </p:nvSpPr>
        <p:spPr>
          <a:xfrm>
            <a:off x="7904480" y="1634025"/>
            <a:ext cx="243840" cy="172074"/>
          </a:xfrm>
          <a:prstGeom prst="rect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B8CB0B4-DDC3-646A-DE89-F16E4CBF6171}"/>
              </a:ext>
            </a:extLst>
          </p:cNvPr>
          <p:cNvSpPr txBox="1"/>
          <p:nvPr/>
        </p:nvSpPr>
        <p:spPr>
          <a:xfrm>
            <a:off x="7854666" y="1573833"/>
            <a:ext cx="6600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>
                <a:ln>
                  <a:noFill/>
                </a:ln>
                <a:solidFill>
                  <a:srgbClr val="FFCB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Т4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FFCB00"/>
              </a:solidFill>
              <a:effectLst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01252D7-DC10-24C4-E77D-4459B1052274}"/>
              </a:ext>
            </a:extLst>
          </p:cNvPr>
          <p:cNvSpPr txBox="1"/>
          <p:nvPr/>
        </p:nvSpPr>
        <p:spPr>
          <a:xfrm>
            <a:off x="1687710" y="4512315"/>
            <a:ext cx="13461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Данные</a:t>
            </a:r>
            <a:endParaRPr lang="ru-RU" sz="1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2A358C7-EBC4-D33C-0B8F-5D2D7C66E85B}"/>
              </a:ext>
            </a:extLst>
          </p:cNvPr>
          <p:cNvSpPr txBox="1"/>
          <p:nvPr/>
        </p:nvSpPr>
        <p:spPr>
          <a:xfrm>
            <a:off x="247578" y="4512315"/>
            <a:ext cx="13461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Титулы ЭПЛ</a:t>
            </a:r>
            <a:endParaRPr lang="ru-RU" sz="10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5" y="4363532"/>
            <a:ext cx="551689" cy="173736"/>
          </a:xfrm>
          <a:prstGeom prst="rect">
            <a:avLst/>
          </a:prstGeom>
        </p:spPr>
      </p:pic>
      <p:pic>
        <p:nvPicPr>
          <p:cNvPr id="288" name="Рисунок 28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0"/>
          <a:stretch/>
        </p:blipFill>
        <p:spPr>
          <a:xfrm>
            <a:off x="1787583" y="4363532"/>
            <a:ext cx="599498" cy="2042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3A39BFE-1127-49FD-B014-9A4FE866412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9520" y="211296"/>
            <a:ext cx="1532547" cy="6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6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86036"/>
            <a:ext cx="9144000" cy="489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Google Shape;289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b="1">
                <a:solidFill>
                  <a:schemeClr val="bg1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1E950-4A59-22A4-DC21-E27E01028D51}"/>
              </a:ext>
            </a:extLst>
          </p:cNvPr>
          <p:cNvSpPr txBox="1"/>
          <p:nvPr/>
        </p:nvSpPr>
        <p:spPr>
          <a:xfrm>
            <a:off x="180975" y="1119854"/>
            <a:ext cx="8763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A65A"/>
              </a:buClr>
              <a:buFont typeface="Courier New" panose="02070309020205020404" pitchFamily="49" charset="0"/>
              <a:buChar char="o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Повышается эффективность работы сотрудников: водители и диспетчеры экономят 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 60 минут в день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оформлении путевых листов с 1 производственной площадки</a:t>
            </a:r>
          </a:p>
          <a:p>
            <a:pPr marL="285750" indent="-285750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A65A"/>
              </a:buClr>
              <a:buFont typeface="Courier New" panose="02070309020205020404" pitchFamily="49" charset="0"/>
              <a:buChar char="o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Всего с 3х площадок экономия времени составляют до </a:t>
            </a:r>
            <a:r>
              <a:rPr lang="ru-RU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180 мин. в день</a:t>
            </a:r>
            <a:endParaRPr lang="ru-RU" sz="1600" b="1" dirty="0">
              <a:effectLst/>
            </a:endParaRPr>
          </a:p>
          <a:p>
            <a:pPr marL="285750" indent="-285750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A65A"/>
              </a:buClr>
              <a:buFont typeface="Courier New" panose="02070309020205020404" pitchFamily="49" charset="0"/>
              <a:buChar char="o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Себестоимость жизненного цикла путевого листа становится прозрачной</a:t>
            </a:r>
          </a:p>
          <a:p>
            <a:pPr marL="285750" indent="-285750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A65A"/>
              </a:buClr>
              <a:buFont typeface="Courier New" panose="02070309020205020404" pitchFamily="49" charset="0"/>
              <a:buChar char="o"/>
            </a:pP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Ежегодная экономия на бумаге составит 6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тыс.рублей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месяц или 72 </a:t>
            </a:r>
            <a:r>
              <a:rPr lang="ru-RU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тыс.руб</a:t>
            </a:r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в год</a:t>
            </a:r>
          </a:p>
          <a:p>
            <a:pPr marL="285750" indent="-285750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A65A"/>
              </a:buClr>
              <a:buFont typeface="Courier New" panose="02070309020205020404" pitchFamily="49" charset="0"/>
              <a:buChar char="o"/>
            </a:pPr>
            <a:r>
              <a:rPr lang="ru-RU" sz="1600" dirty="0">
                <a:latin typeface="Arial" panose="020B0604020202020204" pitchFamily="34" charset="0"/>
              </a:rPr>
              <a:t>Экономия на ФОТ (3 штатных обработчика путевых листов) составит</a:t>
            </a:r>
          </a:p>
          <a:p>
            <a:pPr marL="285750" indent="-19050" rtl="0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A65A"/>
              </a:buClr>
            </a:pPr>
            <a:r>
              <a:rPr lang="ru-RU" sz="1600" dirty="0">
                <a:latin typeface="Arial" panose="020B0604020202020204" pitchFamily="34" charset="0"/>
              </a:rPr>
              <a:t> до 1 500 000 руб. в год </a:t>
            </a:r>
            <a:endParaRPr lang="ru-RU" sz="16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Google Shape;205;p37">
            <a:extLst>
              <a:ext uri="{FF2B5EF4-FFF2-40B4-BE49-F238E27FC236}">
                <a16:creationId xmlns:a16="http://schemas.microsoft.com/office/drawing/2014/main" id="{1794C938-9094-4F88-B321-89A560283A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24938" y="286036"/>
            <a:ext cx="7735833" cy="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1600" dirty="0">
                <a:solidFill>
                  <a:schemeClr val="accent1"/>
                </a:solidFill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Эффект от внедрения ЭПД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ED40DC-F869-42AD-8D3C-C5E197887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0" y="211296"/>
            <a:ext cx="1532547" cy="6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4052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and End Slide Master">
  <a:themeElements>
    <a:clrScheme name="ALLPPT-COLOR-A1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ALLPPT-507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24376</TotalTime>
  <Words>581</Words>
  <Application>Microsoft Office PowerPoint</Application>
  <PresentationFormat>Экран (16:9)</PresentationFormat>
  <Paragraphs>105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Courier New</vt:lpstr>
      <vt:lpstr>Times New Roman</vt:lpstr>
      <vt:lpstr>Verdana</vt:lpstr>
      <vt:lpstr>Wingdings</vt:lpstr>
      <vt:lpstr>Simple Light</vt:lpstr>
      <vt:lpstr>Cover and End Slide Master</vt:lpstr>
      <vt:lpstr>Contents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Романцева Екатерина Олеговна</dc:creator>
  <cp:lastModifiedBy>Вера Рябова</cp:lastModifiedBy>
  <cp:revision>159</cp:revision>
  <cp:lastPrinted>2024-04-26T07:34:30Z</cp:lastPrinted>
  <dcterms:modified xsi:type="dcterms:W3CDTF">2024-06-19T05:27:30Z</dcterms:modified>
</cp:coreProperties>
</file>