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55" r:id="rId2"/>
  </p:sldMasterIdLst>
  <p:notesMasterIdLst>
    <p:notesMasterId r:id="rId20"/>
  </p:notesMasterIdLst>
  <p:sldIdLst>
    <p:sldId id="319" r:id="rId3"/>
    <p:sldId id="320" r:id="rId4"/>
    <p:sldId id="306" r:id="rId5"/>
    <p:sldId id="339" r:id="rId6"/>
    <p:sldId id="340" r:id="rId7"/>
    <p:sldId id="341" r:id="rId8"/>
    <p:sldId id="345" r:id="rId9"/>
    <p:sldId id="308" r:id="rId10"/>
    <p:sldId id="347" r:id="rId11"/>
    <p:sldId id="348" r:id="rId12"/>
    <p:sldId id="349" r:id="rId13"/>
    <p:sldId id="350" r:id="rId14"/>
    <p:sldId id="351" r:id="rId15"/>
    <p:sldId id="352" r:id="rId16"/>
    <p:sldId id="353" r:id="rId17"/>
    <p:sldId id="321" r:id="rId18"/>
    <p:sldId id="267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3E90"/>
    <a:srgbClr val="FFE85D"/>
    <a:srgbClr val="FFCC00"/>
    <a:srgbClr val="FF9933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34" autoAdjust="0"/>
    <p:restoredTop sz="94660"/>
  </p:normalViewPr>
  <p:slideViewPr>
    <p:cSldViewPr snapToGrid="0">
      <p:cViewPr varScale="1">
        <p:scale>
          <a:sx n="43" d="100"/>
          <a:sy n="43" d="100"/>
        </p:scale>
        <p:origin x="60" y="6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42ABB8-49C9-44BE-B3BC-F1304E7A7C1C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49670A-41FA-44CE-BF98-E8FF5765C2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723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DF7EB1-D09B-4680-89BA-54A318B87771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769804" y="2407801"/>
            <a:ext cx="9618920" cy="190976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1"/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E4EF1BC-298E-4C0B-847D-F70201FE7CFC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769804" y="4502240"/>
            <a:ext cx="9618920" cy="543242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2400" b="1">
                <a:solidFill>
                  <a:schemeClr val="accent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ru-RU" dirty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5CD34CED-712B-4CAF-9483-4FE64B9AF890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1769804" y="5090865"/>
            <a:ext cx="9618920" cy="9874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EADF5F-05D5-48CE-BC71-7936EBCE6D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547" y="493951"/>
            <a:ext cx="2609099" cy="76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5547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00" userDrawn="1">
          <p15:clr>
            <a:srgbClr val="FBAE40"/>
          </p15:clr>
        </p15:guide>
        <p15:guide id="2" pos="506" userDrawn="1">
          <p15:clr>
            <a:srgbClr val="FBAE40"/>
          </p15:clr>
        </p15:guide>
        <p15:guide id="3" pos="7174" userDrawn="1">
          <p15:clr>
            <a:srgbClr val="FBAE40"/>
          </p15:clr>
        </p15:guide>
        <p15:guide id="4" orient="horz" pos="402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Рисунок 95">
            <a:extLst>
              <a:ext uri="{FF2B5EF4-FFF2-40B4-BE49-F238E27FC236}">
                <a16:creationId xmlns:a16="http://schemas.microsoft.com/office/drawing/2014/main" id="{DC4B1738-6D60-41F7-9BD2-8254D54236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38" y="2027306"/>
            <a:ext cx="5192855" cy="28033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sz="1600"/>
            </a:lvl1pPr>
          </a:lstStyle>
          <a:p>
            <a:endParaRPr lang="ru-RU" dirty="0"/>
          </a:p>
        </p:txBody>
      </p:sp>
      <p:sp>
        <p:nvSpPr>
          <p:cNvPr id="20" name="Рисунок 95">
            <a:extLst>
              <a:ext uri="{FF2B5EF4-FFF2-40B4-BE49-F238E27FC236}">
                <a16:creationId xmlns:a16="http://schemas.microsoft.com/office/drawing/2014/main" id="{E7ED2929-9F1D-4260-9312-851EB22B21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83209" y="2027306"/>
            <a:ext cx="5192855" cy="28033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sz="1600"/>
            </a:lvl1pPr>
          </a:lstStyle>
          <a:p>
            <a:endParaRPr lang="ru-RU" dirty="0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1FEA0B5-9292-4099-9771-B3685869E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3103" y="457200"/>
            <a:ext cx="8081260" cy="685459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РЕМОНТ А/Д Р-23, ПСКОВСКАЯ ОБЛАСТЬ ЭКСПЕРИМЕНТАЛЬНЫЙ УЧАСТОК, 2016 ГОД, ООО «ТЕХНОСТРОЙ» </a:t>
            </a:r>
          </a:p>
        </p:txBody>
      </p:sp>
      <p:sp>
        <p:nvSpPr>
          <p:cNvPr id="19" name="Номер слайда 3">
            <a:extLst>
              <a:ext uri="{FF2B5EF4-FFF2-40B4-BE49-F238E27FC236}">
                <a16:creationId xmlns:a16="http://schemas.microsoft.com/office/drawing/2014/main" id="{E9D49FE6-B1BE-4023-9388-A9C3CB6C9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5777" y="532912"/>
            <a:ext cx="741508" cy="534035"/>
          </a:xfrm>
          <a:prstGeom prst="rect">
            <a:avLst/>
          </a:prstGeom>
        </p:spPr>
        <p:txBody>
          <a:bodyPr anchor="ctr"/>
          <a:lstStyle>
            <a:lvl1pPr algn="l">
              <a:defRPr sz="2200" b="1">
                <a:solidFill>
                  <a:schemeClr val="accent2"/>
                </a:solidFill>
              </a:defRPr>
            </a:lvl1pPr>
          </a:lstStyle>
          <a:p>
            <a:fld id="{06F93DE1-FB15-41EB-81A8-DF8B618D68F0}" type="slidenum">
              <a:rPr lang="ru-RU" smtClean="0">
                <a:solidFill>
                  <a:srgbClr val="ADDDF4"/>
                </a:solidFill>
              </a:rPr>
              <a:pPr/>
              <a:t>‹#›</a:t>
            </a:fld>
            <a:endParaRPr lang="ru-RU" dirty="0">
              <a:solidFill>
                <a:srgbClr val="ADDDF4"/>
              </a:solidFill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6F8CFD2-F812-4826-A9F5-E399DBD341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198" y="457200"/>
            <a:ext cx="946865" cy="88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275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25">
          <p15:clr>
            <a:srgbClr val="FBAE40"/>
          </p15:clr>
        </p15:guide>
        <p15:guide id="3" pos="7355">
          <p15:clr>
            <a:srgbClr val="FBAE40"/>
          </p15:clr>
        </p15:guide>
        <p15:guide id="4" orient="horz" pos="300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CDBDF6-08FA-459A-ADC1-78A4A981FF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3103" y="457200"/>
            <a:ext cx="8081260" cy="685459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РЕМОНТ А/Д Р-23, ПСКОВСКАЯ ОБЛАСТЬ ЭКСПЕРИМЕНТАЛЬНЫЙ УЧАСТОК, 2016 ГОД, ООО «ТЕХНОСТРОЙ» </a:t>
            </a:r>
          </a:p>
        </p:txBody>
      </p:sp>
      <p:sp>
        <p:nvSpPr>
          <p:cNvPr id="13" name="Номер слайда 3">
            <a:extLst>
              <a:ext uri="{FF2B5EF4-FFF2-40B4-BE49-F238E27FC236}">
                <a16:creationId xmlns:a16="http://schemas.microsoft.com/office/drawing/2014/main" id="{A1D2E2EB-7F6A-49B8-BB7E-F11663410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5777" y="532912"/>
            <a:ext cx="741508" cy="534035"/>
          </a:xfrm>
          <a:prstGeom prst="rect">
            <a:avLst/>
          </a:prstGeom>
        </p:spPr>
        <p:txBody>
          <a:bodyPr anchor="ctr"/>
          <a:lstStyle>
            <a:lvl1pPr algn="l">
              <a:defRPr sz="2200" b="1">
                <a:solidFill>
                  <a:schemeClr val="accent2"/>
                </a:solidFill>
              </a:defRPr>
            </a:lvl1pPr>
          </a:lstStyle>
          <a:p>
            <a:fld id="{06F93DE1-FB15-41EB-81A8-DF8B618D68F0}" type="slidenum">
              <a:rPr lang="ru-RU" smtClean="0">
                <a:solidFill>
                  <a:srgbClr val="ADDDF4"/>
                </a:solidFill>
              </a:rPr>
              <a:pPr/>
              <a:t>‹#›</a:t>
            </a:fld>
            <a:endParaRPr lang="ru-RU" dirty="0">
              <a:solidFill>
                <a:srgbClr val="ADDDF4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657B7B2-083D-4FE5-AD5E-4C8084FD39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198" y="457200"/>
            <a:ext cx="946865" cy="88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847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>
          <p15:clr>
            <a:srgbClr val="FBAE40"/>
          </p15:clr>
        </p15:guide>
        <p15:guide id="2" pos="7355">
          <p15:clr>
            <a:srgbClr val="FBAE40"/>
          </p15:clr>
        </p15:guide>
        <p15:guide id="3" orient="horz" pos="300">
          <p15:clr>
            <a:srgbClr val="FBAE40"/>
          </p15:clr>
        </p15:guide>
        <p15:guide id="4" orient="horz" pos="402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DF7EB1-D09B-4680-89BA-54A318B87771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524000" y="2921163"/>
            <a:ext cx="9144000" cy="190976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3200" b="1"/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4784257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1FED5D0-6D42-429A-91BA-DF1D64EC2592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515938" y="1825625"/>
            <a:ext cx="11160125" cy="4556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FontTx/>
              <a:buNone/>
              <a:defRPr sz="1800"/>
            </a:lvl1pPr>
            <a:lvl2pPr marL="457200" indent="0">
              <a:lnSpc>
                <a:spcPct val="110000"/>
              </a:lnSpc>
              <a:buFontTx/>
              <a:buNone/>
              <a:defRPr sz="1600"/>
            </a:lvl2pPr>
            <a:lvl3pPr marL="914400" indent="0">
              <a:lnSpc>
                <a:spcPct val="110000"/>
              </a:lnSpc>
              <a:buFontTx/>
              <a:buNone/>
              <a:defRPr sz="1400"/>
            </a:lvl3pPr>
            <a:lvl4pPr marL="1371600" indent="0">
              <a:lnSpc>
                <a:spcPct val="110000"/>
              </a:lnSpc>
              <a:buFontTx/>
              <a:buNone/>
              <a:defRPr sz="1200"/>
            </a:lvl4pPr>
            <a:lvl5pPr marL="1828800" indent="0">
              <a:lnSpc>
                <a:spcPct val="110000"/>
              </a:lnSpc>
              <a:buFontTx/>
              <a:buNone/>
              <a:defRPr sz="11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1FD417C6-1443-4EB4-BDAA-706CDE0EC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3103" y="457200"/>
            <a:ext cx="8081260" cy="685459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РЕМОНТ А/Д Р-23, ПСКОВСКАЯ ОБЛАСТЬ ЭКСПЕРИМЕНТАЛЬНЫЙ УЧАСТОК, 2016 ГОД, ООО «ТЕХНОСТРОЙ» </a:t>
            </a:r>
          </a:p>
        </p:txBody>
      </p:sp>
      <p:sp>
        <p:nvSpPr>
          <p:cNvPr id="15" name="Номер слайда 3">
            <a:extLst>
              <a:ext uri="{FF2B5EF4-FFF2-40B4-BE49-F238E27FC236}">
                <a16:creationId xmlns:a16="http://schemas.microsoft.com/office/drawing/2014/main" id="{26E1762E-2C8B-48FA-B80D-000F60937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5777" y="532912"/>
            <a:ext cx="741508" cy="534035"/>
          </a:xfrm>
          <a:prstGeom prst="rect">
            <a:avLst/>
          </a:prstGeom>
        </p:spPr>
        <p:txBody>
          <a:bodyPr anchor="ctr"/>
          <a:lstStyle>
            <a:lvl1pPr algn="l">
              <a:defRPr sz="2200" b="1">
                <a:solidFill>
                  <a:schemeClr val="accent2"/>
                </a:solidFill>
              </a:defRPr>
            </a:lvl1pPr>
          </a:lstStyle>
          <a:p>
            <a:fld id="{06F93DE1-FB15-41EB-81A8-DF8B618D68F0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509556-8E97-42A3-B9FF-D7A75BEFEB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198" y="457200"/>
            <a:ext cx="946865" cy="88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7870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 userDrawn="1">
          <p15:clr>
            <a:srgbClr val="FBAE40"/>
          </p15:clr>
        </p15:guide>
        <p15:guide id="2" pos="325" userDrawn="1">
          <p15:clr>
            <a:srgbClr val="FBAE40"/>
          </p15:clr>
        </p15:guide>
        <p15:guide id="3" pos="7355" userDrawn="1">
          <p15:clr>
            <a:srgbClr val="FBAE40"/>
          </p15:clr>
        </p15:guide>
        <p15:guide id="4" orient="horz" pos="4020" userDrawn="1">
          <p15:clr>
            <a:srgbClr val="FBAE40"/>
          </p15:clr>
        </p15:guide>
        <p15:guide id="5" orient="horz" pos="84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>
            <a:extLst>
              <a:ext uri="{FF2B5EF4-FFF2-40B4-BE49-F238E27FC236}">
                <a16:creationId xmlns:a16="http://schemas.microsoft.com/office/drawing/2014/main" id="{1BB895A7-6821-4745-9662-40E02C1FD1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38" y="1854029"/>
            <a:ext cx="3267075" cy="19177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17" name="Рисунок 4">
            <a:extLst>
              <a:ext uri="{FF2B5EF4-FFF2-40B4-BE49-F238E27FC236}">
                <a16:creationId xmlns:a16="http://schemas.microsoft.com/office/drawing/2014/main" id="{D8E5C96A-DAD4-4B76-879C-E579DD75866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62463" y="1854029"/>
            <a:ext cx="3267075" cy="19177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19" name="Рисунок 4">
            <a:extLst>
              <a:ext uri="{FF2B5EF4-FFF2-40B4-BE49-F238E27FC236}">
                <a16:creationId xmlns:a16="http://schemas.microsoft.com/office/drawing/2014/main" id="{F7D513AD-8B37-4893-9733-26AADC02502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408988" y="1854029"/>
            <a:ext cx="3267075" cy="19177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1C119177-874B-4556-8461-B2C7B5F38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3103" y="457200"/>
            <a:ext cx="8081260" cy="685459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РЕМОНТ А/Д Р-23, ПСКОВСКАЯ ОБЛАСТЬ ЭКСПЕРИМЕНТАЛЬНЫЙ УЧАСТОК, 2016 ГОД, ООО «ТЕХНОСТРОЙ» </a:t>
            </a:r>
          </a:p>
        </p:txBody>
      </p:sp>
      <p:sp>
        <p:nvSpPr>
          <p:cNvPr id="20" name="Номер слайда 3">
            <a:extLst>
              <a:ext uri="{FF2B5EF4-FFF2-40B4-BE49-F238E27FC236}">
                <a16:creationId xmlns:a16="http://schemas.microsoft.com/office/drawing/2014/main" id="{025D72BE-461B-4E03-BAC9-7FC962304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5777" y="532912"/>
            <a:ext cx="741508" cy="534035"/>
          </a:xfrm>
          <a:prstGeom prst="rect">
            <a:avLst/>
          </a:prstGeom>
        </p:spPr>
        <p:txBody>
          <a:bodyPr anchor="ctr"/>
          <a:lstStyle>
            <a:lvl1pPr algn="l">
              <a:defRPr sz="2200" b="1">
                <a:solidFill>
                  <a:schemeClr val="accent2"/>
                </a:solidFill>
              </a:defRPr>
            </a:lvl1pPr>
          </a:lstStyle>
          <a:p>
            <a:fld id="{06F93DE1-FB15-41EB-81A8-DF8B618D68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1" name="Рисунок 4">
            <a:extLst>
              <a:ext uri="{FF2B5EF4-FFF2-40B4-BE49-F238E27FC236}">
                <a16:creationId xmlns:a16="http://schemas.microsoft.com/office/drawing/2014/main" id="{4BE2E55F-2947-45BC-99EC-42CA71BDE99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5938" y="4464050"/>
            <a:ext cx="3267075" cy="19177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22" name="Рисунок 4">
            <a:extLst>
              <a:ext uri="{FF2B5EF4-FFF2-40B4-BE49-F238E27FC236}">
                <a16:creationId xmlns:a16="http://schemas.microsoft.com/office/drawing/2014/main" id="{530D7AA0-F3E6-4D56-B6CC-6C5B8773352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462463" y="4464050"/>
            <a:ext cx="3267075" cy="19177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23" name="Рисунок 4">
            <a:extLst>
              <a:ext uri="{FF2B5EF4-FFF2-40B4-BE49-F238E27FC236}">
                <a16:creationId xmlns:a16="http://schemas.microsoft.com/office/drawing/2014/main" id="{B38913FE-2CF5-4933-B729-57E5E3F12D2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408988" y="4464050"/>
            <a:ext cx="3267075" cy="19177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endParaRPr lang="ru-RU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645476B-6CD2-41F9-A92E-204DC7D2A5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198" y="457200"/>
            <a:ext cx="946865" cy="88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649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355" userDrawn="1">
          <p15:clr>
            <a:srgbClr val="FBAE40"/>
          </p15:clr>
        </p15:guide>
        <p15:guide id="6" orient="horz" pos="4020" userDrawn="1">
          <p15:clr>
            <a:srgbClr val="FBAE40"/>
          </p15:clr>
        </p15:guide>
        <p15:guide id="7" pos="325" userDrawn="1">
          <p15:clr>
            <a:srgbClr val="FBAE40"/>
          </p15:clr>
        </p15:guide>
        <p15:guide id="8" orient="horz" pos="30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Рисунок 95">
            <a:extLst>
              <a:ext uri="{FF2B5EF4-FFF2-40B4-BE49-F238E27FC236}">
                <a16:creationId xmlns:a16="http://schemas.microsoft.com/office/drawing/2014/main" id="{DC4B1738-6D60-41F7-9BD2-8254D54236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38" y="2027306"/>
            <a:ext cx="5192855" cy="28033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sz="1600"/>
            </a:lvl1pPr>
          </a:lstStyle>
          <a:p>
            <a:endParaRPr lang="ru-RU" dirty="0"/>
          </a:p>
        </p:txBody>
      </p:sp>
      <p:sp>
        <p:nvSpPr>
          <p:cNvPr id="20" name="Рисунок 95">
            <a:extLst>
              <a:ext uri="{FF2B5EF4-FFF2-40B4-BE49-F238E27FC236}">
                <a16:creationId xmlns:a16="http://schemas.microsoft.com/office/drawing/2014/main" id="{E7ED2929-9F1D-4260-9312-851EB22B21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83209" y="2027306"/>
            <a:ext cx="5192855" cy="28033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 sz="1600"/>
            </a:lvl1pPr>
          </a:lstStyle>
          <a:p>
            <a:endParaRPr lang="ru-RU" dirty="0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61FEA0B5-9292-4099-9771-B3685869E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3103" y="457200"/>
            <a:ext cx="8081260" cy="685459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РЕМОНТ А/Д Р-23, ПСКОВСКАЯ ОБЛАСТЬ ЭКСПЕРИМЕНТАЛЬНЫЙ УЧАСТОК, 2016 ГОД, ООО «ТЕХНОСТРОЙ» </a:t>
            </a:r>
          </a:p>
        </p:txBody>
      </p:sp>
      <p:sp>
        <p:nvSpPr>
          <p:cNvPr id="19" name="Номер слайда 3">
            <a:extLst>
              <a:ext uri="{FF2B5EF4-FFF2-40B4-BE49-F238E27FC236}">
                <a16:creationId xmlns:a16="http://schemas.microsoft.com/office/drawing/2014/main" id="{E9D49FE6-B1BE-4023-9388-A9C3CB6C9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5777" y="532912"/>
            <a:ext cx="741508" cy="534035"/>
          </a:xfrm>
          <a:prstGeom prst="rect">
            <a:avLst/>
          </a:prstGeom>
        </p:spPr>
        <p:txBody>
          <a:bodyPr anchor="ctr"/>
          <a:lstStyle>
            <a:lvl1pPr algn="l">
              <a:defRPr sz="2200" b="1">
                <a:solidFill>
                  <a:schemeClr val="accent2"/>
                </a:solidFill>
              </a:defRPr>
            </a:lvl1pPr>
          </a:lstStyle>
          <a:p>
            <a:fld id="{06F93DE1-FB15-41EB-81A8-DF8B618D68F0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6F8CFD2-F812-4826-A9F5-E399DBD341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198" y="457200"/>
            <a:ext cx="946865" cy="88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357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pos="325" userDrawn="1">
          <p15:clr>
            <a:srgbClr val="FBAE40"/>
          </p15:clr>
        </p15:guide>
        <p15:guide id="4" pos="7355" userDrawn="1">
          <p15:clr>
            <a:srgbClr val="FBAE40"/>
          </p15:clr>
        </p15:guide>
        <p15:guide id="5" orient="horz" pos="300" userDrawn="1">
          <p15:clr>
            <a:srgbClr val="FBAE40"/>
          </p15:clr>
        </p15:guide>
        <p15:guide id="6" orient="horz" pos="402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CDBDF6-08FA-459A-ADC1-78A4A981FF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3103" y="457200"/>
            <a:ext cx="8081260" cy="685459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РЕМОНТ А/Д Р-23, ПСКОВСКАЯ ОБЛАСТЬ ЭКСПЕРИМЕНТАЛЬНЫЙ УЧАСТОК, 2016 ГОД, ООО «ТЕХНОСТРОЙ» </a:t>
            </a:r>
          </a:p>
        </p:txBody>
      </p:sp>
      <p:sp>
        <p:nvSpPr>
          <p:cNvPr id="13" name="Номер слайда 3">
            <a:extLst>
              <a:ext uri="{FF2B5EF4-FFF2-40B4-BE49-F238E27FC236}">
                <a16:creationId xmlns:a16="http://schemas.microsoft.com/office/drawing/2014/main" id="{A1D2E2EB-7F6A-49B8-BB7E-F11663410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5777" y="532912"/>
            <a:ext cx="741508" cy="534035"/>
          </a:xfrm>
          <a:prstGeom prst="rect">
            <a:avLst/>
          </a:prstGeom>
        </p:spPr>
        <p:txBody>
          <a:bodyPr anchor="ctr"/>
          <a:lstStyle>
            <a:lvl1pPr algn="l">
              <a:defRPr sz="2200" b="1">
                <a:solidFill>
                  <a:schemeClr val="accent2"/>
                </a:solidFill>
              </a:defRPr>
            </a:lvl1pPr>
          </a:lstStyle>
          <a:p>
            <a:fld id="{06F93DE1-FB15-41EB-81A8-DF8B618D68F0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657B7B2-083D-4FE5-AD5E-4C8084FD39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198" y="457200"/>
            <a:ext cx="946865" cy="88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4129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25" userDrawn="1">
          <p15:clr>
            <a:srgbClr val="FBAE40"/>
          </p15:clr>
        </p15:guide>
        <p15:guide id="4" pos="7355" userDrawn="1">
          <p15:clr>
            <a:srgbClr val="FBAE40"/>
          </p15:clr>
        </p15:guide>
        <p15:guide id="5" orient="horz" pos="300" userDrawn="1">
          <p15:clr>
            <a:srgbClr val="FBAE40"/>
          </p15:clr>
        </p15:guide>
        <p15:guide id="6" orient="horz" pos="402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DF7EB1-D09B-4680-89BA-54A318B87771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524000" y="2921163"/>
            <a:ext cx="9144000" cy="190976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3200" b="1"/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3966868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DF7EB1-D09B-4680-89BA-54A318B87771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769804" y="2407801"/>
            <a:ext cx="9618920" cy="190976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1"/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E4EF1BC-298E-4C0B-847D-F70201FE7CFC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769804" y="4502240"/>
            <a:ext cx="9618920" cy="543242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2400" b="1">
                <a:solidFill>
                  <a:schemeClr val="accent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ru-RU" dirty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5CD34CED-712B-4CAF-9483-4FE64B9AF890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1769804" y="5090865"/>
            <a:ext cx="9618920" cy="9874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EADF5F-05D5-48CE-BC71-7936EBCE6D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547" y="493951"/>
            <a:ext cx="2609099" cy="76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926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pos="506">
          <p15:clr>
            <a:srgbClr val="FBAE40"/>
          </p15:clr>
        </p15:guide>
        <p15:guide id="3" pos="7174">
          <p15:clr>
            <a:srgbClr val="FBAE40"/>
          </p15:clr>
        </p15:guide>
        <p15:guide id="4" orient="horz" pos="402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1FED5D0-6D42-429A-91BA-DF1D64EC2592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515938" y="1825625"/>
            <a:ext cx="11160125" cy="4556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FontTx/>
              <a:buNone/>
              <a:defRPr sz="1800"/>
            </a:lvl1pPr>
            <a:lvl2pPr marL="457200" indent="0">
              <a:lnSpc>
                <a:spcPct val="110000"/>
              </a:lnSpc>
              <a:buFontTx/>
              <a:buNone/>
              <a:defRPr sz="1600"/>
            </a:lvl2pPr>
            <a:lvl3pPr marL="914400" indent="0">
              <a:lnSpc>
                <a:spcPct val="110000"/>
              </a:lnSpc>
              <a:buFontTx/>
              <a:buNone/>
              <a:defRPr sz="1400"/>
            </a:lvl3pPr>
            <a:lvl4pPr marL="1371600" indent="0">
              <a:lnSpc>
                <a:spcPct val="110000"/>
              </a:lnSpc>
              <a:buFontTx/>
              <a:buNone/>
              <a:defRPr sz="1200"/>
            </a:lvl4pPr>
            <a:lvl5pPr marL="1828800" indent="0">
              <a:lnSpc>
                <a:spcPct val="110000"/>
              </a:lnSpc>
              <a:buFontTx/>
              <a:buNone/>
              <a:defRPr sz="11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1FD417C6-1443-4EB4-BDAA-706CDE0EC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3103" y="457200"/>
            <a:ext cx="8081260" cy="685459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РЕМОНТ А/Д Р-23, ПСКОВСКАЯ ОБЛАСТЬ ЭКСПЕРИМЕНТАЛЬНЫЙ УЧАСТОК, 2016 ГОД, ООО «ТЕХНОСТРОЙ» </a:t>
            </a:r>
          </a:p>
        </p:txBody>
      </p:sp>
      <p:sp>
        <p:nvSpPr>
          <p:cNvPr id="15" name="Номер слайда 3">
            <a:extLst>
              <a:ext uri="{FF2B5EF4-FFF2-40B4-BE49-F238E27FC236}">
                <a16:creationId xmlns:a16="http://schemas.microsoft.com/office/drawing/2014/main" id="{26E1762E-2C8B-48FA-B80D-000F60937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5777" y="532912"/>
            <a:ext cx="741508" cy="534035"/>
          </a:xfrm>
          <a:prstGeom prst="rect">
            <a:avLst/>
          </a:prstGeom>
        </p:spPr>
        <p:txBody>
          <a:bodyPr anchor="ctr"/>
          <a:lstStyle>
            <a:lvl1pPr algn="l">
              <a:defRPr sz="2200" b="1">
                <a:solidFill>
                  <a:schemeClr val="accent2"/>
                </a:solidFill>
              </a:defRPr>
            </a:lvl1pPr>
          </a:lstStyle>
          <a:p>
            <a:fld id="{06F93DE1-FB15-41EB-81A8-DF8B618D68F0}" type="slidenum">
              <a:rPr lang="ru-RU" smtClean="0">
                <a:solidFill>
                  <a:srgbClr val="ADDDF4"/>
                </a:solidFill>
              </a:rPr>
              <a:pPr/>
              <a:t>‹#›</a:t>
            </a:fld>
            <a:endParaRPr lang="ru-RU" dirty="0">
              <a:solidFill>
                <a:srgbClr val="ADDDF4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509556-8E97-42A3-B9FF-D7A75BEFEB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198" y="457200"/>
            <a:ext cx="946865" cy="88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30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pos="325">
          <p15:clr>
            <a:srgbClr val="FBAE40"/>
          </p15:clr>
        </p15:guide>
        <p15:guide id="3" pos="7355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orient="horz" pos="845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>
            <a:extLst>
              <a:ext uri="{FF2B5EF4-FFF2-40B4-BE49-F238E27FC236}">
                <a16:creationId xmlns:a16="http://schemas.microsoft.com/office/drawing/2014/main" id="{1BB895A7-6821-4745-9662-40E02C1FD1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38" y="1854029"/>
            <a:ext cx="3267075" cy="19177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17" name="Рисунок 4">
            <a:extLst>
              <a:ext uri="{FF2B5EF4-FFF2-40B4-BE49-F238E27FC236}">
                <a16:creationId xmlns:a16="http://schemas.microsoft.com/office/drawing/2014/main" id="{D8E5C96A-DAD4-4B76-879C-E579DD75866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62463" y="1854029"/>
            <a:ext cx="3267075" cy="19177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19" name="Рисунок 4">
            <a:extLst>
              <a:ext uri="{FF2B5EF4-FFF2-40B4-BE49-F238E27FC236}">
                <a16:creationId xmlns:a16="http://schemas.microsoft.com/office/drawing/2014/main" id="{F7D513AD-8B37-4893-9733-26AADC02502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408988" y="1854029"/>
            <a:ext cx="3267075" cy="19177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1C119177-874B-4556-8461-B2C7B5F38C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3103" y="457200"/>
            <a:ext cx="8081260" cy="685459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РЕМОНТ А/Д Р-23, ПСКОВСКАЯ ОБЛАСТЬ ЭКСПЕРИМЕНТАЛЬНЫЙ УЧАСТОК, 2016 ГОД, ООО «ТЕХНОСТРОЙ» </a:t>
            </a:r>
          </a:p>
        </p:txBody>
      </p:sp>
      <p:sp>
        <p:nvSpPr>
          <p:cNvPr id="20" name="Номер слайда 3">
            <a:extLst>
              <a:ext uri="{FF2B5EF4-FFF2-40B4-BE49-F238E27FC236}">
                <a16:creationId xmlns:a16="http://schemas.microsoft.com/office/drawing/2014/main" id="{025D72BE-461B-4E03-BAC9-7FC962304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5777" y="532912"/>
            <a:ext cx="741508" cy="534035"/>
          </a:xfrm>
          <a:prstGeom prst="rect">
            <a:avLst/>
          </a:prstGeom>
        </p:spPr>
        <p:txBody>
          <a:bodyPr anchor="ctr"/>
          <a:lstStyle>
            <a:lvl1pPr algn="l">
              <a:defRPr sz="2200" b="1">
                <a:solidFill>
                  <a:schemeClr val="accent2"/>
                </a:solidFill>
              </a:defRPr>
            </a:lvl1pPr>
          </a:lstStyle>
          <a:p>
            <a:fld id="{06F93DE1-FB15-41EB-81A8-DF8B618D68F0}" type="slidenum">
              <a:rPr lang="ru-RU" smtClean="0">
                <a:solidFill>
                  <a:srgbClr val="ADDDF4"/>
                </a:solidFill>
              </a:rPr>
              <a:pPr/>
              <a:t>‹#›</a:t>
            </a:fld>
            <a:endParaRPr lang="ru-RU" dirty="0">
              <a:solidFill>
                <a:srgbClr val="ADDDF4"/>
              </a:solidFill>
            </a:endParaRPr>
          </a:p>
        </p:txBody>
      </p:sp>
      <p:sp>
        <p:nvSpPr>
          <p:cNvPr id="21" name="Рисунок 4">
            <a:extLst>
              <a:ext uri="{FF2B5EF4-FFF2-40B4-BE49-F238E27FC236}">
                <a16:creationId xmlns:a16="http://schemas.microsoft.com/office/drawing/2014/main" id="{4BE2E55F-2947-45BC-99EC-42CA71BDE99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5938" y="4464050"/>
            <a:ext cx="3267075" cy="19177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22" name="Рисунок 4">
            <a:extLst>
              <a:ext uri="{FF2B5EF4-FFF2-40B4-BE49-F238E27FC236}">
                <a16:creationId xmlns:a16="http://schemas.microsoft.com/office/drawing/2014/main" id="{530D7AA0-F3E6-4D56-B6CC-6C5B8773352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462463" y="4464050"/>
            <a:ext cx="3267075" cy="19177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endParaRPr lang="ru-RU" dirty="0"/>
          </a:p>
        </p:txBody>
      </p:sp>
      <p:sp>
        <p:nvSpPr>
          <p:cNvPr id="23" name="Рисунок 4">
            <a:extLst>
              <a:ext uri="{FF2B5EF4-FFF2-40B4-BE49-F238E27FC236}">
                <a16:creationId xmlns:a16="http://schemas.microsoft.com/office/drawing/2014/main" id="{B38913FE-2CF5-4933-B729-57E5E3F12D2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408988" y="4464050"/>
            <a:ext cx="3267075" cy="19177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 sz="1200"/>
            </a:lvl1pPr>
          </a:lstStyle>
          <a:p>
            <a:endParaRPr lang="ru-RU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645476B-6CD2-41F9-A92E-204DC7D2A5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198" y="457200"/>
            <a:ext cx="946865" cy="88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04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55">
          <p15:clr>
            <a:srgbClr val="FBAE40"/>
          </p15:clr>
        </p15:guide>
        <p15:guide id="2" orient="horz" pos="4020">
          <p15:clr>
            <a:srgbClr val="FBAE40"/>
          </p15:clr>
        </p15:guide>
        <p15:guide id="3" pos="325">
          <p15:clr>
            <a:srgbClr val="FBAE40"/>
          </p15:clr>
        </p15:guide>
        <p15:guide id="4" orient="horz" pos="30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1532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5537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803A0FAB-8725-48FA-B369-FD25825108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2400" dirty="0"/>
              <a:t>Опыт устройства цементобетонных покрытий </a:t>
            </a:r>
            <a:br>
              <a:rPr lang="ru-RU" sz="2400" dirty="0"/>
            </a:br>
            <a:r>
              <a:rPr lang="ru-RU" sz="2400" dirty="0"/>
              <a:t>при капитальном ремонте автомобильных дорог федерального значения в Забайкальском крае </a:t>
            </a:r>
            <a:br>
              <a:rPr lang="ru-RU" sz="2400" dirty="0"/>
            </a:br>
            <a:r>
              <a:rPr lang="ru-RU" sz="2400" dirty="0"/>
              <a:t>и перспективы их применения</a:t>
            </a:r>
          </a:p>
        </p:txBody>
      </p:sp>
      <p:sp>
        <p:nvSpPr>
          <p:cNvPr id="21" name="Подзаголовок 20">
            <a:extLst>
              <a:ext uri="{FF2B5EF4-FFF2-40B4-BE49-F238E27FC236}">
                <a16:creationId xmlns:a16="http://schemas.microsoft.com/office/drawing/2014/main" id="{6AC1BE20-C4AE-4467-99FF-4545E57C2D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9804" y="4642094"/>
            <a:ext cx="9618920" cy="543242"/>
          </a:xfrm>
        </p:spPr>
        <p:txBody>
          <a:bodyPr/>
          <a:lstStyle/>
          <a:p>
            <a:r>
              <a:rPr lang="ru-RU" dirty="0" smtClean="0"/>
              <a:t>Романов Андрей Вячеславович</a:t>
            </a:r>
            <a:endParaRPr lang="ru-RU" dirty="0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6FA0E41D-13A6-4011-AB1A-4465DE875C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69804" y="5230719"/>
            <a:ext cx="9618920" cy="389245"/>
          </a:xfrm>
        </p:spPr>
        <p:txBody>
          <a:bodyPr>
            <a:normAutofit/>
          </a:bodyPr>
          <a:lstStyle/>
          <a:p>
            <a:r>
              <a:rPr lang="ru-RU" dirty="0" smtClean="0"/>
              <a:t>Главный инженер ФКУ </a:t>
            </a:r>
            <a:r>
              <a:rPr lang="ru-RU" dirty="0"/>
              <a:t>Упрдор «Забайкалье»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4F69FE-9F76-4D80-B10A-4FFAEF7381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717" y="238690"/>
            <a:ext cx="4017264" cy="108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9171F189-98B3-4E08-B34D-2E2015196D63}"/>
              </a:ext>
            </a:extLst>
          </p:cNvPr>
          <p:cNvSpPr/>
          <p:nvPr/>
        </p:nvSpPr>
        <p:spPr>
          <a:xfrm>
            <a:off x="4377936" y="1660452"/>
            <a:ext cx="3493732" cy="47196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5400000" algn="t" rotWithShape="0">
              <a:schemeClr val="accent4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052000" rIns="108000" rtlCol="0" anchor="t"/>
          <a:lstStyle/>
          <a:p>
            <a:endParaRPr lang="ru-RU" sz="1400" b="1" dirty="0" smtClean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 smtClean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 smtClean="0">
              <a:solidFill>
                <a:schemeClr val="tx1"/>
              </a:solidFill>
            </a:endParaRPr>
          </a:p>
          <a:p>
            <a:r>
              <a:rPr lang="ru-RU" sz="1400" b="1" dirty="0" smtClean="0">
                <a:solidFill>
                  <a:schemeClr val="tx1"/>
                </a:solidFill>
              </a:rPr>
              <a:t>Нарезка поперечных швов</a:t>
            </a:r>
            <a:r>
              <a:rPr lang="ru-RU" sz="1400" b="1" dirty="0">
                <a:solidFill>
                  <a:schemeClr val="tx1"/>
                </a:solidFill>
              </a:rPr>
              <a:t/>
            </a:r>
            <a:br>
              <a:rPr lang="ru-RU" sz="1400" b="1" dirty="0">
                <a:solidFill>
                  <a:schemeClr val="tx1"/>
                </a:solidFill>
              </a:rPr>
            </a:br>
            <a:endParaRPr lang="ru-RU" sz="1400" dirty="0">
              <a:solidFill>
                <a:schemeClr val="tx1"/>
              </a:solidFill>
            </a:endParaRPr>
          </a:p>
          <a:p>
            <a:pPr algn="just"/>
            <a:endParaRPr lang="ru-RU" sz="1400" dirty="0">
              <a:solidFill>
                <a:schemeClr val="tx1"/>
              </a:solidFill>
              <a:effectLst/>
            </a:endParaRPr>
          </a:p>
        </p:txBody>
      </p: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id="{1995587C-C32D-4688-8DF7-A298A490407E}"/>
              </a:ext>
            </a:extLst>
          </p:cNvPr>
          <p:cNvSpPr/>
          <p:nvPr/>
        </p:nvSpPr>
        <p:spPr>
          <a:xfrm>
            <a:off x="499379" y="1660452"/>
            <a:ext cx="3490544" cy="47196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5400000" algn="t" rotWithShape="0">
              <a:schemeClr val="accent4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052000" rIns="108000" rtlCol="0" anchor="t"/>
          <a:lstStyle/>
          <a:p>
            <a:endParaRPr lang="ru-RU" sz="1400" b="1" dirty="0" smtClean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 smtClean="0">
              <a:solidFill>
                <a:schemeClr val="tx1"/>
              </a:solidFill>
            </a:endParaRPr>
          </a:p>
          <a:p>
            <a:endParaRPr lang="ru-RU" sz="1400" b="1" dirty="0" smtClean="0">
              <a:solidFill>
                <a:schemeClr val="tx1"/>
              </a:solidFill>
            </a:endParaRPr>
          </a:p>
          <a:p>
            <a:endParaRPr lang="ru-RU" sz="1400" b="1" dirty="0" smtClean="0">
              <a:solidFill>
                <a:schemeClr val="tx1"/>
              </a:solidFill>
            </a:endParaRPr>
          </a:p>
          <a:p>
            <a:r>
              <a:rPr lang="ru-RU" sz="1400" b="1" dirty="0" smtClean="0">
                <a:solidFill>
                  <a:schemeClr val="tx1"/>
                </a:solidFill>
              </a:rPr>
              <a:t>Устройство цементобетонного покрытия специализированным комплексом</a:t>
            </a:r>
            <a:endParaRPr lang="ru-RU" sz="1400" dirty="0">
              <a:solidFill>
                <a:schemeClr val="tx1"/>
              </a:solidFill>
              <a:effectLst/>
            </a:endParaRPr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9FD8A2F0-EAB9-4F6C-B1BF-917A775DD9B6}"/>
              </a:ext>
            </a:extLst>
          </p:cNvPr>
          <p:cNvSpPr/>
          <p:nvPr/>
        </p:nvSpPr>
        <p:spPr>
          <a:xfrm>
            <a:off x="8228989" y="1660452"/>
            <a:ext cx="3493082" cy="47196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5400000" algn="t" rotWithShape="0">
              <a:schemeClr val="accent4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052000" rIns="108000" rtlCol="0" anchor="t"/>
          <a:lstStyle/>
          <a:p>
            <a:endParaRPr lang="ru-RU" sz="1400" b="1" dirty="0" smtClean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 smtClean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en-US" sz="1400" b="1" dirty="0" smtClean="0">
              <a:solidFill>
                <a:schemeClr val="tx1"/>
              </a:solidFill>
            </a:endParaRPr>
          </a:p>
          <a:p>
            <a:r>
              <a:rPr lang="ru-RU" sz="1400" b="1" dirty="0" smtClean="0">
                <a:solidFill>
                  <a:schemeClr val="tx1"/>
                </a:solidFill>
              </a:rPr>
              <a:t>Герметизация швов</a:t>
            </a:r>
            <a:endParaRPr lang="ru-RU" sz="1400" dirty="0">
              <a:solidFill>
                <a:schemeClr val="tx1"/>
              </a:solidFill>
              <a:effectLst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92E69D7-A68D-4780-97E5-F1314A176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06F93DE1-FB15-41EB-81A8-DF8B618D68F0}" type="slidenum">
              <a:rPr lang="ru-RU" smtClean="0"/>
              <a:t>10</a:t>
            </a:fld>
            <a:endParaRPr lang="ru-RU" dirty="0"/>
          </a:p>
        </p:txBody>
      </p: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95D7D7DD-5F49-44AA-94E4-0DA2B67081B3}"/>
              </a:ext>
            </a:extLst>
          </p:cNvPr>
          <p:cNvGrpSpPr/>
          <p:nvPr/>
        </p:nvGrpSpPr>
        <p:grpSpPr>
          <a:xfrm>
            <a:off x="11007071" y="5825631"/>
            <a:ext cx="475932" cy="467620"/>
            <a:chOff x="2363788" y="3038475"/>
            <a:chExt cx="363537" cy="357188"/>
          </a:xfrm>
        </p:grpSpPr>
        <p:sp>
          <p:nvSpPr>
            <p:cNvPr id="74" name="Line 153">
              <a:extLst>
                <a:ext uri="{FF2B5EF4-FFF2-40B4-BE49-F238E27FC236}">
                  <a16:creationId xmlns:a16="http://schemas.microsoft.com/office/drawing/2014/main" id="{3E17C401-6AC3-43A7-899A-F72DA1FDA2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81263" y="3359150"/>
              <a:ext cx="134938" cy="0"/>
            </a:xfrm>
            <a:prstGeom prst="line">
              <a:avLst/>
            </a:pr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5" name="Freeform 154">
              <a:extLst>
                <a:ext uri="{FF2B5EF4-FFF2-40B4-BE49-F238E27FC236}">
                  <a16:creationId xmlns:a16="http://schemas.microsoft.com/office/drawing/2014/main" id="{4EF03FCE-772D-4B45-9A1F-846C4431E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4775" y="3246438"/>
              <a:ext cx="38100" cy="38100"/>
            </a:xfrm>
            <a:custGeom>
              <a:avLst/>
              <a:gdLst>
                <a:gd name="T0" fmla="*/ 0 w 5"/>
                <a:gd name="T1" fmla="*/ 0 h 5"/>
                <a:gd name="T2" fmla="*/ 0 w 5"/>
                <a:gd name="T3" fmla="*/ 3 h 5"/>
                <a:gd name="T4" fmla="*/ 1 w 5"/>
                <a:gd name="T5" fmla="*/ 5 h 5"/>
                <a:gd name="T6" fmla="*/ 5 w 5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5" y="5"/>
                    <a:pt x="5" y="5"/>
                    <a:pt x="5" y="5"/>
                  </a:cubicBez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6" name="Freeform 155">
              <a:extLst>
                <a:ext uri="{FF2B5EF4-FFF2-40B4-BE49-F238E27FC236}">
                  <a16:creationId xmlns:a16="http://schemas.microsoft.com/office/drawing/2014/main" id="{496DA3C4-B04E-4E9A-8320-762DBA4002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3788" y="3201988"/>
              <a:ext cx="355600" cy="157163"/>
            </a:xfrm>
            <a:custGeom>
              <a:avLst/>
              <a:gdLst>
                <a:gd name="T0" fmla="*/ 45 w 48"/>
                <a:gd name="T1" fmla="*/ 21 h 21"/>
                <a:gd name="T2" fmla="*/ 47 w 48"/>
                <a:gd name="T3" fmla="*/ 21 h 21"/>
                <a:gd name="T4" fmla="*/ 48 w 48"/>
                <a:gd name="T5" fmla="*/ 19 h 21"/>
                <a:gd name="T6" fmla="*/ 48 w 48"/>
                <a:gd name="T7" fmla="*/ 10 h 21"/>
                <a:gd name="T8" fmla="*/ 45 w 48"/>
                <a:gd name="T9" fmla="*/ 2 h 21"/>
                <a:gd name="T10" fmla="*/ 43 w 48"/>
                <a:gd name="T11" fmla="*/ 0 h 21"/>
                <a:gd name="T12" fmla="*/ 33 w 48"/>
                <a:gd name="T13" fmla="*/ 0 h 21"/>
                <a:gd name="T14" fmla="*/ 33 w 48"/>
                <a:gd name="T15" fmla="*/ 12 h 21"/>
                <a:gd name="T16" fmla="*/ 0 w 48"/>
                <a:gd name="T17" fmla="*/ 12 h 21"/>
                <a:gd name="T18" fmla="*/ 0 w 48"/>
                <a:gd name="T19" fmla="*/ 19 h 21"/>
                <a:gd name="T20" fmla="*/ 2 w 48"/>
                <a:gd name="T21" fmla="*/ 21 h 21"/>
                <a:gd name="T22" fmla="*/ 6 w 48"/>
                <a:gd name="T2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21">
                  <a:moveTo>
                    <a:pt x="45" y="21"/>
                  </a:moveTo>
                  <a:cubicBezTo>
                    <a:pt x="47" y="21"/>
                    <a:pt x="47" y="21"/>
                    <a:pt x="47" y="21"/>
                  </a:cubicBezTo>
                  <a:cubicBezTo>
                    <a:pt x="48" y="21"/>
                    <a:pt x="48" y="20"/>
                    <a:pt x="48" y="19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5" y="1"/>
                    <a:pt x="44" y="0"/>
                    <a:pt x="4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1"/>
                    <a:pt x="2" y="21"/>
                  </a:cubicBezTo>
                  <a:cubicBezTo>
                    <a:pt x="6" y="21"/>
                    <a:pt x="6" y="21"/>
                    <a:pt x="6" y="21"/>
                  </a:cubicBez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7" name="Oval 156">
              <a:extLst>
                <a:ext uri="{FF2B5EF4-FFF2-40B4-BE49-F238E27FC236}">
                  <a16:creationId xmlns:a16="http://schemas.microsoft.com/office/drawing/2014/main" id="{888D5900-74BF-4B07-82D6-A761C5E5A0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6200" y="3321050"/>
              <a:ext cx="80963" cy="74613"/>
            </a:xfrm>
            <a:prstGeom prst="ellipse">
              <a:avLst/>
            </a:pr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8" name="Oval 157">
              <a:extLst>
                <a:ext uri="{FF2B5EF4-FFF2-40B4-BE49-F238E27FC236}">
                  <a16:creationId xmlns:a16="http://schemas.microsoft.com/office/drawing/2014/main" id="{0F1BFA15-9DC6-4AB7-86CD-D35ED79153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8238" y="3321050"/>
              <a:ext cx="73025" cy="74613"/>
            </a:xfrm>
            <a:prstGeom prst="ellipse">
              <a:avLst/>
            </a:pr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9" name="Freeform 158">
              <a:extLst>
                <a:ext uri="{FF2B5EF4-FFF2-40B4-BE49-F238E27FC236}">
                  <a16:creationId xmlns:a16="http://schemas.microsoft.com/office/drawing/2014/main" id="{2E643FDA-CDFB-45F4-9D52-3A22DA0D2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3788" y="3149600"/>
              <a:ext cx="214313" cy="119063"/>
            </a:xfrm>
            <a:custGeom>
              <a:avLst/>
              <a:gdLst>
                <a:gd name="T0" fmla="*/ 15 w 29"/>
                <a:gd name="T1" fmla="*/ 16 h 16"/>
                <a:gd name="T2" fmla="*/ 15 w 29"/>
                <a:gd name="T3" fmla="*/ 15 h 16"/>
                <a:gd name="T4" fmla="*/ 12 w 29"/>
                <a:gd name="T5" fmla="*/ 12 h 16"/>
                <a:gd name="T6" fmla="*/ 2 w 29"/>
                <a:gd name="T7" fmla="*/ 12 h 16"/>
                <a:gd name="T8" fmla="*/ 0 w 29"/>
                <a:gd name="T9" fmla="*/ 11 h 16"/>
                <a:gd name="T10" fmla="*/ 0 w 29"/>
                <a:gd name="T11" fmla="*/ 1 h 16"/>
                <a:gd name="T12" fmla="*/ 2 w 29"/>
                <a:gd name="T13" fmla="*/ 0 h 16"/>
                <a:gd name="T14" fmla="*/ 8 w 29"/>
                <a:gd name="T15" fmla="*/ 0 h 16"/>
                <a:gd name="T16" fmla="*/ 12 w 29"/>
                <a:gd name="T17" fmla="*/ 5 h 16"/>
                <a:gd name="T18" fmla="*/ 16 w 29"/>
                <a:gd name="T19" fmla="*/ 5 h 16"/>
                <a:gd name="T20" fmla="*/ 16 w 29"/>
                <a:gd name="T21" fmla="*/ 0 h 16"/>
                <a:gd name="T22" fmla="*/ 25 w 29"/>
                <a:gd name="T23" fmla="*/ 0 h 16"/>
                <a:gd name="T24" fmla="*/ 26 w 29"/>
                <a:gd name="T25" fmla="*/ 1 h 16"/>
                <a:gd name="T26" fmla="*/ 29 w 29"/>
                <a:gd name="T27" fmla="*/ 7 h 16"/>
                <a:gd name="T28" fmla="*/ 29 w 29"/>
                <a:gd name="T29" fmla="*/ 12 h 16"/>
                <a:gd name="T30" fmla="*/ 26 w 29"/>
                <a:gd name="T31" fmla="*/ 15 h 16"/>
                <a:gd name="T32" fmla="*/ 26 w 29"/>
                <a:gd name="T3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16">
                  <a:moveTo>
                    <a:pt x="15" y="16"/>
                  </a:moveTo>
                  <a:cubicBezTo>
                    <a:pt x="15" y="15"/>
                    <a:pt x="15" y="15"/>
                    <a:pt x="15" y="15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2"/>
                    <a:pt x="0" y="11"/>
                    <a:pt x="0" y="1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6" y="0"/>
                    <a:pt x="26" y="0"/>
                    <a:pt x="26" y="1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16"/>
                    <a:pt x="26" y="16"/>
                    <a:pt x="26" y="16"/>
                  </a:cubicBez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0" name="Freeform 159">
              <a:extLst>
                <a:ext uri="{FF2B5EF4-FFF2-40B4-BE49-F238E27FC236}">
                  <a16:creationId xmlns:a16="http://schemas.microsoft.com/office/drawing/2014/main" id="{423812A4-218F-4A53-92A3-A709239485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3179763"/>
              <a:ext cx="30163" cy="22225"/>
            </a:xfrm>
            <a:custGeom>
              <a:avLst/>
              <a:gdLst>
                <a:gd name="T0" fmla="*/ 0 w 4"/>
                <a:gd name="T1" fmla="*/ 0 h 3"/>
                <a:gd name="T2" fmla="*/ 0 w 4"/>
                <a:gd name="T3" fmla="*/ 2 h 3"/>
                <a:gd name="T4" fmla="*/ 2 w 4"/>
                <a:gd name="T5" fmla="*/ 3 h 3"/>
                <a:gd name="T6" fmla="*/ 4 w 4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4" y="3"/>
                    <a:pt x="4" y="3"/>
                    <a:pt x="4" y="3"/>
                  </a:cubicBez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1" name="Freeform 160">
              <a:extLst>
                <a:ext uri="{FF2B5EF4-FFF2-40B4-BE49-F238E27FC236}">
                  <a16:creationId xmlns:a16="http://schemas.microsoft.com/office/drawing/2014/main" id="{E44E4364-CD9B-4F5F-B5CA-03D614894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6013" y="3052763"/>
              <a:ext cx="280988" cy="96838"/>
            </a:xfrm>
            <a:custGeom>
              <a:avLst/>
              <a:gdLst>
                <a:gd name="T0" fmla="*/ 0 w 177"/>
                <a:gd name="T1" fmla="*/ 47 h 61"/>
                <a:gd name="T2" fmla="*/ 4 w 177"/>
                <a:gd name="T3" fmla="*/ 38 h 61"/>
                <a:gd name="T4" fmla="*/ 173 w 177"/>
                <a:gd name="T5" fmla="*/ 0 h 61"/>
                <a:gd name="T6" fmla="*/ 177 w 177"/>
                <a:gd name="T7" fmla="*/ 33 h 61"/>
                <a:gd name="T8" fmla="*/ 65 w 177"/>
                <a:gd name="T9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" h="61">
                  <a:moveTo>
                    <a:pt x="0" y="47"/>
                  </a:moveTo>
                  <a:lnTo>
                    <a:pt x="4" y="38"/>
                  </a:lnTo>
                  <a:lnTo>
                    <a:pt x="173" y="0"/>
                  </a:lnTo>
                  <a:lnTo>
                    <a:pt x="177" y="33"/>
                  </a:lnTo>
                  <a:lnTo>
                    <a:pt x="65" y="61"/>
                  </a:ln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" name="Freeform 161">
              <a:extLst>
                <a:ext uri="{FF2B5EF4-FFF2-40B4-BE49-F238E27FC236}">
                  <a16:creationId xmlns:a16="http://schemas.microsoft.com/office/drawing/2014/main" id="{2C46212E-A7FF-47D4-895B-39F2FC8F0A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0650" y="3038475"/>
              <a:ext cx="58738" cy="74613"/>
            </a:xfrm>
            <a:custGeom>
              <a:avLst/>
              <a:gdLst>
                <a:gd name="T0" fmla="*/ 0 w 37"/>
                <a:gd name="T1" fmla="*/ 14 h 47"/>
                <a:gd name="T2" fmla="*/ 9 w 37"/>
                <a:gd name="T3" fmla="*/ 9 h 47"/>
                <a:gd name="T4" fmla="*/ 9 w 37"/>
                <a:gd name="T5" fmla="*/ 4 h 47"/>
                <a:gd name="T6" fmla="*/ 28 w 37"/>
                <a:gd name="T7" fmla="*/ 0 h 47"/>
                <a:gd name="T8" fmla="*/ 37 w 37"/>
                <a:gd name="T9" fmla="*/ 37 h 47"/>
                <a:gd name="T10" fmla="*/ 18 w 37"/>
                <a:gd name="T11" fmla="*/ 47 h 47"/>
                <a:gd name="T12" fmla="*/ 14 w 37"/>
                <a:gd name="T13" fmla="*/ 33 h 47"/>
                <a:gd name="T14" fmla="*/ 4 w 37"/>
                <a:gd name="T15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47">
                  <a:moveTo>
                    <a:pt x="0" y="14"/>
                  </a:moveTo>
                  <a:lnTo>
                    <a:pt x="9" y="9"/>
                  </a:lnTo>
                  <a:lnTo>
                    <a:pt x="9" y="4"/>
                  </a:lnTo>
                  <a:lnTo>
                    <a:pt x="28" y="0"/>
                  </a:lnTo>
                  <a:lnTo>
                    <a:pt x="37" y="37"/>
                  </a:lnTo>
                  <a:lnTo>
                    <a:pt x="18" y="47"/>
                  </a:lnTo>
                  <a:lnTo>
                    <a:pt x="14" y="33"/>
                  </a:lnTo>
                  <a:lnTo>
                    <a:pt x="4" y="37"/>
                  </a:ln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" name="Freeform 162">
              <a:extLst>
                <a:ext uri="{FF2B5EF4-FFF2-40B4-BE49-F238E27FC236}">
                  <a16:creationId xmlns:a16="http://schemas.microsoft.com/office/drawing/2014/main" id="{577D2209-410E-4AAD-B5BB-023AE9D067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225" y="3105150"/>
              <a:ext cx="38100" cy="74613"/>
            </a:xfrm>
            <a:custGeom>
              <a:avLst/>
              <a:gdLst>
                <a:gd name="T0" fmla="*/ 0 w 5"/>
                <a:gd name="T1" fmla="*/ 7 h 10"/>
                <a:gd name="T2" fmla="*/ 3 w 5"/>
                <a:gd name="T3" fmla="*/ 10 h 10"/>
                <a:gd name="T4" fmla="*/ 4 w 5"/>
                <a:gd name="T5" fmla="*/ 8 h 10"/>
                <a:gd name="T6" fmla="*/ 3 w 5"/>
                <a:gd name="T7" fmla="*/ 5 h 10"/>
                <a:gd name="T8" fmla="*/ 2 w 5"/>
                <a:gd name="T9" fmla="*/ 4 h 10"/>
                <a:gd name="T10" fmla="*/ 2 w 5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0">
                  <a:moveTo>
                    <a:pt x="0" y="7"/>
                  </a:moveTo>
                  <a:cubicBezTo>
                    <a:pt x="0" y="9"/>
                    <a:pt x="1" y="10"/>
                    <a:pt x="3" y="10"/>
                  </a:cubicBezTo>
                  <a:cubicBezTo>
                    <a:pt x="4" y="9"/>
                    <a:pt x="4" y="9"/>
                    <a:pt x="4" y="8"/>
                  </a:cubicBezTo>
                  <a:cubicBezTo>
                    <a:pt x="5" y="6"/>
                    <a:pt x="4" y="5"/>
                    <a:pt x="3" y="5"/>
                  </a:cubicBezTo>
                  <a:cubicBezTo>
                    <a:pt x="2" y="5"/>
                    <a:pt x="2" y="4"/>
                    <a:pt x="2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5DFDFC97-BDD3-4E41-9B48-608014D52727}"/>
              </a:ext>
            </a:extLst>
          </p:cNvPr>
          <p:cNvGrpSpPr/>
          <p:nvPr/>
        </p:nvGrpSpPr>
        <p:grpSpPr>
          <a:xfrm>
            <a:off x="7297716" y="5826720"/>
            <a:ext cx="475933" cy="467620"/>
            <a:chOff x="1057275" y="3038475"/>
            <a:chExt cx="363538" cy="357188"/>
          </a:xfrm>
        </p:grpSpPr>
        <p:sp>
          <p:nvSpPr>
            <p:cNvPr id="85" name="Oval 173">
              <a:extLst>
                <a:ext uri="{FF2B5EF4-FFF2-40B4-BE49-F238E27FC236}">
                  <a16:creationId xmlns:a16="http://schemas.microsoft.com/office/drawing/2014/main" id="{C9F8297D-9D4D-40B8-8E5B-3E1C6B826D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7438" y="3268663"/>
              <a:ext cx="125413" cy="127000"/>
            </a:xfrm>
            <a:prstGeom prst="ellipse">
              <a:avLst/>
            </a:pr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6" name="Oval 174">
              <a:extLst>
                <a:ext uri="{FF2B5EF4-FFF2-40B4-BE49-F238E27FC236}">
                  <a16:creationId xmlns:a16="http://schemas.microsoft.com/office/drawing/2014/main" id="{E550EBA3-8436-48B7-82A1-CDDD0CAA05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1888" y="3306763"/>
              <a:ext cx="44450" cy="52388"/>
            </a:xfrm>
            <a:prstGeom prst="ellipse">
              <a:avLst/>
            </a:pr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7" name="Oval 175">
              <a:extLst>
                <a:ext uri="{FF2B5EF4-FFF2-40B4-BE49-F238E27FC236}">
                  <a16:creationId xmlns:a16="http://schemas.microsoft.com/office/drawing/2014/main" id="{6E35A90D-15A9-48FC-B5E1-BCDD895D59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7463" y="3268663"/>
              <a:ext cx="133350" cy="127000"/>
            </a:xfrm>
            <a:prstGeom prst="ellipse">
              <a:avLst/>
            </a:pr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8" name="Oval 176">
              <a:extLst>
                <a:ext uri="{FF2B5EF4-FFF2-40B4-BE49-F238E27FC236}">
                  <a16:creationId xmlns:a16="http://schemas.microsoft.com/office/drawing/2014/main" id="{682D11AB-3FA8-4035-901E-F751E63F9B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1913" y="3306763"/>
              <a:ext cx="44450" cy="52388"/>
            </a:xfrm>
            <a:prstGeom prst="ellipse">
              <a:avLst/>
            </a:pr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9" name="Freeform 177">
              <a:extLst>
                <a:ext uri="{FF2B5EF4-FFF2-40B4-BE49-F238E27FC236}">
                  <a16:creationId xmlns:a16="http://schemas.microsoft.com/office/drawing/2014/main" id="{D75AC28E-F8B7-4FA9-82A4-2325E474E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7438" y="3171825"/>
              <a:ext cx="22225" cy="52388"/>
            </a:xfrm>
            <a:custGeom>
              <a:avLst/>
              <a:gdLst>
                <a:gd name="T0" fmla="*/ 3 w 3"/>
                <a:gd name="T1" fmla="*/ 7 h 7"/>
                <a:gd name="T2" fmla="*/ 3 w 3"/>
                <a:gd name="T3" fmla="*/ 2 h 7"/>
                <a:gd name="T4" fmla="*/ 0 w 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7">
                  <a:moveTo>
                    <a:pt x="3" y="7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1" y="0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0" name="Freeform 178">
              <a:extLst>
                <a:ext uri="{FF2B5EF4-FFF2-40B4-BE49-F238E27FC236}">
                  <a16:creationId xmlns:a16="http://schemas.microsoft.com/office/drawing/2014/main" id="{82D273EE-096D-4BCD-9D90-5F02803F0B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1588" y="3038475"/>
              <a:ext cx="149225" cy="88900"/>
            </a:xfrm>
            <a:custGeom>
              <a:avLst/>
              <a:gdLst>
                <a:gd name="T0" fmla="*/ 94 w 94"/>
                <a:gd name="T1" fmla="*/ 9 h 56"/>
                <a:gd name="T2" fmla="*/ 71 w 94"/>
                <a:gd name="T3" fmla="*/ 42 h 56"/>
                <a:gd name="T4" fmla="*/ 57 w 94"/>
                <a:gd name="T5" fmla="*/ 56 h 56"/>
                <a:gd name="T6" fmla="*/ 5 w 94"/>
                <a:gd name="T7" fmla="*/ 33 h 56"/>
                <a:gd name="T8" fmla="*/ 0 w 94"/>
                <a:gd name="T9" fmla="*/ 9 h 56"/>
                <a:gd name="T10" fmla="*/ 5 w 94"/>
                <a:gd name="T11" fmla="*/ 0 h 56"/>
                <a:gd name="T12" fmla="*/ 89 w 94"/>
                <a:gd name="T13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" h="56">
                  <a:moveTo>
                    <a:pt x="94" y="9"/>
                  </a:moveTo>
                  <a:lnTo>
                    <a:pt x="71" y="42"/>
                  </a:lnTo>
                  <a:lnTo>
                    <a:pt x="57" y="56"/>
                  </a:lnTo>
                  <a:lnTo>
                    <a:pt x="5" y="33"/>
                  </a:lnTo>
                  <a:lnTo>
                    <a:pt x="0" y="9"/>
                  </a:lnTo>
                  <a:lnTo>
                    <a:pt x="5" y="0"/>
                  </a:lnTo>
                  <a:lnTo>
                    <a:pt x="89" y="14"/>
                  </a:ln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1" name="Freeform 179">
              <a:extLst>
                <a:ext uri="{FF2B5EF4-FFF2-40B4-BE49-F238E27FC236}">
                  <a16:creationId xmlns:a16="http://schemas.microsoft.com/office/drawing/2014/main" id="{F14B2BD7-7371-4453-9562-32A07C60B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6038" y="3119438"/>
              <a:ext cx="30163" cy="112713"/>
            </a:xfrm>
            <a:custGeom>
              <a:avLst/>
              <a:gdLst>
                <a:gd name="T0" fmla="*/ 0 w 19"/>
                <a:gd name="T1" fmla="*/ 71 h 71"/>
                <a:gd name="T2" fmla="*/ 0 w 19"/>
                <a:gd name="T3" fmla="*/ 38 h 71"/>
                <a:gd name="T4" fmla="*/ 19 w 19"/>
                <a:gd name="T5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71">
                  <a:moveTo>
                    <a:pt x="0" y="71"/>
                  </a:moveTo>
                  <a:lnTo>
                    <a:pt x="0" y="38"/>
                  </a:lnTo>
                  <a:lnTo>
                    <a:pt x="19" y="0"/>
                  </a:ln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" name="Freeform 180">
              <a:extLst>
                <a:ext uri="{FF2B5EF4-FFF2-40B4-BE49-F238E27FC236}">
                  <a16:creationId xmlns:a16="http://schemas.microsoft.com/office/drawing/2014/main" id="{853CD1E6-5A6D-4277-9FAF-628483F63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4138" y="3113088"/>
              <a:ext cx="14288" cy="111125"/>
            </a:xfrm>
            <a:custGeom>
              <a:avLst/>
              <a:gdLst>
                <a:gd name="T0" fmla="*/ 0 w 9"/>
                <a:gd name="T1" fmla="*/ 70 h 70"/>
                <a:gd name="T2" fmla="*/ 0 w 9"/>
                <a:gd name="T3" fmla="*/ 42 h 70"/>
                <a:gd name="T4" fmla="*/ 9 w 9"/>
                <a:gd name="T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70">
                  <a:moveTo>
                    <a:pt x="0" y="70"/>
                  </a:moveTo>
                  <a:lnTo>
                    <a:pt x="0" y="42"/>
                  </a:lnTo>
                  <a:lnTo>
                    <a:pt x="9" y="0"/>
                  </a:ln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3" name="Freeform 181">
              <a:extLst>
                <a:ext uri="{FF2B5EF4-FFF2-40B4-BE49-F238E27FC236}">
                  <a16:creationId xmlns:a16="http://schemas.microsoft.com/office/drawing/2014/main" id="{7E3246B9-644F-4C8F-A7B6-745D0FBC5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275" y="3105150"/>
              <a:ext cx="185738" cy="230188"/>
            </a:xfrm>
            <a:custGeom>
              <a:avLst/>
              <a:gdLst>
                <a:gd name="T0" fmla="*/ 4 w 25"/>
                <a:gd name="T1" fmla="*/ 31 h 31"/>
                <a:gd name="T2" fmla="*/ 0 w 25"/>
                <a:gd name="T3" fmla="*/ 28 h 31"/>
                <a:gd name="T4" fmla="*/ 0 w 25"/>
                <a:gd name="T5" fmla="*/ 24 h 31"/>
                <a:gd name="T6" fmla="*/ 2 w 25"/>
                <a:gd name="T7" fmla="*/ 24 h 31"/>
                <a:gd name="T8" fmla="*/ 2 w 25"/>
                <a:gd name="T9" fmla="*/ 18 h 31"/>
                <a:gd name="T10" fmla="*/ 4 w 25"/>
                <a:gd name="T11" fmla="*/ 16 h 31"/>
                <a:gd name="T12" fmla="*/ 11 w 25"/>
                <a:gd name="T13" fmla="*/ 16 h 31"/>
                <a:gd name="T14" fmla="*/ 11 w 25"/>
                <a:gd name="T15" fmla="*/ 0 h 31"/>
                <a:gd name="T16" fmla="*/ 25 w 25"/>
                <a:gd name="T1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31">
                  <a:moveTo>
                    <a:pt x="4" y="31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4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4" name="Freeform 182">
              <a:extLst>
                <a:ext uri="{FF2B5EF4-FFF2-40B4-BE49-F238E27FC236}">
                  <a16:creationId xmlns:a16="http://schemas.microsoft.com/office/drawing/2014/main" id="{B7BD7118-CCD5-445A-B9FB-49545EAA2B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1750" y="3232150"/>
              <a:ext cx="52388" cy="36513"/>
            </a:xfrm>
            <a:custGeom>
              <a:avLst/>
              <a:gdLst>
                <a:gd name="T0" fmla="*/ 0 w 33"/>
                <a:gd name="T1" fmla="*/ 0 h 23"/>
                <a:gd name="T2" fmla="*/ 14 w 33"/>
                <a:gd name="T3" fmla="*/ 0 h 23"/>
                <a:gd name="T4" fmla="*/ 33 w 33"/>
                <a:gd name="T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23">
                  <a:moveTo>
                    <a:pt x="0" y="0"/>
                  </a:moveTo>
                  <a:lnTo>
                    <a:pt x="14" y="0"/>
                  </a:lnTo>
                  <a:lnTo>
                    <a:pt x="33" y="23"/>
                  </a:ln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5" name="Line 183">
              <a:extLst>
                <a:ext uri="{FF2B5EF4-FFF2-40B4-BE49-F238E27FC236}">
                  <a16:creationId xmlns:a16="http://schemas.microsoft.com/office/drawing/2014/main" id="{4DDFC94C-6B81-4AB0-8023-6A82664DEA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2850" y="3335338"/>
              <a:ext cx="74613" cy="0"/>
            </a:xfrm>
            <a:prstGeom prst="line">
              <a:avLst/>
            </a:pr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6" name="Freeform 184">
              <a:extLst>
                <a:ext uri="{FF2B5EF4-FFF2-40B4-BE49-F238E27FC236}">
                  <a16:creationId xmlns:a16="http://schemas.microsoft.com/office/drawing/2014/main" id="{84B9E457-666A-4553-B49D-134FFAA206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338" y="3105150"/>
              <a:ext cx="95250" cy="185738"/>
            </a:xfrm>
            <a:custGeom>
              <a:avLst/>
              <a:gdLst>
                <a:gd name="T0" fmla="*/ 28 w 60"/>
                <a:gd name="T1" fmla="*/ 0 h 117"/>
                <a:gd name="T2" fmla="*/ 60 w 60"/>
                <a:gd name="T3" fmla="*/ 75 h 117"/>
                <a:gd name="T4" fmla="*/ 60 w 60"/>
                <a:gd name="T5" fmla="*/ 117 h 117"/>
                <a:gd name="T6" fmla="*/ 37 w 60"/>
                <a:gd name="T7" fmla="*/ 117 h 117"/>
                <a:gd name="T8" fmla="*/ 37 w 60"/>
                <a:gd name="T9" fmla="*/ 99 h 117"/>
                <a:gd name="T10" fmla="*/ 0 w 60"/>
                <a:gd name="T11" fmla="*/ 7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117">
                  <a:moveTo>
                    <a:pt x="28" y="0"/>
                  </a:moveTo>
                  <a:lnTo>
                    <a:pt x="60" y="75"/>
                  </a:lnTo>
                  <a:lnTo>
                    <a:pt x="60" y="117"/>
                  </a:lnTo>
                  <a:lnTo>
                    <a:pt x="37" y="117"/>
                  </a:lnTo>
                  <a:lnTo>
                    <a:pt x="37" y="99"/>
                  </a:lnTo>
                  <a:lnTo>
                    <a:pt x="0" y="75"/>
                  </a:ln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5B374D5-AC7C-454A-BDCE-F95B7F157FF8}"/>
              </a:ext>
            </a:extLst>
          </p:cNvPr>
          <p:cNvGrpSpPr/>
          <p:nvPr/>
        </p:nvGrpSpPr>
        <p:grpSpPr>
          <a:xfrm>
            <a:off x="3409281" y="5889959"/>
            <a:ext cx="480378" cy="413251"/>
            <a:chOff x="1709738" y="3082925"/>
            <a:chExt cx="363538" cy="312738"/>
          </a:xfrm>
        </p:grpSpPr>
        <p:sp>
          <p:nvSpPr>
            <p:cNvPr id="104" name="Oval 163">
              <a:extLst>
                <a:ext uri="{FF2B5EF4-FFF2-40B4-BE49-F238E27FC236}">
                  <a16:creationId xmlns:a16="http://schemas.microsoft.com/office/drawing/2014/main" id="{163CEC73-1D6F-458B-82E0-F1EAA367F4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9900" y="3268663"/>
              <a:ext cx="125413" cy="127000"/>
            </a:xfrm>
            <a:prstGeom prst="ellipse">
              <a:avLst/>
            </a:pr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" name="Oval 164">
              <a:extLst>
                <a:ext uri="{FF2B5EF4-FFF2-40B4-BE49-F238E27FC236}">
                  <a16:creationId xmlns:a16="http://schemas.microsoft.com/office/drawing/2014/main" id="{657F0800-42A5-41F1-955E-76D2FCA82B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4350" y="3306763"/>
              <a:ext cx="44450" cy="52388"/>
            </a:xfrm>
            <a:prstGeom prst="ellipse">
              <a:avLst/>
            </a:pr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" name="Freeform 165">
              <a:extLst>
                <a:ext uri="{FF2B5EF4-FFF2-40B4-BE49-F238E27FC236}">
                  <a16:creationId xmlns:a16="http://schemas.microsoft.com/office/drawing/2014/main" id="{90CE6848-C42A-46D0-90F2-BC37537AF7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1988" y="3268663"/>
              <a:ext cx="112713" cy="38100"/>
            </a:xfrm>
            <a:custGeom>
              <a:avLst/>
              <a:gdLst>
                <a:gd name="T0" fmla="*/ 0 w 15"/>
                <a:gd name="T1" fmla="*/ 5 h 5"/>
                <a:gd name="T2" fmla="*/ 8 w 15"/>
                <a:gd name="T3" fmla="*/ 0 h 5"/>
                <a:gd name="T4" fmla="*/ 15 w 15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5">
                  <a:moveTo>
                    <a:pt x="0" y="5"/>
                  </a:moveTo>
                  <a:cubicBezTo>
                    <a:pt x="1" y="2"/>
                    <a:pt x="4" y="0"/>
                    <a:pt x="8" y="0"/>
                  </a:cubicBezTo>
                  <a:cubicBezTo>
                    <a:pt x="11" y="0"/>
                    <a:pt x="14" y="2"/>
                    <a:pt x="15" y="5"/>
                  </a:cubicBez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" name="Freeform 166">
              <a:extLst>
                <a:ext uri="{FF2B5EF4-FFF2-40B4-BE49-F238E27FC236}">
                  <a16:creationId xmlns:a16="http://schemas.microsoft.com/office/drawing/2014/main" id="{3AC16D0E-A472-4C4E-B03B-C6F309C871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1988" y="3359150"/>
              <a:ext cx="112713" cy="36513"/>
            </a:xfrm>
            <a:custGeom>
              <a:avLst/>
              <a:gdLst>
                <a:gd name="T0" fmla="*/ 15 w 15"/>
                <a:gd name="T1" fmla="*/ 0 h 5"/>
                <a:gd name="T2" fmla="*/ 8 w 15"/>
                <a:gd name="T3" fmla="*/ 5 h 5"/>
                <a:gd name="T4" fmla="*/ 0 w 15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5">
                  <a:moveTo>
                    <a:pt x="15" y="0"/>
                  </a:moveTo>
                  <a:cubicBezTo>
                    <a:pt x="14" y="3"/>
                    <a:pt x="11" y="5"/>
                    <a:pt x="8" y="5"/>
                  </a:cubicBezTo>
                  <a:cubicBezTo>
                    <a:pt x="4" y="5"/>
                    <a:pt x="1" y="3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8" name="Oval 167">
              <a:extLst>
                <a:ext uri="{FF2B5EF4-FFF2-40B4-BE49-F238E27FC236}">
                  <a16:creationId xmlns:a16="http://schemas.microsoft.com/office/drawing/2014/main" id="{5B6CBFE8-6484-406C-9546-147BCA1793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4375" y="3328988"/>
              <a:ext cx="7938" cy="6350"/>
            </a:xfrm>
            <a:prstGeom prst="ellipse">
              <a:avLst/>
            </a:prstGeom>
            <a:noFill/>
            <a:ln w="19050" cap="flat">
              <a:solidFill>
                <a:schemeClr val="tx2">
                  <a:lumMod val="40000"/>
                  <a:lumOff val="6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9" name="Freeform 168">
              <a:extLst>
                <a:ext uri="{FF2B5EF4-FFF2-40B4-BE49-F238E27FC236}">
                  <a16:creationId xmlns:a16="http://schemas.microsoft.com/office/drawing/2014/main" id="{0FCF4AD2-30E9-40EC-A497-0486569A5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9763" y="3306763"/>
              <a:ext cx="163513" cy="52388"/>
            </a:xfrm>
            <a:custGeom>
              <a:avLst/>
              <a:gdLst>
                <a:gd name="T0" fmla="*/ 19 w 22"/>
                <a:gd name="T1" fmla="*/ 0 h 7"/>
                <a:gd name="T2" fmla="*/ 2 w 22"/>
                <a:gd name="T3" fmla="*/ 0 h 7"/>
                <a:gd name="T4" fmla="*/ 0 w 22"/>
                <a:gd name="T5" fmla="*/ 2 h 7"/>
                <a:gd name="T6" fmla="*/ 0 w 22"/>
                <a:gd name="T7" fmla="*/ 5 h 7"/>
                <a:gd name="T8" fmla="*/ 2 w 22"/>
                <a:gd name="T9" fmla="*/ 7 h 7"/>
                <a:gd name="T10" fmla="*/ 19 w 22"/>
                <a:gd name="T11" fmla="*/ 7 h 7"/>
                <a:gd name="T12" fmla="*/ 22 w 22"/>
                <a:gd name="T13" fmla="*/ 5 h 7"/>
                <a:gd name="T14" fmla="*/ 22 w 22"/>
                <a:gd name="T15" fmla="*/ 2 h 7"/>
                <a:gd name="T16" fmla="*/ 19 w 22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7">
                  <a:moveTo>
                    <a:pt x="19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1" y="7"/>
                    <a:pt x="2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0" y="7"/>
                    <a:pt x="22" y="6"/>
                    <a:pt x="22" y="5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1"/>
                    <a:pt x="20" y="0"/>
                    <a:pt x="19" y="0"/>
                  </a:cubicBezTo>
                  <a:close/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0" name="Freeform 169">
              <a:extLst>
                <a:ext uri="{FF2B5EF4-FFF2-40B4-BE49-F238E27FC236}">
                  <a16:creationId xmlns:a16="http://schemas.microsoft.com/office/drawing/2014/main" id="{29ED069B-CF23-4691-9A75-C31C4B0E7C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9738" y="3082925"/>
              <a:ext cx="200025" cy="252413"/>
            </a:xfrm>
            <a:custGeom>
              <a:avLst/>
              <a:gdLst>
                <a:gd name="T0" fmla="*/ 4 w 27"/>
                <a:gd name="T1" fmla="*/ 34 h 34"/>
                <a:gd name="T2" fmla="*/ 0 w 27"/>
                <a:gd name="T3" fmla="*/ 31 h 34"/>
                <a:gd name="T4" fmla="*/ 0 w 27"/>
                <a:gd name="T5" fmla="*/ 27 h 34"/>
                <a:gd name="T6" fmla="*/ 2 w 27"/>
                <a:gd name="T7" fmla="*/ 27 h 34"/>
                <a:gd name="T8" fmla="*/ 2 w 27"/>
                <a:gd name="T9" fmla="*/ 18 h 34"/>
                <a:gd name="T10" fmla="*/ 4 w 27"/>
                <a:gd name="T11" fmla="*/ 16 h 34"/>
                <a:gd name="T12" fmla="*/ 11 w 27"/>
                <a:gd name="T13" fmla="*/ 16 h 34"/>
                <a:gd name="T14" fmla="*/ 11 w 27"/>
                <a:gd name="T15" fmla="*/ 0 h 34"/>
                <a:gd name="T16" fmla="*/ 27 w 27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34">
                  <a:moveTo>
                    <a:pt x="4" y="34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4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1" name="Freeform 170">
              <a:extLst>
                <a:ext uri="{FF2B5EF4-FFF2-40B4-BE49-F238E27FC236}">
                  <a16:creationId xmlns:a16="http://schemas.microsoft.com/office/drawing/2014/main" id="{5BB3D5AE-DFC6-4E53-8869-2E91DF7E0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900" y="3149600"/>
              <a:ext cx="14288" cy="52388"/>
            </a:xfrm>
            <a:custGeom>
              <a:avLst/>
              <a:gdLst>
                <a:gd name="T0" fmla="*/ 2 w 2"/>
                <a:gd name="T1" fmla="*/ 7 h 7"/>
                <a:gd name="T2" fmla="*/ 2 w 2"/>
                <a:gd name="T3" fmla="*/ 2 h 7"/>
                <a:gd name="T4" fmla="*/ 0 w 2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7">
                  <a:moveTo>
                    <a:pt x="2" y="7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" name="Line 171">
              <a:extLst>
                <a:ext uri="{FF2B5EF4-FFF2-40B4-BE49-F238E27FC236}">
                  <a16:creationId xmlns:a16="http://schemas.microsoft.com/office/drawing/2014/main" id="{E192D11E-579B-4B14-A86C-B8D456A854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87538" y="3082925"/>
              <a:ext cx="38100" cy="133350"/>
            </a:xfrm>
            <a:prstGeom prst="line">
              <a:avLst/>
            </a:pr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" name="Freeform 172">
              <a:extLst>
                <a:ext uri="{FF2B5EF4-FFF2-40B4-BE49-F238E27FC236}">
                  <a16:creationId xmlns:a16="http://schemas.microsoft.com/office/drawing/2014/main" id="{12BCE780-B323-49A1-A3FC-D37B435CEE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8800" y="3201988"/>
              <a:ext cx="244475" cy="66675"/>
            </a:xfrm>
            <a:custGeom>
              <a:avLst/>
              <a:gdLst>
                <a:gd name="T0" fmla="*/ 0 w 154"/>
                <a:gd name="T1" fmla="*/ 0 h 42"/>
                <a:gd name="T2" fmla="*/ 14 w 154"/>
                <a:gd name="T3" fmla="*/ 33 h 42"/>
                <a:gd name="T4" fmla="*/ 61 w 154"/>
                <a:gd name="T5" fmla="*/ 33 h 42"/>
                <a:gd name="T6" fmla="*/ 61 w 154"/>
                <a:gd name="T7" fmla="*/ 9 h 42"/>
                <a:gd name="T8" fmla="*/ 131 w 154"/>
                <a:gd name="T9" fmla="*/ 9 h 42"/>
                <a:gd name="T10" fmla="*/ 154 w 154"/>
                <a:gd name="T11" fmla="*/ 28 h 42"/>
                <a:gd name="T12" fmla="*/ 154 w 154"/>
                <a:gd name="T1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4" h="42">
                  <a:moveTo>
                    <a:pt x="0" y="0"/>
                  </a:moveTo>
                  <a:lnTo>
                    <a:pt x="14" y="33"/>
                  </a:lnTo>
                  <a:lnTo>
                    <a:pt x="61" y="33"/>
                  </a:lnTo>
                  <a:lnTo>
                    <a:pt x="61" y="9"/>
                  </a:lnTo>
                  <a:lnTo>
                    <a:pt x="131" y="9"/>
                  </a:lnTo>
                  <a:lnTo>
                    <a:pt x="154" y="28"/>
                  </a:lnTo>
                  <a:lnTo>
                    <a:pt x="154" y="42"/>
                  </a:ln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6A063DB1-AEE8-4C1A-BE89-B5DE330499A6}"/>
              </a:ext>
            </a:extLst>
          </p:cNvPr>
          <p:cNvSpPr txBox="1"/>
          <p:nvPr/>
        </p:nvSpPr>
        <p:spPr>
          <a:xfrm>
            <a:off x="1029447" y="605581"/>
            <a:ext cx="7911531" cy="388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ОСНОВНЫЕ ТЕХНОЛОГИЧЕСКИЕ ОПЕРАЦИИ</a:t>
            </a:r>
            <a:endParaRPr lang="ru-RU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E7D297C-EB90-42A2-9FF7-D579D4DA91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270" y="365392"/>
            <a:ext cx="1726266" cy="984595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525" y="1665028"/>
            <a:ext cx="3495052" cy="2621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0" name="Прямоугольник 99">
            <a:extLst>
              <a:ext uri="{FF2B5EF4-FFF2-40B4-BE49-F238E27FC236}">
                <a16:creationId xmlns:a16="http://schemas.microsoft.com/office/drawing/2014/main" id="{F44E7AE2-852B-466A-A5FF-DB8A3D205B3B}"/>
              </a:ext>
            </a:extLst>
          </p:cNvPr>
          <p:cNvSpPr/>
          <p:nvPr/>
        </p:nvSpPr>
        <p:spPr>
          <a:xfrm>
            <a:off x="478228" y="1660452"/>
            <a:ext cx="519320" cy="5193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8966" y="1656739"/>
            <a:ext cx="3490044" cy="2628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10A756AC-5DEC-4435-BB79-251AB4194D5A}"/>
              </a:ext>
            </a:extLst>
          </p:cNvPr>
          <p:cNvSpPr/>
          <p:nvPr/>
        </p:nvSpPr>
        <p:spPr>
          <a:xfrm>
            <a:off x="4377936" y="1660452"/>
            <a:ext cx="519320" cy="5193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6331" y="1655251"/>
            <a:ext cx="3495740" cy="2621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010BD49C-07F7-4616-A3C6-60236CA72E4C}"/>
              </a:ext>
            </a:extLst>
          </p:cNvPr>
          <p:cNvSpPr/>
          <p:nvPr/>
        </p:nvSpPr>
        <p:spPr>
          <a:xfrm>
            <a:off x="8233699" y="1660452"/>
            <a:ext cx="519320" cy="5193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4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9171F189-98B3-4E08-B34D-2E2015196D63}"/>
              </a:ext>
            </a:extLst>
          </p:cNvPr>
          <p:cNvSpPr/>
          <p:nvPr/>
        </p:nvSpPr>
        <p:spPr>
          <a:xfrm>
            <a:off x="4377936" y="1660452"/>
            <a:ext cx="3493732" cy="47196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5400000" algn="t" rotWithShape="0">
              <a:schemeClr val="accent4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052000" rIns="108000" rtlCol="0" anchor="t"/>
          <a:lstStyle/>
          <a:p>
            <a:endParaRPr lang="ru-RU" sz="1400" b="1" dirty="0" smtClean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 smtClean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 smtClean="0">
              <a:solidFill>
                <a:schemeClr val="tx1"/>
              </a:solidFill>
            </a:endParaRPr>
          </a:p>
          <a:p>
            <a:r>
              <a:rPr lang="ru-RU" sz="1400" b="1" dirty="0" smtClean="0">
                <a:solidFill>
                  <a:schemeClr val="tx1"/>
                </a:solidFill>
              </a:rPr>
              <a:t>Устройство обочин</a:t>
            </a:r>
            <a:r>
              <a:rPr lang="ru-RU" sz="1400" b="1" dirty="0">
                <a:solidFill>
                  <a:schemeClr val="tx1"/>
                </a:solidFill>
              </a:rPr>
              <a:t/>
            </a:r>
            <a:br>
              <a:rPr lang="ru-RU" sz="1400" b="1" dirty="0">
                <a:solidFill>
                  <a:schemeClr val="tx1"/>
                </a:solidFill>
              </a:rPr>
            </a:br>
            <a:endParaRPr lang="ru-RU" sz="1400" dirty="0">
              <a:solidFill>
                <a:schemeClr val="tx1"/>
              </a:solidFill>
            </a:endParaRPr>
          </a:p>
          <a:p>
            <a:pPr algn="just"/>
            <a:endParaRPr lang="ru-RU" sz="1400" dirty="0">
              <a:solidFill>
                <a:schemeClr val="tx1"/>
              </a:solidFill>
              <a:effectLst/>
            </a:endParaRPr>
          </a:p>
        </p:txBody>
      </p: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id="{1995587C-C32D-4688-8DF7-A298A490407E}"/>
              </a:ext>
            </a:extLst>
          </p:cNvPr>
          <p:cNvSpPr/>
          <p:nvPr/>
        </p:nvSpPr>
        <p:spPr>
          <a:xfrm>
            <a:off x="499379" y="1660452"/>
            <a:ext cx="3490544" cy="47196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5400000" algn="t" rotWithShape="0">
              <a:schemeClr val="accent4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052000" rIns="108000" rtlCol="0" anchor="t"/>
          <a:lstStyle/>
          <a:p>
            <a:endParaRPr lang="ru-RU" sz="1400" b="1" dirty="0" smtClean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 smtClean="0">
              <a:solidFill>
                <a:schemeClr val="tx1"/>
              </a:solidFill>
            </a:endParaRPr>
          </a:p>
          <a:p>
            <a:endParaRPr lang="ru-RU" sz="1400" b="1" dirty="0" smtClean="0">
              <a:solidFill>
                <a:schemeClr val="tx1"/>
              </a:solidFill>
            </a:endParaRPr>
          </a:p>
          <a:p>
            <a:endParaRPr lang="ru-RU" sz="1400" b="1" dirty="0" smtClean="0">
              <a:solidFill>
                <a:schemeClr val="tx1"/>
              </a:solidFill>
            </a:endParaRPr>
          </a:p>
          <a:p>
            <a:r>
              <a:rPr lang="ru-RU" sz="1400" b="1" dirty="0" smtClean="0">
                <a:solidFill>
                  <a:schemeClr val="tx1"/>
                </a:solidFill>
              </a:rPr>
              <a:t>Устройство </a:t>
            </a:r>
            <a:r>
              <a:rPr lang="ru-RU" sz="1400" b="1" dirty="0" err="1" smtClean="0">
                <a:solidFill>
                  <a:schemeClr val="tx1"/>
                </a:solidFill>
              </a:rPr>
              <a:t>прикромочных</a:t>
            </a:r>
            <a:r>
              <a:rPr lang="ru-RU" sz="1400" b="1" dirty="0" smtClean="0">
                <a:solidFill>
                  <a:schemeClr val="tx1"/>
                </a:solidFill>
              </a:rPr>
              <a:t> лотков</a:t>
            </a:r>
            <a:endParaRPr lang="ru-RU" sz="1400" dirty="0">
              <a:solidFill>
                <a:schemeClr val="tx1"/>
              </a:solidFill>
              <a:effectLst/>
            </a:endParaRPr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9FD8A2F0-EAB9-4F6C-B1BF-917A775DD9B6}"/>
              </a:ext>
            </a:extLst>
          </p:cNvPr>
          <p:cNvSpPr/>
          <p:nvPr/>
        </p:nvSpPr>
        <p:spPr>
          <a:xfrm>
            <a:off x="8228989" y="1660452"/>
            <a:ext cx="3493082" cy="47196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5400000" algn="t" rotWithShape="0">
              <a:schemeClr val="accent4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052000" rIns="108000" rtlCol="0" anchor="t"/>
          <a:lstStyle/>
          <a:p>
            <a:endParaRPr lang="ru-RU" sz="1400" b="1" dirty="0" smtClean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 smtClean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en-US" sz="1400" b="1" dirty="0" smtClean="0">
              <a:solidFill>
                <a:schemeClr val="tx1"/>
              </a:solidFill>
            </a:endParaRPr>
          </a:p>
          <a:p>
            <a:r>
              <a:rPr lang="ru-RU" sz="1400" b="1" dirty="0" smtClean="0">
                <a:solidFill>
                  <a:schemeClr val="tx1"/>
                </a:solidFill>
              </a:rPr>
              <a:t>Обустройство</a:t>
            </a:r>
            <a:endParaRPr lang="ru-RU" sz="1400" dirty="0">
              <a:solidFill>
                <a:schemeClr val="tx1"/>
              </a:solidFill>
              <a:effectLst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92E69D7-A68D-4780-97E5-F1314A176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06F93DE1-FB15-41EB-81A8-DF8B618D68F0}" type="slidenum">
              <a:rPr lang="ru-RU" smtClean="0"/>
              <a:t>11</a:t>
            </a:fld>
            <a:endParaRPr lang="ru-RU" dirty="0"/>
          </a:p>
        </p:txBody>
      </p: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95D7D7DD-5F49-44AA-94E4-0DA2B67081B3}"/>
              </a:ext>
            </a:extLst>
          </p:cNvPr>
          <p:cNvGrpSpPr/>
          <p:nvPr/>
        </p:nvGrpSpPr>
        <p:grpSpPr>
          <a:xfrm>
            <a:off x="11007071" y="5825631"/>
            <a:ext cx="475932" cy="467620"/>
            <a:chOff x="2363788" y="3038475"/>
            <a:chExt cx="363537" cy="357188"/>
          </a:xfrm>
        </p:grpSpPr>
        <p:sp>
          <p:nvSpPr>
            <p:cNvPr id="74" name="Line 153">
              <a:extLst>
                <a:ext uri="{FF2B5EF4-FFF2-40B4-BE49-F238E27FC236}">
                  <a16:creationId xmlns:a16="http://schemas.microsoft.com/office/drawing/2014/main" id="{3E17C401-6AC3-43A7-899A-F72DA1FDA2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81263" y="3359150"/>
              <a:ext cx="134938" cy="0"/>
            </a:xfrm>
            <a:prstGeom prst="line">
              <a:avLst/>
            </a:pr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5" name="Freeform 154">
              <a:extLst>
                <a:ext uri="{FF2B5EF4-FFF2-40B4-BE49-F238E27FC236}">
                  <a16:creationId xmlns:a16="http://schemas.microsoft.com/office/drawing/2014/main" id="{4EF03FCE-772D-4B45-9A1F-846C4431E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4775" y="3246438"/>
              <a:ext cx="38100" cy="38100"/>
            </a:xfrm>
            <a:custGeom>
              <a:avLst/>
              <a:gdLst>
                <a:gd name="T0" fmla="*/ 0 w 5"/>
                <a:gd name="T1" fmla="*/ 0 h 5"/>
                <a:gd name="T2" fmla="*/ 0 w 5"/>
                <a:gd name="T3" fmla="*/ 3 h 5"/>
                <a:gd name="T4" fmla="*/ 1 w 5"/>
                <a:gd name="T5" fmla="*/ 5 h 5"/>
                <a:gd name="T6" fmla="*/ 5 w 5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5" y="5"/>
                    <a:pt x="5" y="5"/>
                    <a:pt x="5" y="5"/>
                  </a:cubicBez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6" name="Freeform 155">
              <a:extLst>
                <a:ext uri="{FF2B5EF4-FFF2-40B4-BE49-F238E27FC236}">
                  <a16:creationId xmlns:a16="http://schemas.microsoft.com/office/drawing/2014/main" id="{496DA3C4-B04E-4E9A-8320-762DBA4002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3788" y="3201988"/>
              <a:ext cx="355600" cy="157163"/>
            </a:xfrm>
            <a:custGeom>
              <a:avLst/>
              <a:gdLst>
                <a:gd name="T0" fmla="*/ 45 w 48"/>
                <a:gd name="T1" fmla="*/ 21 h 21"/>
                <a:gd name="T2" fmla="*/ 47 w 48"/>
                <a:gd name="T3" fmla="*/ 21 h 21"/>
                <a:gd name="T4" fmla="*/ 48 w 48"/>
                <a:gd name="T5" fmla="*/ 19 h 21"/>
                <a:gd name="T6" fmla="*/ 48 w 48"/>
                <a:gd name="T7" fmla="*/ 10 h 21"/>
                <a:gd name="T8" fmla="*/ 45 w 48"/>
                <a:gd name="T9" fmla="*/ 2 h 21"/>
                <a:gd name="T10" fmla="*/ 43 w 48"/>
                <a:gd name="T11" fmla="*/ 0 h 21"/>
                <a:gd name="T12" fmla="*/ 33 w 48"/>
                <a:gd name="T13" fmla="*/ 0 h 21"/>
                <a:gd name="T14" fmla="*/ 33 w 48"/>
                <a:gd name="T15" fmla="*/ 12 h 21"/>
                <a:gd name="T16" fmla="*/ 0 w 48"/>
                <a:gd name="T17" fmla="*/ 12 h 21"/>
                <a:gd name="T18" fmla="*/ 0 w 48"/>
                <a:gd name="T19" fmla="*/ 19 h 21"/>
                <a:gd name="T20" fmla="*/ 2 w 48"/>
                <a:gd name="T21" fmla="*/ 21 h 21"/>
                <a:gd name="T22" fmla="*/ 6 w 48"/>
                <a:gd name="T2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21">
                  <a:moveTo>
                    <a:pt x="45" y="21"/>
                  </a:moveTo>
                  <a:cubicBezTo>
                    <a:pt x="47" y="21"/>
                    <a:pt x="47" y="21"/>
                    <a:pt x="47" y="21"/>
                  </a:cubicBezTo>
                  <a:cubicBezTo>
                    <a:pt x="48" y="21"/>
                    <a:pt x="48" y="20"/>
                    <a:pt x="48" y="19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5" y="1"/>
                    <a:pt x="44" y="0"/>
                    <a:pt x="4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1"/>
                    <a:pt x="2" y="21"/>
                  </a:cubicBezTo>
                  <a:cubicBezTo>
                    <a:pt x="6" y="21"/>
                    <a:pt x="6" y="21"/>
                    <a:pt x="6" y="21"/>
                  </a:cubicBez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7" name="Oval 156">
              <a:extLst>
                <a:ext uri="{FF2B5EF4-FFF2-40B4-BE49-F238E27FC236}">
                  <a16:creationId xmlns:a16="http://schemas.microsoft.com/office/drawing/2014/main" id="{888D5900-74BF-4B07-82D6-A761C5E5A0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6200" y="3321050"/>
              <a:ext cx="80963" cy="74613"/>
            </a:xfrm>
            <a:prstGeom prst="ellipse">
              <a:avLst/>
            </a:pr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8" name="Oval 157">
              <a:extLst>
                <a:ext uri="{FF2B5EF4-FFF2-40B4-BE49-F238E27FC236}">
                  <a16:creationId xmlns:a16="http://schemas.microsoft.com/office/drawing/2014/main" id="{0F1BFA15-9DC6-4AB7-86CD-D35ED79153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8238" y="3321050"/>
              <a:ext cx="73025" cy="74613"/>
            </a:xfrm>
            <a:prstGeom prst="ellipse">
              <a:avLst/>
            </a:pr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9" name="Freeform 158">
              <a:extLst>
                <a:ext uri="{FF2B5EF4-FFF2-40B4-BE49-F238E27FC236}">
                  <a16:creationId xmlns:a16="http://schemas.microsoft.com/office/drawing/2014/main" id="{2E643FDA-CDFB-45F4-9D52-3A22DA0D2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3788" y="3149600"/>
              <a:ext cx="214313" cy="119063"/>
            </a:xfrm>
            <a:custGeom>
              <a:avLst/>
              <a:gdLst>
                <a:gd name="T0" fmla="*/ 15 w 29"/>
                <a:gd name="T1" fmla="*/ 16 h 16"/>
                <a:gd name="T2" fmla="*/ 15 w 29"/>
                <a:gd name="T3" fmla="*/ 15 h 16"/>
                <a:gd name="T4" fmla="*/ 12 w 29"/>
                <a:gd name="T5" fmla="*/ 12 h 16"/>
                <a:gd name="T6" fmla="*/ 2 w 29"/>
                <a:gd name="T7" fmla="*/ 12 h 16"/>
                <a:gd name="T8" fmla="*/ 0 w 29"/>
                <a:gd name="T9" fmla="*/ 11 h 16"/>
                <a:gd name="T10" fmla="*/ 0 w 29"/>
                <a:gd name="T11" fmla="*/ 1 h 16"/>
                <a:gd name="T12" fmla="*/ 2 w 29"/>
                <a:gd name="T13" fmla="*/ 0 h 16"/>
                <a:gd name="T14" fmla="*/ 8 w 29"/>
                <a:gd name="T15" fmla="*/ 0 h 16"/>
                <a:gd name="T16" fmla="*/ 12 w 29"/>
                <a:gd name="T17" fmla="*/ 5 h 16"/>
                <a:gd name="T18" fmla="*/ 16 w 29"/>
                <a:gd name="T19" fmla="*/ 5 h 16"/>
                <a:gd name="T20" fmla="*/ 16 w 29"/>
                <a:gd name="T21" fmla="*/ 0 h 16"/>
                <a:gd name="T22" fmla="*/ 25 w 29"/>
                <a:gd name="T23" fmla="*/ 0 h 16"/>
                <a:gd name="T24" fmla="*/ 26 w 29"/>
                <a:gd name="T25" fmla="*/ 1 h 16"/>
                <a:gd name="T26" fmla="*/ 29 w 29"/>
                <a:gd name="T27" fmla="*/ 7 h 16"/>
                <a:gd name="T28" fmla="*/ 29 w 29"/>
                <a:gd name="T29" fmla="*/ 12 h 16"/>
                <a:gd name="T30" fmla="*/ 26 w 29"/>
                <a:gd name="T31" fmla="*/ 15 h 16"/>
                <a:gd name="T32" fmla="*/ 26 w 29"/>
                <a:gd name="T3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16">
                  <a:moveTo>
                    <a:pt x="15" y="16"/>
                  </a:moveTo>
                  <a:cubicBezTo>
                    <a:pt x="15" y="15"/>
                    <a:pt x="15" y="15"/>
                    <a:pt x="15" y="15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2"/>
                    <a:pt x="0" y="11"/>
                    <a:pt x="0" y="1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6" y="0"/>
                    <a:pt x="26" y="0"/>
                    <a:pt x="26" y="1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16"/>
                    <a:pt x="26" y="16"/>
                    <a:pt x="26" y="16"/>
                  </a:cubicBez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0" name="Freeform 159">
              <a:extLst>
                <a:ext uri="{FF2B5EF4-FFF2-40B4-BE49-F238E27FC236}">
                  <a16:creationId xmlns:a16="http://schemas.microsoft.com/office/drawing/2014/main" id="{423812A4-218F-4A53-92A3-A709239485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3179763"/>
              <a:ext cx="30163" cy="22225"/>
            </a:xfrm>
            <a:custGeom>
              <a:avLst/>
              <a:gdLst>
                <a:gd name="T0" fmla="*/ 0 w 4"/>
                <a:gd name="T1" fmla="*/ 0 h 3"/>
                <a:gd name="T2" fmla="*/ 0 w 4"/>
                <a:gd name="T3" fmla="*/ 2 h 3"/>
                <a:gd name="T4" fmla="*/ 2 w 4"/>
                <a:gd name="T5" fmla="*/ 3 h 3"/>
                <a:gd name="T6" fmla="*/ 4 w 4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4" y="3"/>
                    <a:pt x="4" y="3"/>
                    <a:pt x="4" y="3"/>
                  </a:cubicBez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1" name="Freeform 160">
              <a:extLst>
                <a:ext uri="{FF2B5EF4-FFF2-40B4-BE49-F238E27FC236}">
                  <a16:creationId xmlns:a16="http://schemas.microsoft.com/office/drawing/2014/main" id="{E44E4364-CD9B-4F5F-B5CA-03D614894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6013" y="3052763"/>
              <a:ext cx="280988" cy="96838"/>
            </a:xfrm>
            <a:custGeom>
              <a:avLst/>
              <a:gdLst>
                <a:gd name="T0" fmla="*/ 0 w 177"/>
                <a:gd name="T1" fmla="*/ 47 h 61"/>
                <a:gd name="T2" fmla="*/ 4 w 177"/>
                <a:gd name="T3" fmla="*/ 38 h 61"/>
                <a:gd name="T4" fmla="*/ 173 w 177"/>
                <a:gd name="T5" fmla="*/ 0 h 61"/>
                <a:gd name="T6" fmla="*/ 177 w 177"/>
                <a:gd name="T7" fmla="*/ 33 h 61"/>
                <a:gd name="T8" fmla="*/ 65 w 177"/>
                <a:gd name="T9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" h="61">
                  <a:moveTo>
                    <a:pt x="0" y="47"/>
                  </a:moveTo>
                  <a:lnTo>
                    <a:pt x="4" y="38"/>
                  </a:lnTo>
                  <a:lnTo>
                    <a:pt x="173" y="0"/>
                  </a:lnTo>
                  <a:lnTo>
                    <a:pt x="177" y="33"/>
                  </a:lnTo>
                  <a:lnTo>
                    <a:pt x="65" y="61"/>
                  </a:ln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" name="Freeform 161">
              <a:extLst>
                <a:ext uri="{FF2B5EF4-FFF2-40B4-BE49-F238E27FC236}">
                  <a16:creationId xmlns:a16="http://schemas.microsoft.com/office/drawing/2014/main" id="{2C46212E-A7FF-47D4-895B-39F2FC8F0A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0650" y="3038475"/>
              <a:ext cx="58738" cy="74613"/>
            </a:xfrm>
            <a:custGeom>
              <a:avLst/>
              <a:gdLst>
                <a:gd name="T0" fmla="*/ 0 w 37"/>
                <a:gd name="T1" fmla="*/ 14 h 47"/>
                <a:gd name="T2" fmla="*/ 9 w 37"/>
                <a:gd name="T3" fmla="*/ 9 h 47"/>
                <a:gd name="T4" fmla="*/ 9 w 37"/>
                <a:gd name="T5" fmla="*/ 4 h 47"/>
                <a:gd name="T6" fmla="*/ 28 w 37"/>
                <a:gd name="T7" fmla="*/ 0 h 47"/>
                <a:gd name="T8" fmla="*/ 37 w 37"/>
                <a:gd name="T9" fmla="*/ 37 h 47"/>
                <a:gd name="T10" fmla="*/ 18 w 37"/>
                <a:gd name="T11" fmla="*/ 47 h 47"/>
                <a:gd name="T12" fmla="*/ 14 w 37"/>
                <a:gd name="T13" fmla="*/ 33 h 47"/>
                <a:gd name="T14" fmla="*/ 4 w 37"/>
                <a:gd name="T15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47">
                  <a:moveTo>
                    <a:pt x="0" y="14"/>
                  </a:moveTo>
                  <a:lnTo>
                    <a:pt x="9" y="9"/>
                  </a:lnTo>
                  <a:lnTo>
                    <a:pt x="9" y="4"/>
                  </a:lnTo>
                  <a:lnTo>
                    <a:pt x="28" y="0"/>
                  </a:lnTo>
                  <a:lnTo>
                    <a:pt x="37" y="37"/>
                  </a:lnTo>
                  <a:lnTo>
                    <a:pt x="18" y="47"/>
                  </a:lnTo>
                  <a:lnTo>
                    <a:pt x="14" y="33"/>
                  </a:lnTo>
                  <a:lnTo>
                    <a:pt x="4" y="37"/>
                  </a:ln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" name="Freeform 162">
              <a:extLst>
                <a:ext uri="{FF2B5EF4-FFF2-40B4-BE49-F238E27FC236}">
                  <a16:creationId xmlns:a16="http://schemas.microsoft.com/office/drawing/2014/main" id="{577D2209-410E-4AAD-B5BB-023AE9D067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225" y="3105150"/>
              <a:ext cx="38100" cy="74613"/>
            </a:xfrm>
            <a:custGeom>
              <a:avLst/>
              <a:gdLst>
                <a:gd name="T0" fmla="*/ 0 w 5"/>
                <a:gd name="T1" fmla="*/ 7 h 10"/>
                <a:gd name="T2" fmla="*/ 3 w 5"/>
                <a:gd name="T3" fmla="*/ 10 h 10"/>
                <a:gd name="T4" fmla="*/ 4 w 5"/>
                <a:gd name="T5" fmla="*/ 8 h 10"/>
                <a:gd name="T6" fmla="*/ 3 w 5"/>
                <a:gd name="T7" fmla="*/ 5 h 10"/>
                <a:gd name="T8" fmla="*/ 2 w 5"/>
                <a:gd name="T9" fmla="*/ 4 h 10"/>
                <a:gd name="T10" fmla="*/ 2 w 5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0">
                  <a:moveTo>
                    <a:pt x="0" y="7"/>
                  </a:moveTo>
                  <a:cubicBezTo>
                    <a:pt x="0" y="9"/>
                    <a:pt x="1" y="10"/>
                    <a:pt x="3" y="10"/>
                  </a:cubicBezTo>
                  <a:cubicBezTo>
                    <a:pt x="4" y="9"/>
                    <a:pt x="4" y="9"/>
                    <a:pt x="4" y="8"/>
                  </a:cubicBezTo>
                  <a:cubicBezTo>
                    <a:pt x="5" y="6"/>
                    <a:pt x="4" y="5"/>
                    <a:pt x="3" y="5"/>
                  </a:cubicBezTo>
                  <a:cubicBezTo>
                    <a:pt x="2" y="5"/>
                    <a:pt x="2" y="4"/>
                    <a:pt x="2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5DFDFC97-BDD3-4E41-9B48-608014D52727}"/>
              </a:ext>
            </a:extLst>
          </p:cNvPr>
          <p:cNvGrpSpPr/>
          <p:nvPr/>
        </p:nvGrpSpPr>
        <p:grpSpPr>
          <a:xfrm>
            <a:off x="7297716" y="5826720"/>
            <a:ext cx="475933" cy="467620"/>
            <a:chOff x="1057275" y="3038475"/>
            <a:chExt cx="363538" cy="357188"/>
          </a:xfrm>
        </p:grpSpPr>
        <p:sp>
          <p:nvSpPr>
            <p:cNvPr id="85" name="Oval 173">
              <a:extLst>
                <a:ext uri="{FF2B5EF4-FFF2-40B4-BE49-F238E27FC236}">
                  <a16:creationId xmlns:a16="http://schemas.microsoft.com/office/drawing/2014/main" id="{C9F8297D-9D4D-40B8-8E5B-3E1C6B826D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7438" y="3268663"/>
              <a:ext cx="125413" cy="127000"/>
            </a:xfrm>
            <a:prstGeom prst="ellipse">
              <a:avLst/>
            </a:pr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6" name="Oval 174">
              <a:extLst>
                <a:ext uri="{FF2B5EF4-FFF2-40B4-BE49-F238E27FC236}">
                  <a16:creationId xmlns:a16="http://schemas.microsoft.com/office/drawing/2014/main" id="{E550EBA3-8436-48B7-82A1-CDDD0CAA05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1888" y="3306763"/>
              <a:ext cx="44450" cy="52388"/>
            </a:xfrm>
            <a:prstGeom prst="ellipse">
              <a:avLst/>
            </a:pr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7" name="Oval 175">
              <a:extLst>
                <a:ext uri="{FF2B5EF4-FFF2-40B4-BE49-F238E27FC236}">
                  <a16:creationId xmlns:a16="http://schemas.microsoft.com/office/drawing/2014/main" id="{6E35A90D-15A9-48FC-B5E1-BCDD895D59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7463" y="3268663"/>
              <a:ext cx="133350" cy="127000"/>
            </a:xfrm>
            <a:prstGeom prst="ellipse">
              <a:avLst/>
            </a:pr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8" name="Oval 176">
              <a:extLst>
                <a:ext uri="{FF2B5EF4-FFF2-40B4-BE49-F238E27FC236}">
                  <a16:creationId xmlns:a16="http://schemas.microsoft.com/office/drawing/2014/main" id="{682D11AB-3FA8-4035-901E-F751E63F9B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1913" y="3306763"/>
              <a:ext cx="44450" cy="52388"/>
            </a:xfrm>
            <a:prstGeom prst="ellipse">
              <a:avLst/>
            </a:pr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9" name="Freeform 177">
              <a:extLst>
                <a:ext uri="{FF2B5EF4-FFF2-40B4-BE49-F238E27FC236}">
                  <a16:creationId xmlns:a16="http://schemas.microsoft.com/office/drawing/2014/main" id="{D75AC28E-F8B7-4FA9-82A4-2325E474E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7438" y="3171825"/>
              <a:ext cx="22225" cy="52388"/>
            </a:xfrm>
            <a:custGeom>
              <a:avLst/>
              <a:gdLst>
                <a:gd name="T0" fmla="*/ 3 w 3"/>
                <a:gd name="T1" fmla="*/ 7 h 7"/>
                <a:gd name="T2" fmla="*/ 3 w 3"/>
                <a:gd name="T3" fmla="*/ 2 h 7"/>
                <a:gd name="T4" fmla="*/ 0 w 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7">
                  <a:moveTo>
                    <a:pt x="3" y="7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1" y="0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0" name="Freeform 178">
              <a:extLst>
                <a:ext uri="{FF2B5EF4-FFF2-40B4-BE49-F238E27FC236}">
                  <a16:creationId xmlns:a16="http://schemas.microsoft.com/office/drawing/2014/main" id="{82D273EE-096D-4BCD-9D90-5F02803F0B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1588" y="3038475"/>
              <a:ext cx="149225" cy="88900"/>
            </a:xfrm>
            <a:custGeom>
              <a:avLst/>
              <a:gdLst>
                <a:gd name="T0" fmla="*/ 94 w 94"/>
                <a:gd name="T1" fmla="*/ 9 h 56"/>
                <a:gd name="T2" fmla="*/ 71 w 94"/>
                <a:gd name="T3" fmla="*/ 42 h 56"/>
                <a:gd name="T4" fmla="*/ 57 w 94"/>
                <a:gd name="T5" fmla="*/ 56 h 56"/>
                <a:gd name="T6" fmla="*/ 5 w 94"/>
                <a:gd name="T7" fmla="*/ 33 h 56"/>
                <a:gd name="T8" fmla="*/ 0 w 94"/>
                <a:gd name="T9" fmla="*/ 9 h 56"/>
                <a:gd name="T10" fmla="*/ 5 w 94"/>
                <a:gd name="T11" fmla="*/ 0 h 56"/>
                <a:gd name="T12" fmla="*/ 89 w 94"/>
                <a:gd name="T13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" h="56">
                  <a:moveTo>
                    <a:pt x="94" y="9"/>
                  </a:moveTo>
                  <a:lnTo>
                    <a:pt x="71" y="42"/>
                  </a:lnTo>
                  <a:lnTo>
                    <a:pt x="57" y="56"/>
                  </a:lnTo>
                  <a:lnTo>
                    <a:pt x="5" y="33"/>
                  </a:lnTo>
                  <a:lnTo>
                    <a:pt x="0" y="9"/>
                  </a:lnTo>
                  <a:lnTo>
                    <a:pt x="5" y="0"/>
                  </a:lnTo>
                  <a:lnTo>
                    <a:pt x="89" y="14"/>
                  </a:ln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1" name="Freeform 179">
              <a:extLst>
                <a:ext uri="{FF2B5EF4-FFF2-40B4-BE49-F238E27FC236}">
                  <a16:creationId xmlns:a16="http://schemas.microsoft.com/office/drawing/2014/main" id="{F14B2BD7-7371-4453-9562-32A07C60B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6038" y="3119438"/>
              <a:ext cx="30163" cy="112713"/>
            </a:xfrm>
            <a:custGeom>
              <a:avLst/>
              <a:gdLst>
                <a:gd name="T0" fmla="*/ 0 w 19"/>
                <a:gd name="T1" fmla="*/ 71 h 71"/>
                <a:gd name="T2" fmla="*/ 0 w 19"/>
                <a:gd name="T3" fmla="*/ 38 h 71"/>
                <a:gd name="T4" fmla="*/ 19 w 19"/>
                <a:gd name="T5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71">
                  <a:moveTo>
                    <a:pt x="0" y="71"/>
                  </a:moveTo>
                  <a:lnTo>
                    <a:pt x="0" y="38"/>
                  </a:lnTo>
                  <a:lnTo>
                    <a:pt x="19" y="0"/>
                  </a:ln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" name="Freeform 180">
              <a:extLst>
                <a:ext uri="{FF2B5EF4-FFF2-40B4-BE49-F238E27FC236}">
                  <a16:creationId xmlns:a16="http://schemas.microsoft.com/office/drawing/2014/main" id="{853CD1E6-5A6D-4277-9FAF-628483F63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4138" y="3113088"/>
              <a:ext cx="14288" cy="111125"/>
            </a:xfrm>
            <a:custGeom>
              <a:avLst/>
              <a:gdLst>
                <a:gd name="T0" fmla="*/ 0 w 9"/>
                <a:gd name="T1" fmla="*/ 70 h 70"/>
                <a:gd name="T2" fmla="*/ 0 w 9"/>
                <a:gd name="T3" fmla="*/ 42 h 70"/>
                <a:gd name="T4" fmla="*/ 9 w 9"/>
                <a:gd name="T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70">
                  <a:moveTo>
                    <a:pt x="0" y="70"/>
                  </a:moveTo>
                  <a:lnTo>
                    <a:pt x="0" y="42"/>
                  </a:lnTo>
                  <a:lnTo>
                    <a:pt x="9" y="0"/>
                  </a:ln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3" name="Freeform 181">
              <a:extLst>
                <a:ext uri="{FF2B5EF4-FFF2-40B4-BE49-F238E27FC236}">
                  <a16:creationId xmlns:a16="http://schemas.microsoft.com/office/drawing/2014/main" id="{7E3246B9-644F-4C8F-A7B6-745D0FBC5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275" y="3105150"/>
              <a:ext cx="185738" cy="230188"/>
            </a:xfrm>
            <a:custGeom>
              <a:avLst/>
              <a:gdLst>
                <a:gd name="T0" fmla="*/ 4 w 25"/>
                <a:gd name="T1" fmla="*/ 31 h 31"/>
                <a:gd name="T2" fmla="*/ 0 w 25"/>
                <a:gd name="T3" fmla="*/ 28 h 31"/>
                <a:gd name="T4" fmla="*/ 0 w 25"/>
                <a:gd name="T5" fmla="*/ 24 h 31"/>
                <a:gd name="T6" fmla="*/ 2 w 25"/>
                <a:gd name="T7" fmla="*/ 24 h 31"/>
                <a:gd name="T8" fmla="*/ 2 w 25"/>
                <a:gd name="T9" fmla="*/ 18 h 31"/>
                <a:gd name="T10" fmla="*/ 4 w 25"/>
                <a:gd name="T11" fmla="*/ 16 h 31"/>
                <a:gd name="T12" fmla="*/ 11 w 25"/>
                <a:gd name="T13" fmla="*/ 16 h 31"/>
                <a:gd name="T14" fmla="*/ 11 w 25"/>
                <a:gd name="T15" fmla="*/ 0 h 31"/>
                <a:gd name="T16" fmla="*/ 25 w 25"/>
                <a:gd name="T1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31">
                  <a:moveTo>
                    <a:pt x="4" y="31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4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4" name="Freeform 182">
              <a:extLst>
                <a:ext uri="{FF2B5EF4-FFF2-40B4-BE49-F238E27FC236}">
                  <a16:creationId xmlns:a16="http://schemas.microsoft.com/office/drawing/2014/main" id="{B7BD7118-CCD5-445A-B9FB-49545EAA2B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1750" y="3232150"/>
              <a:ext cx="52388" cy="36513"/>
            </a:xfrm>
            <a:custGeom>
              <a:avLst/>
              <a:gdLst>
                <a:gd name="T0" fmla="*/ 0 w 33"/>
                <a:gd name="T1" fmla="*/ 0 h 23"/>
                <a:gd name="T2" fmla="*/ 14 w 33"/>
                <a:gd name="T3" fmla="*/ 0 h 23"/>
                <a:gd name="T4" fmla="*/ 33 w 33"/>
                <a:gd name="T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23">
                  <a:moveTo>
                    <a:pt x="0" y="0"/>
                  </a:moveTo>
                  <a:lnTo>
                    <a:pt x="14" y="0"/>
                  </a:lnTo>
                  <a:lnTo>
                    <a:pt x="33" y="23"/>
                  </a:ln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5" name="Line 183">
              <a:extLst>
                <a:ext uri="{FF2B5EF4-FFF2-40B4-BE49-F238E27FC236}">
                  <a16:creationId xmlns:a16="http://schemas.microsoft.com/office/drawing/2014/main" id="{4DDFC94C-6B81-4AB0-8023-6A82664DEA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2850" y="3335338"/>
              <a:ext cx="74613" cy="0"/>
            </a:xfrm>
            <a:prstGeom prst="line">
              <a:avLst/>
            </a:pr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6" name="Freeform 184">
              <a:extLst>
                <a:ext uri="{FF2B5EF4-FFF2-40B4-BE49-F238E27FC236}">
                  <a16:creationId xmlns:a16="http://schemas.microsoft.com/office/drawing/2014/main" id="{84B9E457-666A-4553-B49D-134FFAA206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338" y="3105150"/>
              <a:ext cx="95250" cy="185738"/>
            </a:xfrm>
            <a:custGeom>
              <a:avLst/>
              <a:gdLst>
                <a:gd name="T0" fmla="*/ 28 w 60"/>
                <a:gd name="T1" fmla="*/ 0 h 117"/>
                <a:gd name="T2" fmla="*/ 60 w 60"/>
                <a:gd name="T3" fmla="*/ 75 h 117"/>
                <a:gd name="T4" fmla="*/ 60 w 60"/>
                <a:gd name="T5" fmla="*/ 117 h 117"/>
                <a:gd name="T6" fmla="*/ 37 w 60"/>
                <a:gd name="T7" fmla="*/ 117 h 117"/>
                <a:gd name="T8" fmla="*/ 37 w 60"/>
                <a:gd name="T9" fmla="*/ 99 h 117"/>
                <a:gd name="T10" fmla="*/ 0 w 60"/>
                <a:gd name="T11" fmla="*/ 7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117">
                  <a:moveTo>
                    <a:pt x="28" y="0"/>
                  </a:moveTo>
                  <a:lnTo>
                    <a:pt x="60" y="75"/>
                  </a:lnTo>
                  <a:lnTo>
                    <a:pt x="60" y="117"/>
                  </a:lnTo>
                  <a:lnTo>
                    <a:pt x="37" y="117"/>
                  </a:lnTo>
                  <a:lnTo>
                    <a:pt x="37" y="99"/>
                  </a:lnTo>
                  <a:lnTo>
                    <a:pt x="0" y="75"/>
                  </a:ln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5B374D5-AC7C-454A-BDCE-F95B7F157FF8}"/>
              </a:ext>
            </a:extLst>
          </p:cNvPr>
          <p:cNvGrpSpPr/>
          <p:nvPr/>
        </p:nvGrpSpPr>
        <p:grpSpPr>
          <a:xfrm>
            <a:off x="3409281" y="5889959"/>
            <a:ext cx="480378" cy="413251"/>
            <a:chOff x="1709738" y="3082925"/>
            <a:chExt cx="363538" cy="312738"/>
          </a:xfrm>
        </p:grpSpPr>
        <p:sp>
          <p:nvSpPr>
            <p:cNvPr id="104" name="Oval 163">
              <a:extLst>
                <a:ext uri="{FF2B5EF4-FFF2-40B4-BE49-F238E27FC236}">
                  <a16:creationId xmlns:a16="http://schemas.microsoft.com/office/drawing/2014/main" id="{163CEC73-1D6F-458B-82E0-F1EAA367F4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9900" y="3268663"/>
              <a:ext cx="125413" cy="127000"/>
            </a:xfrm>
            <a:prstGeom prst="ellipse">
              <a:avLst/>
            </a:pr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" name="Oval 164">
              <a:extLst>
                <a:ext uri="{FF2B5EF4-FFF2-40B4-BE49-F238E27FC236}">
                  <a16:creationId xmlns:a16="http://schemas.microsoft.com/office/drawing/2014/main" id="{657F0800-42A5-41F1-955E-76D2FCA82B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4350" y="3306763"/>
              <a:ext cx="44450" cy="52388"/>
            </a:xfrm>
            <a:prstGeom prst="ellipse">
              <a:avLst/>
            </a:pr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" name="Freeform 165">
              <a:extLst>
                <a:ext uri="{FF2B5EF4-FFF2-40B4-BE49-F238E27FC236}">
                  <a16:creationId xmlns:a16="http://schemas.microsoft.com/office/drawing/2014/main" id="{90CE6848-C42A-46D0-90F2-BC37537AF7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1988" y="3268663"/>
              <a:ext cx="112713" cy="38100"/>
            </a:xfrm>
            <a:custGeom>
              <a:avLst/>
              <a:gdLst>
                <a:gd name="T0" fmla="*/ 0 w 15"/>
                <a:gd name="T1" fmla="*/ 5 h 5"/>
                <a:gd name="T2" fmla="*/ 8 w 15"/>
                <a:gd name="T3" fmla="*/ 0 h 5"/>
                <a:gd name="T4" fmla="*/ 15 w 15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5">
                  <a:moveTo>
                    <a:pt x="0" y="5"/>
                  </a:moveTo>
                  <a:cubicBezTo>
                    <a:pt x="1" y="2"/>
                    <a:pt x="4" y="0"/>
                    <a:pt x="8" y="0"/>
                  </a:cubicBezTo>
                  <a:cubicBezTo>
                    <a:pt x="11" y="0"/>
                    <a:pt x="14" y="2"/>
                    <a:pt x="15" y="5"/>
                  </a:cubicBez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" name="Freeform 166">
              <a:extLst>
                <a:ext uri="{FF2B5EF4-FFF2-40B4-BE49-F238E27FC236}">
                  <a16:creationId xmlns:a16="http://schemas.microsoft.com/office/drawing/2014/main" id="{3AC16D0E-A472-4C4E-B03B-C6F309C871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1988" y="3359150"/>
              <a:ext cx="112713" cy="36513"/>
            </a:xfrm>
            <a:custGeom>
              <a:avLst/>
              <a:gdLst>
                <a:gd name="T0" fmla="*/ 15 w 15"/>
                <a:gd name="T1" fmla="*/ 0 h 5"/>
                <a:gd name="T2" fmla="*/ 8 w 15"/>
                <a:gd name="T3" fmla="*/ 5 h 5"/>
                <a:gd name="T4" fmla="*/ 0 w 15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5">
                  <a:moveTo>
                    <a:pt x="15" y="0"/>
                  </a:moveTo>
                  <a:cubicBezTo>
                    <a:pt x="14" y="3"/>
                    <a:pt x="11" y="5"/>
                    <a:pt x="8" y="5"/>
                  </a:cubicBezTo>
                  <a:cubicBezTo>
                    <a:pt x="4" y="5"/>
                    <a:pt x="1" y="3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8" name="Oval 167">
              <a:extLst>
                <a:ext uri="{FF2B5EF4-FFF2-40B4-BE49-F238E27FC236}">
                  <a16:creationId xmlns:a16="http://schemas.microsoft.com/office/drawing/2014/main" id="{5B6CBFE8-6484-406C-9546-147BCA1793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4375" y="3328988"/>
              <a:ext cx="7938" cy="6350"/>
            </a:xfrm>
            <a:prstGeom prst="ellipse">
              <a:avLst/>
            </a:prstGeom>
            <a:noFill/>
            <a:ln w="19050" cap="flat">
              <a:solidFill>
                <a:schemeClr val="tx2">
                  <a:lumMod val="40000"/>
                  <a:lumOff val="6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9" name="Freeform 168">
              <a:extLst>
                <a:ext uri="{FF2B5EF4-FFF2-40B4-BE49-F238E27FC236}">
                  <a16:creationId xmlns:a16="http://schemas.microsoft.com/office/drawing/2014/main" id="{0FCF4AD2-30E9-40EC-A497-0486569A5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9763" y="3306763"/>
              <a:ext cx="163513" cy="52388"/>
            </a:xfrm>
            <a:custGeom>
              <a:avLst/>
              <a:gdLst>
                <a:gd name="T0" fmla="*/ 19 w 22"/>
                <a:gd name="T1" fmla="*/ 0 h 7"/>
                <a:gd name="T2" fmla="*/ 2 w 22"/>
                <a:gd name="T3" fmla="*/ 0 h 7"/>
                <a:gd name="T4" fmla="*/ 0 w 22"/>
                <a:gd name="T5" fmla="*/ 2 h 7"/>
                <a:gd name="T6" fmla="*/ 0 w 22"/>
                <a:gd name="T7" fmla="*/ 5 h 7"/>
                <a:gd name="T8" fmla="*/ 2 w 22"/>
                <a:gd name="T9" fmla="*/ 7 h 7"/>
                <a:gd name="T10" fmla="*/ 19 w 22"/>
                <a:gd name="T11" fmla="*/ 7 h 7"/>
                <a:gd name="T12" fmla="*/ 22 w 22"/>
                <a:gd name="T13" fmla="*/ 5 h 7"/>
                <a:gd name="T14" fmla="*/ 22 w 22"/>
                <a:gd name="T15" fmla="*/ 2 h 7"/>
                <a:gd name="T16" fmla="*/ 19 w 22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7">
                  <a:moveTo>
                    <a:pt x="19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1" y="7"/>
                    <a:pt x="2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0" y="7"/>
                    <a:pt x="22" y="6"/>
                    <a:pt x="22" y="5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1"/>
                    <a:pt x="20" y="0"/>
                    <a:pt x="19" y="0"/>
                  </a:cubicBezTo>
                  <a:close/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0" name="Freeform 169">
              <a:extLst>
                <a:ext uri="{FF2B5EF4-FFF2-40B4-BE49-F238E27FC236}">
                  <a16:creationId xmlns:a16="http://schemas.microsoft.com/office/drawing/2014/main" id="{29ED069B-CF23-4691-9A75-C31C4B0E7C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9738" y="3082925"/>
              <a:ext cx="200025" cy="252413"/>
            </a:xfrm>
            <a:custGeom>
              <a:avLst/>
              <a:gdLst>
                <a:gd name="T0" fmla="*/ 4 w 27"/>
                <a:gd name="T1" fmla="*/ 34 h 34"/>
                <a:gd name="T2" fmla="*/ 0 w 27"/>
                <a:gd name="T3" fmla="*/ 31 h 34"/>
                <a:gd name="T4" fmla="*/ 0 w 27"/>
                <a:gd name="T5" fmla="*/ 27 h 34"/>
                <a:gd name="T6" fmla="*/ 2 w 27"/>
                <a:gd name="T7" fmla="*/ 27 h 34"/>
                <a:gd name="T8" fmla="*/ 2 w 27"/>
                <a:gd name="T9" fmla="*/ 18 h 34"/>
                <a:gd name="T10" fmla="*/ 4 w 27"/>
                <a:gd name="T11" fmla="*/ 16 h 34"/>
                <a:gd name="T12" fmla="*/ 11 w 27"/>
                <a:gd name="T13" fmla="*/ 16 h 34"/>
                <a:gd name="T14" fmla="*/ 11 w 27"/>
                <a:gd name="T15" fmla="*/ 0 h 34"/>
                <a:gd name="T16" fmla="*/ 27 w 27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34">
                  <a:moveTo>
                    <a:pt x="4" y="34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4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1" name="Freeform 170">
              <a:extLst>
                <a:ext uri="{FF2B5EF4-FFF2-40B4-BE49-F238E27FC236}">
                  <a16:creationId xmlns:a16="http://schemas.microsoft.com/office/drawing/2014/main" id="{5BB3D5AE-DFC6-4E53-8869-2E91DF7E0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900" y="3149600"/>
              <a:ext cx="14288" cy="52388"/>
            </a:xfrm>
            <a:custGeom>
              <a:avLst/>
              <a:gdLst>
                <a:gd name="T0" fmla="*/ 2 w 2"/>
                <a:gd name="T1" fmla="*/ 7 h 7"/>
                <a:gd name="T2" fmla="*/ 2 w 2"/>
                <a:gd name="T3" fmla="*/ 2 h 7"/>
                <a:gd name="T4" fmla="*/ 0 w 2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7">
                  <a:moveTo>
                    <a:pt x="2" y="7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" name="Line 171">
              <a:extLst>
                <a:ext uri="{FF2B5EF4-FFF2-40B4-BE49-F238E27FC236}">
                  <a16:creationId xmlns:a16="http://schemas.microsoft.com/office/drawing/2014/main" id="{E192D11E-579B-4B14-A86C-B8D456A854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87538" y="3082925"/>
              <a:ext cx="38100" cy="133350"/>
            </a:xfrm>
            <a:prstGeom prst="line">
              <a:avLst/>
            </a:pr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" name="Freeform 172">
              <a:extLst>
                <a:ext uri="{FF2B5EF4-FFF2-40B4-BE49-F238E27FC236}">
                  <a16:creationId xmlns:a16="http://schemas.microsoft.com/office/drawing/2014/main" id="{12BCE780-B323-49A1-A3FC-D37B435CEE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8800" y="3201988"/>
              <a:ext cx="244475" cy="66675"/>
            </a:xfrm>
            <a:custGeom>
              <a:avLst/>
              <a:gdLst>
                <a:gd name="T0" fmla="*/ 0 w 154"/>
                <a:gd name="T1" fmla="*/ 0 h 42"/>
                <a:gd name="T2" fmla="*/ 14 w 154"/>
                <a:gd name="T3" fmla="*/ 33 h 42"/>
                <a:gd name="T4" fmla="*/ 61 w 154"/>
                <a:gd name="T5" fmla="*/ 33 h 42"/>
                <a:gd name="T6" fmla="*/ 61 w 154"/>
                <a:gd name="T7" fmla="*/ 9 h 42"/>
                <a:gd name="T8" fmla="*/ 131 w 154"/>
                <a:gd name="T9" fmla="*/ 9 h 42"/>
                <a:gd name="T10" fmla="*/ 154 w 154"/>
                <a:gd name="T11" fmla="*/ 28 h 42"/>
                <a:gd name="T12" fmla="*/ 154 w 154"/>
                <a:gd name="T1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4" h="42">
                  <a:moveTo>
                    <a:pt x="0" y="0"/>
                  </a:moveTo>
                  <a:lnTo>
                    <a:pt x="14" y="33"/>
                  </a:lnTo>
                  <a:lnTo>
                    <a:pt x="61" y="33"/>
                  </a:lnTo>
                  <a:lnTo>
                    <a:pt x="61" y="9"/>
                  </a:lnTo>
                  <a:lnTo>
                    <a:pt x="131" y="9"/>
                  </a:lnTo>
                  <a:lnTo>
                    <a:pt x="154" y="28"/>
                  </a:lnTo>
                  <a:lnTo>
                    <a:pt x="154" y="42"/>
                  </a:ln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6A063DB1-AEE8-4C1A-BE89-B5DE330499A6}"/>
              </a:ext>
            </a:extLst>
          </p:cNvPr>
          <p:cNvSpPr txBox="1"/>
          <p:nvPr/>
        </p:nvSpPr>
        <p:spPr>
          <a:xfrm>
            <a:off x="1029447" y="605581"/>
            <a:ext cx="7911531" cy="388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ОСНОВНЫЕ ТЕХНОЛОГИЧЕСКИЕ ОПЕРАЦИИ</a:t>
            </a:r>
            <a:endParaRPr lang="ru-RU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E7D297C-EB90-42A2-9FF7-D579D4DA91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270" y="365392"/>
            <a:ext cx="1726266" cy="98459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570" y="1658927"/>
            <a:ext cx="3515497" cy="2636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0" name="Прямоугольник 99">
            <a:extLst>
              <a:ext uri="{FF2B5EF4-FFF2-40B4-BE49-F238E27FC236}">
                <a16:creationId xmlns:a16="http://schemas.microsoft.com/office/drawing/2014/main" id="{F44E7AE2-852B-466A-A5FF-DB8A3D205B3B}"/>
              </a:ext>
            </a:extLst>
          </p:cNvPr>
          <p:cNvSpPr/>
          <p:nvPr/>
        </p:nvSpPr>
        <p:spPr>
          <a:xfrm>
            <a:off x="478228" y="1660452"/>
            <a:ext cx="519320" cy="5193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937" y="1669875"/>
            <a:ext cx="3498442" cy="2625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10A756AC-5DEC-4435-BB79-251AB4194D5A}"/>
              </a:ext>
            </a:extLst>
          </p:cNvPr>
          <p:cNvSpPr/>
          <p:nvPr/>
        </p:nvSpPr>
        <p:spPr>
          <a:xfrm>
            <a:off x="4377936" y="1660452"/>
            <a:ext cx="519320" cy="5193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5444" y="1660995"/>
            <a:ext cx="3456026" cy="2634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010BD49C-07F7-4616-A3C6-60236CA72E4C}"/>
              </a:ext>
            </a:extLst>
          </p:cNvPr>
          <p:cNvSpPr/>
          <p:nvPr/>
        </p:nvSpPr>
        <p:spPr>
          <a:xfrm>
            <a:off x="8233699" y="1660452"/>
            <a:ext cx="519320" cy="5193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548D4BB0-CAB8-46EC-9A50-7C5E8E9F5B53}"/>
              </a:ext>
            </a:extLst>
          </p:cNvPr>
          <p:cNvSpPr/>
          <p:nvPr/>
        </p:nvSpPr>
        <p:spPr>
          <a:xfrm>
            <a:off x="6483209" y="1910807"/>
            <a:ext cx="5191191" cy="44709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5400000" algn="t" rotWithShape="0">
              <a:schemeClr val="accent4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988000" rIns="108000" rtlCol="0" anchor="t"/>
          <a:lstStyle/>
          <a:p>
            <a:pPr>
              <a:lnSpc>
                <a:spcPct val="110000"/>
              </a:lnSpc>
            </a:pPr>
            <a:r>
              <a:rPr lang="ru-RU" dirty="0" smtClean="0">
                <a:solidFill>
                  <a:schemeClr val="tx1"/>
                </a:solidFill>
              </a:rPr>
              <a:t>Редкие поперечные трещины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A430DA8-454C-43EB-95B9-D3098744783C}"/>
              </a:ext>
            </a:extLst>
          </p:cNvPr>
          <p:cNvSpPr/>
          <p:nvPr/>
        </p:nvSpPr>
        <p:spPr>
          <a:xfrm>
            <a:off x="515938" y="1910807"/>
            <a:ext cx="5191191" cy="44709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5400000" algn="t" rotWithShape="0">
              <a:schemeClr val="accent4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988000" rIns="108000" rtlCol="0" anchor="t"/>
          <a:lstStyle/>
          <a:p>
            <a:pPr>
              <a:lnSpc>
                <a:spcPct val="110000"/>
              </a:lnSpc>
            </a:pPr>
            <a:r>
              <a:rPr lang="ru-RU" dirty="0" smtClean="0">
                <a:solidFill>
                  <a:schemeClr val="tx1"/>
                </a:solidFill>
              </a:rPr>
              <a:t>Единичные продольные трещины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7" b="14007"/>
          <a:stretch>
            <a:fillRect/>
          </a:stretch>
        </p:blipFill>
        <p:spPr>
          <a:xfrm>
            <a:off x="515938" y="1911350"/>
            <a:ext cx="5192712" cy="2803525"/>
          </a:xfrm>
        </p:spPr>
      </p:pic>
      <p:pic>
        <p:nvPicPr>
          <p:cNvPr id="6" name="Рисунок 5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4" r="29754"/>
          <a:stretch>
            <a:fillRect/>
          </a:stretch>
        </p:blipFill>
        <p:spPr>
          <a:xfrm rot="16200000">
            <a:off x="7675563" y="715963"/>
            <a:ext cx="2803525" cy="5192712"/>
          </a:xfr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0725102-CCB7-4470-876F-4D4DF8386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011" y="457200"/>
            <a:ext cx="8621352" cy="685459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ДЕФЕКТЫ, ВОЗНИКШИЕ ЗА ПЕРИОД ЭКСПЛУАТАЦИИ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92E69D7-A68D-4780-97E5-F1314A176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06F93DE1-FB15-41EB-81A8-DF8B618D68F0}" type="slidenum">
              <a:rPr lang="ru-RU" smtClean="0"/>
              <a:t>12</a:t>
            </a:fld>
            <a:endParaRPr lang="ru-RU" dirty="0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E7D297C-EB90-42A2-9FF7-D579D4DA91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270" y="365392"/>
            <a:ext cx="1726266" cy="984595"/>
          </a:xfrm>
          <a:prstGeom prst="rect">
            <a:avLst/>
          </a:prstGeom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F44E7AE2-852B-466A-A5FF-DB8A3D205B3B}"/>
              </a:ext>
            </a:extLst>
          </p:cNvPr>
          <p:cNvSpPr/>
          <p:nvPr/>
        </p:nvSpPr>
        <p:spPr>
          <a:xfrm>
            <a:off x="534957" y="1909286"/>
            <a:ext cx="519320" cy="5193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F44E7AE2-852B-466A-A5FF-DB8A3D205B3B}"/>
              </a:ext>
            </a:extLst>
          </p:cNvPr>
          <p:cNvSpPr/>
          <p:nvPr/>
        </p:nvSpPr>
        <p:spPr>
          <a:xfrm>
            <a:off x="6483541" y="1902435"/>
            <a:ext cx="519320" cy="5193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52783117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548D4BB0-CAB8-46EC-9A50-7C5E8E9F5B53}"/>
              </a:ext>
            </a:extLst>
          </p:cNvPr>
          <p:cNvSpPr/>
          <p:nvPr/>
        </p:nvSpPr>
        <p:spPr>
          <a:xfrm>
            <a:off x="6483209" y="1910807"/>
            <a:ext cx="5191191" cy="44709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5400000" algn="t" rotWithShape="0">
              <a:schemeClr val="accent4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988000" rIns="108000" rtlCol="0" anchor="t"/>
          <a:lstStyle/>
          <a:p>
            <a:pPr>
              <a:lnSpc>
                <a:spcPct val="110000"/>
              </a:lnSpc>
            </a:pPr>
            <a:r>
              <a:rPr lang="ru-RU" smtClean="0">
                <a:solidFill>
                  <a:schemeClr val="tx1"/>
                </a:solidFill>
              </a:rPr>
              <a:t>Повреждение </a:t>
            </a:r>
            <a:r>
              <a:rPr lang="ru-RU" dirty="0" smtClean="0">
                <a:solidFill>
                  <a:schemeClr val="tx1"/>
                </a:solidFill>
              </a:rPr>
              <a:t>заполнения шва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A430DA8-454C-43EB-95B9-D3098744783C}"/>
              </a:ext>
            </a:extLst>
          </p:cNvPr>
          <p:cNvSpPr/>
          <p:nvPr/>
        </p:nvSpPr>
        <p:spPr>
          <a:xfrm>
            <a:off x="515938" y="1910807"/>
            <a:ext cx="5191191" cy="44709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5400000" algn="t" rotWithShape="0">
              <a:schemeClr val="accent4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988000" rIns="108000" rtlCol="0" anchor="t"/>
          <a:lstStyle/>
          <a:p>
            <a:pPr>
              <a:lnSpc>
                <a:spcPct val="110000"/>
              </a:lnSpc>
            </a:pPr>
            <a:r>
              <a:rPr lang="ru-RU" dirty="0" smtClean="0">
                <a:solidFill>
                  <a:schemeClr val="tx1"/>
                </a:solidFill>
              </a:rPr>
              <a:t>Выкрашивание герметика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0725102-CCB7-4470-876F-4D4DF8386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011" y="457200"/>
            <a:ext cx="8621352" cy="685459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ДЕФЕКТЫ, ВОЗНИКШИЕ ЗА ПЕРИОД ЭКСПЛУАТАЦИИ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92E69D7-A68D-4780-97E5-F1314A176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06F93DE1-FB15-41EB-81A8-DF8B618D68F0}" type="slidenum">
              <a:rPr lang="ru-RU" smtClean="0"/>
              <a:t>13</a:t>
            </a:fld>
            <a:endParaRPr lang="ru-RU" dirty="0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E7D297C-EB90-42A2-9FF7-D579D4DA91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270" y="365392"/>
            <a:ext cx="1726266" cy="984595"/>
          </a:xfrm>
          <a:prstGeom prst="rect">
            <a:avLst/>
          </a:prstGeom>
        </p:spPr>
      </p:pic>
      <p:pic>
        <p:nvPicPr>
          <p:cNvPr id="7" name="Рисунок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7" b="14007"/>
          <a:stretch>
            <a:fillRect/>
          </a:stretch>
        </p:blipFill>
        <p:spPr>
          <a:xfrm>
            <a:off x="515938" y="1910343"/>
            <a:ext cx="5192855" cy="2803388"/>
          </a:xfrm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F44E7AE2-852B-466A-A5FF-DB8A3D205B3B}"/>
              </a:ext>
            </a:extLst>
          </p:cNvPr>
          <p:cNvSpPr/>
          <p:nvPr/>
        </p:nvSpPr>
        <p:spPr>
          <a:xfrm>
            <a:off x="534957" y="1909286"/>
            <a:ext cx="519320" cy="5193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11" name="Рисунок 10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4" r="29754"/>
          <a:stretch>
            <a:fillRect/>
          </a:stretch>
        </p:blipFill>
        <p:spPr>
          <a:xfrm rot="5400000">
            <a:off x="7689371" y="716475"/>
            <a:ext cx="2803525" cy="5192712"/>
          </a:xfrm>
        </p:spPr>
      </p:pic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F44E7AE2-852B-466A-A5FF-DB8A3D205B3B}"/>
              </a:ext>
            </a:extLst>
          </p:cNvPr>
          <p:cNvSpPr/>
          <p:nvPr/>
        </p:nvSpPr>
        <p:spPr>
          <a:xfrm>
            <a:off x="6483541" y="1902435"/>
            <a:ext cx="519320" cy="5193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28969100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548D4BB0-CAB8-46EC-9A50-7C5E8E9F5B53}"/>
              </a:ext>
            </a:extLst>
          </p:cNvPr>
          <p:cNvSpPr/>
          <p:nvPr/>
        </p:nvSpPr>
        <p:spPr>
          <a:xfrm>
            <a:off x="6483209" y="1910807"/>
            <a:ext cx="5191191" cy="44709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5400000" algn="t" rotWithShape="0">
              <a:schemeClr val="accent4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988000" rIns="108000" rtlCol="0" anchor="t"/>
          <a:lstStyle/>
          <a:p>
            <a:pPr>
              <a:lnSpc>
                <a:spcPct val="110000"/>
              </a:lnSpc>
            </a:pPr>
            <a:r>
              <a:rPr lang="ru-RU" dirty="0" smtClean="0">
                <a:solidFill>
                  <a:schemeClr val="tx1"/>
                </a:solidFill>
              </a:rPr>
              <a:t>Шелушение покрытия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A430DA8-454C-43EB-95B9-D3098744783C}"/>
              </a:ext>
            </a:extLst>
          </p:cNvPr>
          <p:cNvSpPr/>
          <p:nvPr/>
        </p:nvSpPr>
        <p:spPr>
          <a:xfrm>
            <a:off x="515938" y="1910807"/>
            <a:ext cx="5191191" cy="44709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5400000" algn="t" rotWithShape="0">
              <a:schemeClr val="accent4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988000" rIns="108000" rtlCol="0" anchor="t"/>
          <a:lstStyle/>
          <a:p>
            <a:pPr>
              <a:lnSpc>
                <a:spcPct val="110000"/>
              </a:lnSpc>
            </a:pPr>
            <a:r>
              <a:rPr lang="ru-RU" dirty="0" smtClean="0">
                <a:solidFill>
                  <a:schemeClr val="tx1"/>
                </a:solidFill>
              </a:rPr>
              <a:t>Трещина в покрытии на сопряжении с мостом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0725102-CCB7-4470-876F-4D4DF8386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011" y="457200"/>
            <a:ext cx="8621352" cy="685459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ДЕФЕКТЫ, ВОЗНИКШИЕ ЗА ПЕРИОД ЭКСПЛУАТАЦИИ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92E69D7-A68D-4780-97E5-F1314A176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06F93DE1-FB15-41EB-81A8-DF8B618D68F0}" type="slidenum">
              <a:rPr lang="ru-RU" smtClean="0"/>
              <a:t>14</a:t>
            </a:fld>
            <a:endParaRPr lang="ru-RU" dirty="0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E7D297C-EB90-42A2-9FF7-D579D4DA91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270" y="365392"/>
            <a:ext cx="1726266" cy="984595"/>
          </a:xfrm>
          <a:prstGeom prst="rect">
            <a:avLst/>
          </a:prstGeom>
        </p:spPr>
      </p:pic>
      <p:pic>
        <p:nvPicPr>
          <p:cNvPr id="6" name="Рисунок 5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7" b="14007"/>
          <a:stretch>
            <a:fillRect/>
          </a:stretch>
        </p:blipFill>
        <p:spPr>
          <a:xfrm>
            <a:off x="515938" y="1910343"/>
            <a:ext cx="5192855" cy="2803388"/>
          </a:xfrm>
        </p:spPr>
      </p:pic>
      <p:pic>
        <p:nvPicPr>
          <p:cNvPr id="8" name="Рисунок 7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7" b="14007"/>
          <a:stretch>
            <a:fillRect/>
          </a:stretch>
        </p:blipFill>
        <p:spPr>
          <a:xfrm>
            <a:off x="6483209" y="1899710"/>
            <a:ext cx="5192855" cy="2803388"/>
          </a:xfrm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F44E7AE2-852B-466A-A5FF-DB8A3D205B3B}"/>
              </a:ext>
            </a:extLst>
          </p:cNvPr>
          <p:cNvSpPr/>
          <p:nvPr/>
        </p:nvSpPr>
        <p:spPr>
          <a:xfrm>
            <a:off x="534957" y="1909286"/>
            <a:ext cx="519320" cy="5193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F44E7AE2-852B-466A-A5FF-DB8A3D205B3B}"/>
              </a:ext>
            </a:extLst>
          </p:cNvPr>
          <p:cNvSpPr/>
          <p:nvPr/>
        </p:nvSpPr>
        <p:spPr>
          <a:xfrm>
            <a:off x="6483541" y="1902435"/>
            <a:ext cx="519320" cy="5193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88957902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548D4BB0-CAB8-46EC-9A50-7C5E8E9F5B53}"/>
              </a:ext>
            </a:extLst>
          </p:cNvPr>
          <p:cNvSpPr/>
          <p:nvPr/>
        </p:nvSpPr>
        <p:spPr>
          <a:xfrm>
            <a:off x="6483209" y="1910807"/>
            <a:ext cx="5191191" cy="44709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5400000" algn="t" rotWithShape="0">
              <a:schemeClr val="accent4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988000" rIns="108000" rtlCol="0" anchor="t"/>
          <a:lstStyle/>
          <a:p>
            <a:pPr>
              <a:lnSpc>
                <a:spcPct val="110000"/>
              </a:lnSpc>
            </a:pPr>
            <a:r>
              <a:rPr lang="ru-RU" dirty="0" smtClean="0">
                <a:solidFill>
                  <a:schemeClr val="tx1"/>
                </a:solidFill>
              </a:rPr>
              <a:t>Усадочные трещины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A430DA8-454C-43EB-95B9-D3098744783C}"/>
              </a:ext>
            </a:extLst>
          </p:cNvPr>
          <p:cNvSpPr/>
          <p:nvPr/>
        </p:nvSpPr>
        <p:spPr>
          <a:xfrm>
            <a:off x="515938" y="1910807"/>
            <a:ext cx="5191191" cy="44709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5400000" algn="t" rotWithShape="0">
              <a:schemeClr val="accent4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988000" rIns="108000" rtlCol="0" anchor="t"/>
          <a:lstStyle/>
          <a:p>
            <a:pPr>
              <a:lnSpc>
                <a:spcPct val="110000"/>
              </a:lnSpc>
            </a:pPr>
            <a:r>
              <a:rPr lang="ru-RU" dirty="0" smtClean="0">
                <a:solidFill>
                  <a:schemeClr val="tx1"/>
                </a:solidFill>
              </a:rPr>
              <a:t>Сетка трещин в покрытии на сопряжении с мостом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0725102-CCB7-4470-876F-4D4DF8386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011" y="457200"/>
            <a:ext cx="8621352" cy="685459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ДЕФЕКТЫ, ВОЗНИКШИЕ ЗА ПЕРИОД ЭКСПЛУАТАЦИИ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92E69D7-A68D-4780-97E5-F1314A176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06F93DE1-FB15-41EB-81A8-DF8B618D68F0}" type="slidenum">
              <a:rPr lang="ru-RU" smtClean="0"/>
              <a:t>15</a:t>
            </a:fld>
            <a:endParaRPr lang="ru-RU" dirty="0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E7D297C-EB90-42A2-9FF7-D579D4DA91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270" y="365392"/>
            <a:ext cx="1726266" cy="984595"/>
          </a:xfrm>
          <a:prstGeom prst="rect">
            <a:avLst/>
          </a:prstGeom>
        </p:spPr>
      </p:pic>
      <p:pic>
        <p:nvPicPr>
          <p:cNvPr id="7" name="Рисунок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7" b="14007"/>
          <a:stretch>
            <a:fillRect/>
          </a:stretch>
        </p:blipFill>
        <p:spPr>
          <a:xfrm>
            <a:off x="526571" y="1910343"/>
            <a:ext cx="5192855" cy="2803388"/>
          </a:xfrm>
        </p:spPr>
      </p:pic>
      <p:pic>
        <p:nvPicPr>
          <p:cNvPr id="9" name="Рисунок 8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54" b="29754"/>
          <a:stretch>
            <a:fillRect/>
          </a:stretch>
        </p:blipFill>
        <p:spPr>
          <a:xfrm>
            <a:off x="6483209" y="1899710"/>
            <a:ext cx="5192855" cy="2803388"/>
          </a:xfrm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F44E7AE2-852B-466A-A5FF-DB8A3D205B3B}"/>
              </a:ext>
            </a:extLst>
          </p:cNvPr>
          <p:cNvSpPr/>
          <p:nvPr/>
        </p:nvSpPr>
        <p:spPr>
          <a:xfrm>
            <a:off x="534957" y="1909286"/>
            <a:ext cx="519320" cy="5193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F44E7AE2-852B-466A-A5FF-DB8A3D205B3B}"/>
              </a:ext>
            </a:extLst>
          </p:cNvPr>
          <p:cNvSpPr/>
          <p:nvPr/>
        </p:nvSpPr>
        <p:spPr>
          <a:xfrm>
            <a:off x="6483541" y="1902435"/>
            <a:ext cx="519320" cy="5193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69906246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0725102-CCB7-4470-876F-4D4DF8386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731" y="446442"/>
            <a:ext cx="8081260" cy="685459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ОПЫТ ЭКСПЛУАТАЦИИ ДОРОГ С ЦЕМЕНТОБЕТОННЫМ ПОКРЫТИЕМ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92E69D7-A68D-4780-97E5-F1314A176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06F93DE1-FB15-41EB-81A8-DF8B618D68F0}" type="slidenum">
              <a:rPr lang="ru-RU" smtClean="0"/>
              <a:t>16</a:t>
            </a:fld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7372D53-E85E-48D3-9934-462B76720DCC}"/>
              </a:ext>
            </a:extLst>
          </p:cNvPr>
          <p:cNvSpPr/>
          <p:nvPr/>
        </p:nvSpPr>
        <p:spPr>
          <a:xfrm>
            <a:off x="1480336" y="2573970"/>
            <a:ext cx="101957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600" dirty="0" smtClean="0"/>
              <a:t>за период эксплуатации </a:t>
            </a:r>
            <a:r>
              <a:rPr lang="ru-RU" altLang="ru-RU" sz="1600" b="1" dirty="0" smtClean="0"/>
              <a:t>с 2014 года </a:t>
            </a:r>
            <a:r>
              <a:rPr lang="ru-RU" altLang="ru-RU" sz="1600" dirty="0" smtClean="0"/>
              <a:t>на участках автомобильной дороги с цементобетонным покрытием </a:t>
            </a:r>
            <a:r>
              <a:rPr lang="ru-RU" altLang="ru-RU" sz="1600" b="1" dirty="0" smtClean="0"/>
              <a:t>отсутствуют</a:t>
            </a:r>
            <a:r>
              <a:rPr lang="ru-RU" altLang="ru-RU" sz="1600" dirty="0" smtClean="0"/>
              <a:t> просадки покрытия и </a:t>
            </a:r>
            <a:r>
              <a:rPr lang="ru-RU" altLang="ru-RU" sz="1600" dirty="0" err="1" smtClean="0"/>
              <a:t>ямочность</a:t>
            </a:r>
            <a:r>
              <a:rPr lang="ru-RU" altLang="ru-RU" sz="1600" dirty="0" smtClean="0"/>
              <a:t>, следовательно, отсутствуют затраты на восстановительный ремонт;</a:t>
            </a:r>
            <a:endParaRPr lang="ru-RU" altLang="ru-RU" sz="1600" dirty="0"/>
          </a:p>
        </p:txBody>
      </p:sp>
      <p:sp>
        <p:nvSpPr>
          <p:cNvPr id="82" name="Прямоугольник 53">
            <a:extLst>
              <a:ext uri="{FF2B5EF4-FFF2-40B4-BE49-F238E27FC236}">
                <a16:creationId xmlns:a16="http://schemas.microsoft.com/office/drawing/2014/main" id="{0230A0F1-3E5C-4528-A977-37AA7075788A}"/>
              </a:ext>
            </a:extLst>
          </p:cNvPr>
          <p:cNvSpPr/>
          <p:nvPr/>
        </p:nvSpPr>
        <p:spPr>
          <a:xfrm>
            <a:off x="1480335" y="1802622"/>
            <a:ext cx="10195727" cy="464331"/>
          </a:xfrm>
          <a:custGeom>
            <a:avLst/>
            <a:gdLst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4" fmla="*/ 0 w 4293811"/>
              <a:gd name="connsiteY4" fmla="*/ 0 h 1471722"/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4" fmla="*/ 91440 w 4293811"/>
              <a:gd name="connsiteY4" fmla="*/ 91440 h 1471722"/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4" fmla="*/ 15240 w 4293811"/>
              <a:gd name="connsiteY4" fmla="*/ 584200 h 1471722"/>
              <a:gd name="connsiteX0" fmla="*/ 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0" fmla="*/ 792480 w 4293811"/>
              <a:gd name="connsiteY0" fmla="*/ 0 h 1471722"/>
              <a:gd name="connsiteX1" fmla="*/ 4293811 w 4293811"/>
              <a:gd name="connsiteY1" fmla="*/ 0 h 1471722"/>
              <a:gd name="connsiteX2" fmla="*/ 4293811 w 4293811"/>
              <a:gd name="connsiteY2" fmla="*/ 1471722 h 1471722"/>
              <a:gd name="connsiteX3" fmla="*/ 0 w 4293811"/>
              <a:gd name="connsiteY3" fmla="*/ 1471722 h 1471722"/>
              <a:gd name="connsiteX0" fmla="*/ 0 w 3501331"/>
              <a:gd name="connsiteY0" fmla="*/ 0 h 1471722"/>
              <a:gd name="connsiteX1" fmla="*/ 3501331 w 3501331"/>
              <a:gd name="connsiteY1" fmla="*/ 0 h 1471722"/>
              <a:gd name="connsiteX2" fmla="*/ 3501331 w 3501331"/>
              <a:gd name="connsiteY2" fmla="*/ 1471722 h 1471722"/>
              <a:gd name="connsiteX3" fmla="*/ 15240 w 3501331"/>
              <a:gd name="connsiteY3" fmla="*/ 1471722 h 1471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1331" h="1471722">
                <a:moveTo>
                  <a:pt x="0" y="0"/>
                </a:moveTo>
                <a:lnTo>
                  <a:pt x="3501331" y="0"/>
                </a:lnTo>
                <a:lnTo>
                  <a:pt x="3501331" y="1471722"/>
                </a:lnTo>
                <a:lnTo>
                  <a:pt x="15240" y="1471722"/>
                </a:lnTo>
              </a:path>
            </a:pathLst>
          </a:custGeom>
          <a:solidFill>
            <a:schemeClr val="bg1"/>
          </a:solidFill>
          <a:ln w="12700">
            <a:solidFill>
              <a:schemeClr val="accent3"/>
            </a:solidFill>
          </a:ln>
        </p:spPr>
        <p:txBody>
          <a:bodyPr wrap="square" lIns="0" tIns="108000" rIns="180000" bIns="108000" anchor="ctr">
            <a:spAutoFit/>
          </a:bodyPr>
          <a:lstStyle/>
          <a:p>
            <a:pPr algn="just"/>
            <a:r>
              <a:rPr lang="ru-RU" altLang="ru-RU" sz="1600" b="1" dirty="0" smtClean="0"/>
              <a:t>       ВЫВОДЫ:</a:t>
            </a:r>
            <a:endParaRPr lang="en-US" altLang="ru-RU" sz="1600" dirty="0"/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7E7D297C-EB90-42A2-9FF7-D579D4DA91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270" y="365392"/>
            <a:ext cx="1726266" cy="984595"/>
          </a:xfrm>
          <a:prstGeom prst="rect">
            <a:avLst/>
          </a:prstGeom>
        </p:spPr>
      </p:pic>
      <p:grpSp>
        <p:nvGrpSpPr>
          <p:cNvPr id="55" name="Группа 54"/>
          <p:cNvGrpSpPr/>
          <p:nvPr/>
        </p:nvGrpSpPr>
        <p:grpSpPr>
          <a:xfrm>
            <a:off x="887662" y="2780052"/>
            <a:ext cx="338138" cy="357187"/>
            <a:chOff x="6064250" y="2990850"/>
            <a:chExt cx="338138" cy="357187"/>
          </a:xfrm>
        </p:grpSpPr>
        <p:sp>
          <p:nvSpPr>
            <p:cNvPr id="56" name="Freeform 675"/>
            <p:cNvSpPr>
              <a:spLocks/>
            </p:cNvSpPr>
            <p:nvPr/>
          </p:nvSpPr>
          <p:spPr bwMode="auto">
            <a:xfrm>
              <a:off x="6148388" y="3057525"/>
              <a:ext cx="254000" cy="250825"/>
            </a:xfrm>
            <a:custGeom>
              <a:avLst/>
              <a:gdLst>
                <a:gd name="T0" fmla="*/ 20 w 76"/>
                <a:gd name="T1" fmla="*/ 69 h 75"/>
                <a:gd name="T2" fmla="*/ 0 w 76"/>
                <a:gd name="T3" fmla="*/ 75 h 75"/>
                <a:gd name="T4" fmla="*/ 7 w 76"/>
                <a:gd name="T5" fmla="*/ 55 h 75"/>
                <a:gd name="T6" fmla="*/ 61 w 76"/>
                <a:gd name="T7" fmla="*/ 1 h 75"/>
                <a:gd name="T8" fmla="*/ 67 w 76"/>
                <a:gd name="T9" fmla="*/ 1 h 75"/>
                <a:gd name="T10" fmla="*/ 74 w 76"/>
                <a:gd name="T11" fmla="*/ 8 h 75"/>
                <a:gd name="T12" fmla="*/ 74 w 76"/>
                <a:gd name="T13" fmla="*/ 15 h 75"/>
                <a:gd name="T14" fmla="*/ 20 w 76"/>
                <a:gd name="T15" fmla="*/ 69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75">
                  <a:moveTo>
                    <a:pt x="20" y="69"/>
                  </a:moveTo>
                  <a:cubicBezTo>
                    <a:pt x="0" y="75"/>
                    <a:pt x="0" y="75"/>
                    <a:pt x="0" y="75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61" y="1"/>
                    <a:pt x="61" y="1"/>
                    <a:pt x="61" y="1"/>
                  </a:cubicBezTo>
                  <a:cubicBezTo>
                    <a:pt x="62" y="0"/>
                    <a:pt x="66" y="0"/>
                    <a:pt x="67" y="1"/>
                  </a:cubicBezTo>
                  <a:cubicBezTo>
                    <a:pt x="74" y="8"/>
                    <a:pt x="74" y="8"/>
                    <a:pt x="74" y="8"/>
                  </a:cubicBezTo>
                  <a:cubicBezTo>
                    <a:pt x="76" y="10"/>
                    <a:pt x="76" y="13"/>
                    <a:pt x="74" y="15"/>
                  </a:cubicBezTo>
                  <a:lnTo>
                    <a:pt x="20" y="69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" name="Line 676"/>
            <p:cNvSpPr>
              <a:spLocks noChangeShapeType="1"/>
            </p:cNvSpPr>
            <p:nvPr/>
          </p:nvSpPr>
          <p:spPr bwMode="auto">
            <a:xfrm>
              <a:off x="6321425" y="3097213"/>
              <a:ext cx="41275" cy="41275"/>
            </a:xfrm>
            <a:prstGeom prst="line">
              <a:avLst/>
            </a:prstGeom>
            <a:noFill/>
            <a:ln w="1270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" name="Line 677"/>
            <p:cNvSpPr>
              <a:spLocks noChangeShapeType="1"/>
            </p:cNvSpPr>
            <p:nvPr/>
          </p:nvSpPr>
          <p:spPr bwMode="auto">
            <a:xfrm>
              <a:off x="6175375" y="3241675"/>
              <a:ext cx="39687" cy="39687"/>
            </a:xfrm>
            <a:prstGeom prst="line">
              <a:avLst/>
            </a:prstGeom>
            <a:noFill/>
            <a:ln w="1270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" name="Freeform 678"/>
            <p:cNvSpPr>
              <a:spLocks/>
            </p:cNvSpPr>
            <p:nvPr/>
          </p:nvSpPr>
          <p:spPr bwMode="auto">
            <a:xfrm>
              <a:off x="6064250" y="3197225"/>
              <a:ext cx="150812" cy="150812"/>
            </a:xfrm>
            <a:custGeom>
              <a:avLst/>
              <a:gdLst>
                <a:gd name="T0" fmla="*/ 95 w 95"/>
                <a:gd name="T1" fmla="*/ 81 h 95"/>
                <a:gd name="T2" fmla="*/ 95 w 95"/>
                <a:gd name="T3" fmla="*/ 95 h 95"/>
                <a:gd name="T4" fmla="*/ 0 w 95"/>
                <a:gd name="T5" fmla="*/ 95 h 95"/>
                <a:gd name="T6" fmla="*/ 0 w 95"/>
                <a:gd name="T7" fmla="*/ 0 h 95"/>
                <a:gd name="T8" fmla="*/ 67 w 95"/>
                <a:gd name="T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95">
                  <a:moveTo>
                    <a:pt x="95" y="81"/>
                  </a:moveTo>
                  <a:lnTo>
                    <a:pt x="95" y="95"/>
                  </a:lnTo>
                  <a:lnTo>
                    <a:pt x="0" y="95"/>
                  </a:lnTo>
                  <a:lnTo>
                    <a:pt x="0" y="0"/>
                  </a:lnTo>
                  <a:lnTo>
                    <a:pt x="67" y="0"/>
                  </a:lnTo>
                </a:path>
              </a:pathLst>
            </a:custGeom>
            <a:noFill/>
            <a:ln w="1270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" name="Freeform 679"/>
            <p:cNvSpPr>
              <a:spLocks/>
            </p:cNvSpPr>
            <p:nvPr/>
          </p:nvSpPr>
          <p:spPr bwMode="auto">
            <a:xfrm>
              <a:off x="6064250" y="2990850"/>
              <a:ext cx="150812" cy="150812"/>
            </a:xfrm>
            <a:custGeom>
              <a:avLst/>
              <a:gdLst>
                <a:gd name="T0" fmla="*/ 45 w 45"/>
                <a:gd name="T1" fmla="*/ 25 h 45"/>
                <a:gd name="T2" fmla="*/ 45 w 45"/>
                <a:gd name="T3" fmla="*/ 45 h 45"/>
                <a:gd name="T4" fmla="*/ 0 w 45"/>
                <a:gd name="T5" fmla="*/ 45 h 45"/>
                <a:gd name="T6" fmla="*/ 0 w 45"/>
                <a:gd name="T7" fmla="*/ 0 h 45"/>
                <a:gd name="T8" fmla="*/ 34 w 45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5">
                  <a:moveTo>
                    <a:pt x="45" y="25"/>
                  </a:moveTo>
                  <a:cubicBezTo>
                    <a:pt x="45" y="35"/>
                    <a:pt x="45" y="45"/>
                    <a:pt x="45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1" y="0"/>
                    <a:pt x="34" y="0"/>
                  </a:cubicBezTo>
                </a:path>
              </a:pathLst>
            </a:custGeom>
            <a:noFill/>
            <a:ln w="1270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" name="Freeform 680"/>
            <p:cNvSpPr>
              <a:spLocks/>
            </p:cNvSpPr>
            <p:nvPr/>
          </p:nvSpPr>
          <p:spPr bwMode="auto">
            <a:xfrm>
              <a:off x="6107113" y="3000375"/>
              <a:ext cx="120650" cy="84137"/>
            </a:xfrm>
            <a:custGeom>
              <a:avLst/>
              <a:gdLst>
                <a:gd name="T0" fmla="*/ 36 w 36"/>
                <a:gd name="T1" fmla="*/ 0 h 25"/>
                <a:gd name="T2" fmla="*/ 10 w 36"/>
                <a:gd name="T3" fmla="*/ 25 h 25"/>
                <a:gd name="T4" fmla="*/ 0 w 36"/>
                <a:gd name="T5" fmla="*/ 1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5">
                  <a:moveTo>
                    <a:pt x="36" y="0"/>
                  </a:moveTo>
                  <a:cubicBezTo>
                    <a:pt x="10" y="25"/>
                    <a:pt x="10" y="25"/>
                    <a:pt x="10" y="25"/>
                  </a:cubicBezTo>
                  <a:cubicBezTo>
                    <a:pt x="10" y="25"/>
                    <a:pt x="4" y="19"/>
                    <a:pt x="0" y="15"/>
                  </a:cubicBezTo>
                </a:path>
              </a:pathLst>
            </a:custGeom>
            <a:noFill/>
            <a:ln w="1270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47372D53-E85E-48D3-9934-462B76720DCC}"/>
              </a:ext>
            </a:extLst>
          </p:cNvPr>
          <p:cNvSpPr/>
          <p:nvPr/>
        </p:nvSpPr>
        <p:spPr>
          <a:xfrm>
            <a:off x="1480336" y="3507054"/>
            <a:ext cx="101957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600" dirty="0" smtClean="0"/>
              <a:t>часть работ содержания (заливка трещин) проводилась строительной подрядной организацией в рамках своих гарантийных обязательств, то есть </a:t>
            </a:r>
            <a:r>
              <a:rPr lang="ru-RU" altLang="ru-RU" sz="1600" b="1" dirty="0" smtClean="0"/>
              <a:t>фактические затраты на содержание </a:t>
            </a:r>
            <a:r>
              <a:rPr lang="ru-RU" altLang="ru-RU" sz="1600" dirty="0" smtClean="0"/>
              <a:t>в период действия гарантийных обязательств подрядчика (8 лет) </a:t>
            </a:r>
            <a:r>
              <a:rPr lang="ru-RU" altLang="ru-RU" sz="1600" b="1" dirty="0" smtClean="0"/>
              <a:t>будут ниже </a:t>
            </a:r>
            <a:r>
              <a:rPr lang="ru-RU" altLang="ru-RU" sz="1600" dirty="0" smtClean="0"/>
              <a:t>расчетных затрат.</a:t>
            </a:r>
            <a:endParaRPr lang="ru-RU" altLang="ru-RU" sz="1600" dirty="0"/>
          </a:p>
        </p:txBody>
      </p:sp>
      <p:grpSp>
        <p:nvGrpSpPr>
          <p:cNvPr id="64" name="Группа 63"/>
          <p:cNvGrpSpPr/>
          <p:nvPr/>
        </p:nvGrpSpPr>
        <p:grpSpPr>
          <a:xfrm>
            <a:off x="887662" y="3729849"/>
            <a:ext cx="338138" cy="357187"/>
            <a:chOff x="6064250" y="2990850"/>
            <a:chExt cx="338138" cy="357187"/>
          </a:xfrm>
        </p:grpSpPr>
        <p:sp>
          <p:nvSpPr>
            <p:cNvPr id="65" name="Freeform 675"/>
            <p:cNvSpPr>
              <a:spLocks/>
            </p:cNvSpPr>
            <p:nvPr/>
          </p:nvSpPr>
          <p:spPr bwMode="auto">
            <a:xfrm>
              <a:off x="6148388" y="3057525"/>
              <a:ext cx="254000" cy="250825"/>
            </a:xfrm>
            <a:custGeom>
              <a:avLst/>
              <a:gdLst>
                <a:gd name="T0" fmla="*/ 20 w 76"/>
                <a:gd name="T1" fmla="*/ 69 h 75"/>
                <a:gd name="T2" fmla="*/ 0 w 76"/>
                <a:gd name="T3" fmla="*/ 75 h 75"/>
                <a:gd name="T4" fmla="*/ 7 w 76"/>
                <a:gd name="T5" fmla="*/ 55 h 75"/>
                <a:gd name="T6" fmla="*/ 61 w 76"/>
                <a:gd name="T7" fmla="*/ 1 h 75"/>
                <a:gd name="T8" fmla="*/ 67 w 76"/>
                <a:gd name="T9" fmla="*/ 1 h 75"/>
                <a:gd name="T10" fmla="*/ 74 w 76"/>
                <a:gd name="T11" fmla="*/ 8 h 75"/>
                <a:gd name="T12" fmla="*/ 74 w 76"/>
                <a:gd name="T13" fmla="*/ 15 h 75"/>
                <a:gd name="T14" fmla="*/ 20 w 76"/>
                <a:gd name="T15" fmla="*/ 69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75">
                  <a:moveTo>
                    <a:pt x="20" y="69"/>
                  </a:moveTo>
                  <a:cubicBezTo>
                    <a:pt x="0" y="75"/>
                    <a:pt x="0" y="75"/>
                    <a:pt x="0" y="75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61" y="1"/>
                    <a:pt x="61" y="1"/>
                    <a:pt x="61" y="1"/>
                  </a:cubicBezTo>
                  <a:cubicBezTo>
                    <a:pt x="62" y="0"/>
                    <a:pt x="66" y="0"/>
                    <a:pt x="67" y="1"/>
                  </a:cubicBezTo>
                  <a:cubicBezTo>
                    <a:pt x="74" y="8"/>
                    <a:pt x="74" y="8"/>
                    <a:pt x="74" y="8"/>
                  </a:cubicBezTo>
                  <a:cubicBezTo>
                    <a:pt x="76" y="10"/>
                    <a:pt x="76" y="13"/>
                    <a:pt x="74" y="15"/>
                  </a:cubicBezTo>
                  <a:lnTo>
                    <a:pt x="20" y="69"/>
                  </a:lnTo>
                  <a:close/>
                </a:path>
              </a:pathLst>
            </a:custGeom>
            <a:noFill/>
            <a:ln w="1270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6" name="Line 676"/>
            <p:cNvSpPr>
              <a:spLocks noChangeShapeType="1"/>
            </p:cNvSpPr>
            <p:nvPr/>
          </p:nvSpPr>
          <p:spPr bwMode="auto">
            <a:xfrm>
              <a:off x="6321425" y="3097213"/>
              <a:ext cx="41275" cy="41275"/>
            </a:xfrm>
            <a:prstGeom prst="line">
              <a:avLst/>
            </a:prstGeom>
            <a:noFill/>
            <a:ln w="1270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7" name="Line 677"/>
            <p:cNvSpPr>
              <a:spLocks noChangeShapeType="1"/>
            </p:cNvSpPr>
            <p:nvPr/>
          </p:nvSpPr>
          <p:spPr bwMode="auto">
            <a:xfrm>
              <a:off x="6175375" y="3241675"/>
              <a:ext cx="39687" cy="39687"/>
            </a:xfrm>
            <a:prstGeom prst="line">
              <a:avLst/>
            </a:prstGeom>
            <a:noFill/>
            <a:ln w="1270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8" name="Freeform 678"/>
            <p:cNvSpPr>
              <a:spLocks/>
            </p:cNvSpPr>
            <p:nvPr/>
          </p:nvSpPr>
          <p:spPr bwMode="auto">
            <a:xfrm>
              <a:off x="6064250" y="3197225"/>
              <a:ext cx="150812" cy="150812"/>
            </a:xfrm>
            <a:custGeom>
              <a:avLst/>
              <a:gdLst>
                <a:gd name="T0" fmla="*/ 95 w 95"/>
                <a:gd name="T1" fmla="*/ 81 h 95"/>
                <a:gd name="T2" fmla="*/ 95 w 95"/>
                <a:gd name="T3" fmla="*/ 95 h 95"/>
                <a:gd name="T4" fmla="*/ 0 w 95"/>
                <a:gd name="T5" fmla="*/ 95 h 95"/>
                <a:gd name="T6" fmla="*/ 0 w 95"/>
                <a:gd name="T7" fmla="*/ 0 h 95"/>
                <a:gd name="T8" fmla="*/ 67 w 95"/>
                <a:gd name="T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95">
                  <a:moveTo>
                    <a:pt x="95" y="81"/>
                  </a:moveTo>
                  <a:lnTo>
                    <a:pt x="95" y="95"/>
                  </a:lnTo>
                  <a:lnTo>
                    <a:pt x="0" y="95"/>
                  </a:lnTo>
                  <a:lnTo>
                    <a:pt x="0" y="0"/>
                  </a:lnTo>
                  <a:lnTo>
                    <a:pt x="67" y="0"/>
                  </a:lnTo>
                </a:path>
              </a:pathLst>
            </a:custGeom>
            <a:noFill/>
            <a:ln w="1270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9" name="Freeform 679"/>
            <p:cNvSpPr>
              <a:spLocks/>
            </p:cNvSpPr>
            <p:nvPr/>
          </p:nvSpPr>
          <p:spPr bwMode="auto">
            <a:xfrm>
              <a:off x="6064250" y="2990850"/>
              <a:ext cx="150812" cy="150812"/>
            </a:xfrm>
            <a:custGeom>
              <a:avLst/>
              <a:gdLst>
                <a:gd name="T0" fmla="*/ 45 w 45"/>
                <a:gd name="T1" fmla="*/ 25 h 45"/>
                <a:gd name="T2" fmla="*/ 45 w 45"/>
                <a:gd name="T3" fmla="*/ 45 h 45"/>
                <a:gd name="T4" fmla="*/ 0 w 45"/>
                <a:gd name="T5" fmla="*/ 45 h 45"/>
                <a:gd name="T6" fmla="*/ 0 w 45"/>
                <a:gd name="T7" fmla="*/ 0 h 45"/>
                <a:gd name="T8" fmla="*/ 34 w 45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5">
                  <a:moveTo>
                    <a:pt x="45" y="25"/>
                  </a:moveTo>
                  <a:cubicBezTo>
                    <a:pt x="45" y="35"/>
                    <a:pt x="45" y="45"/>
                    <a:pt x="45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1" y="0"/>
                    <a:pt x="34" y="0"/>
                  </a:cubicBezTo>
                </a:path>
              </a:pathLst>
            </a:custGeom>
            <a:noFill/>
            <a:ln w="1270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0" name="Freeform 680"/>
            <p:cNvSpPr>
              <a:spLocks/>
            </p:cNvSpPr>
            <p:nvPr/>
          </p:nvSpPr>
          <p:spPr bwMode="auto">
            <a:xfrm>
              <a:off x="6107113" y="3000375"/>
              <a:ext cx="120650" cy="84137"/>
            </a:xfrm>
            <a:custGeom>
              <a:avLst/>
              <a:gdLst>
                <a:gd name="T0" fmla="*/ 36 w 36"/>
                <a:gd name="T1" fmla="*/ 0 h 25"/>
                <a:gd name="T2" fmla="*/ 10 w 36"/>
                <a:gd name="T3" fmla="*/ 25 h 25"/>
                <a:gd name="T4" fmla="*/ 0 w 36"/>
                <a:gd name="T5" fmla="*/ 1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5">
                  <a:moveTo>
                    <a:pt x="36" y="0"/>
                  </a:moveTo>
                  <a:cubicBezTo>
                    <a:pt x="10" y="25"/>
                    <a:pt x="10" y="25"/>
                    <a:pt x="10" y="25"/>
                  </a:cubicBezTo>
                  <a:cubicBezTo>
                    <a:pt x="10" y="25"/>
                    <a:pt x="4" y="19"/>
                    <a:pt x="0" y="15"/>
                  </a:cubicBezTo>
                </a:path>
              </a:pathLst>
            </a:custGeom>
            <a:noFill/>
            <a:ln w="12700" cap="rnd">
              <a:solidFill>
                <a:schemeClr val="accent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5172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9982F8B-9B72-4578-A928-BDC4B007F7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8322" y="2838867"/>
            <a:ext cx="9144000" cy="1909763"/>
          </a:xfrm>
        </p:spPr>
        <p:txBody>
          <a:bodyPr anchor="ctr"/>
          <a:lstStyle/>
          <a:p>
            <a:pPr algn="ctr"/>
            <a:r>
              <a:rPr lang="ru-RU" sz="3600" dirty="0"/>
              <a:t>БЛАГОДАРЮ</a:t>
            </a:r>
            <a:br>
              <a:rPr lang="ru-RU" sz="3600" dirty="0"/>
            </a:br>
            <a:r>
              <a:rPr lang="ru-RU" sz="3600" dirty="0"/>
              <a:t>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89029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752A72D5-0B55-439D-BACF-4D57489C1FA6}"/>
              </a:ext>
            </a:extLst>
          </p:cNvPr>
          <p:cNvSpPr/>
          <p:nvPr/>
        </p:nvSpPr>
        <p:spPr>
          <a:xfrm>
            <a:off x="5041168" y="4963842"/>
            <a:ext cx="6654165" cy="14179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0" rIns="180000" rtlCol="0" anchor="ctr"/>
          <a:lstStyle/>
          <a:p>
            <a:pPr>
              <a:defRPr/>
            </a:pPr>
            <a:r>
              <a:rPr lang="ru-RU" altLang="ru-RU" sz="1600" dirty="0" smtClean="0"/>
              <a:t>Автомобильная </a:t>
            </a:r>
            <a:r>
              <a:rPr lang="ru-RU" altLang="ru-RU" sz="1600" dirty="0"/>
              <a:t>дорога А-350 Чита – Забайкальск –</a:t>
            </a:r>
            <a:r>
              <a:rPr lang="ru-RU" altLang="ru-RU" sz="1600" dirty="0" smtClean="0"/>
              <a:t> </a:t>
            </a:r>
            <a:r>
              <a:rPr lang="ru-RU" altLang="ru-RU" sz="1600" dirty="0"/>
              <a:t>граница с Китайской Народной </a:t>
            </a:r>
            <a:r>
              <a:rPr lang="ru-RU" altLang="ru-RU" sz="1600" dirty="0" smtClean="0"/>
              <a:t>Республикой</a:t>
            </a:r>
          </a:p>
          <a:p>
            <a:pPr>
              <a:defRPr/>
            </a:pPr>
            <a:r>
              <a:rPr lang="ru-RU" altLang="ru-RU" sz="1600" dirty="0" smtClean="0"/>
              <a:t>км </a:t>
            </a:r>
            <a:r>
              <a:rPr lang="ru-RU" altLang="ru-RU" sz="1600" dirty="0"/>
              <a:t>6+000 – км 486+352, с учётом подъезда к </a:t>
            </a:r>
            <a:endParaRPr lang="ru-RU" altLang="ru-RU" sz="1600" dirty="0" smtClean="0"/>
          </a:p>
          <a:p>
            <a:pPr>
              <a:defRPr/>
            </a:pPr>
            <a:r>
              <a:rPr lang="ru-RU" altLang="ru-RU" sz="1600" dirty="0" smtClean="0"/>
              <a:t>МАПП </a:t>
            </a:r>
            <a:r>
              <a:rPr lang="ru-RU" altLang="ru-RU" sz="1600" dirty="0"/>
              <a:t>«</a:t>
            </a:r>
            <a:r>
              <a:rPr lang="ru-RU" altLang="ru-RU" sz="1600" dirty="0" smtClean="0"/>
              <a:t>Забайкальск», </a:t>
            </a:r>
            <a:r>
              <a:rPr lang="ru-RU" altLang="ru-RU" sz="1600" dirty="0"/>
              <a:t>Забайкальский край, протяжённостью 481,478 км.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0725102-CCB7-4470-876F-4D4DF8386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736" y="446442"/>
            <a:ext cx="8081260" cy="685459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ФЕДЕРАЛЬНЫЕ АВТОМОБИЛЬНЫЕ ДОРОГИ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92E69D7-A68D-4780-97E5-F1314A176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06F93DE1-FB15-41EB-81A8-DF8B618D68F0}" type="slidenum">
              <a:rPr lang="ru-RU" smtClean="0"/>
              <a:t>2</a:t>
            </a:fld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DF812AE-74A6-4F6D-9EEF-064D0893F123}"/>
              </a:ext>
            </a:extLst>
          </p:cNvPr>
          <p:cNvSpPr/>
          <p:nvPr/>
        </p:nvSpPr>
        <p:spPr>
          <a:xfrm>
            <a:off x="5041168" y="1989835"/>
            <a:ext cx="6654165" cy="126573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0" rIns="180000" rtlCol="0" anchor="ctr"/>
          <a:lstStyle/>
          <a:p>
            <a:pPr>
              <a:defRPr/>
            </a:pPr>
            <a:r>
              <a:rPr lang="ru-RU" altLang="ru-RU" sz="1600" dirty="0" smtClean="0"/>
              <a:t>Автомобильная </a:t>
            </a:r>
            <a:r>
              <a:rPr lang="ru-RU" altLang="ru-RU" sz="1600" dirty="0"/>
              <a:t>дорога Р-258 «Байкал» Иркутск </a:t>
            </a:r>
            <a:r>
              <a:rPr lang="ru-RU" altLang="ru-RU" sz="1600" dirty="0" smtClean="0"/>
              <a:t>–</a:t>
            </a:r>
          </a:p>
          <a:p>
            <a:pPr>
              <a:defRPr/>
            </a:pPr>
            <a:r>
              <a:rPr lang="ru-RU" altLang="ru-RU" sz="1600" dirty="0" smtClean="0"/>
              <a:t>Улан-Удэ </a:t>
            </a:r>
            <a:r>
              <a:rPr lang="ru-RU" altLang="ru-RU" sz="1600" dirty="0"/>
              <a:t>– Чита на участке км 719+000 – 1105+536, </a:t>
            </a:r>
            <a:endParaRPr lang="ru-RU" altLang="ru-RU" sz="1600" dirty="0" smtClean="0"/>
          </a:p>
          <a:p>
            <a:pPr>
              <a:defRPr/>
            </a:pPr>
            <a:r>
              <a:rPr lang="ru-RU" altLang="ru-RU" sz="1600" dirty="0" smtClean="0"/>
              <a:t>с </a:t>
            </a:r>
            <a:r>
              <a:rPr lang="ru-RU" altLang="ru-RU" sz="1600" dirty="0"/>
              <a:t>учётом подъезда к аэропорту г. Чита, Забайкальский край, протяженностью – 395,957 км.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752A72D5-0B55-439D-BACF-4D57489C1FA6}"/>
              </a:ext>
            </a:extLst>
          </p:cNvPr>
          <p:cNvSpPr/>
          <p:nvPr/>
        </p:nvSpPr>
        <p:spPr>
          <a:xfrm>
            <a:off x="5041168" y="3517247"/>
            <a:ext cx="6654165" cy="1201368"/>
          </a:xfrm>
          <a:prstGeom prst="rect">
            <a:avLst/>
          </a:prstGeom>
          <a:solidFill>
            <a:srgbClr val="A83E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0" rIns="180000" rtlCol="0" anchor="ctr"/>
          <a:lstStyle/>
          <a:p>
            <a:pPr>
              <a:defRPr/>
            </a:pPr>
            <a:r>
              <a:rPr lang="ru-RU" altLang="ru-RU" sz="1600" dirty="0" smtClean="0"/>
              <a:t>Автомобильная </a:t>
            </a:r>
            <a:r>
              <a:rPr lang="ru-RU" altLang="ru-RU" sz="1600" dirty="0"/>
              <a:t>дорога Р-297 «Амур» Чита – Невер – Свободный – Архара – Биробиджан – Хабаровск </a:t>
            </a:r>
            <a:endParaRPr lang="ru-RU" altLang="ru-RU" sz="1600" dirty="0" smtClean="0"/>
          </a:p>
          <a:p>
            <a:pPr>
              <a:defRPr/>
            </a:pPr>
            <a:r>
              <a:rPr lang="ru-RU" altLang="ru-RU" sz="1600" dirty="0" smtClean="0"/>
              <a:t>на </a:t>
            </a:r>
            <a:r>
              <a:rPr lang="ru-RU" altLang="ru-RU" sz="1600" dirty="0"/>
              <a:t>участке км 0+000 – км 741+775, Забайкальский край, протяженностью – 741,775 км.</a:t>
            </a: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E17E0923-E7E1-4623-8182-E9660AF7A52F}"/>
              </a:ext>
            </a:extLst>
          </p:cNvPr>
          <p:cNvSpPr/>
          <p:nvPr/>
        </p:nvSpPr>
        <p:spPr>
          <a:xfrm>
            <a:off x="515938" y="1930046"/>
            <a:ext cx="425270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</a:rPr>
              <a:t>Протяжённость автомобильных дорог федерального значения, находящихся в оперативном управлении ФКУ Упрдор «Забайкалье», </a:t>
            </a:r>
            <a:r>
              <a:rPr lang="ru-RU" sz="2400" dirty="0" smtClean="0">
                <a:solidFill>
                  <a:prstClr val="black"/>
                </a:solidFill>
              </a:rPr>
              <a:t>составляет:</a:t>
            </a:r>
          </a:p>
          <a:p>
            <a:pPr algn="just"/>
            <a:endParaRPr lang="ru-RU" sz="2400" dirty="0">
              <a:solidFill>
                <a:prstClr val="black"/>
              </a:solidFill>
            </a:endParaRPr>
          </a:p>
          <a:p>
            <a:pPr algn="just"/>
            <a:r>
              <a:rPr lang="ru-RU" sz="2400" b="1" dirty="0" smtClean="0">
                <a:solidFill>
                  <a:prstClr val="black"/>
                </a:solidFill>
              </a:rPr>
              <a:t>1 </a:t>
            </a:r>
            <a:r>
              <a:rPr lang="ru-RU" sz="2400" b="1" dirty="0">
                <a:solidFill>
                  <a:prstClr val="black"/>
                </a:solidFill>
              </a:rPr>
              <a:t>619,210 </a:t>
            </a:r>
            <a:r>
              <a:rPr lang="ru-RU" sz="2400" b="1" dirty="0" smtClean="0">
                <a:solidFill>
                  <a:prstClr val="black"/>
                </a:solidFill>
              </a:rPr>
              <a:t>км</a:t>
            </a: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BF319D41-7EC5-4D8B-A396-C71FA0DE5CE1}"/>
              </a:ext>
            </a:extLst>
          </p:cNvPr>
          <p:cNvSpPr/>
          <p:nvPr/>
        </p:nvSpPr>
        <p:spPr>
          <a:xfrm>
            <a:off x="535803" y="5275427"/>
            <a:ext cx="4232842" cy="648997"/>
          </a:xfrm>
          <a:prstGeom prst="rect">
            <a:avLst/>
          </a:prstGeom>
          <a:solidFill>
            <a:schemeClr val="bg1"/>
          </a:solidFill>
          <a:effectLst>
            <a:outerShdw blurRad="241300" dist="38100" dir="5400000" algn="t" rotWithShape="0">
              <a:schemeClr val="accent4">
                <a:alpha val="20000"/>
              </a:schemeClr>
            </a:outerShdw>
          </a:effectLst>
        </p:spPr>
        <p:txBody>
          <a:bodyPr wrap="square" lIns="144000" tIns="108000" rIns="144000" bIns="108000">
            <a:spAutoFit/>
          </a:bodyPr>
          <a:lstStyle/>
          <a:p>
            <a:r>
              <a:rPr lang="ru-RU" altLang="ru-RU" sz="1400" i="1" dirty="0" smtClean="0"/>
              <a:t>Согласно сведениям статистической отчётности по состоянию на 01.01.2023 г.</a:t>
            </a:r>
            <a:endParaRPr lang="ru-RU" altLang="ru-RU" sz="1400" b="1" i="1" dirty="0"/>
          </a:p>
        </p:txBody>
      </p:sp>
      <p:grpSp>
        <p:nvGrpSpPr>
          <p:cNvPr id="41" name="Группа 40"/>
          <p:cNvGrpSpPr/>
          <p:nvPr/>
        </p:nvGrpSpPr>
        <p:grpSpPr>
          <a:xfrm>
            <a:off x="5396154" y="2444106"/>
            <a:ext cx="311150" cy="357187"/>
            <a:chOff x="5499100" y="3543300"/>
            <a:chExt cx="311150" cy="357187"/>
          </a:xfrm>
        </p:grpSpPr>
        <p:sp>
          <p:nvSpPr>
            <p:cNvPr id="42" name="Freeform 753"/>
            <p:cNvSpPr>
              <a:spLocks/>
            </p:cNvSpPr>
            <p:nvPr/>
          </p:nvSpPr>
          <p:spPr bwMode="auto">
            <a:xfrm>
              <a:off x="5499100" y="3543300"/>
              <a:ext cx="93662" cy="96837"/>
            </a:xfrm>
            <a:custGeom>
              <a:avLst/>
              <a:gdLst>
                <a:gd name="T0" fmla="*/ 28 w 28"/>
                <a:gd name="T1" fmla="*/ 16 h 29"/>
                <a:gd name="T2" fmla="*/ 28 w 28"/>
                <a:gd name="T3" fmla="*/ 29 h 29"/>
                <a:gd name="T4" fmla="*/ 0 w 28"/>
                <a:gd name="T5" fmla="*/ 29 h 29"/>
                <a:gd name="T6" fmla="*/ 0 w 28"/>
                <a:gd name="T7" fmla="*/ 0 h 29"/>
                <a:gd name="T8" fmla="*/ 21 w 28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28" y="16"/>
                  </a:moveTo>
                  <a:cubicBezTo>
                    <a:pt x="28" y="23"/>
                    <a:pt x="28" y="29"/>
                    <a:pt x="28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3" y="0"/>
                    <a:pt x="21" y="0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" name="Freeform 754"/>
            <p:cNvSpPr>
              <a:spLocks/>
            </p:cNvSpPr>
            <p:nvPr/>
          </p:nvSpPr>
          <p:spPr bwMode="auto">
            <a:xfrm>
              <a:off x="5499100" y="3673475"/>
              <a:ext cx="93662" cy="96837"/>
            </a:xfrm>
            <a:custGeom>
              <a:avLst/>
              <a:gdLst>
                <a:gd name="T0" fmla="*/ 28 w 28"/>
                <a:gd name="T1" fmla="*/ 24 h 29"/>
                <a:gd name="T2" fmla="*/ 28 w 28"/>
                <a:gd name="T3" fmla="*/ 29 h 29"/>
                <a:gd name="T4" fmla="*/ 0 w 28"/>
                <a:gd name="T5" fmla="*/ 29 h 29"/>
                <a:gd name="T6" fmla="*/ 0 w 28"/>
                <a:gd name="T7" fmla="*/ 0 h 29"/>
                <a:gd name="T8" fmla="*/ 21 w 28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28" y="24"/>
                  </a:moveTo>
                  <a:cubicBezTo>
                    <a:pt x="28" y="27"/>
                    <a:pt x="28" y="29"/>
                    <a:pt x="28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3" y="0"/>
                    <a:pt x="21" y="0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" name="Freeform 755"/>
            <p:cNvSpPr>
              <a:spLocks/>
            </p:cNvSpPr>
            <p:nvPr/>
          </p:nvSpPr>
          <p:spPr bwMode="auto">
            <a:xfrm>
              <a:off x="5499100" y="3806825"/>
              <a:ext cx="93662" cy="93662"/>
            </a:xfrm>
            <a:custGeom>
              <a:avLst/>
              <a:gdLst>
                <a:gd name="T0" fmla="*/ 28 w 28"/>
                <a:gd name="T1" fmla="*/ 11 h 28"/>
                <a:gd name="T2" fmla="*/ 28 w 28"/>
                <a:gd name="T3" fmla="*/ 28 h 28"/>
                <a:gd name="T4" fmla="*/ 0 w 28"/>
                <a:gd name="T5" fmla="*/ 28 h 28"/>
                <a:gd name="T6" fmla="*/ 0 w 28"/>
                <a:gd name="T7" fmla="*/ 0 h 28"/>
                <a:gd name="T8" fmla="*/ 24 w 28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8" y="11"/>
                  </a:moveTo>
                  <a:cubicBezTo>
                    <a:pt x="28" y="17"/>
                    <a:pt x="28" y="28"/>
                    <a:pt x="28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5" y="0"/>
                    <a:pt x="24" y="0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" name="Freeform 756"/>
            <p:cNvSpPr>
              <a:spLocks/>
            </p:cNvSpPr>
            <p:nvPr/>
          </p:nvSpPr>
          <p:spPr bwMode="auto">
            <a:xfrm>
              <a:off x="5524500" y="3549650"/>
              <a:ext cx="74612" cy="53975"/>
            </a:xfrm>
            <a:custGeom>
              <a:avLst/>
              <a:gdLst>
                <a:gd name="T0" fmla="*/ 22 w 22"/>
                <a:gd name="T1" fmla="*/ 0 h 16"/>
                <a:gd name="T2" fmla="*/ 6 w 22"/>
                <a:gd name="T3" fmla="*/ 16 h 16"/>
                <a:gd name="T4" fmla="*/ 0 w 22"/>
                <a:gd name="T5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16">
                  <a:moveTo>
                    <a:pt x="22" y="0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2" y="12"/>
                    <a:pt x="0" y="10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" name="Freeform 757"/>
            <p:cNvSpPr>
              <a:spLocks/>
            </p:cNvSpPr>
            <p:nvPr/>
          </p:nvSpPr>
          <p:spPr bwMode="auto">
            <a:xfrm>
              <a:off x="5653088" y="3709988"/>
              <a:ext cx="33337" cy="20637"/>
            </a:xfrm>
            <a:custGeom>
              <a:avLst/>
              <a:gdLst>
                <a:gd name="T0" fmla="*/ 0 w 10"/>
                <a:gd name="T1" fmla="*/ 2 h 6"/>
                <a:gd name="T2" fmla="*/ 7 w 10"/>
                <a:gd name="T3" fmla="*/ 2 h 6"/>
                <a:gd name="T4" fmla="*/ 10 w 10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6">
                  <a:moveTo>
                    <a:pt x="0" y="2"/>
                  </a:moveTo>
                  <a:cubicBezTo>
                    <a:pt x="2" y="0"/>
                    <a:pt x="5" y="0"/>
                    <a:pt x="7" y="2"/>
                  </a:cubicBezTo>
                  <a:cubicBezTo>
                    <a:pt x="7" y="2"/>
                    <a:pt x="8" y="3"/>
                    <a:pt x="10" y="6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" name="Freeform 758"/>
            <p:cNvSpPr>
              <a:spLocks/>
            </p:cNvSpPr>
            <p:nvPr/>
          </p:nvSpPr>
          <p:spPr bwMode="auto">
            <a:xfrm>
              <a:off x="5683250" y="3697288"/>
              <a:ext cx="33337" cy="15875"/>
            </a:xfrm>
            <a:custGeom>
              <a:avLst/>
              <a:gdLst>
                <a:gd name="T0" fmla="*/ 0 w 10"/>
                <a:gd name="T1" fmla="*/ 2 h 5"/>
                <a:gd name="T2" fmla="*/ 7 w 10"/>
                <a:gd name="T3" fmla="*/ 2 h 5"/>
                <a:gd name="T4" fmla="*/ 10 w 10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5">
                  <a:moveTo>
                    <a:pt x="0" y="2"/>
                  </a:moveTo>
                  <a:cubicBezTo>
                    <a:pt x="2" y="0"/>
                    <a:pt x="5" y="0"/>
                    <a:pt x="7" y="2"/>
                  </a:cubicBezTo>
                  <a:cubicBezTo>
                    <a:pt x="7" y="2"/>
                    <a:pt x="8" y="3"/>
                    <a:pt x="10" y="5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" name="Freeform 759"/>
            <p:cNvSpPr>
              <a:spLocks/>
            </p:cNvSpPr>
            <p:nvPr/>
          </p:nvSpPr>
          <p:spPr bwMode="auto">
            <a:xfrm>
              <a:off x="5581650" y="3689350"/>
              <a:ext cx="160337" cy="161925"/>
            </a:xfrm>
            <a:custGeom>
              <a:avLst/>
              <a:gdLst>
                <a:gd name="T0" fmla="*/ 48 w 48"/>
                <a:gd name="T1" fmla="*/ 48 h 48"/>
                <a:gd name="T2" fmla="*/ 43 w 48"/>
                <a:gd name="T3" fmla="*/ 46 h 48"/>
                <a:gd name="T4" fmla="*/ 31 w 48"/>
                <a:gd name="T5" fmla="*/ 45 h 48"/>
                <a:gd name="T6" fmla="*/ 13 w 48"/>
                <a:gd name="T7" fmla="*/ 41 h 48"/>
                <a:gd name="T8" fmla="*/ 24 w 48"/>
                <a:gd name="T9" fmla="*/ 32 h 48"/>
                <a:gd name="T10" fmla="*/ 2 w 48"/>
                <a:gd name="T11" fmla="*/ 9 h 48"/>
                <a:gd name="T12" fmla="*/ 2 w 48"/>
                <a:gd name="T13" fmla="*/ 3 h 48"/>
                <a:gd name="T14" fmla="*/ 9 w 48"/>
                <a:gd name="T15" fmla="*/ 3 h 48"/>
                <a:gd name="T16" fmla="*/ 25 w 48"/>
                <a:gd name="T17" fmla="*/ 1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48">
                  <a:moveTo>
                    <a:pt x="48" y="48"/>
                  </a:moveTo>
                  <a:cubicBezTo>
                    <a:pt x="47" y="47"/>
                    <a:pt x="44" y="46"/>
                    <a:pt x="43" y="46"/>
                  </a:cubicBezTo>
                  <a:cubicBezTo>
                    <a:pt x="40" y="46"/>
                    <a:pt x="35" y="47"/>
                    <a:pt x="31" y="45"/>
                  </a:cubicBezTo>
                  <a:cubicBezTo>
                    <a:pt x="24" y="41"/>
                    <a:pt x="20" y="40"/>
                    <a:pt x="13" y="41"/>
                  </a:cubicBezTo>
                  <a:cubicBezTo>
                    <a:pt x="7" y="41"/>
                    <a:pt x="7" y="31"/>
                    <a:pt x="24" y="32"/>
                  </a:cubicBezTo>
                  <a:cubicBezTo>
                    <a:pt x="22" y="29"/>
                    <a:pt x="2" y="9"/>
                    <a:pt x="2" y="9"/>
                  </a:cubicBezTo>
                  <a:cubicBezTo>
                    <a:pt x="0" y="7"/>
                    <a:pt x="0" y="5"/>
                    <a:pt x="2" y="3"/>
                  </a:cubicBezTo>
                  <a:cubicBezTo>
                    <a:pt x="4" y="0"/>
                    <a:pt x="7" y="1"/>
                    <a:pt x="9" y="3"/>
                  </a:cubicBezTo>
                  <a:cubicBezTo>
                    <a:pt x="9" y="3"/>
                    <a:pt x="18" y="13"/>
                    <a:pt x="25" y="19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" name="Freeform 760"/>
            <p:cNvSpPr>
              <a:spLocks/>
            </p:cNvSpPr>
            <p:nvPr/>
          </p:nvSpPr>
          <p:spPr bwMode="auto">
            <a:xfrm>
              <a:off x="5719763" y="3686175"/>
              <a:ext cx="90487" cy="96837"/>
            </a:xfrm>
            <a:custGeom>
              <a:avLst/>
              <a:gdLst>
                <a:gd name="T0" fmla="*/ 0 w 27"/>
                <a:gd name="T1" fmla="*/ 2 h 29"/>
                <a:gd name="T2" fmla="*/ 8 w 27"/>
                <a:gd name="T3" fmla="*/ 3 h 29"/>
                <a:gd name="T4" fmla="*/ 13 w 27"/>
                <a:gd name="T5" fmla="*/ 8 h 29"/>
                <a:gd name="T6" fmla="*/ 24 w 27"/>
                <a:gd name="T7" fmla="*/ 26 h 29"/>
                <a:gd name="T8" fmla="*/ 27 w 27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9">
                  <a:moveTo>
                    <a:pt x="0" y="2"/>
                  </a:moveTo>
                  <a:cubicBezTo>
                    <a:pt x="2" y="0"/>
                    <a:pt x="6" y="1"/>
                    <a:pt x="8" y="3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7" y="13"/>
                    <a:pt x="21" y="23"/>
                    <a:pt x="24" y="26"/>
                  </a:cubicBezTo>
                  <a:cubicBezTo>
                    <a:pt x="25" y="27"/>
                    <a:pt x="26" y="28"/>
                    <a:pt x="27" y="29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5396154" y="3934906"/>
            <a:ext cx="311150" cy="357187"/>
            <a:chOff x="5499100" y="3543300"/>
            <a:chExt cx="311150" cy="357187"/>
          </a:xfrm>
        </p:grpSpPr>
        <p:sp>
          <p:nvSpPr>
            <p:cNvPr id="51" name="Freeform 753"/>
            <p:cNvSpPr>
              <a:spLocks/>
            </p:cNvSpPr>
            <p:nvPr/>
          </p:nvSpPr>
          <p:spPr bwMode="auto">
            <a:xfrm>
              <a:off x="5499100" y="3543300"/>
              <a:ext cx="93662" cy="96837"/>
            </a:xfrm>
            <a:custGeom>
              <a:avLst/>
              <a:gdLst>
                <a:gd name="T0" fmla="*/ 28 w 28"/>
                <a:gd name="T1" fmla="*/ 16 h 29"/>
                <a:gd name="T2" fmla="*/ 28 w 28"/>
                <a:gd name="T3" fmla="*/ 29 h 29"/>
                <a:gd name="T4" fmla="*/ 0 w 28"/>
                <a:gd name="T5" fmla="*/ 29 h 29"/>
                <a:gd name="T6" fmla="*/ 0 w 28"/>
                <a:gd name="T7" fmla="*/ 0 h 29"/>
                <a:gd name="T8" fmla="*/ 21 w 28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28" y="16"/>
                  </a:moveTo>
                  <a:cubicBezTo>
                    <a:pt x="28" y="23"/>
                    <a:pt x="28" y="29"/>
                    <a:pt x="28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3" y="0"/>
                    <a:pt x="21" y="0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" name="Freeform 754"/>
            <p:cNvSpPr>
              <a:spLocks/>
            </p:cNvSpPr>
            <p:nvPr/>
          </p:nvSpPr>
          <p:spPr bwMode="auto">
            <a:xfrm>
              <a:off x="5499100" y="3673475"/>
              <a:ext cx="93662" cy="96837"/>
            </a:xfrm>
            <a:custGeom>
              <a:avLst/>
              <a:gdLst>
                <a:gd name="T0" fmla="*/ 28 w 28"/>
                <a:gd name="T1" fmla="*/ 24 h 29"/>
                <a:gd name="T2" fmla="*/ 28 w 28"/>
                <a:gd name="T3" fmla="*/ 29 h 29"/>
                <a:gd name="T4" fmla="*/ 0 w 28"/>
                <a:gd name="T5" fmla="*/ 29 h 29"/>
                <a:gd name="T6" fmla="*/ 0 w 28"/>
                <a:gd name="T7" fmla="*/ 0 h 29"/>
                <a:gd name="T8" fmla="*/ 21 w 28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28" y="24"/>
                  </a:moveTo>
                  <a:cubicBezTo>
                    <a:pt x="28" y="27"/>
                    <a:pt x="28" y="29"/>
                    <a:pt x="28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3" y="0"/>
                    <a:pt x="21" y="0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" name="Freeform 755"/>
            <p:cNvSpPr>
              <a:spLocks/>
            </p:cNvSpPr>
            <p:nvPr/>
          </p:nvSpPr>
          <p:spPr bwMode="auto">
            <a:xfrm>
              <a:off x="5499100" y="3806825"/>
              <a:ext cx="93662" cy="93662"/>
            </a:xfrm>
            <a:custGeom>
              <a:avLst/>
              <a:gdLst>
                <a:gd name="T0" fmla="*/ 28 w 28"/>
                <a:gd name="T1" fmla="*/ 11 h 28"/>
                <a:gd name="T2" fmla="*/ 28 w 28"/>
                <a:gd name="T3" fmla="*/ 28 h 28"/>
                <a:gd name="T4" fmla="*/ 0 w 28"/>
                <a:gd name="T5" fmla="*/ 28 h 28"/>
                <a:gd name="T6" fmla="*/ 0 w 28"/>
                <a:gd name="T7" fmla="*/ 0 h 28"/>
                <a:gd name="T8" fmla="*/ 24 w 28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8" y="11"/>
                  </a:moveTo>
                  <a:cubicBezTo>
                    <a:pt x="28" y="17"/>
                    <a:pt x="28" y="28"/>
                    <a:pt x="28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5" y="0"/>
                    <a:pt x="24" y="0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" name="Freeform 756"/>
            <p:cNvSpPr>
              <a:spLocks/>
            </p:cNvSpPr>
            <p:nvPr/>
          </p:nvSpPr>
          <p:spPr bwMode="auto">
            <a:xfrm>
              <a:off x="5524500" y="3549650"/>
              <a:ext cx="74612" cy="53975"/>
            </a:xfrm>
            <a:custGeom>
              <a:avLst/>
              <a:gdLst>
                <a:gd name="T0" fmla="*/ 22 w 22"/>
                <a:gd name="T1" fmla="*/ 0 h 16"/>
                <a:gd name="T2" fmla="*/ 6 w 22"/>
                <a:gd name="T3" fmla="*/ 16 h 16"/>
                <a:gd name="T4" fmla="*/ 0 w 22"/>
                <a:gd name="T5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16">
                  <a:moveTo>
                    <a:pt x="22" y="0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2" y="12"/>
                    <a:pt x="0" y="10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" name="Freeform 757"/>
            <p:cNvSpPr>
              <a:spLocks/>
            </p:cNvSpPr>
            <p:nvPr/>
          </p:nvSpPr>
          <p:spPr bwMode="auto">
            <a:xfrm>
              <a:off x="5653088" y="3709988"/>
              <a:ext cx="33337" cy="20637"/>
            </a:xfrm>
            <a:custGeom>
              <a:avLst/>
              <a:gdLst>
                <a:gd name="T0" fmla="*/ 0 w 10"/>
                <a:gd name="T1" fmla="*/ 2 h 6"/>
                <a:gd name="T2" fmla="*/ 7 w 10"/>
                <a:gd name="T3" fmla="*/ 2 h 6"/>
                <a:gd name="T4" fmla="*/ 10 w 10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6">
                  <a:moveTo>
                    <a:pt x="0" y="2"/>
                  </a:moveTo>
                  <a:cubicBezTo>
                    <a:pt x="2" y="0"/>
                    <a:pt x="5" y="0"/>
                    <a:pt x="7" y="2"/>
                  </a:cubicBezTo>
                  <a:cubicBezTo>
                    <a:pt x="7" y="2"/>
                    <a:pt x="8" y="3"/>
                    <a:pt x="10" y="6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" name="Freeform 758"/>
            <p:cNvSpPr>
              <a:spLocks/>
            </p:cNvSpPr>
            <p:nvPr/>
          </p:nvSpPr>
          <p:spPr bwMode="auto">
            <a:xfrm>
              <a:off x="5683250" y="3697288"/>
              <a:ext cx="33337" cy="15875"/>
            </a:xfrm>
            <a:custGeom>
              <a:avLst/>
              <a:gdLst>
                <a:gd name="T0" fmla="*/ 0 w 10"/>
                <a:gd name="T1" fmla="*/ 2 h 5"/>
                <a:gd name="T2" fmla="*/ 7 w 10"/>
                <a:gd name="T3" fmla="*/ 2 h 5"/>
                <a:gd name="T4" fmla="*/ 10 w 10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5">
                  <a:moveTo>
                    <a:pt x="0" y="2"/>
                  </a:moveTo>
                  <a:cubicBezTo>
                    <a:pt x="2" y="0"/>
                    <a:pt x="5" y="0"/>
                    <a:pt x="7" y="2"/>
                  </a:cubicBezTo>
                  <a:cubicBezTo>
                    <a:pt x="7" y="2"/>
                    <a:pt x="8" y="3"/>
                    <a:pt x="10" y="5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" name="Freeform 759"/>
            <p:cNvSpPr>
              <a:spLocks/>
            </p:cNvSpPr>
            <p:nvPr/>
          </p:nvSpPr>
          <p:spPr bwMode="auto">
            <a:xfrm>
              <a:off x="5581650" y="3689350"/>
              <a:ext cx="160337" cy="161925"/>
            </a:xfrm>
            <a:custGeom>
              <a:avLst/>
              <a:gdLst>
                <a:gd name="T0" fmla="*/ 48 w 48"/>
                <a:gd name="T1" fmla="*/ 48 h 48"/>
                <a:gd name="T2" fmla="*/ 43 w 48"/>
                <a:gd name="T3" fmla="*/ 46 h 48"/>
                <a:gd name="T4" fmla="*/ 31 w 48"/>
                <a:gd name="T5" fmla="*/ 45 h 48"/>
                <a:gd name="T6" fmla="*/ 13 w 48"/>
                <a:gd name="T7" fmla="*/ 41 h 48"/>
                <a:gd name="T8" fmla="*/ 24 w 48"/>
                <a:gd name="T9" fmla="*/ 32 h 48"/>
                <a:gd name="T10" fmla="*/ 2 w 48"/>
                <a:gd name="T11" fmla="*/ 9 h 48"/>
                <a:gd name="T12" fmla="*/ 2 w 48"/>
                <a:gd name="T13" fmla="*/ 3 h 48"/>
                <a:gd name="T14" fmla="*/ 9 w 48"/>
                <a:gd name="T15" fmla="*/ 3 h 48"/>
                <a:gd name="T16" fmla="*/ 25 w 48"/>
                <a:gd name="T17" fmla="*/ 1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48">
                  <a:moveTo>
                    <a:pt x="48" y="48"/>
                  </a:moveTo>
                  <a:cubicBezTo>
                    <a:pt x="47" y="47"/>
                    <a:pt x="44" y="46"/>
                    <a:pt x="43" y="46"/>
                  </a:cubicBezTo>
                  <a:cubicBezTo>
                    <a:pt x="40" y="46"/>
                    <a:pt x="35" y="47"/>
                    <a:pt x="31" y="45"/>
                  </a:cubicBezTo>
                  <a:cubicBezTo>
                    <a:pt x="24" y="41"/>
                    <a:pt x="20" y="40"/>
                    <a:pt x="13" y="41"/>
                  </a:cubicBezTo>
                  <a:cubicBezTo>
                    <a:pt x="7" y="41"/>
                    <a:pt x="7" y="31"/>
                    <a:pt x="24" y="32"/>
                  </a:cubicBezTo>
                  <a:cubicBezTo>
                    <a:pt x="22" y="29"/>
                    <a:pt x="2" y="9"/>
                    <a:pt x="2" y="9"/>
                  </a:cubicBezTo>
                  <a:cubicBezTo>
                    <a:pt x="0" y="7"/>
                    <a:pt x="0" y="5"/>
                    <a:pt x="2" y="3"/>
                  </a:cubicBezTo>
                  <a:cubicBezTo>
                    <a:pt x="4" y="0"/>
                    <a:pt x="7" y="1"/>
                    <a:pt x="9" y="3"/>
                  </a:cubicBezTo>
                  <a:cubicBezTo>
                    <a:pt x="9" y="3"/>
                    <a:pt x="18" y="13"/>
                    <a:pt x="25" y="19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" name="Freeform 760"/>
            <p:cNvSpPr>
              <a:spLocks/>
            </p:cNvSpPr>
            <p:nvPr/>
          </p:nvSpPr>
          <p:spPr bwMode="auto">
            <a:xfrm>
              <a:off x="5719763" y="3686175"/>
              <a:ext cx="90487" cy="96837"/>
            </a:xfrm>
            <a:custGeom>
              <a:avLst/>
              <a:gdLst>
                <a:gd name="T0" fmla="*/ 0 w 27"/>
                <a:gd name="T1" fmla="*/ 2 h 29"/>
                <a:gd name="T2" fmla="*/ 8 w 27"/>
                <a:gd name="T3" fmla="*/ 3 h 29"/>
                <a:gd name="T4" fmla="*/ 13 w 27"/>
                <a:gd name="T5" fmla="*/ 8 h 29"/>
                <a:gd name="T6" fmla="*/ 24 w 27"/>
                <a:gd name="T7" fmla="*/ 26 h 29"/>
                <a:gd name="T8" fmla="*/ 27 w 27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9">
                  <a:moveTo>
                    <a:pt x="0" y="2"/>
                  </a:moveTo>
                  <a:cubicBezTo>
                    <a:pt x="2" y="0"/>
                    <a:pt x="6" y="1"/>
                    <a:pt x="8" y="3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7" y="13"/>
                    <a:pt x="21" y="23"/>
                    <a:pt x="24" y="26"/>
                  </a:cubicBezTo>
                  <a:cubicBezTo>
                    <a:pt x="25" y="27"/>
                    <a:pt x="26" y="28"/>
                    <a:pt x="27" y="29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59" name="Группа 58"/>
          <p:cNvGrpSpPr/>
          <p:nvPr/>
        </p:nvGrpSpPr>
        <p:grpSpPr>
          <a:xfrm>
            <a:off x="5394567" y="5494202"/>
            <a:ext cx="311150" cy="357187"/>
            <a:chOff x="5499100" y="3543300"/>
            <a:chExt cx="311150" cy="357187"/>
          </a:xfrm>
        </p:grpSpPr>
        <p:sp>
          <p:nvSpPr>
            <p:cNvPr id="60" name="Freeform 753"/>
            <p:cNvSpPr>
              <a:spLocks/>
            </p:cNvSpPr>
            <p:nvPr/>
          </p:nvSpPr>
          <p:spPr bwMode="auto">
            <a:xfrm>
              <a:off x="5499100" y="3543300"/>
              <a:ext cx="93662" cy="96837"/>
            </a:xfrm>
            <a:custGeom>
              <a:avLst/>
              <a:gdLst>
                <a:gd name="T0" fmla="*/ 28 w 28"/>
                <a:gd name="T1" fmla="*/ 16 h 29"/>
                <a:gd name="T2" fmla="*/ 28 w 28"/>
                <a:gd name="T3" fmla="*/ 29 h 29"/>
                <a:gd name="T4" fmla="*/ 0 w 28"/>
                <a:gd name="T5" fmla="*/ 29 h 29"/>
                <a:gd name="T6" fmla="*/ 0 w 28"/>
                <a:gd name="T7" fmla="*/ 0 h 29"/>
                <a:gd name="T8" fmla="*/ 21 w 28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28" y="16"/>
                  </a:moveTo>
                  <a:cubicBezTo>
                    <a:pt x="28" y="23"/>
                    <a:pt x="28" y="29"/>
                    <a:pt x="28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3" y="0"/>
                    <a:pt x="21" y="0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" name="Freeform 754"/>
            <p:cNvSpPr>
              <a:spLocks/>
            </p:cNvSpPr>
            <p:nvPr/>
          </p:nvSpPr>
          <p:spPr bwMode="auto">
            <a:xfrm>
              <a:off x="5499100" y="3673475"/>
              <a:ext cx="93662" cy="96837"/>
            </a:xfrm>
            <a:custGeom>
              <a:avLst/>
              <a:gdLst>
                <a:gd name="T0" fmla="*/ 28 w 28"/>
                <a:gd name="T1" fmla="*/ 24 h 29"/>
                <a:gd name="T2" fmla="*/ 28 w 28"/>
                <a:gd name="T3" fmla="*/ 29 h 29"/>
                <a:gd name="T4" fmla="*/ 0 w 28"/>
                <a:gd name="T5" fmla="*/ 29 h 29"/>
                <a:gd name="T6" fmla="*/ 0 w 28"/>
                <a:gd name="T7" fmla="*/ 0 h 29"/>
                <a:gd name="T8" fmla="*/ 21 w 28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28" y="24"/>
                  </a:moveTo>
                  <a:cubicBezTo>
                    <a:pt x="28" y="27"/>
                    <a:pt x="28" y="29"/>
                    <a:pt x="28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3" y="0"/>
                    <a:pt x="21" y="0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2" name="Freeform 755"/>
            <p:cNvSpPr>
              <a:spLocks/>
            </p:cNvSpPr>
            <p:nvPr/>
          </p:nvSpPr>
          <p:spPr bwMode="auto">
            <a:xfrm>
              <a:off x="5499100" y="3806825"/>
              <a:ext cx="93662" cy="93662"/>
            </a:xfrm>
            <a:custGeom>
              <a:avLst/>
              <a:gdLst>
                <a:gd name="T0" fmla="*/ 28 w 28"/>
                <a:gd name="T1" fmla="*/ 11 h 28"/>
                <a:gd name="T2" fmla="*/ 28 w 28"/>
                <a:gd name="T3" fmla="*/ 28 h 28"/>
                <a:gd name="T4" fmla="*/ 0 w 28"/>
                <a:gd name="T5" fmla="*/ 28 h 28"/>
                <a:gd name="T6" fmla="*/ 0 w 28"/>
                <a:gd name="T7" fmla="*/ 0 h 28"/>
                <a:gd name="T8" fmla="*/ 24 w 28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8" y="11"/>
                  </a:moveTo>
                  <a:cubicBezTo>
                    <a:pt x="28" y="17"/>
                    <a:pt x="28" y="28"/>
                    <a:pt x="28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5" y="0"/>
                    <a:pt x="24" y="0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3" name="Freeform 756"/>
            <p:cNvSpPr>
              <a:spLocks/>
            </p:cNvSpPr>
            <p:nvPr/>
          </p:nvSpPr>
          <p:spPr bwMode="auto">
            <a:xfrm>
              <a:off x="5524500" y="3549650"/>
              <a:ext cx="74612" cy="53975"/>
            </a:xfrm>
            <a:custGeom>
              <a:avLst/>
              <a:gdLst>
                <a:gd name="T0" fmla="*/ 22 w 22"/>
                <a:gd name="T1" fmla="*/ 0 h 16"/>
                <a:gd name="T2" fmla="*/ 6 w 22"/>
                <a:gd name="T3" fmla="*/ 16 h 16"/>
                <a:gd name="T4" fmla="*/ 0 w 22"/>
                <a:gd name="T5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16">
                  <a:moveTo>
                    <a:pt x="22" y="0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2" y="12"/>
                    <a:pt x="0" y="10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4" name="Freeform 757"/>
            <p:cNvSpPr>
              <a:spLocks/>
            </p:cNvSpPr>
            <p:nvPr/>
          </p:nvSpPr>
          <p:spPr bwMode="auto">
            <a:xfrm>
              <a:off x="5653088" y="3709988"/>
              <a:ext cx="33337" cy="20637"/>
            </a:xfrm>
            <a:custGeom>
              <a:avLst/>
              <a:gdLst>
                <a:gd name="T0" fmla="*/ 0 w 10"/>
                <a:gd name="T1" fmla="*/ 2 h 6"/>
                <a:gd name="T2" fmla="*/ 7 w 10"/>
                <a:gd name="T3" fmla="*/ 2 h 6"/>
                <a:gd name="T4" fmla="*/ 10 w 10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6">
                  <a:moveTo>
                    <a:pt x="0" y="2"/>
                  </a:moveTo>
                  <a:cubicBezTo>
                    <a:pt x="2" y="0"/>
                    <a:pt x="5" y="0"/>
                    <a:pt x="7" y="2"/>
                  </a:cubicBezTo>
                  <a:cubicBezTo>
                    <a:pt x="7" y="2"/>
                    <a:pt x="8" y="3"/>
                    <a:pt x="10" y="6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5" name="Freeform 758"/>
            <p:cNvSpPr>
              <a:spLocks/>
            </p:cNvSpPr>
            <p:nvPr/>
          </p:nvSpPr>
          <p:spPr bwMode="auto">
            <a:xfrm>
              <a:off x="5683250" y="3697288"/>
              <a:ext cx="33337" cy="15875"/>
            </a:xfrm>
            <a:custGeom>
              <a:avLst/>
              <a:gdLst>
                <a:gd name="T0" fmla="*/ 0 w 10"/>
                <a:gd name="T1" fmla="*/ 2 h 5"/>
                <a:gd name="T2" fmla="*/ 7 w 10"/>
                <a:gd name="T3" fmla="*/ 2 h 5"/>
                <a:gd name="T4" fmla="*/ 10 w 10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5">
                  <a:moveTo>
                    <a:pt x="0" y="2"/>
                  </a:moveTo>
                  <a:cubicBezTo>
                    <a:pt x="2" y="0"/>
                    <a:pt x="5" y="0"/>
                    <a:pt x="7" y="2"/>
                  </a:cubicBezTo>
                  <a:cubicBezTo>
                    <a:pt x="7" y="2"/>
                    <a:pt x="8" y="3"/>
                    <a:pt x="10" y="5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6" name="Freeform 759"/>
            <p:cNvSpPr>
              <a:spLocks/>
            </p:cNvSpPr>
            <p:nvPr/>
          </p:nvSpPr>
          <p:spPr bwMode="auto">
            <a:xfrm>
              <a:off x="5581650" y="3689350"/>
              <a:ext cx="160337" cy="161925"/>
            </a:xfrm>
            <a:custGeom>
              <a:avLst/>
              <a:gdLst>
                <a:gd name="T0" fmla="*/ 48 w 48"/>
                <a:gd name="T1" fmla="*/ 48 h 48"/>
                <a:gd name="T2" fmla="*/ 43 w 48"/>
                <a:gd name="T3" fmla="*/ 46 h 48"/>
                <a:gd name="T4" fmla="*/ 31 w 48"/>
                <a:gd name="T5" fmla="*/ 45 h 48"/>
                <a:gd name="T6" fmla="*/ 13 w 48"/>
                <a:gd name="T7" fmla="*/ 41 h 48"/>
                <a:gd name="T8" fmla="*/ 24 w 48"/>
                <a:gd name="T9" fmla="*/ 32 h 48"/>
                <a:gd name="T10" fmla="*/ 2 w 48"/>
                <a:gd name="T11" fmla="*/ 9 h 48"/>
                <a:gd name="T12" fmla="*/ 2 w 48"/>
                <a:gd name="T13" fmla="*/ 3 h 48"/>
                <a:gd name="T14" fmla="*/ 9 w 48"/>
                <a:gd name="T15" fmla="*/ 3 h 48"/>
                <a:gd name="T16" fmla="*/ 25 w 48"/>
                <a:gd name="T17" fmla="*/ 1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48">
                  <a:moveTo>
                    <a:pt x="48" y="48"/>
                  </a:moveTo>
                  <a:cubicBezTo>
                    <a:pt x="47" y="47"/>
                    <a:pt x="44" y="46"/>
                    <a:pt x="43" y="46"/>
                  </a:cubicBezTo>
                  <a:cubicBezTo>
                    <a:pt x="40" y="46"/>
                    <a:pt x="35" y="47"/>
                    <a:pt x="31" y="45"/>
                  </a:cubicBezTo>
                  <a:cubicBezTo>
                    <a:pt x="24" y="41"/>
                    <a:pt x="20" y="40"/>
                    <a:pt x="13" y="41"/>
                  </a:cubicBezTo>
                  <a:cubicBezTo>
                    <a:pt x="7" y="41"/>
                    <a:pt x="7" y="31"/>
                    <a:pt x="24" y="32"/>
                  </a:cubicBezTo>
                  <a:cubicBezTo>
                    <a:pt x="22" y="29"/>
                    <a:pt x="2" y="9"/>
                    <a:pt x="2" y="9"/>
                  </a:cubicBezTo>
                  <a:cubicBezTo>
                    <a:pt x="0" y="7"/>
                    <a:pt x="0" y="5"/>
                    <a:pt x="2" y="3"/>
                  </a:cubicBezTo>
                  <a:cubicBezTo>
                    <a:pt x="4" y="0"/>
                    <a:pt x="7" y="1"/>
                    <a:pt x="9" y="3"/>
                  </a:cubicBezTo>
                  <a:cubicBezTo>
                    <a:pt x="9" y="3"/>
                    <a:pt x="18" y="13"/>
                    <a:pt x="25" y="19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" name="Freeform 760"/>
            <p:cNvSpPr>
              <a:spLocks/>
            </p:cNvSpPr>
            <p:nvPr/>
          </p:nvSpPr>
          <p:spPr bwMode="auto">
            <a:xfrm>
              <a:off x="5719763" y="3686175"/>
              <a:ext cx="90487" cy="96837"/>
            </a:xfrm>
            <a:custGeom>
              <a:avLst/>
              <a:gdLst>
                <a:gd name="T0" fmla="*/ 0 w 27"/>
                <a:gd name="T1" fmla="*/ 2 h 29"/>
                <a:gd name="T2" fmla="*/ 8 w 27"/>
                <a:gd name="T3" fmla="*/ 3 h 29"/>
                <a:gd name="T4" fmla="*/ 13 w 27"/>
                <a:gd name="T5" fmla="*/ 8 h 29"/>
                <a:gd name="T6" fmla="*/ 24 w 27"/>
                <a:gd name="T7" fmla="*/ 26 h 29"/>
                <a:gd name="T8" fmla="*/ 27 w 27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9">
                  <a:moveTo>
                    <a:pt x="0" y="2"/>
                  </a:moveTo>
                  <a:cubicBezTo>
                    <a:pt x="2" y="0"/>
                    <a:pt x="6" y="1"/>
                    <a:pt x="8" y="3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7" y="13"/>
                    <a:pt x="21" y="23"/>
                    <a:pt x="24" y="26"/>
                  </a:cubicBezTo>
                  <a:cubicBezTo>
                    <a:pt x="25" y="27"/>
                    <a:pt x="26" y="28"/>
                    <a:pt x="27" y="29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7E7D297C-EB90-42A2-9FF7-D579D4DA91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270" y="365392"/>
            <a:ext cx="1726266" cy="98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27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92E69D7-A68D-4780-97E5-F1314A176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06F93DE1-FB15-41EB-81A8-DF8B618D68F0}" type="slidenum">
              <a:rPr lang="ru-RU" smtClean="0"/>
              <a:t>3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7D297C-EB90-42A2-9FF7-D579D4DA91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270" y="365392"/>
            <a:ext cx="1726266" cy="984595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5BCCC1E1-DCC5-4017-AEDA-218D0413E1B1}"/>
              </a:ext>
            </a:extLst>
          </p:cNvPr>
          <p:cNvSpPr txBox="1"/>
          <p:nvPr/>
        </p:nvSpPr>
        <p:spPr>
          <a:xfrm>
            <a:off x="1049359" y="615263"/>
            <a:ext cx="82732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+mj-lt"/>
              </a:rPr>
              <a:t>МЕЖДУНАРОДНАЯ АЗИАТСКАЯ СЕТЬ (ASIAN HIGHWAY 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-</a:t>
            </a:r>
            <a:r>
              <a:rPr lang="ru-RU" b="1" dirty="0" smtClean="0">
                <a:solidFill>
                  <a:schemeClr val="bg1"/>
                </a:solidFill>
                <a:latin typeface="+mj-lt"/>
              </a:rPr>
              <a:t> AH)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FD8A2F0-EAB9-4F6C-B1BF-917A775DD9B6}"/>
              </a:ext>
            </a:extLst>
          </p:cNvPr>
          <p:cNvSpPr/>
          <p:nvPr/>
        </p:nvSpPr>
        <p:spPr>
          <a:xfrm>
            <a:off x="8411501" y="1905011"/>
            <a:ext cx="3266028" cy="44709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5400000" algn="t" rotWithShape="0">
              <a:schemeClr val="accent4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052000" rIns="108000" rtlCol="0" anchor="t"/>
          <a:lstStyle/>
          <a:p>
            <a:pPr algn="just">
              <a:lnSpc>
                <a:spcPct val="110000"/>
              </a:lnSpc>
            </a:pPr>
            <a:r>
              <a:rPr lang="ru-RU" sz="1200" dirty="0">
                <a:solidFill>
                  <a:prstClr val="black"/>
                </a:solidFill>
              </a:rPr>
              <a:t>Автомобильная дорога общего пользования федерального значения </a:t>
            </a:r>
            <a:r>
              <a:rPr lang="en-US" sz="1200" dirty="0" smtClean="0">
                <a:solidFill>
                  <a:prstClr val="black"/>
                </a:solidFill>
              </a:rPr>
              <a:t/>
            </a:r>
            <a:br>
              <a:rPr lang="en-US" sz="1200" dirty="0" smtClean="0">
                <a:solidFill>
                  <a:prstClr val="black"/>
                </a:solidFill>
              </a:rPr>
            </a:br>
            <a:r>
              <a:rPr lang="ru-RU" sz="1200" dirty="0" smtClean="0">
                <a:solidFill>
                  <a:prstClr val="black"/>
                </a:solidFill>
              </a:rPr>
              <a:t>А-350 </a:t>
            </a:r>
            <a:r>
              <a:rPr lang="ru-RU" sz="1200" dirty="0">
                <a:solidFill>
                  <a:prstClr val="black"/>
                </a:solidFill>
              </a:rPr>
              <a:t>Чита – Забайкальск - граница с Китайской Народной Республикой </a:t>
            </a:r>
            <a:r>
              <a:rPr lang="ru-RU" sz="1200" dirty="0" smtClean="0">
                <a:solidFill>
                  <a:prstClr val="black"/>
                </a:solidFill>
              </a:rPr>
              <a:t>входит </a:t>
            </a:r>
            <a:r>
              <a:rPr lang="ru-RU" sz="1200" dirty="0">
                <a:solidFill>
                  <a:prstClr val="black"/>
                </a:solidFill>
              </a:rPr>
              <a:t>в перечень маршрутов Азиатских автомобильных дорог - </a:t>
            </a:r>
            <a:r>
              <a:rPr lang="ru-RU" sz="1200" b="1" dirty="0">
                <a:solidFill>
                  <a:prstClr val="black"/>
                </a:solidFill>
              </a:rPr>
              <a:t>маршрут АН6</a:t>
            </a:r>
            <a:r>
              <a:rPr lang="ru-RU" sz="1200" dirty="0">
                <a:solidFill>
                  <a:prstClr val="black"/>
                </a:solidFill>
              </a:rPr>
              <a:t>, а также входит в состав Международного транспортного коридора «Транссиб» (</a:t>
            </a:r>
            <a:r>
              <a:rPr lang="ru-RU" sz="1200" b="1" dirty="0">
                <a:solidFill>
                  <a:prstClr val="black"/>
                </a:solidFill>
              </a:rPr>
              <a:t>ответвление </a:t>
            </a:r>
            <a:r>
              <a:rPr lang="en-US" sz="1200" b="1" dirty="0">
                <a:solidFill>
                  <a:prstClr val="black"/>
                </a:solidFill>
              </a:rPr>
              <a:t>TSA</a:t>
            </a:r>
            <a:r>
              <a:rPr lang="ru-RU" sz="1200" b="1" dirty="0">
                <a:solidFill>
                  <a:prstClr val="black"/>
                </a:solidFill>
              </a:rPr>
              <a:t>18</a:t>
            </a:r>
            <a:r>
              <a:rPr lang="ru-RU" sz="1200" dirty="0" smtClean="0">
                <a:solidFill>
                  <a:prstClr val="black"/>
                </a:solidFill>
              </a:rPr>
              <a:t>).</a:t>
            </a:r>
            <a:endParaRPr lang="ru-RU" sz="13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995587C-C32D-4688-8DF7-A298A490407E}"/>
              </a:ext>
            </a:extLst>
          </p:cNvPr>
          <p:cNvSpPr/>
          <p:nvPr/>
        </p:nvSpPr>
        <p:spPr>
          <a:xfrm>
            <a:off x="531278" y="1905011"/>
            <a:ext cx="3247860" cy="44709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5400000" algn="t" rotWithShape="0">
              <a:schemeClr val="accent4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052000" rIns="108000" rtlCol="0" anchor="t"/>
          <a:lstStyle/>
          <a:p>
            <a:pPr algn="just"/>
            <a:r>
              <a:rPr lang="ru-RU" sz="1250" dirty="0">
                <a:solidFill>
                  <a:schemeClr val="tx1"/>
                </a:solidFill>
              </a:rPr>
              <a:t>Автомобильная дорога общего пользования федерального значения Р-258 «Байкал» Иркутск - Улан-Удэ - Чита </a:t>
            </a:r>
            <a:r>
              <a:rPr lang="ru-RU" sz="1250" dirty="0" smtClean="0">
                <a:solidFill>
                  <a:schemeClr val="tx1"/>
                </a:solidFill>
              </a:rPr>
              <a:t>в </a:t>
            </a:r>
            <a:r>
              <a:rPr lang="ru-RU" sz="1250" dirty="0">
                <a:solidFill>
                  <a:schemeClr val="tx1"/>
                </a:solidFill>
              </a:rPr>
              <a:t>соответствии с </a:t>
            </a:r>
            <a:r>
              <a:rPr lang="ru-RU" sz="1250" dirty="0" smtClean="0">
                <a:solidFill>
                  <a:schemeClr val="tx1"/>
                </a:solidFill>
              </a:rPr>
              <a:t>Межправительственным</a:t>
            </a:r>
            <a:r>
              <a:rPr lang="en-US" sz="1250" dirty="0" smtClean="0">
                <a:solidFill>
                  <a:schemeClr val="tx1"/>
                </a:solidFill>
              </a:rPr>
              <a:t> c</a:t>
            </a:r>
            <a:r>
              <a:rPr lang="ru-RU" sz="1250" dirty="0" smtClean="0">
                <a:solidFill>
                  <a:schemeClr val="tx1"/>
                </a:solidFill>
              </a:rPr>
              <a:t>оглашением </a:t>
            </a:r>
            <a:r>
              <a:rPr lang="ru-RU" sz="1250" dirty="0">
                <a:solidFill>
                  <a:schemeClr val="tx1"/>
                </a:solidFill>
              </a:rPr>
              <a:t>по сети азиатских автомобильных дорог отнесена к маршруту </a:t>
            </a:r>
            <a:r>
              <a:rPr lang="ru-RU" sz="1250" b="1" dirty="0">
                <a:solidFill>
                  <a:schemeClr val="tx1"/>
                </a:solidFill>
              </a:rPr>
              <a:t>АН6</a:t>
            </a:r>
            <a:r>
              <a:rPr lang="en-US" sz="1250" b="1" dirty="0">
                <a:solidFill>
                  <a:schemeClr val="tx1"/>
                </a:solidFill>
              </a:rPr>
              <a:t> (Asian Highway </a:t>
            </a:r>
            <a:r>
              <a:rPr lang="ru-RU" sz="1250" b="1" dirty="0">
                <a:solidFill>
                  <a:schemeClr val="tx1"/>
                </a:solidFill>
              </a:rPr>
              <a:t>6</a:t>
            </a:r>
            <a:r>
              <a:rPr lang="en-US" sz="1250" b="1" dirty="0">
                <a:solidFill>
                  <a:schemeClr val="tx1"/>
                </a:solidFill>
              </a:rPr>
              <a:t>)</a:t>
            </a:r>
            <a:r>
              <a:rPr lang="ru-RU" sz="125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171F189-98B3-4E08-B34D-2E2015196D63}"/>
              </a:ext>
            </a:extLst>
          </p:cNvPr>
          <p:cNvSpPr/>
          <p:nvPr/>
        </p:nvSpPr>
        <p:spPr>
          <a:xfrm>
            <a:off x="4462986" y="1905011"/>
            <a:ext cx="3266028" cy="44709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5400000" algn="t" rotWithShape="0">
              <a:schemeClr val="accent4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052000" rIns="108000" rtlCol="0" anchor="t"/>
          <a:lstStyle/>
          <a:p>
            <a:pPr algn="just">
              <a:lnSpc>
                <a:spcPct val="110000"/>
              </a:lnSpc>
            </a:pPr>
            <a:r>
              <a:rPr lang="ru-RU" sz="1200" dirty="0">
                <a:solidFill>
                  <a:schemeClr val="tx1"/>
                </a:solidFill>
              </a:rPr>
              <a:t>Автомобильная дорога общего пользования федерального значения </a:t>
            </a:r>
            <a:r>
              <a:rPr lang="en-US" sz="1200" dirty="0" smtClean="0">
                <a:solidFill>
                  <a:schemeClr val="tx1"/>
                </a:solidFill>
              </a:rPr>
              <a:t/>
            </a:r>
            <a:br>
              <a:rPr lang="en-US" sz="1200" dirty="0" smtClean="0">
                <a:solidFill>
                  <a:schemeClr val="tx1"/>
                </a:solidFill>
              </a:rPr>
            </a:br>
            <a:r>
              <a:rPr lang="ru-RU" sz="1200" dirty="0" smtClean="0">
                <a:solidFill>
                  <a:schemeClr val="tx1"/>
                </a:solidFill>
              </a:rPr>
              <a:t>Р-297 </a:t>
            </a:r>
            <a:r>
              <a:rPr lang="ru-RU" sz="1200" dirty="0">
                <a:solidFill>
                  <a:schemeClr val="tx1"/>
                </a:solidFill>
              </a:rPr>
              <a:t>«Амур» Чита – Невер – Свободный – Архара – Биробиджан – Хабаровск входит </a:t>
            </a:r>
            <a:r>
              <a:rPr lang="ru-RU" sz="1200" dirty="0" smtClean="0">
                <a:solidFill>
                  <a:schemeClr val="tx1"/>
                </a:solidFill>
              </a:rPr>
              <a:t>в </a:t>
            </a:r>
            <a:r>
              <a:rPr lang="ru-RU" sz="1200" dirty="0">
                <a:solidFill>
                  <a:schemeClr val="tx1"/>
                </a:solidFill>
              </a:rPr>
              <a:t>соответствии с </a:t>
            </a:r>
            <a:r>
              <a:rPr lang="ru-RU" sz="1200" dirty="0" smtClean="0">
                <a:solidFill>
                  <a:schemeClr val="tx1"/>
                </a:solidFill>
              </a:rPr>
              <a:t>Межправительственным </a:t>
            </a:r>
            <a:r>
              <a:rPr lang="ru-RU" sz="1200" dirty="0">
                <a:solidFill>
                  <a:schemeClr val="tx1"/>
                </a:solidFill>
              </a:rPr>
              <a:t>соглашением по сети азиатских автомобильных дорог отнесена к маршруту </a:t>
            </a:r>
            <a:r>
              <a:rPr lang="ru-RU" sz="1200" b="1" dirty="0">
                <a:solidFill>
                  <a:schemeClr val="tx1"/>
                </a:solidFill>
              </a:rPr>
              <a:t>АН30 </a:t>
            </a:r>
            <a:r>
              <a:rPr lang="en-US" sz="1200" b="1" dirty="0">
                <a:solidFill>
                  <a:schemeClr val="tx1"/>
                </a:solidFill>
              </a:rPr>
              <a:t>(Asian Highway 30)</a:t>
            </a:r>
            <a:r>
              <a:rPr lang="ru-RU" sz="1200" dirty="0" smtClean="0">
                <a:solidFill>
                  <a:schemeClr val="tx1"/>
                </a:solidFill>
              </a:rPr>
              <a:t>.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44E7AE2-852B-466A-A5FF-DB8A3D205B3B}"/>
              </a:ext>
            </a:extLst>
          </p:cNvPr>
          <p:cNvSpPr/>
          <p:nvPr/>
        </p:nvSpPr>
        <p:spPr>
          <a:xfrm>
            <a:off x="510127" y="1905011"/>
            <a:ext cx="519320" cy="5193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0A756AC-5DEC-4435-BB79-251AB4194D5A}"/>
              </a:ext>
            </a:extLst>
          </p:cNvPr>
          <p:cNvSpPr/>
          <p:nvPr/>
        </p:nvSpPr>
        <p:spPr>
          <a:xfrm>
            <a:off x="4461625" y="1905011"/>
            <a:ext cx="519320" cy="5193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10BD49C-07F7-4616-A3C6-60236CA72E4C}"/>
              </a:ext>
            </a:extLst>
          </p:cNvPr>
          <p:cNvSpPr/>
          <p:nvPr/>
        </p:nvSpPr>
        <p:spPr>
          <a:xfrm>
            <a:off x="8394694" y="1905011"/>
            <a:ext cx="519320" cy="5193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3</a:t>
            </a:r>
          </a:p>
        </p:txBody>
      </p:sp>
      <p:grpSp>
        <p:nvGrpSpPr>
          <p:cNvPr id="49" name="Группа 48"/>
          <p:cNvGrpSpPr/>
          <p:nvPr/>
        </p:nvGrpSpPr>
        <p:grpSpPr>
          <a:xfrm>
            <a:off x="3036936" y="5925451"/>
            <a:ext cx="460555" cy="373238"/>
            <a:chOff x="4008438" y="1873250"/>
            <a:chExt cx="427037" cy="346075"/>
          </a:xfrm>
        </p:grpSpPr>
        <p:sp>
          <p:nvSpPr>
            <p:cNvPr id="50" name="Freeform 541"/>
            <p:cNvSpPr>
              <a:spLocks/>
            </p:cNvSpPr>
            <p:nvPr/>
          </p:nvSpPr>
          <p:spPr bwMode="auto">
            <a:xfrm>
              <a:off x="4008438" y="1873250"/>
              <a:ext cx="427037" cy="346075"/>
            </a:xfrm>
            <a:custGeom>
              <a:avLst/>
              <a:gdLst>
                <a:gd name="T0" fmla="*/ 27 w 99"/>
                <a:gd name="T1" fmla="*/ 70 h 80"/>
                <a:gd name="T2" fmla="*/ 27 w 99"/>
                <a:gd name="T3" fmla="*/ 76 h 80"/>
                <a:gd name="T4" fmla="*/ 24 w 99"/>
                <a:gd name="T5" fmla="*/ 80 h 80"/>
                <a:gd name="T6" fmla="*/ 11 w 99"/>
                <a:gd name="T7" fmla="*/ 80 h 80"/>
                <a:gd name="T8" fmla="*/ 8 w 99"/>
                <a:gd name="T9" fmla="*/ 76 h 80"/>
                <a:gd name="T10" fmla="*/ 8 w 99"/>
                <a:gd name="T11" fmla="*/ 68 h 80"/>
                <a:gd name="T12" fmla="*/ 6 w 99"/>
                <a:gd name="T13" fmla="*/ 62 h 80"/>
                <a:gd name="T14" fmla="*/ 6 w 99"/>
                <a:gd name="T15" fmla="*/ 59 h 80"/>
                <a:gd name="T16" fmla="*/ 6 w 99"/>
                <a:gd name="T17" fmla="*/ 42 h 80"/>
                <a:gd name="T18" fmla="*/ 7 w 99"/>
                <a:gd name="T19" fmla="*/ 37 h 80"/>
                <a:gd name="T20" fmla="*/ 11 w 99"/>
                <a:gd name="T21" fmla="*/ 27 h 80"/>
                <a:gd name="T22" fmla="*/ 2 w 99"/>
                <a:gd name="T23" fmla="*/ 27 h 80"/>
                <a:gd name="T24" fmla="*/ 0 w 99"/>
                <a:gd name="T25" fmla="*/ 25 h 80"/>
                <a:gd name="T26" fmla="*/ 1 w 99"/>
                <a:gd name="T27" fmla="*/ 20 h 80"/>
                <a:gd name="T28" fmla="*/ 5 w 99"/>
                <a:gd name="T29" fmla="*/ 17 h 80"/>
                <a:gd name="T30" fmla="*/ 13 w 99"/>
                <a:gd name="T31" fmla="*/ 17 h 80"/>
                <a:gd name="T32" fmla="*/ 19 w 99"/>
                <a:gd name="T33" fmla="*/ 5 h 80"/>
                <a:gd name="T34" fmla="*/ 28 w 99"/>
                <a:gd name="T35" fmla="*/ 0 h 80"/>
                <a:gd name="T36" fmla="*/ 71 w 99"/>
                <a:gd name="T37" fmla="*/ 0 h 80"/>
                <a:gd name="T38" fmla="*/ 79 w 99"/>
                <a:gd name="T39" fmla="*/ 5 h 80"/>
                <a:gd name="T40" fmla="*/ 86 w 99"/>
                <a:gd name="T41" fmla="*/ 17 h 80"/>
                <a:gd name="T42" fmla="*/ 94 w 99"/>
                <a:gd name="T43" fmla="*/ 17 h 80"/>
                <a:gd name="T44" fmla="*/ 97 w 99"/>
                <a:gd name="T45" fmla="*/ 20 h 80"/>
                <a:gd name="T46" fmla="*/ 98 w 99"/>
                <a:gd name="T47" fmla="*/ 25 h 80"/>
                <a:gd name="T48" fmla="*/ 97 w 99"/>
                <a:gd name="T49" fmla="*/ 27 h 80"/>
                <a:gd name="T50" fmla="*/ 88 w 99"/>
                <a:gd name="T51" fmla="*/ 27 h 80"/>
                <a:gd name="T52" fmla="*/ 91 w 99"/>
                <a:gd name="T53" fmla="*/ 37 h 80"/>
                <a:gd name="T54" fmla="*/ 92 w 99"/>
                <a:gd name="T55" fmla="*/ 42 h 80"/>
                <a:gd name="T56" fmla="*/ 92 w 99"/>
                <a:gd name="T57" fmla="*/ 59 h 80"/>
                <a:gd name="T58" fmla="*/ 92 w 99"/>
                <a:gd name="T59" fmla="*/ 62 h 80"/>
                <a:gd name="T60" fmla="*/ 91 w 99"/>
                <a:gd name="T61" fmla="*/ 68 h 80"/>
                <a:gd name="T62" fmla="*/ 91 w 99"/>
                <a:gd name="T63" fmla="*/ 76 h 80"/>
                <a:gd name="T64" fmla="*/ 88 w 99"/>
                <a:gd name="T65" fmla="*/ 80 h 80"/>
                <a:gd name="T66" fmla="*/ 75 w 99"/>
                <a:gd name="T67" fmla="*/ 80 h 80"/>
                <a:gd name="T68" fmla="*/ 72 w 99"/>
                <a:gd name="T69" fmla="*/ 76 h 80"/>
                <a:gd name="T70" fmla="*/ 72 w 99"/>
                <a:gd name="T71" fmla="*/ 7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9" h="80">
                  <a:moveTo>
                    <a:pt x="27" y="70"/>
                  </a:moveTo>
                  <a:cubicBezTo>
                    <a:pt x="27" y="76"/>
                    <a:pt x="27" y="76"/>
                    <a:pt x="27" y="76"/>
                  </a:cubicBezTo>
                  <a:cubicBezTo>
                    <a:pt x="27" y="78"/>
                    <a:pt x="25" y="80"/>
                    <a:pt x="24" y="80"/>
                  </a:cubicBezTo>
                  <a:cubicBezTo>
                    <a:pt x="11" y="80"/>
                    <a:pt x="11" y="80"/>
                    <a:pt x="11" y="80"/>
                  </a:cubicBezTo>
                  <a:cubicBezTo>
                    <a:pt x="9" y="80"/>
                    <a:pt x="8" y="78"/>
                    <a:pt x="8" y="76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6" y="62"/>
                    <a:pt x="6" y="62"/>
                    <a:pt x="6" y="62"/>
                  </a:cubicBezTo>
                  <a:cubicBezTo>
                    <a:pt x="6" y="61"/>
                    <a:pt x="6" y="60"/>
                    <a:pt x="6" y="59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6" y="41"/>
                    <a:pt x="6" y="39"/>
                    <a:pt x="7" y="3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1" y="27"/>
                    <a:pt x="0" y="26"/>
                    <a:pt x="0" y="25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2" y="18"/>
                    <a:pt x="3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1" y="2"/>
                    <a:pt x="24" y="0"/>
                    <a:pt x="28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4" y="0"/>
                    <a:pt x="77" y="2"/>
                    <a:pt x="79" y="5"/>
                  </a:cubicBezTo>
                  <a:cubicBezTo>
                    <a:pt x="86" y="17"/>
                    <a:pt x="86" y="17"/>
                    <a:pt x="86" y="17"/>
                  </a:cubicBezTo>
                  <a:cubicBezTo>
                    <a:pt x="94" y="17"/>
                    <a:pt x="94" y="17"/>
                    <a:pt x="94" y="17"/>
                  </a:cubicBezTo>
                  <a:cubicBezTo>
                    <a:pt x="95" y="17"/>
                    <a:pt x="97" y="18"/>
                    <a:pt x="97" y="20"/>
                  </a:cubicBezTo>
                  <a:cubicBezTo>
                    <a:pt x="98" y="25"/>
                    <a:pt x="98" y="25"/>
                    <a:pt x="98" y="25"/>
                  </a:cubicBezTo>
                  <a:cubicBezTo>
                    <a:pt x="99" y="26"/>
                    <a:pt x="98" y="27"/>
                    <a:pt x="97" y="27"/>
                  </a:cubicBezTo>
                  <a:cubicBezTo>
                    <a:pt x="88" y="27"/>
                    <a:pt x="88" y="27"/>
                    <a:pt x="88" y="27"/>
                  </a:cubicBezTo>
                  <a:cubicBezTo>
                    <a:pt x="91" y="37"/>
                    <a:pt x="91" y="37"/>
                    <a:pt x="91" y="37"/>
                  </a:cubicBezTo>
                  <a:cubicBezTo>
                    <a:pt x="92" y="39"/>
                    <a:pt x="92" y="41"/>
                    <a:pt x="92" y="42"/>
                  </a:cubicBezTo>
                  <a:cubicBezTo>
                    <a:pt x="92" y="59"/>
                    <a:pt x="92" y="59"/>
                    <a:pt x="92" y="59"/>
                  </a:cubicBezTo>
                  <a:cubicBezTo>
                    <a:pt x="92" y="60"/>
                    <a:pt x="92" y="61"/>
                    <a:pt x="92" y="62"/>
                  </a:cubicBezTo>
                  <a:cubicBezTo>
                    <a:pt x="91" y="68"/>
                    <a:pt x="91" y="68"/>
                    <a:pt x="91" y="68"/>
                  </a:cubicBezTo>
                  <a:cubicBezTo>
                    <a:pt x="91" y="76"/>
                    <a:pt x="91" y="76"/>
                    <a:pt x="91" y="76"/>
                  </a:cubicBezTo>
                  <a:cubicBezTo>
                    <a:pt x="91" y="78"/>
                    <a:pt x="89" y="80"/>
                    <a:pt x="88" y="80"/>
                  </a:cubicBezTo>
                  <a:cubicBezTo>
                    <a:pt x="75" y="80"/>
                    <a:pt x="75" y="80"/>
                    <a:pt x="75" y="80"/>
                  </a:cubicBezTo>
                  <a:cubicBezTo>
                    <a:pt x="73" y="80"/>
                    <a:pt x="72" y="78"/>
                    <a:pt x="72" y="76"/>
                  </a:cubicBezTo>
                  <a:cubicBezTo>
                    <a:pt x="72" y="70"/>
                    <a:pt x="72" y="70"/>
                    <a:pt x="72" y="70"/>
                  </a:cubicBezTo>
                </a:path>
              </a:pathLst>
            </a:custGeom>
            <a:noFill/>
            <a:ln w="12700" cap="rnd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" name="Line 542"/>
            <p:cNvSpPr>
              <a:spLocks noChangeShapeType="1"/>
            </p:cNvSpPr>
            <p:nvPr/>
          </p:nvSpPr>
          <p:spPr bwMode="auto">
            <a:xfrm>
              <a:off x="4098925" y="2174875"/>
              <a:ext cx="238125" cy="0"/>
            </a:xfrm>
            <a:prstGeom prst="line">
              <a:avLst/>
            </a:prstGeom>
            <a:noFill/>
            <a:ln w="12700" cap="rnd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" name="Freeform 543"/>
            <p:cNvSpPr>
              <a:spLocks/>
            </p:cNvSpPr>
            <p:nvPr/>
          </p:nvSpPr>
          <p:spPr bwMode="auto">
            <a:xfrm>
              <a:off x="4068763" y="2058988"/>
              <a:ext cx="60325" cy="25400"/>
            </a:xfrm>
            <a:custGeom>
              <a:avLst/>
              <a:gdLst>
                <a:gd name="T0" fmla="*/ 0 w 14"/>
                <a:gd name="T1" fmla="*/ 6 h 6"/>
                <a:gd name="T2" fmla="*/ 12 w 14"/>
                <a:gd name="T3" fmla="*/ 6 h 6"/>
                <a:gd name="T4" fmla="*/ 13 w 14"/>
                <a:gd name="T5" fmla="*/ 4 h 6"/>
                <a:gd name="T6" fmla="*/ 11 w 14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6">
                  <a:moveTo>
                    <a:pt x="0" y="6"/>
                  </a:moveTo>
                  <a:cubicBezTo>
                    <a:pt x="12" y="6"/>
                    <a:pt x="12" y="6"/>
                    <a:pt x="12" y="6"/>
                  </a:cubicBezTo>
                  <a:cubicBezTo>
                    <a:pt x="13" y="6"/>
                    <a:pt x="14" y="5"/>
                    <a:pt x="13" y="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noFill/>
            <a:ln w="12700" cap="rnd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" name="Freeform 544"/>
            <p:cNvSpPr>
              <a:spLocks/>
            </p:cNvSpPr>
            <p:nvPr/>
          </p:nvSpPr>
          <p:spPr bwMode="auto">
            <a:xfrm>
              <a:off x="4314825" y="2058988"/>
              <a:ext cx="55562" cy="25400"/>
            </a:xfrm>
            <a:custGeom>
              <a:avLst/>
              <a:gdLst>
                <a:gd name="T0" fmla="*/ 13 w 13"/>
                <a:gd name="T1" fmla="*/ 6 h 6"/>
                <a:gd name="T2" fmla="*/ 2 w 13"/>
                <a:gd name="T3" fmla="*/ 6 h 6"/>
                <a:gd name="T4" fmla="*/ 0 w 13"/>
                <a:gd name="T5" fmla="*/ 4 h 6"/>
                <a:gd name="T6" fmla="*/ 2 w 13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6">
                  <a:moveTo>
                    <a:pt x="13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noFill/>
            <a:ln w="12700" cap="rnd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" name="Line 545"/>
            <p:cNvSpPr>
              <a:spLocks noChangeShapeType="1"/>
            </p:cNvSpPr>
            <p:nvPr/>
          </p:nvSpPr>
          <p:spPr bwMode="auto">
            <a:xfrm>
              <a:off x="4171950" y="2128838"/>
              <a:ext cx="95250" cy="0"/>
            </a:xfrm>
            <a:prstGeom prst="line">
              <a:avLst/>
            </a:prstGeom>
            <a:noFill/>
            <a:ln w="12700" cap="rnd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" name="Line 546"/>
            <p:cNvSpPr>
              <a:spLocks noChangeShapeType="1"/>
            </p:cNvSpPr>
            <p:nvPr/>
          </p:nvSpPr>
          <p:spPr bwMode="auto">
            <a:xfrm>
              <a:off x="4103688" y="1989138"/>
              <a:ext cx="233362" cy="0"/>
            </a:xfrm>
            <a:prstGeom prst="line">
              <a:avLst/>
            </a:prstGeom>
            <a:noFill/>
            <a:ln w="12700" cap="rnd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6979050" y="5855064"/>
            <a:ext cx="455419" cy="443435"/>
            <a:chOff x="4008438" y="3643313"/>
            <a:chExt cx="422275" cy="411163"/>
          </a:xfrm>
        </p:grpSpPr>
        <p:sp>
          <p:nvSpPr>
            <p:cNvPr id="58" name="Freeform 352"/>
            <p:cNvSpPr>
              <a:spLocks/>
            </p:cNvSpPr>
            <p:nvPr/>
          </p:nvSpPr>
          <p:spPr bwMode="auto">
            <a:xfrm>
              <a:off x="4133851" y="4029076"/>
              <a:ext cx="60325" cy="25400"/>
            </a:xfrm>
            <a:custGeom>
              <a:avLst/>
              <a:gdLst>
                <a:gd name="T0" fmla="*/ 0 w 14"/>
                <a:gd name="T1" fmla="*/ 0 h 6"/>
                <a:gd name="T2" fmla="*/ 0 w 14"/>
                <a:gd name="T3" fmla="*/ 4 h 6"/>
                <a:gd name="T4" fmla="*/ 2 w 14"/>
                <a:gd name="T5" fmla="*/ 6 h 6"/>
                <a:gd name="T6" fmla="*/ 12 w 14"/>
                <a:gd name="T7" fmla="*/ 6 h 6"/>
                <a:gd name="T8" fmla="*/ 14 w 14"/>
                <a:gd name="T9" fmla="*/ 4 h 6"/>
                <a:gd name="T10" fmla="*/ 14 w 1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6">
                  <a:moveTo>
                    <a:pt x="0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1" y="6"/>
                    <a:pt x="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6"/>
                    <a:pt x="14" y="5"/>
                    <a:pt x="14" y="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noFill/>
            <a:ln w="12700" cap="rnd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" name="Freeform 353"/>
            <p:cNvSpPr>
              <a:spLocks/>
            </p:cNvSpPr>
            <p:nvPr/>
          </p:nvSpPr>
          <p:spPr bwMode="auto">
            <a:xfrm>
              <a:off x="4302126" y="4029076"/>
              <a:ext cx="65088" cy="25400"/>
            </a:xfrm>
            <a:custGeom>
              <a:avLst/>
              <a:gdLst>
                <a:gd name="T0" fmla="*/ 0 w 15"/>
                <a:gd name="T1" fmla="*/ 0 h 6"/>
                <a:gd name="T2" fmla="*/ 0 w 15"/>
                <a:gd name="T3" fmla="*/ 4 h 6"/>
                <a:gd name="T4" fmla="*/ 3 w 15"/>
                <a:gd name="T5" fmla="*/ 6 h 6"/>
                <a:gd name="T6" fmla="*/ 12 w 15"/>
                <a:gd name="T7" fmla="*/ 6 h 6"/>
                <a:gd name="T8" fmla="*/ 15 w 15"/>
                <a:gd name="T9" fmla="*/ 4 h 6"/>
                <a:gd name="T10" fmla="*/ 15 w 1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6">
                  <a:moveTo>
                    <a:pt x="0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1" y="6"/>
                    <a:pt x="3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6"/>
                    <a:pt x="15" y="5"/>
                    <a:pt x="15" y="4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noFill/>
            <a:ln w="12700" cap="rnd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" name="Freeform 354"/>
            <p:cNvSpPr>
              <a:spLocks/>
            </p:cNvSpPr>
            <p:nvPr/>
          </p:nvSpPr>
          <p:spPr bwMode="auto">
            <a:xfrm>
              <a:off x="4064001" y="3760788"/>
              <a:ext cx="57150" cy="85725"/>
            </a:xfrm>
            <a:custGeom>
              <a:avLst/>
              <a:gdLst>
                <a:gd name="T0" fmla="*/ 13 w 13"/>
                <a:gd name="T1" fmla="*/ 20 h 20"/>
                <a:gd name="T2" fmla="*/ 1 w 13"/>
                <a:gd name="T3" fmla="*/ 15 h 20"/>
                <a:gd name="T4" fmla="*/ 0 w 13"/>
                <a:gd name="T5" fmla="*/ 13 h 20"/>
                <a:gd name="T6" fmla="*/ 0 w 13"/>
                <a:gd name="T7" fmla="*/ 1 h 20"/>
                <a:gd name="T8" fmla="*/ 1 w 13"/>
                <a:gd name="T9" fmla="*/ 0 h 20"/>
                <a:gd name="T10" fmla="*/ 6 w 13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20">
                  <a:moveTo>
                    <a:pt x="13" y="20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0" y="14"/>
                    <a:pt x="0" y="14"/>
                    <a:pt x="0" y="1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noFill/>
            <a:ln w="12700" cap="rnd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" name="Freeform 355"/>
            <p:cNvSpPr>
              <a:spLocks/>
            </p:cNvSpPr>
            <p:nvPr/>
          </p:nvSpPr>
          <p:spPr bwMode="auto">
            <a:xfrm>
              <a:off x="4379913" y="3760788"/>
              <a:ext cx="50800" cy="85725"/>
            </a:xfrm>
            <a:custGeom>
              <a:avLst/>
              <a:gdLst>
                <a:gd name="T0" fmla="*/ 0 w 12"/>
                <a:gd name="T1" fmla="*/ 20 h 20"/>
                <a:gd name="T2" fmla="*/ 12 w 12"/>
                <a:gd name="T3" fmla="*/ 15 h 20"/>
                <a:gd name="T4" fmla="*/ 12 w 12"/>
                <a:gd name="T5" fmla="*/ 13 h 20"/>
                <a:gd name="T6" fmla="*/ 12 w 12"/>
                <a:gd name="T7" fmla="*/ 1 h 20"/>
                <a:gd name="T8" fmla="*/ 11 w 12"/>
                <a:gd name="T9" fmla="*/ 0 h 20"/>
                <a:gd name="T10" fmla="*/ 6 w 12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0">
                  <a:moveTo>
                    <a:pt x="0" y="20"/>
                  </a:moveTo>
                  <a:cubicBezTo>
                    <a:pt x="12" y="15"/>
                    <a:pt x="12" y="15"/>
                    <a:pt x="12" y="15"/>
                  </a:cubicBezTo>
                  <a:cubicBezTo>
                    <a:pt x="12" y="14"/>
                    <a:pt x="12" y="14"/>
                    <a:pt x="12" y="13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0"/>
                    <a:pt x="11" y="0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noFill/>
            <a:ln w="12700" cap="rnd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2" name="Freeform 356"/>
            <p:cNvSpPr>
              <a:spLocks/>
            </p:cNvSpPr>
            <p:nvPr/>
          </p:nvSpPr>
          <p:spPr bwMode="auto">
            <a:xfrm>
              <a:off x="4121151" y="3713163"/>
              <a:ext cx="258763" cy="315913"/>
            </a:xfrm>
            <a:custGeom>
              <a:avLst/>
              <a:gdLst>
                <a:gd name="T0" fmla="*/ 60 w 60"/>
                <a:gd name="T1" fmla="*/ 65 h 73"/>
                <a:gd name="T2" fmla="*/ 60 w 60"/>
                <a:gd name="T3" fmla="*/ 68 h 73"/>
                <a:gd name="T4" fmla="*/ 55 w 60"/>
                <a:gd name="T5" fmla="*/ 73 h 73"/>
                <a:gd name="T6" fmla="*/ 4 w 60"/>
                <a:gd name="T7" fmla="*/ 73 h 73"/>
                <a:gd name="T8" fmla="*/ 0 w 60"/>
                <a:gd name="T9" fmla="*/ 68 h 73"/>
                <a:gd name="T10" fmla="*/ 0 w 60"/>
                <a:gd name="T11" fmla="*/ 65 h 73"/>
                <a:gd name="T12" fmla="*/ 11 w 60"/>
                <a:gd name="T13" fmla="*/ 65 h 73"/>
                <a:gd name="T14" fmla="*/ 13 w 60"/>
                <a:gd name="T15" fmla="*/ 62 h 73"/>
                <a:gd name="T16" fmla="*/ 12 w 60"/>
                <a:gd name="T17" fmla="*/ 59 h 73"/>
                <a:gd name="T18" fmla="*/ 9 w 60"/>
                <a:gd name="T19" fmla="*/ 57 h 73"/>
                <a:gd name="T20" fmla="*/ 0 w 60"/>
                <a:gd name="T21" fmla="*/ 57 h 73"/>
                <a:gd name="T22" fmla="*/ 0 w 60"/>
                <a:gd name="T23" fmla="*/ 6 h 73"/>
                <a:gd name="T24" fmla="*/ 5 w 60"/>
                <a:gd name="T25" fmla="*/ 1 h 73"/>
                <a:gd name="T26" fmla="*/ 30 w 60"/>
                <a:gd name="T27" fmla="*/ 0 h 73"/>
                <a:gd name="T28" fmla="*/ 55 w 60"/>
                <a:gd name="T29" fmla="*/ 1 h 73"/>
                <a:gd name="T30" fmla="*/ 60 w 60"/>
                <a:gd name="T31" fmla="*/ 6 h 73"/>
                <a:gd name="T32" fmla="*/ 60 w 60"/>
                <a:gd name="T33" fmla="*/ 57 h 73"/>
                <a:gd name="T34" fmla="*/ 51 w 60"/>
                <a:gd name="T35" fmla="*/ 57 h 73"/>
                <a:gd name="T36" fmla="*/ 47 w 60"/>
                <a:gd name="T37" fmla="*/ 59 h 73"/>
                <a:gd name="T38" fmla="*/ 46 w 60"/>
                <a:gd name="T39" fmla="*/ 62 h 73"/>
                <a:gd name="T40" fmla="*/ 48 w 60"/>
                <a:gd name="T41" fmla="*/ 65 h 73"/>
                <a:gd name="T42" fmla="*/ 60 w 60"/>
                <a:gd name="T43" fmla="*/ 6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73">
                  <a:moveTo>
                    <a:pt x="60" y="65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71"/>
                    <a:pt x="58" y="73"/>
                    <a:pt x="55" y="73"/>
                  </a:cubicBezTo>
                  <a:cubicBezTo>
                    <a:pt x="4" y="73"/>
                    <a:pt x="4" y="73"/>
                    <a:pt x="4" y="73"/>
                  </a:cubicBezTo>
                  <a:cubicBezTo>
                    <a:pt x="2" y="73"/>
                    <a:pt x="0" y="71"/>
                    <a:pt x="0" y="68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1" y="65"/>
                    <a:pt x="11" y="65"/>
                    <a:pt x="11" y="65"/>
                  </a:cubicBezTo>
                  <a:cubicBezTo>
                    <a:pt x="12" y="65"/>
                    <a:pt x="13" y="63"/>
                    <a:pt x="13" y="62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1" y="57"/>
                    <a:pt x="10" y="57"/>
                    <a:pt x="9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4"/>
                    <a:pt x="2" y="2"/>
                    <a:pt x="5" y="1"/>
                  </a:cubicBezTo>
                  <a:cubicBezTo>
                    <a:pt x="5" y="1"/>
                    <a:pt x="15" y="0"/>
                    <a:pt x="30" y="0"/>
                  </a:cubicBezTo>
                  <a:cubicBezTo>
                    <a:pt x="45" y="0"/>
                    <a:pt x="55" y="1"/>
                    <a:pt x="55" y="1"/>
                  </a:cubicBezTo>
                  <a:cubicBezTo>
                    <a:pt x="57" y="2"/>
                    <a:pt x="60" y="4"/>
                    <a:pt x="60" y="6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51" y="57"/>
                    <a:pt x="51" y="57"/>
                    <a:pt x="51" y="57"/>
                  </a:cubicBezTo>
                  <a:cubicBezTo>
                    <a:pt x="49" y="57"/>
                    <a:pt x="48" y="57"/>
                    <a:pt x="47" y="59"/>
                  </a:cubicBezTo>
                  <a:cubicBezTo>
                    <a:pt x="46" y="62"/>
                    <a:pt x="46" y="62"/>
                    <a:pt x="46" y="62"/>
                  </a:cubicBezTo>
                  <a:cubicBezTo>
                    <a:pt x="46" y="63"/>
                    <a:pt x="48" y="65"/>
                    <a:pt x="48" y="65"/>
                  </a:cubicBezTo>
                  <a:lnTo>
                    <a:pt x="60" y="65"/>
                  </a:lnTo>
                  <a:close/>
                </a:path>
              </a:pathLst>
            </a:custGeom>
            <a:noFill/>
            <a:ln w="12700" cap="rnd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3" name="Freeform 357"/>
            <p:cNvSpPr>
              <a:spLocks/>
            </p:cNvSpPr>
            <p:nvPr/>
          </p:nvSpPr>
          <p:spPr bwMode="auto">
            <a:xfrm>
              <a:off x="4151313" y="3916363"/>
              <a:ext cx="193675" cy="34925"/>
            </a:xfrm>
            <a:custGeom>
              <a:avLst/>
              <a:gdLst>
                <a:gd name="T0" fmla="*/ 0 w 45"/>
                <a:gd name="T1" fmla="*/ 0 h 8"/>
                <a:gd name="T2" fmla="*/ 7 w 45"/>
                <a:gd name="T3" fmla="*/ 0 h 8"/>
                <a:gd name="T4" fmla="*/ 12 w 45"/>
                <a:gd name="T5" fmla="*/ 8 h 8"/>
                <a:gd name="T6" fmla="*/ 34 w 45"/>
                <a:gd name="T7" fmla="*/ 8 h 8"/>
                <a:gd name="T8" fmla="*/ 38 w 45"/>
                <a:gd name="T9" fmla="*/ 0 h 8"/>
                <a:gd name="T10" fmla="*/ 45 w 45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8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8"/>
                    <a:pt x="38" y="0"/>
                    <a:pt x="38" y="0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noFill/>
            <a:ln w="12700" cap="sq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4" name="Line 358"/>
            <p:cNvSpPr>
              <a:spLocks noChangeShapeType="1"/>
            </p:cNvSpPr>
            <p:nvPr/>
          </p:nvSpPr>
          <p:spPr bwMode="auto">
            <a:xfrm>
              <a:off x="4216401" y="3916363"/>
              <a:ext cx="68263" cy="0"/>
            </a:xfrm>
            <a:prstGeom prst="line">
              <a:avLst/>
            </a:prstGeom>
            <a:noFill/>
            <a:ln w="12700" cap="rnd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5" name="Line 359"/>
            <p:cNvSpPr>
              <a:spLocks noChangeShapeType="1"/>
            </p:cNvSpPr>
            <p:nvPr/>
          </p:nvSpPr>
          <p:spPr bwMode="auto">
            <a:xfrm>
              <a:off x="4229101" y="3984626"/>
              <a:ext cx="38100" cy="0"/>
            </a:xfrm>
            <a:prstGeom prst="line">
              <a:avLst/>
            </a:prstGeom>
            <a:noFill/>
            <a:ln w="12700" cap="rnd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6" name="Freeform 360"/>
            <p:cNvSpPr>
              <a:spLocks/>
            </p:cNvSpPr>
            <p:nvPr/>
          </p:nvSpPr>
          <p:spPr bwMode="auto">
            <a:xfrm>
              <a:off x="4151313" y="3760788"/>
              <a:ext cx="193675" cy="85725"/>
            </a:xfrm>
            <a:custGeom>
              <a:avLst/>
              <a:gdLst>
                <a:gd name="T0" fmla="*/ 0 w 45"/>
                <a:gd name="T1" fmla="*/ 0 h 20"/>
                <a:gd name="T2" fmla="*/ 0 w 45"/>
                <a:gd name="T3" fmla="*/ 14 h 20"/>
                <a:gd name="T4" fmla="*/ 5 w 45"/>
                <a:gd name="T5" fmla="*/ 19 h 20"/>
                <a:gd name="T6" fmla="*/ 23 w 45"/>
                <a:gd name="T7" fmla="*/ 20 h 20"/>
                <a:gd name="T8" fmla="*/ 40 w 45"/>
                <a:gd name="T9" fmla="*/ 19 h 20"/>
                <a:gd name="T10" fmla="*/ 45 w 45"/>
                <a:gd name="T11" fmla="*/ 14 h 20"/>
                <a:gd name="T12" fmla="*/ 45 w 45"/>
                <a:gd name="T13" fmla="*/ 0 h 20"/>
                <a:gd name="T14" fmla="*/ 0 w 45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20">
                  <a:moveTo>
                    <a:pt x="0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8"/>
                    <a:pt x="5" y="19"/>
                  </a:cubicBezTo>
                  <a:cubicBezTo>
                    <a:pt x="5" y="19"/>
                    <a:pt x="14" y="20"/>
                    <a:pt x="23" y="20"/>
                  </a:cubicBezTo>
                  <a:cubicBezTo>
                    <a:pt x="31" y="20"/>
                    <a:pt x="40" y="19"/>
                    <a:pt x="40" y="19"/>
                  </a:cubicBezTo>
                  <a:cubicBezTo>
                    <a:pt x="43" y="18"/>
                    <a:pt x="45" y="17"/>
                    <a:pt x="45" y="14"/>
                  </a:cubicBezTo>
                  <a:cubicBezTo>
                    <a:pt x="45" y="0"/>
                    <a:pt x="45" y="0"/>
                    <a:pt x="45" y="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8" name="Freeform 361"/>
            <p:cNvSpPr>
              <a:spLocks/>
            </p:cNvSpPr>
            <p:nvPr/>
          </p:nvSpPr>
          <p:spPr bwMode="auto">
            <a:xfrm>
              <a:off x="4008438" y="3643313"/>
              <a:ext cx="371475" cy="350838"/>
            </a:xfrm>
            <a:custGeom>
              <a:avLst/>
              <a:gdLst>
                <a:gd name="T0" fmla="*/ 234 w 234"/>
                <a:gd name="T1" fmla="*/ 25 h 221"/>
                <a:gd name="T2" fmla="*/ 234 w 234"/>
                <a:gd name="T3" fmla="*/ 0 h 221"/>
                <a:gd name="T4" fmla="*/ 71 w 234"/>
                <a:gd name="T5" fmla="*/ 0 h 221"/>
                <a:gd name="T6" fmla="*/ 0 w 234"/>
                <a:gd name="T7" fmla="*/ 74 h 221"/>
                <a:gd name="T8" fmla="*/ 0 w 234"/>
                <a:gd name="T9" fmla="*/ 221 h 221"/>
                <a:gd name="T10" fmla="*/ 35 w 234"/>
                <a:gd name="T11" fmla="*/ 22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4" h="221">
                  <a:moveTo>
                    <a:pt x="234" y="25"/>
                  </a:moveTo>
                  <a:lnTo>
                    <a:pt x="234" y="0"/>
                  </a:lnTo>
                  <a:lnTo>
                    <a:pt x="71" y="0"/>
                  </a:lnTo>
                  <a:lnTo>
                    <a:pt x="0" y="74"/>
                  </a:lnTo>
                  <a:lnTo>
                    <a:pt x="0" y="221"/>
                  </a:lnTo>
                  <a:lnTo>
                    <a:pt x="35" y="221"/>
                  </a:lnTo>
                </a:path>
              </a:pathLst>
            </a:custGeom>
            <a:noFill/>
            <a:ln w="12700" cap="sq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0" name="Freeform 362"/>
            <p:cNvSpPr>
              <a:spLocks/>
            </p:cNvSpPr>
            <p:nvPr/>
          </p:nvSpPr>
          <p:spPr bwMode="auto">
            <a:xfrm>
              <a:off x="4038601" y="4029076"/>
              <a:ext cx="47625" cy="25400"/>
            </a:xfrm>
            <a:custGeom>
              <a:avLst/>
              <a:gdLst>
                <a:gd name="T0" fmla="*/ 0 w 11"/>
                <a:gd name="T1" fmla="*/ 0 h 6"/>
                <a:gd name="T2" fmla="*/ 0 w 11"/>
                <a:gd name="T3" fmla="*/ 4 h 6"/>
                <a:gd name="T4" fmla="*/ 2 w 11"/>
                <a:gd name="T5" fmla="*/ 6 h 6"/>
                <a:gd name="T6" fmla="*/ 8 w 11"/>
                <a:gd name="T7" fmla="*/ 6 h 6"/>
                <a:gd name="T8" fmla="*/ 11 w 11"/>
                <a:gd name="T9" fmla="*/ 4 h 6"/>
                <a:gd name="T10" fmla="*/ 11 w 11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6">
                  <a:moveTo>
                    <a:pt x="0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1" y="6"/>
                    <a:pt x="2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0" y="6"/>
                    <a:pt x="11" y="5"/>
                    <a:pt x="11" y="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noFill/>
            <a:ln w="12700" cap="rnd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" name="Freeform 363"/>
            <p:cNvSpPr>
              <a:spLocks/>
            </p:cNvSpPr>
            <p:nvPr/>
          </p:nvSpPr>
          <p:spPr bwMode="auto">
            <a:xfrm>
              <a:off x="4021138" y="3994151"/>
              <a:ext cx="65088" cy="34925"/>
            </a:xfrm>
            <a:custGeom>
              <a:avLst/>
              <a:gdLst>
                <a:gd name="T0" fmla="*/ 41 w 41"/>
                <a:gd name="T1" fmla="*/ 22 h 22"/>
                <a:gd name="T2" fmla="*/ 0 w 41"/>
                <a:gd name="T3" fmla="*/ 22 h 22"/>
                <a:gd name="T4" fmla="*/ 0 w 41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2">
                  <a:moveTo>
                    <a:pt x="41" y="22"/>
                  </a:moveTo>
                  <a:lnTo>
                    <a:pt x="0" y="22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2" name="Line 364"/>
            <p:cNvSpPr>
              <a:spLocks noChangeShapeType="1"/>
            </p:cNvSpPr>
            <p:nvPr/>
          </p:nvSpPr>
          <p:spPr bwMode="auto">
            <a:xfrm>
              <a:off x="4121151" y="3652838"/>
              <a:ext cx="0" cy="30163"/>
            </a:xfrm>
            <a:prstGeom prst="line">
              <a:avLst/>
            </a:prstGeom>
            <a:noFill/>
            <a:ln w="12700" cap="sq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73" name="Группа 72"/>
          <p:cNvGrpSpPr/>
          <p:nvPr/>
        </p:nvGrpSpPr>
        <p:grpSpPr>
          <a:xfrm>
            <a:off x="10967164" y="5845844"/>
            <a:ext cx="455419" cy="455419"/>
            <a:chOff x="6726238" y="3035301"/>
            <a:chExt cx="422275" cy="422275"/>
          </a:xfrm>
        </p:grpSpPr>
        <p:sp>
          <p:nvSpPr>
            <p:cNvPr id="74" name="Line 365"/>
            <p:cNvSpPr>
              <a:spLocks noChangeShapeType="1"/>
            </p:cNvSpPr>
            <p:nvPr/>
          </p:nvSpPr>
          <p:spPr bwMode="auto">
            <a:xfrm>
              <a:off x="6937376" y="3444876"/>
              <a:ext cx="120650" cy="0"/>
            </a:xfrm>
            <a:prstGeom prst="line">
              <a:avLst/>
            </a:prstGeom>
            <a:noFill/>
            <a:ln w="12700" cap="rnd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5" name="Line 366"/>
            <p:cNvSpPr>
              <a:spLocks noChangeShapeType="1"/>
            </p:cNvSpPr>
            <p:nvPr/>
          </p:nvSpPr>
          <p:spPr bwMode="auto">
            <a:xfrm>
              <a:off x="7080251" y="3406776"/>
              <a:ext cx="25400" cy="50800"/>
            </a:xfrm>
            <a:prstGeom prst="line">
              <a:avLst/>
            </a:prstGeom>
            <a:noFill/>
            <a:ln w="12700" cap="rnd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6" name="Line 367"/>
            <p:cNvSpPr>
              <a:spLocks noChangeShapeType="1"/>
            </p:cNvSpPr>
            <p:nvPr/>
          </p:nvSpPr>
          <p:spPr bwMode="auto">
            <a:xfrm flipH="1">
              <a:off x="6889751" y="3406776"/>
              <a:ext cx="26988" cy="50800"/>
            </a:xfrm>
            <a:prstGeom prst="line">
              <a:avLst/>
            </a:prstGeom>
            <a:noFill/>
            <a:ln w="12700" cap="rnd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7" name="Oval 368"/>
            <p:cNvSpPr>
              <a:spLocks noChangeArrowheads="1"/>
            </p:cNvSpPr>
            <p:nvPr/>
          </p:nvSpPr>
          <p:spPr bwMode="auto">
            <a:xfrm>
              <a:off x="6962776" y="3035301"/>
              <a:ext cx="57150" cy="55563"/>
            </a:xfrm>
            <a:prstGeom prst="ellipse">
              <a:avLst/>
            </a:prstGeom>
            <a:noFill/>
            <a:ln w="12700" cap="rnd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8" name="Freeform 369"/>
            <p:cNvSpPr>
              <a:spLocks/>
            </p:cNvSpPr>
            <p:nvPr/>
          </p:nvSpPr>
          <p:spPr bwMode="auto">
            <a:xfrm>
              <a:off x="6834188" y="3060701"/>
              <a:ext cx="314325" cy="346075"/>
            </a:xfrm>
            <a:custGeom>
              <a:avLst/>
              <a:gdLst>
                <a:gd name="T0" fmla="*/ 22 w 73"/>
                <a:gd name="T1" fmla="*/ 0 h 80"/>
                <a:gd name="T2" fmla="*/ 21 w 73"/>
                <a:gd name="T3" fmla="*/ 0 h 80"/>
                <a:gd name="T4" fmla="*/ 9 w 73"/>
                <a:gd name="T5" fmla="*/ 6 h 80"/>
                <a:gd name="T6" fmla="*/ 3 w 73"/>
                <a:gd name="T7" fmla="*/ 14 h 80"/>
                <a:gd name="T8" fmla="*/ 3 w 73"/>
                <a:gd name="T9" fmla="*/ 29 h 80"/>
                <a:gd name="T10" fmla="*/ 0 w 73"/>
                <a:gd name="T11" fmla="*/ 37 h 80"/>
                <a:gd name="T12" fmla="*/ 0 w 73"/>
                <a:gd name="T13" fmla="*/ 64 h 80"/>
                <a:gd name="T14" fmla="*/ 11 w 73"/>
                <a:gd name="T15" fmla="*/ 80 h 80"/>
                <a:gd name="T16" fmla="*/ 62 w 73"/>
                <a:gd name="T17" fmla="*/ 80 h 80"/>
                <a:gd name="T18" fmla="*/ 73 w 73"/>
                <a:gd name="T19" fmla="*/ 64 h 80"/>
                <a:gd name="T20" fmla="*/ 73 w 73"/>
                <a:gd name="T21" fmla="*/ 37 h 80"/>
                <a:gd name="T22" fmla="*/ 70 w 73"/>
                <a:gd name="T23" fmla="*/ 29 h 80"/>
                <a:gd name="T24" fmla="*/ 70 w 73"/>
                <a:gd name="T25" fmla="*/ 14 h 80"/>
                <a:gd name="T26" fmla="*/ 65 w 73"/>
                <a:gd name="T27" fmla="*/ 6 h 80"/>
                <a:gd name="T28" fmla="*/ 54 w 73"/>
                <a:gd name="T29" fmla="*/ 0 h 80"/>
                <a:gd name="T30" fmla="*/ 51 w 73"/>
                <a:gd name="T31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3" h="80">
                  <a:moveTo>
                    <a:pt x="22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5" y="7"/>
                    <a:pt x="3" y="11"/>
                    <a:pt x="3" y="14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10" y="70"/>
                    <a:pt x="11" y="80"/>
                  </a:cubicBezTo>
                  <a:cubicBezTo>
                    <a:pt x="62" y="80"/>
                    <a:pt x="62" y="80"/>
                    <a:pt x="62" y="80"/>
                  </a:cubicBezTo>
                  <a:cubicBezTo>
                    <a:pt x="65" y="69"/>
                    <a:pt x="73" y="64"/>
                    <a:pt x="73" y="64"/>
                  </a:cubicBezTo>
                  <a:cubicBezTo>
                    <a:pt x="73" y="37"/>
                    <a:pt x="73" y="37"/>
                    <a:pt x="73" y="37"/>
                  </a:cubicBezTo>
                  <a:cubicBezTo>
                    <a:pt x="70" y="29"/>
                    <a:pt x="70" y="29"/>
                    <a:pt x="70" y="29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70" y="11"/>
                    <a:pt x="68" y="7"/>
                    <a:pt x="65" y="6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noFill/>
            <a:ln w="12700" cap="sq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9" name="Rectangle 370"/>
            <p:cNvSpPr>
              <a:spLocks noChangeArrowheads="1"/>
            </p:cNvSpPr>
            <p:nvPr/>
          </p:nvSpPr>
          <p:spPr bwMode="auto">
            <a:xfrm>
              <a:off x="6894513" y="3125788"/>
              <a:ext cx="77788" cy="38100"/>
            </a:xfrm>
            <a:prstGeom prst="rect">
              <a:avLst/>
            </a:prstGeom>
            <a:noFill/>
            <a:ln w="12700" cap="rnd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0" name="Rectangle 371"/>
            <p:cNvSpPr>
              <a:spLocks noChangeArrowheads="1"/>
            </p:cNvSpPr>
            <p:nvPr/>
          </p:nvSpPr>
          <p:spPr bwMode="auto">
            <a:xfrm>
              <a:off x="7010401" y="3125788"/>
              <a:ext cx="77788" cy="38100"/>
            </a:xfrm>
            <a:prstGeom prst="rect">
              <a:avLst/>
            </a:prstGeom>
            <a:noFill/>
            <a:ln w="12700" cap="rnd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1" name="Freeform 372"/>
            <p:cNvSpPr>
              <a:spLocks/>
            </p:cNvSpPr>
            <p:nvPr/>
          </p:nvSpPr>
          <p:spPr bwMode="auto">
            <a:xfrm>
              <a:off x="6881813" y="3198813"/>
              <a:ext cx="219075" cy="22225"/>
            </a:xfrm>
            <a:custGeom>
              <a:avLst/>
              <a:gdLst>
                <a:gd name="T0" fmla="*/ 138 w 138"/>
                <a:gd name="T1" fmla="*/ 14 h 14"/>
                <a:gd name="T2" fmla="*/ 70 w 138"/>
                <a:gd name="T3" fmla="*/ 0 h 14"/>
                <a:gd name="T4" fmla="*/ 0 w 138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8" h="14">
                  <a:moveTo>
                    <a:pt x="138" y="14"/>
                  </a:moveTo>
                  <a:lnTo>
                    <a:pt x="70" y="0"/>
                  </a:lnTo>
                  <a:lnTo>
                    <a:pt x="0" y="14"/>
                  </a:lnTo>
                </a:path>
              </a:pathLst>
            </a:custGeom>
            <a:noFill/>
            <a:ln w="12700" cap="rnd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" name="Freeform 373"/>
            <p:cNvSpPr>
              <a:spLocks/>
            </p:cNvSpPr>
            <p:nvPr/>
          </p:nvSpPr>
          <p:spPr bwMode="auto">
            <a:xfrm>
              <a:off x="6972301" y="3281363"/>
              <a:ext cx="38100" cy="77788"/>
            </a:xfrm>
            <a:custGeom>
              <a:avLst/>
              <a:gdLst>
                <a:gd name="T0" fmla="*/ 5 w 9"/>
                <a:gd name="T1" fmla="*/ 18 h 18"/>
                <a:gd name="T2" fmla="*/ 5 w 9"/>
                <a:gd name="T3" fmla="*/ 18 h 18"/>
                <a:gd name="T4" fmla="*/ 0 w 9"/>
                <a:gd name="T5" fmla="*/ 13 h 18"/>
                <a:gd name="T6" fmla="*/ 0 w 9"/>
                <a:gd name="T7" fmla="*/ 5 h 18"/>
                <a:gd name="T8" fmla="*/ 5 w 9"/>
                <a:gd name="T9" fmla="*/ 0 h 18"/>
                <a:gd name="T10" fmla="*/ 5 w 9"/>
                <a:gd name="T11" fmla="*/ 0 h 18"/>
                <a:gd name="T12" fmla="*/ 9 w 9"/>
                <a:gd name="T13" fmla="*/ 5 h 18"/>
                <a:gd name="T14" fmla="*/ 9 w 9"/>
                <a:gd name="T15" fmla="*/ 13 h 18"/>
                <a:gd name="T16" fmla="*/ 5 w 9"/>
                <a:gd name="T1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8">
                  <a:moveTo>
                    <a:pt x="5" y="18"/>
                  </a:moveTo>
                  <a:cubicBezTo>
                    <a:pt x="5" y="18"/>
                    <a:pt x="5" y="18"/>
                    <a:pt x="5" y="18"/>
                  </a:cubicBezTo>
                  <a:cubicBezTo>
                    <a:pt x="2" y="18"/>
                    <a:pt x="0" y="15"/>
                    <a:pt x="0" y="1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5"/>
                    <a:pt x="7" y="18"/>
                    <a:pt x="5" y="18"/>
                  </a:cubicBezTo>
                  <a:close/>
                </a:path>
              </a:pathLst>
            </a:custGeom>
            <a:noFill/>
            <a:ln w="12700" cap="rnd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" name="Freeform 374"/>
            <p:cNvSpPr>
              <a:spLocks/>
            </p:cNvSpPr>
            <p:nvPr/>
          </p:nvSpPr>
          <p:spPr bwMode="auto">
            <a:xfrm>
              <a:off x="6894513" y="3281363"/>
              <a:ext cx="34925" cy="82550"/>
            </a:xfrm>
            <a:custGeom>
              <a:avLst/>
              <a:gdLst>
                <a:gd name="T0" fmla="*/ 0 w 8"/>
                <a:gd name="T1" fmla="*/ 0 h 19"/>
                <a:gd name="T2" fmla="*/ 0 w 8"/>
                <a:gd name="T3" fmla="*/ 8 h 19"/>
                <a:gd name="T4" fmla="*/ 8 w 8"/>
                <a:gd name="T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9">
                  <a:moveTo>
                    <a:pt x="0" y="0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7" y="13"/>
                    <a:pt x="8" y="19"/>
                  </a:cubicBezTo>
                </a:path>
              </a:pathLst>
            </a:custGeom>
            <a:noFill/>
            <a:ln w="12700" cap="rnd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4" name="Freeform 375"/>
            <p:cNvSpPr>
              <a:spLocks/>
            </p:cNvSpPr>
            <p:nvPr/>
          </p:nvSpPr>
          <p:spPr bwMode="auto">
            <a:xfrm>
              <a:off x="7054851" y="3281363"/>
              <a:ext cx="33338" cy="82550"/>
            </a:xfrm>
            <a:custGeom>
              <a:avLst/>
              <a:gdLst>
                <a:gd name="T0" fmla="*/ 8 w 8"/>
                <a:gd name="T1" fmla="*/ 0 h 19"/>
                <a:gd name="T2" fmla="*/ 8 w 8"/>
                <a:gd name="T3" fmla="*/ 8 h 19"/>
                <a:gd name="T4" fmla="*/ 0 w 8"/>
                <a:gd name="T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9">
                  <a:moveTo>
                    <a:pt x="8" y="0"/>
                  </a:move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1" y="13"/>
                    <a:pt x="0" y="19"/>
                  </a:cubicBezTo>
                </a:path>
              </a:pathLst>
            </a:custGeom>
            <a:noFill/>
            <a:ln w="12700" cap="rnd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5" name="Freeform 376"/>
            <p:cNvSpPr>
              <a:spLocks/>
            </p:cNvSpPr>
            <p:nvPr/>
          </p:nvSpPr>
          <p:spPr bwMode="auto">
            <a:xfrm>
              <a:off x="6773863" y="3130551"/>
              <a:ext cx="38100" cy="246063"/>
            </a:xfrm>
            <a:custGeom>
              <a:avLst/>
              <a:gdLst>
                <a:gd name="T0" fmla="*/ 24 w 24"/>
                <a:gd name="T1" fmla="*/ 0 h 155"/>
                <a:gd name="T2" fmla="*/ 0 w 24"/>
                <a:gd name="T3" fmla="*/ 21 h 155"/>
                <a:gd name="T4" fmla="*/ 0 w 24"/>
                <a:gd name="T5" fmla="*/ 152 h 155"/>
                <a:gd name="T6" fmla="*/ 24 w 24"/>
                <a:gd name="T7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55">
                  <a:moveTo>
                    <a:pt x="24" y="0"/>
                  </a:moveTo>
                  <a:lnTo>
                    <a:pt x="0" y="21"/>
                  </a:lnTo>
                  <a:lnTo>
                    <a:pt x="0" y="152"/>
                  </a:lnTo>
                  <a:lnTo>
                    <a:pt x="24" y="155"/>
                  </a:lnTo>
                </a:path>
              </a:pathLst>
            </a:custGeom>
            <a:noFill/>
            <a:ln w="12700" cap="rnd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6" name="Freeform 377"/>
            <p:cNvSpPr>
              <a:spLocks/>
            </p:cNvSpPr>
            <p:nvPr/>
          </p:nvSpPr>
          <p:spPr bwMode="auto">
            <a:xfrm>
              <a:off x="6726238" y="3406776"/>
              <a:ext cx="120650" cy="12700"/>
            </a:xfrm>
            <a:custGeom>
              <a:avLst/>
              <a:gdLst>
                <a:gd name="T0" fmla="*/ 0 w 76"/>
                <a:gd name="T1" fmla="*/ 0 h 8"/>
                <a:gd name="T2" fmla="*/ 24 w 76"/>
                <a:gd name="T3" fmla="*/ 0 h 8"/>
                <a:gd name="T4" fmla="*/ 76 w 76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6" h="8">
                  <a:moveTo>
                    <a:pt x="0" y="0"/>
                  </a:moveTo>
                  <a:lnTo>
                    <a:pt x="24" y="0"/>
                  </a:lnTo>
                  <a:lnTo>
                    <a:pt x="76" y="8"/>
                  </a:lnTo>
                </a:path>
              </a:pathLst>
            </a:custGeom>
            <a:noFill/>
            <a:ln w="12700" cap="rnd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7" name="Freeform 378"/>
            <p:cNvSpPr>
              <a:spLocks/>
            </p:cNvSpPr>
            <p:nvPr/>
          </p:nvSpPr>
          <p:spPr bwMode="auto">
            <a:xfrm>
              <a:off x="6726238" y="3178176"/>
              <a:ext cx="12700" cy="193675"/>
            </a:xfrm>
            <a:custGeom>
              <a:avLst/>
              <a:gdLst>
                <a:gd name="T0" fmla="*/ 0 w 8"/>
                <a:gd name="T1" fmla="*/ 5 h 122"/>
                <a:gd name="T2" fmla="*/ 8 w 8"/>
                <a:gd name="T3" fmla="*/ 0 h 122"/>
                <a:gd name="T4" fmla="*/ 8 w 8"/>
                <a:gd name="T5" fmla="*/ 122 h 122"/>
                <a:gd name="T6" fmla="*/ 0 w 8"/>
                <a:gd name="T7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22">
                  <a:moveTo>
                    <a:pt x="0" y="5"/>
                  </a:moveTo>
                  <a:lnTo>
                    <a:pt x="8" y="0"/>
                  </a:lnTo>
                  <a:lnTo>
                    <a:pt x="8" y="122"/>
                  </a:lnTo>
                  <a:lnTo>
                    <a:pt x="0" y="122"/>
                  </a:lnTo>
                </a:path>
              </a:pathLst>
            </a:custGeom>
            <a:noFill/>
            <a:ln w="12700" cap="rnd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288" y="2424707"/>
            <a:ext cx="2315835" cy="12351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284" y="2429301"/>
            <a:ext cx="2526163" cy="1230518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398" y="2424707"/>
            <a:ext cx="2315835" cy="123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98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6"/>
          <a:stretch/>
        </p:blipFill>
        <p:spPr>
          <a:xfrm>
            <a:off x="3477" y="1758302"/>
            <a:ext cx="6717792" cy="4304568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92E69D7-A68D-4780-97E5-F1314A176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06F93DE1-FB15-41EB-81A8-DF8B618D68F0}" type="slidenum">
              <a:rPr lang="ru-RU" smtClean="0"/>
              <a:t>4</a:t>
            </a:fld>
            <a:endParaRPr lang="ru-RU" dirty="0"/>
          </a:p>
        </p:txBody>
      </p: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E8BF6D25-A03F-4E35-9066-5A59C6E1481F}"/>
              </a:ext>
            </a:extLst>
          </p:cNvPr>
          <p:cNvGrpSpPr>
            <a:grpSpLocks noChangeAspect="1"/>
          </p:cNvGrpSpPr>
          <p:nvPr/>
        </p:nvGrpSpPr>
        <p:grpSpPr>
          <a:xfrm>
            <a:off x="5334453" y="3664785"/>
            <a:ext cx="396000" cy="578102"/>
            <a:chOff x="5547982" y="4235452"/>
            <a:chExt cx="217487" cy="317499"/>
          </a:xfrm>
        </p:grpSpPr>
        <p:sp>
          <p:nvSpPr>
            <p:cNvPr id="93" name="Line 650">
              <a:extLst>
                <a:ext uri="{FF2B5EF4-FFF2-40B4-BE49-F238E27FC236}">
                  <a16:creationId xmlns:a16="http://schemas.microsoft.com/office/drawing/2014/main" id="{F0748A36-6AEA-49C8-9F11-9CC3E891F7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79732" y="4500564"/>
              <a:ext cx="0" cy="7937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4" name="Freeform 651">
              <a:extLst>
                <a:ext uri="{FF2B5EF4-FFF2-40B4-BE49-F238E27FC236}">
                  <a16:creationId xmlns:a16="http://schemas.microsoft.com/office/drawing/2014/main" id="{76A4B7DE-8BB2-4BD2-B52A-1F44893D52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7982" y="4297364"/>
              <a:ext cx="133350" cy="182562"/>
            </a:xfrm>
            <a:custGeom>
              <a:avLst/>
              <a:gdLst>
                <a:gd name="T0" fmla="*/ 20 w 84"/>
                <a:gd name="T1" fmla="*/ 115 h 115"/>
                <a:gd name="T2" fmla="*/ 20 w 84"/>
                <a:gd name="T3" fmla="*/ 52 h 115"/>
                <a:gd name="T4" fmla="*/ 0 w 84"/>
                <a:gd name="T5" fmla="*/ 52 h 115"/>
                <a:gd name="T6" fmla="*/ 42 w 84"/>
                <a:gd name="T7" fmla="*/ 0 h 115"/>
                <a:gd name="T8" fmla="*/ 84 w 84"/>
                <a:gd name="T9" fmla="*/ 52 h 115"/>
                <a:gd name="T10" fmla="*/ 64 w 84"/>
                <a:gd name="T11" fmla="*/ 52 h 115"/>
                <a:gd name="T12" fmla="*/ 64 w 84"/>
                <a:gd name="T13" fmla="*/ 6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115">
                  <a:moveTo>
                    <a:pt x="20" y="115"/>
                  </a:moveTo>
                  <a:lnTo>
                    <a:pt x="20" y="52"/>
                  </a:lnTo>
                  <a:lnTo>
                    <a:pt x="0" y="52"/>
                  </a:lnTo>
                  <a:lnTo>
                    <a:pt x="42" y="0"/>
                  </a:lnTo>
                  <a:lnTo>
                    <a:pt x="84" y="52"/>
                  </a:lnTo>
                  <a:lnTo>
                    <a:pt x="64" y="52"/>
                  </a:lnTo>
                  <a:lnTo>
                    <a:pt x="64" y="67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5" name="Freeform 652">
              <a:extLst>
                <a:ext uri="{FF2B5EF4-FFF2-40B4-BE49-F238E27FC236}">
                  <a16:creationId xmlns:a16="http://schemas.microsoft.com/office/drawing/2014/main" id="{CD243801-C0F2-4C4B-AE18-995446DF4A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6407" y="4235452"/>
              <a:ext cx="111125" cy="163512"/>
            </a:xfrm>
            <a:custGeom>
              <a:avLst/>
              <a:gdLst>
                <a:gd name="T0" fmla="*/ 16 w 70"/>
                <a:gd name="T1" fmla="*/ 58 h 103"/>
                <a:gd name="T2" fmla="*/ 16 w 70"/>
                <a:gd name="T3" fmla="*/ 45 h 103"/>
                <a:gd name="T4" fmla="*/ 0 w 70"/>
                <a:gd name="T5" fmla="*/ 45 h 103"/>
                <a:gd name="T6" fmla="*/ 35 w 70"/>
                <a:gd name="T7" fmla="*/ 0 h 103"/>
                <a:gd name="T8" fmla="*/ 70 w 70"/>
                <a:gd name="T9" fmla="*/ 45 h 103"/>
                <a:gd name="T10" fmla="*/ 54 w 70"/>
                <a:gd name="T11" fmla="*/ 45 h 103"/>
                <a:gd name="T12" fmla="*/ 54 w 70"/>
                <a:gd name="T13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03">
                  <a:moveTo>
                    <a:pt x="16" y="58"/>
                  </a:moveTo>
                  <a:lnTo>
                    <a:pt x="16" y="45"/>
                  </a:lnTo>
                  <a:lnTo>
                    <a:pt x="0" y="45"/>
                  </a:lnTo>
                  <a:lnTo>
                    <a:pt x="35" y="0"/>
                  </a:lnTo>
                  <a:lnTo>
                    <a:pt x="70" y="45"/>
                  </a:lnTo>
                  <a:lnTo>
                    <a:pt x="54" y="45"/>
                  </a:lnTo>
                  <a:lnTo>
                    <a:pt x="54" y="103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6" name="Oval 653">
              <a:extLst>
                <a:ext uri="{FF2B5EF4-FFF2-40B4-BE49-F238E27FC236}">
                  <a16:creationId xmlns:a16="http://schemas.microsoft.com/office/drawing/2014/main" id="{F3CFDE1B-9587-4517-87A5-AB6B18835C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4182" y="4411664"/>
              <a:ext cx="141287" cy="141287"/>
            </a:xfrm>
            <a:prstGeom prst="ellips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7" name="Freeform 654">
              <a:extLst>
                <a:ext uri="{FF2B5EF4-FFF2-40B4-BE49-F238E27FC236}">
                  <a16:creationId xmlns:a16="http://schemas.microsoft.com/office/drawing/2014/main" id="{84C433AE-2D54-461A-8516-EBC4394CD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3869" y="4441827"/>
              <a:ext cx="60325" cy="82550"/>
            </a:xfrm>
            <a:custGeom>
              <a:avLst/>
              <a:gdLst>
                <a:gd name="T0" fmla="*/ 10 w 44"/>
                <a:gd name="T1" fmla="*/ 61 h 61"/>
                <a:gd name="T2" fmla="*/ 10 w 44"/>
                <a:gd name="T3" fmla="*/ 0 h 61"/>
                <a:gd name="T4" fmla="*/ 29 w 44"/>
                <a:gd name="T5" fmla="*/ 0 h 61"/>
                <a:gd name="T6" fmla="*/ 44 w 44"/>
                <a:gd name="T7" fmla="*/ 15 h 61"/>
                <a:gd name="T8" fmla="*/ 44 w 44"/>
                <a:gd name="T9" fmla="*/ 15 h 61"/>
                <a:gd name="T10" fmla="*/ 29 w 44"/>
                <a:gd name="T11" fmla="*/ 30 h 61"/>
                <a:gd name="T12" fmla="*/ 0 w 44"/>
                <a:gd name="T13" fmla="*/ 3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61">
                  <a:moveTo>
                    <a:pt x="10" y="61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8" y="0"/>
                    <a:pt x="44" y="7"/>
                    <a:pt x="44" y="15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4" y="23"/>
                    <a:pt x="38" y="30"/>
                    <a:pt x="29" y="30"/>
                  </a:cubicBezTo>
                  <a:cubicBezTo>
                    <a:pt x="0" y="30"/>
                    <a:pt x="0" y="30"/>
                    <a:pt x="0" y="30"/>
                  </a:cubicBez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8" name="Line 655">
              <a:extLst>
                <a:ext uri="{FF2B5EF4-FFF2-40B4-BE49-F238E27FC236}">
                  <a16:creationId xmlns:a16="http://schemas.microsoft.com/office/drawing/2014/main" id="{3FB06874-48F1-405E-9CB2-FCE74AF390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63869" y="4498977"/>
              <a:ext cx="33337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2B26EC69-AB97-4BF5-BD9B-B9C081660689}"/>
              </a:ext>
            </a:extLst>
          </p:cNvPr>
          <p:cNvGrpSpPr/>
          <p:nvPr/>
        </p:nvGrpSpPr>
        <p:grpSpPr>
          <a:xfrm>
            <a:off x="5458000" y="5503025"/>
            <a:ext cx="388269" cy="564525"/>
            <a:chOff x="6662738" y="1804988"/>
            <a:chExt cx="247650" cy="358775"/>
          </a:xfrm>
        </p:grpSpPr>
        <p:sp>
          <p:nvSpPr>
            <p:cNvPr id="40" name="Freeform 631">
              <a:extLst>
                <a:ext uri="{FF2B5EF4-FFF2-40B4-BE49-F238E27FC236}">
                  <a16:creationId xmlns:a16="http://schemas.microsoft.com/office/drawing/2014/main" id="{8AB2C1E6-13F6-4F38-B677-DE786D6EFE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4175" y="1925638"/>
              <a:ext cx="106362" cy="127000"/>
            </a:xfrm>
            <a:custGeom>
              <a:avLst/>
              <a:gdLst>
                <a:gd name="T0" fmla="*/ 0 w 32"/>
                <a:gd name="T1" fmla="*/ 15 h 38"/>
                <a:gd name="T2" fmla="*/ 0 w 32"/>
                <a:gd name="T3" fmla="*/ 16 h 38"/>
                <a:gd name="T4" fmla="*/ 2 w 32"/>
                <a:gd name="T5" fmla="*/ 18 h 38"/>
                <a:gd name="T6" fmla="*/ 8 w 32"/>
                <a:gd name="T7" fmla="*/ 18 h 38"/>
                <a:gd name="T8" fmla="*/ 10 w 32"/>
                <a:gd name="T9" fmla="*/ 16 h 38"/>
                <a:gd name="T10" fmla="*/ 10 w 32"/>
                <a:gd name="T11" fmla="*/ 15 h 38"/>
                <a:gd name="T12" fmla="*/ 16 w 32"/>
                <a:gd name="T13" fmla="*/ 10 h 38"/>
                <a:gd name="T14" fmla="*/ 21 w 32"/>
                <a:gd name="T15" fmla="*/ 15 h 38"/>
                <a:gd name="T16" fmla="*/ 19 w 32"/>
                <a:gd name="T17" fmla="*/ 20 h 38"/>
                <a:gd name="T18" fmla="*/ 9 w 32"/>
                <a:gd name="T19" fmla="*/ 32 h 38"/>
                <a:gd name="T20" fmla="*/ 9 w 32"/>
                <a:gd name="T21" fmla="*/ 36 h 38"/>
                <a:gd name="T22" fmla="*/ 11 w 32"/>
                <a:gd name="T23" fmla="*/ 38 h 38"/>
                <a:gd name="T24" fmla="*/ 17 w 32"/>
                <a:gd name="T25" fmla="*/ 38 h 38"/>
                <a:gd name="T26" fmla="*/ 19 w 32"/>
                <a:gd name="T27" fmla="*/ 36 h 38"/>
                <a:gd name="T28" fmla="*/ 19 w 32"/>
                <a:gd name="T29" fmla="*/ 34 h 38"/>
                <a:gd name="T30" fmla="*/ 31 w 32"/>
                <a:gd name="T31" fmla="*/ 15 h 38"/>
                <a:gd name="T32" fmla="*/ 16 w 32"/>
                <a:gd name="T33" fmla="*/ 0 h 38"/>
                <a:gd name="T34" fmla="*/ 0 w 32"/>
                <a:gd name="T35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8">
                  <a:moveTo>
                    <a:pt x="0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2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9" y="18"/>
                    <a:pt x="10" y="17"/>
                    <a:pt x="10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2"/>
                    <a:pt x="13" y="10"/>
                    <a:pt x="16" y="10"/>
                  </a:cubicBezTo>
                  <a:cubicBezTo>
                    <a:pt x="19" y="10"/>
                    <a:pt x="21" y="12"/>
                    <a:pt x="21" y="15"/>
                  </a:cubicBezTo>
                  <a:cubicBezTo>
                    <a:pt x="21" y="16"/>
                    <a:pt x="22" y="18"/>
                    <a:pt x="19" y="20"/>
                  </a:cubicBezTo>
                  <a:cubicBezTo>
                    <a:pt x="11" y="26"/>
                    <a:pt x="10" y="28"/>
                    <a:pt x="9" y="32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7"/>
                    <a:pt x="10" y="38"/>
                    <a:pt x="11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8" y="38"/>
                    <a:pt x="19" y="37"/>
                    <a:pt x="19" y="36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9" y="28"/>
                    <a:pt x="31" y="27"/>
                    <a:pt x="31" y="15"/>
                  </a:cubicBezTo>
                  <a:cubicBezTo>
                    <a:pt x="32" y="7"/>
                    <a:pt x="24" y="0"/>
                    <a:pt x="16" y="0"/>
                  </a:cubicBezTo>
                  <a:cubicBezTo>
                    <a:pt x="7" y="0"/>
                    <a:pt x="0" y="7"/>
                    <a:pt x="0" y="15"/>
                  </a:cubicBez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Oval 632">
              <a:extLst>
                <a:ext uri="{FF2B5EF4-FFF2-40B4-BE49-F238E27FC236}">
                  <a16:creationId xmlns:a16="http://schemas.microsoft.com/office/drawing/2014/main" id="{73548485-A88B-4C4A-9185-9858D4C7B3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4338" y="2070100"/>
              <a:ext cx="36512" cy="39687"/>
            </a:xfrm>
            <a:prstGeom prst="ellips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" name="Freeform 633">
              <a:extLst>
                <a:ext uri="{FF2B5EF4-FFF2-40B4-BE49-F238E27FC236}">
                  <a16:creationId xmlns:a16="http://schemas.microsoft.com/office/drawing/2014/main" id="{A42196C0-224B-411B-AE5C-C61C43780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738" y="1852613"/>
              <a:ext cx="247650" cy="311150"/>
            </a:xfrm>
            <a:custGeom>
              <a:avLst/>
              <a:gdLst>
                <a:gd name="T0" fmla="*/ 133 w 156"/>
                <a:gd name="T1" fmla="*/ 0 h 196"/>
                <a:gd name="T2" fmla="*/ 156 w 156"/>
                <a:gd name="T3" fmla="*/ 0 h 196"/>
                <a:gd name="T4" fmla="*/ 156 w 156"/>
                <a:gd name="T5" fmla="*/ 196 h 196"/>
                <a:gd name="T6" fmla="*/ 0 w 156"/>
                <a:gd name="T7" fmla="*/ 196 h 196"/>
                <a:gd name="T8" fmla="*/ 0 w 156"/>
                <a:gd name="T9" fmla="*/ 0 h 196"/>
                <a:gd name="T10" fmla="*/ 21 w 1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6" h="196">
                  <a:moveTo>
                    <a:pt x="133" y="0"/>
                  </a:moveTo>
                  <a:lnTo>
                    <a:pt x="156" y="0"/>
                  </a:lnTo>
                  <a:lnTo>
                    <a:pt x="156" y="196"/>
                  </a:lnTo>
                  <a:lnTo>
                    <a:pt x="0" y="196"/>
                  </a:lnTo>
                  <a:lnTo>
                    <a:pt x="0" y="0"/>
                  </a:lnTo>
                  <a:lnTo>
                    <a:pt x="21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" name="Freeform 634">
              <a:extLst>
                <a:ext uri="{FF2B5EF4-FFF2-40B4-BE49-F238E27FC236}">
                  <a16:creationId xmlns:a16="http://schemas.microsoft.com/office/drawing/2014/main" id="{1F39F4B1-9DF6-41A1-890B-153846A58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888" y="1804988"/>
              <a:ext cx="134937" cy="74612"/>
            </a:xfrm>
            <a:custGeom>
              <a:avLst/>
              <a:gdLst>
                <a:gd name="T0" fmla="*/ 17 w 40"/>
                <a:gd name="T1" fmla="*/ 10 h 22"/>
                <a:gd name="T2" fmla="*/ 2 w 40"/>
                <a:gd name="T3" fmla="*/ 10 h 22"/>
                <a:gd name="T4" fmla="*/ 0 w 40"/>
                <a:gd name="T5" fmla="*/ 12 h 22"/>
                <a:gd name="T6" fmla="*/ 0 w 40"/>
                <a:gd name="T7" fmla="*/ 22 h 22"/>
                <a:gd name="T8" fmla="*/ 40 w 40"/>
                <a:gd name="T9" fmla="*/ 22 h 22"/>
                <a:gd name="T10" fmla="*/ 40 w 40"/>
                <a:gd name="T11" fmla="*/ 12 h 22"/>
                <a:gd name="T12" fmla="*/ 38 w 40"/>
                <a:gd name="T13" fmla="*/ 10 h 22"/>
                <a:gd name="T14" fmla="*/ 32 w 40"/>
                <a:gd name="T15" fmla="*/ 10 h 22"/>
                <a:gd name="T16" fmla="*/ 32 w 40"/>
                <a:gd name="T17" fmla="*/ 8 h 22"/>
                <a:gd name="T18" fmla="*/ 24 w 40"/>
                <a:gd name="T19" fmla="*/ 0 h 22"/>
                <a:gd name="T20" fmla="*/ 16 w 40"/>
                <a:gd name="T21" fmla="*/ 0 h 22"/>
                <a:gd name="T22" fmla="*/ 8 w 40"/>
                <a:gd name="T23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22">
                  <a:moveTo>
                    <a:pt x="17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1"/>
                    <a:pt x="39" y="10"/>
                    <a:pt x="38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3"/>
                    <a:pt x="28" y="0"/>
                    <a:pt x="2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2" y="0"/>
                    <a:pt x="10" y="2"/>
                    <a:pt x="8" y="5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9C1451CE-D5FC-4705-9191-F4CC5E4F2FB8}"/>
              </a:ext>
            </a:extLst>
          </p:cNvPr>
          <p:cNvSpPr txBox="1"/>
          <p:nvPr/>
        </p:nvSpPr>
        <p:spPr>
          <a:xfrm>
            <a:off x="967353" y="487758"/>
            <a:ext cx="8387255" cy="685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УЧАСТКИ С ЦЕМЕНТОБЕТОННЫМ ПОКРЫТИЕМ НА АВТОМОБИЛЬНОЙ ДОРОГЕ А-350 ЧИТА – ЗАБАЙКАЛЬСК – ГРАНИЦА С КНР</a:t>
            </a:r>
            <a:endParaRPr lang="ru-RU" b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E7D297C-EB90-42A2-9FF7-D579D4DA91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270" y="365392"/>
            <a:ext cx="1726266" cy="98459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871" y="1465653"/>
            <a:ext cx="5392129" cy="4930700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" name="Прямоугольная выноска 2"/>
          <p:cNvSpPr/>
          <p:nvPr/>
        </p:nvSpPr>
        <p:spPr>
          <a:xfrm>
            <a:off x="2409825" y="5140324"/>
            <a:ext cx="1320800" cy="581025"/>
          </a:xfrm>
          <a:prstGeom prst="wedgeRectCallout">
            <a:avLst>
              <a:gd name="adj1" fmla="val 56517"/>
              <a:gd name="adj2" fmla="val -371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Участки с цементобетонным покрытием</a:t>
            </a:r>
            <a:endParaRPr lang="ru-RU" sz="1000" dirty="0"/>
          </a:p>
        </p:txBody>
      </p:sp>
      <p:sp>
        <p:nvSpPr>
          <p:cNvPr id="5" name="Полилиния 4"/>
          <p:cNvSpPr/>
          <p:nvPr/>
        </p:nvSpPr>
        <p:spPr>
          <a:xfrm>
            <a:off x="3795713" y="5081588"/>
            <a:ext cx="95250" cy="181186"/>
          </a:xfrm>
          <a:custGeom>
            <a:avLst/>
            <a:gdLst>
              <a:gd name="connsiteX0" fmla="*/ 0 w 95250"/>
              <a:gd name="connsiteY0" fmla="*/ 0 h 181186"/>
              <a:gd name="connsiteX1" fmla="*/ 4762 w 95250"/>
              <a:gd name="connsiteY1" fmla="*/ 11906 h 181186"/>
              <a:gd name="connsiteX2" fmla="*/ 7143 w 95250"/>
              <a:gd name="connsiteY2" fmla="*/ 19050 h 181186"/>
              <a:gd name="connsiteX3" fmla="*/ 11906 w 95250"/>
              <a:gd name="connsiteY3" fmla="*/ 28575 h 181186"/>
              <a:gd name="connsiteX4" fmla="*/ 14287 w 95250"/>
              <a:gd name="connsiteY4" fmla="*/ 35718 h 181186"/>
              <a:gd name="connsiteX5" fmla="*/ 16668 w 95250"/>
              <a:gd name="connsiteY5" fmla="*/ 47625 h 181186"/>
              <a:gd name="connsiteX6" fmla="*/ 23812 w 95250"/>
              <a:gd name="connsiteY6" fmla="*/ 52387 h 181186"/>
              <a:gd name="connsiteX7" fmla="*/ 28575 w 95250"/>
              <a:gd name="connsiteY7" fmla="*/ 66675 h 181186"/>
              <a:gd name="connsiteX8" fmla="*/ 33337 w 95250"/>
              <a:gd name="connsiteY8" fmla="*/ 85725 h 181186"/>
              <a:gd name="connsiteX9" fmla="*/ 40481 w 95250"/>
              <a:gd name="connsiteY9" fmla="*/ 92868 h 181186"/>
              <a:gd name="connsiteX10" fmla="*/ 45243 w 95250"/>
              <a:gd name="connsiteY10" fmla="*/ 104775 h 181186"/>
              <a:gd name="connsiteX11" fmla="*/ 50006 w 95250"/>
              <a:gd name="connsiteY11" fmla="*/ 123825 h 181186"/>
              <a:gd name="connsiteX12" fmla="*/ 57150 w 95250"/>
              <a:gd name="connsiteY12" fmla="*/ 128587 h 181186"/>
              <a:gd name="connsiteX13" fmla="*/ 66675 w 95250"/>
              <a:gd name="connsiteY13" fmla="*/ 142875 h 181186"/>
              <a:gd name="connsiteX14" fmla="*/ 71437 w 95250"/>
              <a:gd name="connsiteY14" fmla="*/ 150018 h 181186"/>
              <a:gd name="connsiteX15" fmla="*/ 78581 w 95250"/>
              <a:gd name="connsiteY15" fmla="*/ 157162 h 181186"/>
              <a:gd name="connsiteX16" fmla="*/ 83343 w 95250"/>
              <a:gd name="connsiteY16" fmla="*/ 166687 h 181186"/>
              <a:gd name="connsiteX17" fmla="*/ 92868 w 95250"/>
              <a:gd name="connsiteY17" fmla="*/ 180975 h 181186"/>
              <a:gd name="connsiteX18" fmla="*/ 95250 w 95250"/>
              <a:gd name="connsiteY18" fmla="*/ 180975 h 181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5250" h="181186">
                <a:moveTo>
                  <a:pt x="0" y="0"/>
                </a:moveTo>
                <a:cubicBezTo>
                  <a:pt x="1587" y="3969"/>
                  <a:pt x="3261" y="7904"/>
                  <a:pt x="4762" y="11906"/>
                </a:cubicBezTo>
                <a:cubicBezTo>
                  <a:pt x="5643" y="14256"/>
                  <a:pt x="6154" y="16743"/>
                  <a:pt x="7143" y="19050"/>
                </a:cubicBezTo>
                <a:cubicBezTo>
                  <a:pt x="8541" y="22313"/>
                  <a:pt x="10508" y="25312"/>
                  <a:pt x="11906" y="28575"/>
                </a:cubicBezTo>
                <a:cubicBezTo>
                  <a:pt x="12895" y="30882"/>
                  <a:pt x="13678" y="33283"/>
                  <a:pt x="14287" y="35718"/>
                </a:cubicBezTo>
                <a:cubicBezTo>
                  <a:pt x="15269" y="39645"/>
                  <a:pt x="14660" y="44111"/>
                  <a:pt x="16668" y="47625"/>
                </a:cubicBezTo>
                <a:cubicBezTo>
                  <a:pt x="18088" y="50110"/>
                  <a:pt x="21431" y="50800"/>
                  <a:pt x="23812" y="52387"/>
                </a:cubicBezTo>
                <a:cubicBezTo>
                  <a:pt x="25400" y="57150"/>
                  <a:pt x="27358" y="61805"/>
                  <a:pt x="28575" y="66675"/>
                </a:cubicBezTo>
                <a:cubicBezTo>
                  <a:pt x="30162" y="73025"/>
                  <a:pt x="28708" y="81097"/>
                  <a:pt x="33337" y="85725"/>
                </a:cubicBezTo>
                <a:lnTo>
                  <a:pt x="40481" y="92868"/>
                </a:lnTo>
                <a:cubicBezTo>
                  <a:pt x="42068" y="96837"/>
                  <a:pt x="44015" y="100681"/>
                  <a:pt x="45243" y="104775"/>
                </a:cubicBezTo>
                <a:cubicBezTo>
                  <a:pt x="45455" y="105483"/>
                  <a:pt x="47996" y="121313"/>
                  <a:pt x="50006" y="123825"/>
                </a:cubicBezTo>
                <a:cubicBezTo>
                  <a:pt x="51794" y="126060"/>
                  <a:pt x="54769" y="127000"/>
                  <a:pt x="57150" y="128587"/>
                </a:cubicBezTo>
                <a:lnTo>
                  <a:pt x="66675" y="142875"/>
                </a:lnTo>
                <a:cubicBezTo>
                  <a:pt x="68262" y="145256"/>
                  <a:pt x="69414" y="147995"/>
                  <a:pt x="71437" y="150018"/>
                </a:cubicBezTo>
                <a:lnTo>
                  <a:pt x="78581" y="157162"/>
                </a:lnTo>
                <a:cubicBezTo>
                  <a:pt x="80168" y="160337"/>
                  <a:pt x="81945" y="163424"/>
                  <a:pt x="83343" y="166687"/>
                </a:cubicBezTo>
                <a:cubicBezTo>
                  <a:pt x="87190" y="175663"/>
                  <a:pt x="83414" y="173884"/>
                  <a:pt x="92868" y="180975"/>
                </a:cubicBezTo>
                <a:cubicBezTo>
                  <a:pt x="93503" y="181451"/>
                  <a:pt x="94456" y="180975"/>
                  <a:pt x="95250" y="18097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 5"/>
          <p:cNvSpPr/>
          <p:nvPr/>
        </p:nvSpPr>
        <p:spPr>
          <a:xfrm>
            <a:off x="3929063" y="5334000"/>
            <a:ext cx="140493" cy="288131"/>
          </a:xfrm>
          <a:custGeom>
            <a:avLst/>
            <a:gdLst>
              <a:gd name="connsiteX0" fmla="*/ 9525 w 140493"/>
              <a:gd name="connsiteY0" fmla="*/ 0 h 288131"/>
              <a:gd name="connsiteX1" fmla="*/ 7143 w 140493"/>
              <a:gd name="connsiteY1" fmla="*/ 45244 h 288131"/>
              <a:gd name="connsiteX2" fmla="*/ 2381 w 140493"/>
              <a:gd name="connsiteY2" fmla="*/ 52388 h 288131"/>
              <a:gd name="connsiteX3" fmla="*/ 0 w 140493"/>
              <a:gd name="connsiteY3" fmla="*/ 59531 h 288131"/>
              <a:gd name="connsiteX4" fmla="*/ 7143 w 140493"/>
              <a:gd name="connsiteY4" fmla="*/ 66675 h 288131"/>
              <a:gd name="connsiteX5" fmla="*/ 16668 w 140493"/>
              <a:gd name="connsiteY5" fmla="*/ 69056 h 288131"/>
              <a:gd name="connsiteX6" fmla="*/ 40481 w 140493"/>
              <a:gd name="connsiteY6" fmla="*/ 102394 h 288131"/>
              <a:gd name="connsiteX7" fmla="*/ 47625 w 140493"/>
              <a:gd name="connsiteY7" fmla="*/ 107156 h 288131"/>
              <a:gd name="connsiteX8" fmla="*/ 57150 w 140493"/>
              <a:gd name="connsiteY8" fmla="*/ 121444 h 288131"/>
              <a:gd name="connsiteX9" fmla="*/ 61912 w 140493"/>
              <a:gd name="connsiteY9" fmla="*/ 145256 h 288131"/>
              <a:gd name="connsiteX10" fmla="*/ 71437 w 140493"/>
              <a:gd name="connsiteY10" fmla="*/ 190500 h 288131"/>
              <a:gd name="connsiteX11" fmla="*/ 73818 w 140493"/>
              <a:gd name="connsiteY11" fmla="*/ 197644 h 288131"/>
              <a:gd name="connsiteX12" fmla="*/ 78581 w 140493"/>
              <a:gd name="connsiteY12" fmla="*/ 204788 h 288131"/>
              <a:gd name="connsiteX13" fmla="*/ 85725 w 140493"/>
              <a:gd name="connsiteY13" fmla="*/ 219075 h 288131"/>
              <a:gd name="connsiteX14" fmla="*/ 92868 w 140493"/>
              <a:gd name="connsiteY14" fmla="*/ 238125 h 288131"/>
              <a:gd name="connsiteX15" fmla="*/ 109537 w 140493"/>
              <a:gd name="connsiteY15" fmla="*/ 250031 h 288131"/>
              <a:gd name="connsiteX16" fmla="*/ 119062 w 140493"/>
              <a:gd name="connsiteY16" fmla="*/ 264319 h 288131"/>
              <a:gd name="connsiteX17" fmla="*/ 133350 w 140493"/>
              <a:gd name="connsiteY17" fmla="*/ 273844 h 288131"/>
              <a:gd name="connsiteX18" fmla="*/ 138112 w 140493"/>
              <a:gd name="connsiteY18" fmla="*/ 280988 h 288131"/>
              <a:gd name="connsiteX19" fmla="*/ 140493 w 140493"/>
              <a:gd name="connsiteY19" fmla="*/ 288131 h 288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40493" h="288131">
                <a:moveTo>
                  <a:pt x="9525" y="0"/>
                </a:moveTo>
                <a:cubicBezTo>
                  <a:pt x="8731" y="15081"/>
                  <a:pt x="9184" y="30280"/>
                  <a:pt x="7143" y="45244"/>
                </a:cubicBezTo>
                <a:cubicBezTo>
                  <a:pt x="6756" y="48080"/>
                  <a:pt x="3661" y="49828"/>
                  <a:pt x="2381" y="52388"/>
                </a:cubicBezTo>
                <a:cubicBezTo>
                  <a:pt x="1259" y="54633"/>
                  <a:pt x="794" y="57150"/>
                  <a:pt x="0" y="59531"/>
                </a:cubicBezTo>
                <a:cubicBezTo>
                  <a:pt x="2381" y="61912"/>
                  <a:pt x="4219" y="65004"/>
                  <a:pt x="7143" y="66675"/>
                </a:cubicBezTo>
                <a:cubicBezTo>
                  <a:pt x="9984" y="68299"/>
                  <a:pt x="15379" y="66048"/>
                  <a:pt x="16668" y="69056"/>
                </a:cubicBezTo>
                <a:cubicBezTo>
                  <a:pt x="33226" y="107691"/>
                  <a:pt x="4438" y="97889"/>
                  <a:pt x="40481" y="102394"/>
                </a:cubicBezTo>
                <a:cubicBezTo>
                  <a:pt x="42862" y="103981"/>
                  <a:pt x="45740" y="105002"/>
                  <a:pt x="47625" y="107156"/>
                </a:cubicBezTo>
                <a:cubicBezTo>
                  <a:pt x="51394" y="111464"/>
                  <a:pt x="57150" y="121444"/>
                  <a:pt x="57150" y="121444"/>
                </a:cubicBezTo>
                <a:cubicBezTo>
                  <a:pt x="58737" y="129381"/>
                  <a:pt x="60681" y="137256"/>
                  <a:pt x="61912" y="145256"/>
                </a:cubicBezTo>
                <a:cubicBezTo>
                  <a:pt x="67439" y="181177"/>
                  <a:pt x="63373" y="166307"/>
                  <a:pt x="71437" y="190500"/>
                </a:cubicBezTo>
                <a:cubicBezTo>
                  <a:pt x="72231" y="192881"/>
                  <a:pt x="72426" y="195556"/>
                  <a:pt x="73818" y="197644"/>
                </a:cubicBezTo>
                <a:lnTo>
                  <a:pt x="78581" y="204788"/>
                </a:lnTo>
                <a:cubicBezTo>
                  <a:pt x="84566" y="222744"/>
                  <a:pt x="76491" y="200608"/>
                  <a:pt x="85725" y="219075"/>
                </a:cubicBezTo>
                <a:cubicBezTo>
                  <a:pt x="89206" y="226037"/>
                  <a:pt x="87602" y="231104"/>
                  <a:pt x="92868" y="238125"/>
                </a:cubicBezTo>
                <a:cubicBezTo>
                  <a:pt x="94347" y="240097"/>
                  <a:pt x="106544" y="248036"/>
                  <a:pt x="109537" y="250031"/>
                </a:cubicBezTo>
                <a:cubicBezTo>
                  <a:pt x="112712" y="254794"/>
                  <a:pt x="114299" y="261144"/>
                  <a:pt x="119062" y="264319"/>
                </a:cubicBezTo>
                <a:lnTo>
                  <a:pt x="133350" y="273844"/>
                </a:lnTo>
                <a:cubicBezTo>
                  <a:pt x="134937" y="276225"/>
                  <a:pt x="136832" y="278428"/>
                  <a:pt x="138112" y="280988"/>
                </a:cubicBezTo>
                <a:cubicBezTo>
                  <a:pt x="139234" y="283233"/>
                  <a:pt x="140493" y="288131"/>
                  <a:pt x="140493" y="288131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кругленная прямоугольная выноска 43"/>
          <p:cNvSpPr/>
          <p:nvPr/>
        </p:nvSpPr>
        <p:spPr>
          <a:xfrm>
            <a:off x="745435" y="3899209"/>
            <a:ext cx="881314" cy="421427"/>
          </a:xfrm>
          <a:prstGeom prst="wedgeRoundRectCallout">
            <a:avLst>
              <a:gd name="adj1" fmla="val 70557"/>
              <a:gd name="adj2" fmla="val 6025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/>
              <a:t>Р-258</a:t>
            </a:r>
          </a:p>
          <a:p>
            <a:pPr algn="ctr"/>
            <a:r>
              <a:rPr lang="ru-RU" sz="1000" b="1" dirty="0" smtClean="0"/>
              <a:t>«Байкал»</a:t>
            </a:r>
            <a:endParaRPr lang="ru-RU" sz="1000" b="1" dirty="0"/>
          </a:p>
        </p:txBody>
      </p:sp>
      <p:sp>
        <p:nvSpPr>
          <p:cNvPr id="47" name="Скругленная прямоугольная выноска 46"/>
          <p:cNvSpPr/>
          <p:nvPr/>
        </p:nvSpPr>
        <p:spPr>
          <a:xfrm>
            <a:off x="3277692" y="4094554"/>
            <a:ext cx="1443393" cy="421427"/>
          </a:xfrm>
          <a:prstGeom prst="wedgeRoundRectCallout">
            <a:avLst>
              <a:gd name="adj1" fmla="val -61863"/>
              <a:gd name="adj2" fmla="val 5575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/>
              <a:t>А-350</a:t>
            </a:r>
          </a:p>
          <a:p>
            <a:pPr algn="ctr"/>
            <a:r>
              <a:rPr lang="ru-RU" sz="1000" b="1" dirty="0" smtClean="0"/>
              <a:t>Чита-Забайкальск</a:t>
            </a:r>
            <a:endParaRPr lang="ru-RU" sz="1000" b="1" dirty="0"/>
          </a:p>
        </p:txBody>
      </p:sp>
      <p:sp>
        <p:nvSpPr>
          <p:cNvPr id="48" name="Скругленная прямоугольная выноска 47"/>
          <p:cNvSpPr/>
          <p:nvPr/>
        </p:nvSpPr>
        <p:spPr>
          <a:xfrm>
            <a:off x="3175197" y="2784731"/>
            <a:ext cx="881314" cy="421427"/>
          </a:xfrm>
          <a:prstGeom prst="wedgeRoundRectCallout">
            <a:avLst>
              <a:gd name="adj1" fmla="val 70019"/>
              <a:gd name="adj2" fmla="val 4676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/>
              <a:t>Р-297</a:t>
            </a:r>
          </a:p>
          <a:p>
            <a:pPr algn="ctr"/>
            <a:r>
              <a:rPr lang="ru-RU" sz="1000" b="1" dirty="0" smtClean="0"/>
              <a:t>«Амур»</a:t>
            </a:r>
            <a:endParaRPr lang="ru-RU" sz="1000" b="1" dirty="0"/>
          </a:p>
        </p:txBody>
      </p:sp>
    </p:spTree>
    <p:extLst>
      <p:ext uri="{BB962C8B-B14F-4D97-AF65-F5344CB8AC3E}">
        <p14:creationId xmlns:p14="http://schemas.microsoft.com/office/powerpoint/2010/main" val="140064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92E69D7-A68D-4780-97E5-F1314A176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06F93DE1-FB15-41EB-81A8-DF8B618D68F0}" type="slidenum">
              <a:rPr lang="ru-RU" smtClean="0"/>
              <a:t>5</a:t>
            </a:fld>
            <a:endParaRPr lang="ru-RU" dirty="0"/>
          </a:p>
        </p:txBody>
      </p: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E8BF6D25-A03F-4E35-9066-5A59C6E1481F}"/>
              </a:ext>
            </a:extLst>
          </p:cNvPr>
          <p:cNvGrpSpPr>
            <a:grpSpLocks noChangeAspect="1"/>
          </p:cNvGrpSpPr>
          <p:nvPr/>
        </p:nvGrpSpPr>
        <p:grpSpPr>
          <a:xfrm>
            <a:off x="5334453" y="3664785"/>
            <a:ext cx="396000" cy="578102"/>
            <a:chOff x="5547982" y="4235452"/>
            <a:chExt cx="217487" cy="317499"/>
          </a:xfrm>
        </p:grpSpPr>
        <p:sp>
          <p:nvSpPr>
            <p:cNvPr id="93" name="Line 650">
              <a:extLst>
                <a:ext uri="{FF2B5EF4-FFF2-40B4-BE49-F238E27FC236}">
                  <a16:creationId xmlns:a16="http://schemas.microsoft.com/office/drawing/2014/main" id="{F0748A36-6AEA-49C8-9F11-9CC3E891F7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79732" y="4500564"/>
              <a:ext cx="0" cy="7937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4" name="Freeform 651">
              <a:extLst>
                <a:ext uri="{FF2B5EF4-FFF2-40B4-BE49-F238E27FC236}">
                  <a16:creationId xmlns:a16="http://schemas.microsoft.com/office/drawing/2014/main" id="{76A4B7DE-8BB2-4BD2-B52A-1F44893D52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7982" y="4297364"/>
              <a:ext cx="133350" cy="182562"/>
            </a:xfrm>
            <a:custGeom>
              <a:avLst/>
              <a:gdLst>
                <a:gd name="T0" fmla="*/ 20 w 84"/>
                <a:gd name="T1" fmla="*/ 115 h 115"/>
                <a:gd name="T2" fmla="*/ 20 w 84"/>
                <a:gd name="T3" fmla="*/ 52 h 115"/>
                <a:gd name="T4" fmla="*/ 0 w 84"/>
                <a:gd name="T5" fmla="*/ 52 h 115"/>
                <a:gd name="T6" fmla="*/ 42 w 84"/>
                <a:gd name="T7" fmla="*/ 0 h 115"/>
                <a:gd name="T8" fmla="*/ 84 w 84"/>
                <a:gd name="T9" fmla="*/ 52 h 115"/>
                <a:gd name="T10" fmla="*/ 64 w 84"/>
                <a:gd name="T11" fmla="*/ 52 h 115"/>
                <a:gd name="T12" fmla="*/ 64 w 84"/>
                <a:gd name="T13" fmla="*/ 6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115">
                  <a:moveTo>
                    <a:pt x="20" y="115"/>
                  </a:moveTo>
                  <a:lnTo>
                    <a:pt x="20" y="52"/>
                  </a:lnTo>
                  <a:lnTo>
                    <a:pt x="0" y="52"/>
                  </a:lnTo>
                  <a:lnTo>
                    <a:pt x="42" y="0"/>
                  </a:lnTo>
                  <a:lnTo>
                    <a:pt x="84" y="52"/>
                  </a:lnTo>
                  <a:lnTo>
                    <a:pt x="64" y="52"/>
                  </a:lnTo>
                  <a:lnTo>
                    <a:pt x="64" y="67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5" name="Freeform 652">
              <a:extLst>
                <a:ext uri="{FF2B5EF4-FFF2-40B4-BE49-F238E27FC236}">
                  <a16:creationId xmlns:a16="http://schemas.microsoft.com/office/drawing/2014/main" id="{CD243801-C0F2-4C4B-AE18-995446DF4A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6407" y="4235452"/>
              <a:ext cx="111125" cy="163512"/>
            </a:xfrm>
            <a:custGeom>
              <a:avLst/>
              <a:gdLst>
                <a:gd name="T0" fmla="*/ 16 w 70"/>
                <a:gd name="T1" fmla="*/ 58 h 103"/>
                <a:gd name="T2" fmla="*/ 16 w 70"/>
                <a:gd name="T3" fmla="*/ 45 h 103"/>
                <a:gd name="T4" fmla="*/ 0 w 70"/>
                <a:gd name="T5" fmla="*/ 45 h 103"/>
                <a:gd name="T6" fmla="*/ 35 w 70"/>
                <a:gd name="T7" fmla="*/ 0 h 103"/>
                <a:gd name="T8" fmla="*/ 70 w 70"/>
                <a:gd name="T9" fmla="*/ 45 h 103"/>
                <a:gd name="T10" fmla="*/ 54 w 70"/>
                <a:gd name="T11" fmla="*/ 45 h 103"/>
                <a:gd name="T12" fmla="*/ 54 w 70"/>
                <a:gd name="T13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03">
                  <a:moveTo>
                    <a:pt x="16" y="58"/>
                  </a:moveTo>
                  <a:lnTo>
                    <a:pt x="16" y="45"/>
                  </a:lnTo>
                  <a:lnTo>
                    <a:pt x="0" y="45"/>
                  </a:lnTo>
                  <a:lnTo>
                    <a:pt x="35" y="0"/>
                  </a:lnTo>
                  <a:lnTo>
                    <a:pt x="70" y="45"/>
                  </a:lnTo>
                  <a:lnTo>
                    <a:pt x="54" y="45"/>
                  </a:lnTo>
                  <a:lnTo>
                    <a:pt x="54" y="103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6" name="Oval 653">
              <a:extLst>
                <a:ext uri="{FF2B5EF4-FFF2-40B4-BE49-F238E27FC236}">
                  <a16:creationId xmlns:a16="http://schemas.microsoft.com/office/drawing/2014/main" id="{F3CFDE1B-9587-4517-87A5-AB6B18835C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4182" y="4411664"/>
              <a:ext cx="141287" cy="141287"/>
            </a:xfrm>
            <a:prstGeom prst="ellips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7" name="Freeform 654">
              <a:extLst>
                <a:ext uri="{FF2B5EF4-FFF2-40B4-BE49-F238E27FC236}">
                  <a16:creationId xmlns:a16="http://schemas.microsoft.com/office/drawing/2014/main" id="{84C433AE-2D54-461A-8516-EBC4394CD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3869" y="4441827"/>
              <a:ext cx="60325" cy="82550"/>
            </a:xfrm>
            <a:custGeom>
              <a:avLst/>
              <a:gdLst>
                <a:gd name="T0" fmla="*/ 10 w 44"/>
                <a:gd name="T1" fmla="*/ 61 h 61"/>
                <a:gd name="T2" fmla="*/ 10 w 44"/>
                <a:gd name="T3" fmla="*/ 0 h 61"/>
                <a:gd name="T4" fmla="*/ 29 w 44"/>
                <a:gd name="T5" fmla="*/ 0 h 61"/>
                <a:gd name="T6" fmla="*/ 44 w 44"/>
                <a:gd name="T7" fmla="*/ 15 h 61"/>
                <a:gd name="T8" fmla="*/ 44 w 44"/>
                <a:gd name="T9" fmla="*/ 15 h 61"/>
                <a:gd name="T10" fmla="*/ 29 w 44"/>
                <a:gd name="T11" fmla="*/ 30 h 61"/>
                <a:gd name="T12" fmla="*/ 0 w 44"/>
                <a:gd name="T13" fmla="*/ 3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61">
                  <a:moveTo>
                    <a:pt x="10" y="61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8" y="0"/>
                    <a:pt x="44" y="7"/>
                    <a:pt x="44" y="15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4" y="23"/>
                    <a:pt x="38" y="30"/>
                    <a:pt x="29" y="30"/>
                  </a:cubicBezTo>
                  <a:cubicBezTo>
                    <a:pt x="0" y="30"/>
                    <a:pt x="0" y="30"/>
                    <a:pt x="0" y="30"/>
                  </a:cubicBez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8" name="Line 655">
              <a:extLst>
                <a:ext uri="{FF2B5EF4-FFF2-40B4-BE49-F238E27FC236}">
                  <a16:creationId xmlns:a16="http://schemas.microsoft.com/office/drawing/2014/main" id="{3FB06874-48F1-405E-9CB2-FCE74AF390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63869" y="4498977"/>
              <a:ext cx="33337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7A576A35-CB32-4868-A175-61081CE7BA1E}"/>
              </a:ext>
            </a:extLst>
          </p:cNvPr>
          <p:cNvGrpSpPr>
            <a:grpSpLocks noChangeAspect="1"/>
          </p:cNvGrpSpPr>
          <p:nvPr/>
        </p:nvGrpSpPr>
        <p:grpSpPr>
          <a:xfrm>
            <a:off x="5283866" y="2212335"/>
            <a:ext cx="504000" cy="452186"/>
            <a:chOff x="1071563" y="4306889"/>
            <a:chExt cx="339725" cy="304800"/>
          </a:xfrm>
        </p:grpSpPr>
        <p:sp>
          <p:nvSpPr>
            <p:cNvPr id="100" name="Oval 857">
              <a:extLst>
                <a:ext uri="{FF2B5EF4-FFF2-40B4-BE49-F238E27FC236}">
                  <a16:creationId xmlns:a16="http://schemas.microsoft.com/office/drawing/2014/main" id="{5683F28B-6831-4A0A-BD2D-1E735B4D42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4383089"/>
              <a:ext cx="228600" cy="228600"/>
            </a:xfrm>
            <a:prstGeom prst="ellips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1" name="Freeform 858">
              <a:extLst>
                <a:ext uri="{FF2B5EF4-FFF2-40B4-BE49-F238E27FC236}">
                  <a16:creationId xmlns:a16="http://schemas.microsoft.com/office/drawing/2014/main" id="{E77BD7D3-FA91-4FE4-920A-FE0AD0553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8413" y="4452939"/>
              <a:ext cx="65088" cy="88900"/>
            </a:xfrm>
            <a:custGeom>
              <a:avLst/>
              <a:gdLst>
                <a:gd name="T0" fmla="*/ 6 w 26"/>
                <a:gd name="T1" fmla="*/ 35 h 35"/>
                <a:gd name="T2" fmla="*/ 6 w 26"/>
                <a:gd name="T3" fmla="*/ 0 h 35"/>
                <a:gd name="T4" fmla="*/ 17 w 26"/>
                <a:gd name="T5" fmla="*/ 0 h 35"/>
                <a:gd name="T6" fmla="*/ 26 w 26"/>
                <a:gd name="T7" fmla="*/ 9 h 35"/>
                <a:gd name="T8" fmla="*/ 26 w 26"/>
                <a:gd name="T9" fmla="*/ 9 h 35"/>
                <a:gd name="T10" fmla="*/ 17 w 26"/>
                <a:gd name="T11" fmla="*/ 17 h 35"/>
                <a:gd name="T12" fmla="*/ 0 w 26"/>
                <a:gd name="T1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35">
                  <a:moveTo>
                    <a:pt x="6" y="35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2" y="0"/>
                    <a:pt x="26" y="4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13"/>
                    <a:pt x="22" y="17"/>
                    <a:pt x="17" y="17"/>
                  </a:cubicBezTo>
                  <a:cubicBezTo>
                    <a:pt x="0" y="17"/>
                    <a:pt x="0" y="17"/>
                    <a:pt x="0" y="17"/>
                  </a:cubicBez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" name="Line 859">
              <a:extLst>
                <a:ext uri="{FF2B5EF4-FFF2-40B4-BE49-F238E27FC236}">
                  <a16:creationId xmlns:a16="http://schemas.microsoft.com/office/drawing/2014/main" id="{D9C3D968-AE3C-4536-8C1E-8AAB8BE633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68413" y="4513264"/>
              <a:ext cx="34925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" name="Freeform 860">
              <a:extLst>
                <a:ext uri="{FF2B5EF4-FFF2-40B4-BE49-F238E27FC236}">
                  <a16:creationId xmlns:a16="http://schemas.microsoft.com/office/drawing/2014/main" id="{B82404EB-F10A-40C7-8C66-C57594EC60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8076" y="4306889"/>
              <a:ext cx="215900" cy="65088"/>
            </a:xfrm>
            <a:custGeom>
              <a:avLst/>
              <a:gdLst>
                <a:gd name="T0" fmla="*/ 42 w 85"/>
                <a:gd name="T1" fmla="*/ 26 h 26"/>
                <a:gd name="T2" fmla="*/ 0 w 85"/>
                <a:gd name="T3" fmla="*/ 26 h 26"/>
                <a:gd name="T4" fmla="*/ 0 w 85"/>
                <a:gd name="T5" fmla="*/ 2 h 26"/>
                <a:gd name="T6" fmla="*/ 2 w 85"/>
                <a:gd name="T7" fmla="*/ 0 h 26"/>
                <a:gd name="T8" fmla="*/ 83 w 85"/>
                <a:gd name="T9" fmla="*/ 0 h 26"/>
                <a:gd name="T10" fmla="*/ 85 w 85"/>
                <a:gd name="T11" fmla="*/ 2 h 26"/>
                <a:gd name="T12" fmla="*/ 85 w 85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26">
                  <a:moveTo>
                    <a:pt x="42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4" y="0"/>
                    <a:pt x="85" y="1"/>
                    <a:pt x="85" y="2"/>
                  </a:cubicBezTo>
                  <a:cubicBezTo>
                    <a:pt x="85" y="17"/>
                    <a:pt x="85" y="17"/>
                    <a:pt x="85" y="17"/>
                  </a:cubicBez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" name="Line 861">
              <a:extLst>
                <a:ext uri="{FF2B5EF4-FFF2-40B4-BE49-F238E27FC236}">
                  <a16:creationId xmlns:a16="http://schemas.microsoft.com/office/drawing/2014/main" id="{8A50C314-625A-48AD-87EB-E4C119D3E0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41413" y="4332289"/>
              <a:ext cx="0" cy="39688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" name="Line 862">
              <a:extLst>
                <a:ext uri="{FF2B5EF4-FFF2-40B4-BE49-F238E27FC236}">
                  <a16:creationId xmlns:a16="http://schemas.microsoft.com/office/drawing/2014/main" id="{6768E76A-2A1C-4139-8850-A97E5C478B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7451" y="4332289"/>
              <a:ext cx="0" cy="39688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" name="Freeform 863">
              <a:extLst>
                <a:ext uri="{FF2B5EF4-FFF2-40B4-BE49-F238E27FC236}">
                  <a16:creationId xmlns:a16="http://schemas.microsoft.com/office/drawing/2014/main" id="{4B64DCB9-107F-4C7B-A33F-7B2A3E705A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088" y="4371976"/>
              <a:ext cx="77788" cy="66675"/>
            </a:xfrm>
            <a:custGeom>
              <a:avLst/>
              <a:gdLst>
                <a:gd name="T0" fmla="*/ 31 w 31"/>
                <a:gd name="T1" fmla="*/ 26 h 26"/>
                <a:gd name="T2" fmla="*/ 3 w 31"/>
                <a:gd name="T3" fmla="*/ 26 h 26"/>
                <a:gd name="T4" fmla="*/ 0 w 31"/>
                <a:gd name="T5" fmla="*/ 24 h 26"/>
                <a:gd name="T6" fmla="*/ 0 w 31"/>
                <a:gd name="T7" fmla="*/ 2 h 26"/>
                <a:gd name="T8" fmla="*/ 3 w 31"/>
                <a:gd name="T9" fmla="*/ 0 h 26"/>
                <a:gd name="T10" fmla="*/ 11 w 31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26">
                  <a:moveTo>
                    <a:pt x="31" y="26"/>
                  </a:moveTo>
                  <a:cubicBezTo>
                    <a:pt x="3" y="26"/>
                    <a:pt x="3" y="26"/>
                    <a:pt x="3" y="26"/>
                  </a:cubicBezTo>
                  <a:cubicBezTo>
                    <a:pt x="1" y="26"/>
                    <a:pt x="0" y="25"/>
                    <a:pt x="0" y="2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" name="Line 864">
              <a:extLst>
                <a:ext uri="{FF2B5EF4-FFF2-40B4-BE49-F238E27FC236}">
                  <a16:creationId xmlns:a16="http://schemas.microsoft.com/office/drawing/2014/main" id="{D27ABAC8-6830-4DEB-9D47-A795255285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14426" y="4400551"/>
              <a:ext cx="0" cy="3810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8" name="Line 865">
              <a:extLst>
                <a:ext uri="{FF2B5EF4-FFF2-40B4-BE49-F238E27FC236}">
                  <a16:creationId xmlns:a16="http://schemas.microsoft.com/office/drawing/2014/main" id="{7B7503A4-A89C-44FA-B03E-CEE662E2FB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8876" y="4400551"/>
              <a:ext cx="0" cy="3810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9" name="Freeform 866">
              <a:extLst>
                <a:ext uri="{FF2B5EF4-FFF2-40B4-BE49-F238E27FC236}">
                  <a16:creationId xmlns:a16="http://schemas.microsoft.com/office/drawing/2014/main" id="{6D8FE934-B3E0-4D00-A10D-8A5A328DA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8076" y="4438651"/>
              <a:ext cx="38100" cy="65088"/>
            </a:xfrm>
            <a:custGeom>
              <a:avLst/>
              <a:gdLst>
                <a:gd name="T0" fmla="*/ 24 w 24"/>
                <a:gd name="T1" fmla="*/ 41 h 41"/>
                <a:gd name="T2" fmla="*/ 0 w 24"/>
                <a:gd name="T3" fmla="*/ 41 h 41"/>
                <a:gd name="T4" fmla="*/ 0 w 24"/>
                <a:gd name="T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41">
                  <a:moveTo>
                    <a:pt x="24" y="41"/>
                  </a:moveTo>
                  <a:lnTo>
                    <a:pt x="0" y="41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0" name="Line 867">
              <a:extLst>
                <a:ext uri="{FF2B5EF4-FFF2-40B4-BE49-F238E27FC236}">
                  <a16:creationId xmlns:a16="http://schemas.microsoft.com/office/drawing/2014/main" id="{854A13D9-EDDF-4A07-9793-19137AA795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41413" y="4465639"/>
              <a:ext cx="0" cy="3810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1" name="Freeform 868">
              <a:extLst>
                <a:ext uri="{FF2B5EF4-FFF2-40B4-BE49-F238E27FC236}">
                  <a16:creationId xmlns:a16="http://schemas.microsoft.com/office/drawing/2014/main" id="{4FAA7930-BCD5-48D7-AA5C-7E62E11C59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1563" y="4503739"/>
              <a:ext cx="92075" cy="65088"/>
            </a:xfrm>
            <a:custGeom>
              <a:avLst/>
              <a:gdLst>
                <a:gd name="T0" fmla="*/ 37 w 37"/>
                <a:gd name="T1" fmla="*/ 26 h 26"/>
                <a:gd name="T2" fmla="*/ 2 w 37"/>
                <a:gd name="T3" fmla="*/ 26 h 26"/>
                <a:gd name="T4" fmla="*/ 0 w 37"/>
                <a:gd name="T5" fmla="*/ 24 h 26"/>
                <a:gd name="T6" fmla="*/ 0 w 37"/>
                <a:gd name="T7" fmla="*/ 2 h 26"/>
                <a:gd name="T8" fmla="*/ 2 w 37"/>
                <a:gd name="T9" fmla="*/ 0 h 26"/>
                <a:gd name="T10" fmla="*/ 15 w 37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26">
                  <a:moveTo>
                    <a:pt x="37" y="26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1" y="26"/>
                    <a:pt x="0" y="25"/>
                    <a:pt x="0" y="2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" name="Line 870">
              <a:extLst>
                <a:ext uri="{FF2B5EF4-FFF2-40B4-BE49-F238E27FC236}">
                  <a16:creationId xmlns:a16="http://schemas.microsoft.com/office/drawing/2014/main" id="{DDCCE917-4920-45AB-8BAC-FCDA2A1F8F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3313" y="4530726"/>
              <a:ext cx="0" cy="3810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" name="Line 871">
              <a:extLst>
                <a:ext uri="{FF2B5EF4-FFF2-40B4-BE49-F238E27FC236}">
                  <a16:creationId xmlns:a16="http://schemas.microsoft.com/office/drawing/2014/main" id="{5FB11169-DE2E-491D-A0A7-2B1A3930A7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46176" y="4530726"/>
              <a:ext cx="0" cy="3810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9B23953A-DC4A-4652-B665-EF547BB173CB}"/>
              </a:ext>
            </a:extLst>
          </p:cNvPr>
          <p:cNvGrpSpPr/>
          <p:nvPr/>
        </p:nvGrpSpPr>
        <p:grpSpPr>
          <a:xfrm>
            <a:off x="5406885" y="2344159"/>
            <a:ext cx="388269" cy="564525"/>
            <a:chOff x="6662738" y="1804988"/>
            <a:chExt cx="247650" cy="358775"/>
          </a:xfrm>
        </p:grpSpPr>
        <p:sp>
          <p:nvSpPr>
            <p:cNvPr id="33" name="Freeform 631">
              <a:extLst>
                <a:ext uri="{FF2B5EF4-FFF2-40B4-BE49-F238E27FC236}">
                  <a16:creationId xmlns:a16="http://schemas.microsoft.com/office/drawing/2014/main" id="{62FB603B-45CF-4911-82F8-CCE0433BE3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4175" y="1925638"/>
              <a:ext cx="106362" cy="127000"/>
            </a:xfrm>
            <a:custGeom>
              <a:avLst/>
              <a:gdLst>
                <a:gd name="T0" fmla="*/ 0 w 32"/>
                <a:gd name="T1" fmla="*/ 15 h 38"/>
                <a:gd name="T2" fmla="*/ 0 w 32"/>
                <a:gd name="T3" fmla="*/ 16 h 38"/>
                <a:gd name="T4" fmla="*/ 2 w 32"/>
                <a:gd name="T5" fmla="*/ 18 h 38"/>
                <a:gd name="T6" fmla="*/ 8 w 32"/>
                <a:gd name="T7" fmla="*/ 18 h 38"/>
                <a:gd name="T8" fmla="*/ 10 w 32"/>
                <a:gd name="T9" fmla="*/ 16 h 38"/>
                <a:gd name="T10" fmla="*/ 10 w 32"/>
                <a:gd name="T11" fmla="*/ 15 h 38"/>
                <a:gd name="T12" fmla="*/ 16 w 32"/>
                <a:gd name="T13" fmla="*/ 10 h 38"/>
                <a:gd name="T14" fmla="*/ 21 w 32"/>
                <a:gd name="T15" fmla="*/ 15 h 38"/>
                <a:gd name="T16" fmla="*/ 19 w 32"/>
                <a:gd name="T17" fmla="*/ 20 h 38"/>
                <a:gd name="T18" fmla="*/ 9 w 32"/>
                <a:gd name="T19" fmla="*/ 32 h 38"/>
                <a:gd name="T20" fmla="*/ 9 w 32"/>
                <a:gd name="T21" fmla="*/ 36 h 38"/>
                <a:gd name="T22" fmla="*/ 11 w 32"/>
                <a:gd name="T23" fmla="*/ 38 h 38"/>
                <a:gd name="T24" fmla="*/ 17 w 32"/>
                <a:gd name="T25" fmla="*/ 38 h 38"/>
                <a:gd name="T26" fmla="*/ 19 w 32"/>
                <a:gd name="T27" fmla="*/ 36 h 38"/>
                <a:gd name="T28" fmla="*/ 19 w 32"/>
                <a:gd name="T29" fmla="*/ 34 h 38"/>
                <a:gd name="T30" fmla="*/ 31 w 32"/>
                <a:gd name="T31" fmla="*/ 15 h 38"/>
                <a:gd name="T32" fmla="*/ 16 w 32"/>
                <a:gd name="T33" fmla="*/ 0 h 38"/>
                <a:gd name="T34" fmla="*/ 0 w 32"/>
                <a:gd name="T35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8">
                  <a:moveTo>
                    <a:pt x="0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2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9" y="18"/>
                    <a:pt x="10" y="17"/>
                    <a:pt x="10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2"/>
                    <a:pt x="13" y="10"/>
                    <a:pt x="16" y="10"/>
                  </a:cubicBezTo>
                  <a:cubicBezTo>
                    <a:pt x="19" y="10"/>
                    <a:pt x="21" y="12"/>
                    <a:pt x="21" y="15"/>
                  </a:cubicBezTo>
                  <a:cubicBezTo>
                    <a:pt x="21" y="16"/>
                    <a:pt x="22" y="18"/>
                    <a:pt x="19" y="20"/>
                  </a:cubicBezTo>
                  <a:cubicBezTo>
                    <a:pt x="11" y="26"/>
                    <a:pt x="10" y="28"/>
                    <a:pt x="9" y="32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7"/>
                    <a:pt x="10" y="38"/>
                    <a:pt x="11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8" y="38"/>
                    <a:pt x="19" y="37"/>
                    <a:pt x="19" y="36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9" y="28"/>
                    <a:pt x="31" y="27"/>
                    <a:pt x="31" y="15"/>
                  </a:cubicBezTo>
                  <a:cubicBezTo>
                    <a:pt x="32" y="7"/>
                    <a:pt x="24" y="0"/>
                    <a:pt x="16" y="0"/>
                  </a:cubicBezTo>
                  <a:cubicBezTo>
                    <a:pt x="7" y="0"/>
                    <a:pt x="0" y="7"/>
                    <a:pt x="0" y="15"/>
                  </a:cubicBez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" name="Oval 632">
              <a:extLst>
                <a:ext uri="{FF2B5EF4-FFF2-40B4-BE49-F238E27FC236}">
                  <a16:creationId xmlns:a16="http://schemas.microsoft.com/office/drawing/2014/main" id="{B1AE9044-85B3-45A0-A6A2-B12D794696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4338" y="2070100"/>
              <a:ext cx="36512" cy="39687"/>
            </a:xfrm>
            <a:prstGeom prst="ellips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" name="Freeform 633">
              <a:extLst>
                <a:ext uri="{FF2B5EF4-FFF2-40B4-BE49-F238E27FC236}">
                  <a16:creationId xmlns:a16="http://schemas.microsoft.com/office/drawing/2014/main" id="{23D0D0F8-5CF9-48BF-B7E3-EF2D6FE1A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738" y="1852613"/>
              <a:ext cx="247650" cy="311150"/>
            </a:xfrm>
            <a:custGeom>
              <a:avLst/>
              <a:gdLst>
                <a:gd name="T0" fmla="*/ 133 w 156"/>
                <a:gd name="T1" fmla="*/ 0 h 196"/>
                <a:gd name="T2" fmla="*/ 156 w 156"/>
                <a:gd name="T3" fmla="*/ 0 h 196"/>
                <a:gd name="T4" fmla="*/ 156 w 156"/>
                <a:gd name="T5" fmla="*/ 196 h 196"/>
                <a:gd name="T6" fmla="*/ 0 w 156"/>
                <a:gd name="T7" fmla="*/ 196 h 196"/>
                <a:gd name="T8" fmla="*/ 0 w 156"/>
                <a:gd name="T9" fmla="*/ 0 h 196"/>
                <a:gd name="T10" fmla="*/ 21 w 1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6" h="196">
                  <a:moveTo>
                    <a:pt x="133" y="0"/>
                  </a:moveTo>
                  <a:lnTo>
                    <a:pt x="156" y="0"/>
                  </a:lnTo>
                  <a:lnTo>
                    <a:pt x="156" y="196"/>
                  </a:lnTo>
                  <a:lnTo>
                    <a:pt x="0" y="196"/>
                  </a:lnTo>
                  <a:lnTo>
                    <a:pt x="0" y="0"/>
                  </a:lnTo>
                  <a:lnTo>
                    <a:pt x="21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" name="Freeform 634">
              <a:extLst>
                <a:ext uri="{FF2B5EF4-FFF2-40B4-BE49-F238E27FC236}">
                  <a16:creationId xmlns:a16="http://schemas.microsoft.com/office/drawing/2014/main" id="{8A0C669D-E7E0-42C2-AEE3-FF4581F56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888" y="1804988"/>
              <a:ext cx="134937" cy="74612"/>
            </a:xfrm>
            <a:custGeom>
              <a:avLst/>
              <a:gdLst>
                <a:gd name="T0" fmla="*/ 17 w 40"/>
                <a:gd name="T1" fmla="*/ 10 h 22"/>
                <a:gd name="T2" fmla="*/ 2 w 40"/>
                <a:gd name="T3" fmla="*/ 10 h 22"/>
                <a:gd name="T4" fmla="*/ 0 w 40"/>
                <a:gd name="T5" fmla="*/ 12 h 22"/>
                <a:gd name="T6" fmla="*/ 0 w 40"/>
                <a:gd name="T7" fmla="*/ 22 h 22"/>
                <a:gd name="T8" fmla="*/ 40 w 40"/>
                <a:gd name="T9" fmla="*/ 22 h 22"/>
                <a:gd name="T10" fmla="*/ 40 w 40"/>
                <a:gd name="T11" fmla="*/ 12 h 22"/>
                <a:gd name="T12" fmla="*/ 38 w 40"/>
                <a:gd name="T13" fmla="*/ 10 h 22"/>
                <a:gd name="T14" fmla="*/ 32 w 40"/>
                <a:gd name="T15" fmla="*/ 10 h 22"/>
                <a:gd name="T16" fmla="*/ 32 w 40"/>
                <a:gd name="T17" fmla="*/ 8 h 22"/>
                <a:gd name="T18" fmla="*/ 24 w 40"/>
                <a:gd name="T19" fmla="*/ 0 h 22"/>
                <a:gd name="T20" fmla="*/ 16 w 40"/>
                <a:gd name="T21" fmla="*/ 0 h 22"/>
                <a:gd name="T22" fmla="*/ 8 w 40"/>
                <a:gd name="T23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22">
                  <a:moveTo>
                    <a:pt x="17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1"/>
                    <a:pt x="39" y="10"/>
                    <a:pt x="38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3"/>
                    <a:pt x="28" y="0"/>
                    <a:pt x="2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2" y="0"/>
                    <a:pt x="10" y="2"/>
                    <a:pt x="8" y="5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2B26EC69-AB97-4BF5-BD9B-B9C081660689}"/>
              </a:ext>
            </a:extLst>
          </p:cNvPr>
          <p:cNvGrpSpPr/>
          <p:nvPr/>
        </p:nvGrpSpPr>
        <p:grpSpPr>
          <a:xfrm>
            <a:off x="5458000" y="5503025"/>
            <a:ext cx="388269" cy="564525"/>
            <a:chOff x="6662738" y="1804988"/>
            <a:chExt cx="247650" cy="358775"/>
          </a:xfrm>
        </p:grpSpPr>
        <p:sp>
          <p:nvSpPr>
            <p:cNvPr id="40" name="Freeform 631">
              <a:extLst>
                <a:ext uri="{FF2B5EF4-FFF2-40B4-BE49-F238E27FC236}">
                  <a16:creationId xmlns:a16="http://schemas.microsoft.com/office/drawing/2014/main" id="{8AB2C1E6-13F6-4F38-B677-DE786D6EFE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4175" y="1925638"/>
              <a:ext cx="106362" cy="127000"/>
            </a:xfrm>
            <a:custGeom>
              <a:avLst/>
              <a:gdLst>
                <a:gd name="T0" fmla="*/ 0 w 32"/>
                <a:gd name="T1" fmla="*/ 15 h 38"/>
                <a:gd name="T2" fmla="*/ 0 w 32"/>
                <a:gd name="T3" fmla="*/ 16 h 38"/>
                <a:gd name="T4" fmla="*/ 2 w 32"/>
                <a:gd name="T5" fmla="*/ 18 h 38"/>
                <a:gd name="T6" fmla="*/ 8 w 32"/>
                <a:gd name="T7" fmla="*/ 18 h 38"/>
                <a:gd name="T8" fmla="*/ 10 w 32"/>
                <a:gd name="T9" fmla="*/ 16 h 38"/>
                <a:gd name="T10" fmla="*/ 10 w 32"/>
                <a:gd name="T11" fmla="*/ 15 h 38"/>
                <a:gd name="T12" fmla="*/ 16 w 32"/>
                <a:gd name="T13" fmla="*/ 10 h 38"/>
                <a:gd name="T14" fmla="*/ 21 w 32"/>
                <a:gd name="T15" fmla="*/ 15 h 38"/>
                <a:gd name="T16" fmla="*/ 19 w 32"/>
                <a:gd name="T17" fmla="*/ 20 h 38"/>
                <a:gd name="T18" fmla="*/ 9 w 32"/>
                <a:gd name="T19" fmla="*/ 32 h 38"/>
                <a:gd name="T20" fmla="*/ 9 w 32"/>
                <a:gd name="T21" fmla="*/ 36 h 38"/>
                <a:gd name="T22" fmla="*/ 11 w 32"/>
                <a:gd name="T23" fmla="*/ 38 h 38"/>
                <a:gd name="T24" fmla="*/ 17 w 32"/>
                <a:gd name="T25" fmla="*/ 38 h 38"/>
                <a:gd name="T26" fmla="*/ 19 w 32"/>
                <a:gd name="T27" fmla="*/ 36 h 38"/>
                <a:gd name="T28" fmla="*/ 19 w 32"/>
                <a:gd name="T29" fmla="*/ 34 h 38"/>
                <a:gd name="T30" fmla="*/ 31 w 32"/>
                <a:gd name="T31" fmla="*/ 15 h 38"/>
                <a:gd name="T32" fmla="*/ 16 w 32"/>
                <a:gd name="T33" fmla="*/ 0 h 38"/>
                <a:gd name="T34" fmla="*/ 0 w 32"/>
                <a:gd name="T35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8">
                  <a:moveTo>
                    <a:pt x="0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2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9" y="18"/>
                    <a:pt x="10" y="17"/>
                    <a:pt x="10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2"/>
                    <a:pt x="13" y="10"/>
                    <a:pt x="16" y="10"/>
                  </a:cubicBezTo>
                  <a:cubicBezTo>
                    <a:pt x="19" y="10"/>
                    <a:pt x="21" y="12"/>
                    <a:pt x="21" y="15"/>
                  </a:cubicBezTo>
                  <a:cubicBezTo>
                    <a:pt x="21" y="16"/>
                    <a:pt x="22" y="18"/>
                    <a:pt x="19" y="20"/>
                  </a:cubicBezTo>
                  <a:cubicBezTo>
                    <a:pt x="11" y="26"/>
                    <a:pt x="10" y="28"/>
                    <a:pt x="9" y="32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7"/>
                    <a:pt x="10" y="38"/>
                    <a:pt x="11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8" y="38"/>
                    <a:pt x="19" y="37"/>
                    <a:pt x="19" y="36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9" y="28"/>
                    <a:pt x="31" y="27"/>
                    <a:pt x="31" y="15"/>
                  </a:cubicBezTo>
                  <a:cubicBezTo>
                    <a:pt x="32" y="7"/>
                    <a:pt x="24" y="0"/>
                    <a:pt x="16" y="0"/>
                  </a:cubicBezTo>
                  <a:cubicBezTo>
                    <a:pt x="7" y="0"/>
                    <a:pt x="0" y="7"/>
                    <a:pt x="0" y="15"/>
                  </a:cubicBez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Oval 632">
              <a:extLst>
                <a:ext uri="{FF2B5EF4-FFF2-40B4-BE49-F238E27FC236}">
                  <a16:creationId xmlns:a16="http://schemas.microsoft.com/office/drawing/2014/main" id="{73548485-A88B-4C4A-9185-9858D4C7B3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4338" y="2070100"/>
              <a:ext cx="36512" cy="39687"/>
            </a:xfrm>
            <a:prstGeom prst="ellips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" name="Freeform 633">
              <a:extLst>
                <a:ext uri="{FF2B5EF4-FFF2-40B4-BE49-F238E27FC236}">
                  <a16:creationId xmlns:a16="http://schemas.microsoft.com/office/drawing/2014/main" id="{A42196C0-224B-411B-AE5C-C61C43780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738" y="1852613"/>
              <a:ext cx="247650" cy="311150"/>
            </a:xfrm>
            <a:custGeom>
              <a:avLst/>
              <a:gdLst>
                <a:gd name="T0" fmla="*/ 133 w 156"/>
                <a:gd name="T1" fmla="*/ 0 h 196"/>
                <a:gd name="T2" fmla="*/ 156 w 156"/>
                <a:gd name="T3" fmla="*/ 0 h 196"/>
                <a:gd name="T4" fmla="*/ 156 w 156"/>
                <a:gd name="T5" fmla="*/ 196 h 196"/>
                <a:gd name="T6" fmla="*/ 0 w 156"/>
                <a:gd name="T7" fmla="*/ 196 h 196"/>
                <a:gd name="T8" fmla="*/ 0 w 156"/>
                <a:gd name="T9" fmla="*/ 0 h 196"/>
                <a:gd name="T10" fmla="*/ 21 w 1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6" h="196">
                  <a:moveTo>
                    <a:pt x="133" y="0"/>
                  </a:moveTo>
                  <a:lnTo>
                    <a:pt x="156" y="0"/>
                  </a:lnTo>
                  <a:lnTo>
                    <a:pt x="156" y="196"/>
                  </a:lnTo>
                  <a:lnTo>
                    <a:pt x="0" y="196"/>
                  </a:lnTo>
                  <a:lnTo>
                    <a:pt x="0" y="0"/>
                  </a:lnTo>
                  <a:lnTo>
                    <a:pt x="21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" name="Freeform 634">
              <a:extLst>
                <a:ext uri="{FF2B5EF4-FFF2-40B4-BE49-F238E27FC236}">
                  <a16:creationId xmlns:a16="http://schemas.microsoft.com/office/drawing/2014/main" id="{1F39F4B1-9DF6-41A1-890B-153846A58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888" y="1804988"/>
              <a:ext cx="134937" cy="74612"/>
            </a:xfrm>
            <a:custGeom>
              <a:avLst/>
              <a:gdLst>
                <a:gd name="T0" fmla="*/ 17 w 40"/>
                <a:gd name="T1" fmla="*/ 10 h 22"/>
                <a:gd name="T2" fmla="*/ 2 w 40"/>
                <a:gd name="T3" fmla="*/ 10 h 22"/>
                <a:gd name="T4" fmla="*/ 0 w 40"/>
                <a:gd name="T5" fmla="*/ 12 h 22"/>
                <a:gd name="T6" fmla="*/ 0 w 40"/>
                <a:gd name="T7" fmla="*/ 22 h 22"/>
                <a:gd name="T8" fmla="*/ 40 w 40"/>
                <a:gd name="T9" fmla="*/ 22 h 22"/>
                <a:gd name="T10" fmla="*/ 40 w 40"/>
                <a:gd name="T11" fmla="*/ 12 h 22"/>
                <a:gd name="T12" fmla="*/ 38 w 40"/>
                <a:gd name="T13" fmla="*/ 10 h 22"/>
                <a:gd name="T14" fmla="*/ 32 w 40"/>
                <a:gd name="T15" fmla="*/ 10 h 22"/>
                <a:gd name="T16" fmla="*/ 32 w 40"/>
                <a:gd name="T17" fmla="*/ 8 h 22"/>
                <a:gd name="T18" fmla="*/ 24 w 40"/>
                <a:gd name="T19" fmla="*/ 0 h 22"/>
                <a:gd name="T20" fmla="*/ 16 w 40"/>
                <a:gd name="T21" fmla="*/ 0 h 22"/>
                <a:gd name="T22" fmla="*/ 8 w 40"/>
                <a:gd name="T23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22">
                  <a:moveTo>
                    <a:pt x="17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1"/>
                    <a:pt x="39" y="10"/>
                    <a:pt x="38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3"/>
                    <a:pt x="28" y="0"/>
                    <a:pt x="2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2" y="0"/>
                    <a:pt x="10" y="2"/>
                    <a:pt x="8" y="5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9C1451CE-D5FC-4705-9191-F4CC5E4F2FB8}"/>
              </a:ext>
            </a:extLst>
          </p:cNvPr>
          <p:cNvSpPr txBox="1"/>
          <p:nvPr/>
        </p:nvSpPr>
        <p:spPr>
          <a:xfrm>
            <a:off x="967353" y="621321"/>
            <a:ext cx="8387255" cy="388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КОНСТРУКЦИЯ ДОРОЖНОЙ ОДЕЖДЫ, ТИП 1</a:t>
            </a:r>
            <a:endParaRPr lang="ru-RU" b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E7D297C-EB90-42A2-9FF7-D579D4DA91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270" y="365392"/>
            <a:ext cx="1726266" cy="984595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881" y="1383098"/>
            <a:ext cx="6388239" cy="499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3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92E69D7-A68D-4780-97E5-F1314A176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06F93DE1-FB15-41EB-81A8-DF8B618D68F0}" type="slidenum">
              <a:rPr lang="ru-RU" smtClean="0"/>
              <a:t>6</a:t>
            </a:fld>
            <a:endParaRPr lang="ru-RU" dirty="0"/>
          </a:p>
        </p:txBody>
      </p: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E8BF6D25-A03F-4E35-9066-5A59C6E1481F}"/>
              </a:ext>
            </a:extLst>
          </p:cNvPr>
          <p:cNvGrpSpPr>
            <a:grpSpLocks noChangeAspect="1"/>
          </p:cNvGrpSpPr>
          <p:nvPr/>
        </p:nvGrpSpPr>
        <p:grpSpPr>
          <a:xfrm>
            <a:off x="5334453" y="3664785"/>
            <a:ext cx="396000" cy="578102"/>
            <a:chOff x="5547982" y="4235452"/>
            <a:chExt cx="217487" cy="317499"/>
          </a:xfrm>
        </p:grpSpPr>
        <p:sp>
          <p:nvSpPr>
            <p:cNvPr id="93" name="Line 650">
              <a:extLst>
                <a:ext uri="{FF2B5EF4-FFF2-40B4-BE49-F238E27FC236}">
                  <a16:creationId xmlns:a16="http://schemas.microsoft.com/office/drawing/2014/main" id="{F0748A36-6AEA-49C8-9F11-9CC3E891F7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79732" y="4500564"/>
              <a:ext cx="0" cy="7937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4" name="Freeform 651">
              <a:extLst>
                <a:ext uri="{FF2B5EF4-FFF2-40B4-BE49-F238E27FC236}">
                  <a16:creationId xmlns:a16="http://schemas.microsoft.com/office/drawing/2014/main" id="{76A4B7DE-8BB2-4BD2-B52A-1F44893D52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7982" y="4297364"/>
              <a:ext cx="133350" cy="182562"/>
            </a:xfrm>
            <a:custGeom>
              <a:avLst/>
              <a:gdLst>
                <a:gd name="T0" fmla="*/ 20 w 84"/>
                <a:gd name="T1" fmla="*/ 115 h 115"/>
                <a:gd name="T2" fmla="*/ 20 w 84"/>
                <a:gd name="T3" fmla="*/ 52 h 115"/>
                <a:gd name="T4" fmla="*/ 0 w 84"/>
                <a:gd name="T5" fmla="*/ 52 h 115"/>
                <a:gd name="T6" fmla="*/ 42 w 84"/>
                <a:gd name="T7" fmla="*/ 0 h 115"/>
                <a:gd name="T8" fmla="*/ 84 w 84"/>
                <a:gd name="T9" fmla="*/ 52 h 115"/>
                <a:gd name="T10" fmla="*/ 64 w 84"/>
                <a:gd name="T11" fmla="*/ 52 h 115"/>
                <a:gd name="T12" fmla="*/ 64 w 84"/>
                <a:gd name="T13" fmla="*/ 6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115">
                  <a:moveTo>
                    <a:pt x="20" y="115"/>
                  </a:moveTo>
                  <a:lnTo>
                    <a:pt x="20" y="52"/>
                  </a:lnTo>
                  <a:lnTo>
                    <a:pt x="0" y="52"/>
                  </a:lnTo>
                  <a:lnTo>
                    <a:pt x="42" y="0"/>
                  </a:lnTo>
                  <a:lnTo>
                    <a:pt x="84" y="52"/>
                  </a:lnTo>
                  <a:lnTo>
                    <a:pt x="64" y="52"/>
                  </a:lnTo>
                  <a:lnTo>
                    <a:pt x="64" y="67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5" name="Freeform 652">
              <a:extLst>
                <a:ext uri="{FF2B5EF4-FFF2-40B4-BE49-F238E27FC236}">
                  <a16:creationId xmlns:a16="http://schemas.microsoft.com/office/drawing/2014/main" id="{CD243801-C0F2-4C4B-AE18-995446DF4A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6407" y="4235452"/>
              <a:ext cx="111125" cy="163512"/>
            </a:xfrm>
            <a:custGeom>
              <a:avLst/>
              <a:gdLst>
                <a:gd name="T0" fmla="*/ 16 w 70"/>
                <a:gd name="T1" fmla="*/ 58 h 103"/>
                <a:gd name="T2" fmla="*/ 16 w 70"/>
                <a:gd name="T3" fmla="*/ 45 h 103"/>
                <a:gd name="T4" fmla="*/ 0 w 70"/>
                <a:gd name="T5" fmla="*/ 45 h 103"/>
                <a:gd name="T6" fmla="*/ 35 w 70"/>
                <a:gd name="T7" fmla="*/ 0 h 103"/>
                <a:gd name="T8" fmla="*/ 70 w 70"/>
                <a:gd name="T9" fmla="*/ 45 h 103"/>
                <a:gd name="T10" fmla="*/ 54 w 70"/>
                <a:gd name="T11" fmla="*/ 45 h 103"/>
                <a:gd name="T12" fmla="*/ 54 w 70"/>
                <a:gd name="T13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03">
                  <a:moveTo>
                    <a:pt x="16" y="58"/>
                  </a:moveTo>
                  <a:lnTo>
                    <a:pt x="16" y="45"/>
                  </a:lnTo>
                  <a:lnTo>
                    <a:pt x="0" y="45"/>
                  </a:lnTo>
                  <a:lnTo>
                    <a:pt x="35" y="0"/>
                  </a:lnTo>
                  <a:lnTo>
                    <a:pt x="70" y="45"/>
                  </a:lnTo>
                  <a:lnTo>
                    <a:pt x="54" y="45"/>
                  </a:lnTo>
                  <a:lnTo>
                    <a:pt x="54" y="103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6" name="Oval 653">
              <a:extLst>
                <a:ext uri="{FF2B5EF4-FFF2-40B4-BE49-F238E27FC236}">
                  <a16:creationId xmlns:a16="http://schemas.microsoft.com/office/drawing/2014/main" id="{F3CFDE1B-9587-4517-87A5-AB6B18835C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4182" y="4411664"/>
              <a:ext cx="141287" cy="141287"/>
            </a:xfrm>
            <a:prstGeom prst="ellips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7" name="Freeform 654">
              <a:extLst>
                <a:ext uri="{FF2B5EF4-FFF2-40B4-BE49-F238E27FC236}">
                  <a16:creationId xmlns:a16="http://schemas.microsoft.com/office/drawing/2014/main" id="{84C433AE-2D54-461A-8516-EBC4394CD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3869" y="4441827"/>
              <a:ext cx="60325" cy="82550"/>
            </a:xfrm>
            <a:custGeom>
              <a:avLst/>
              <a:gdLst>
                <a:gd name="T0" fmla="*/ 10 w 44"/>
                <a:gd name="T1" fmla="*/ 61 h 61"/>
                <a:gd name="T2" fmla="*/ 10 w 44"/>
                <a:gd name="T3" fmla="*/ 0 h 61"/>
                <a:gd name="T4" fmla="*/ 29 w 44"/>
                <a:gd name="T5" fmla="*/ 0 h 61"/>
                <a:gd name="T6" fmla="*/ 44 w 44"/>
                <a:gd name="T7" fmla="*/ 15 h 61"/>
                <a:gd name="T8" fmla="*/ 44 w 44"/>
                <a:gd name="T9" fmla="*/ 15 h 61"/>
                <a:gd name="T10" fmla="*/ 29 w 44"/>
                <a:gd name="T11" fmla="*/ 30 h 61"/>
                <a:gd name="T12" fmla="*/ 0 w 44"/>
                <a:gd name="T13" fmla="*/ 3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61">
                  <a:moveTo>
                    <a:pt x="10" y="61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8" y="0"/>
                    <a:pt x="44" y="7"/>
                    <a:pt x="44" y="15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4" y="23"/>
                    <a:pt x="38" y="30"/>
                    <a:pt x="29" y="30"/>
                  </a:cubicBezTo>
                  <a:cubicBezTo>
                    <a:pt x="0" y="30"/>
                    <a:pt x="0" y="30"/>
                    <a:pt x="0" y="30"/>
                  </a:cubicBez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8" name="Line 655">
              <a:extLst>
                <a:ext uri="{FF2B5EF4-FFF2-40B4-BE49-F238E27FC236}">
                  <a16:creationId xmlns:a16="http://schemas.microsoft.com/office/drawing/2014/main" id="{3FB06874-48F1-405E-9CB2-FCE74AF390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63869" y="4498977"/>
              <a:ext cx="33337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7A576A35-CB32-4868-A175-61081CE7BA1E}"/>
              </a:ext>
            </a:extLst>
          </p:cNvPr>
          <p:cNvGrpSpPr>
            <a:grpSpLocks noChangeAspect="1"/>
          </p:cNvGrpSpPr>
          <p:nvPr/>
        </p:nvGrpSpPr>
        <p:grpSpPr>
          <a:xfrm>
            <a:off x="5283866" y="2212335"/>
            <a:ext cx="504000" cy="452186"/>
            <a:chOff x="1071563" y="4306889"/>
            <a:chExt cx="339725" cy="304800"/>
          </a:xfrm>
        </p:grpSpPr>
        <p:sp>
          <p:nvSpPr>
            <p:cNvPr id="100" name="Oval 857">
              <a:extLst>
                <a:ext uri="{FF2B5EF4-FFF2-40B4-BE49-F238E27FC236}">
                  <a16:creationId xmlns:a16="http://schemas.microsoft.com/office/drawing/2014/main" id="{5683F28B-6831-4A0A-BD2D-1E735B4D42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4383089"/>
              <a:ext cx="228600" cy="228600"/>
            </a:xfrm>
            <a:prstGeom prst="ellips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1" name="Freeform 858">
              <a:extLst>
                <a:ext uri="{FF2B5EF4-FFF2-40B4-BE49-F238E27FC236}">
                  <a16:creationId xmlns:a16="http://schemas.microsoft.com/office/drawing/2014/main" id="{E77BD7D3-FA91-4FE4-920A-FE0AD0553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8413" y="4452939"/>
              <a:ext cx="65088" cy="88900"/>
            </a:xfrm>
            <a:custGeom>
              <a:avLst/>
              <a:gdLst>
                <a:gd name="T0" fmla="*/ 6 w 26"/>
                <a:gd name="T1" fmla="*/ 35 h 35"/>
                <a:gd name="T2" fmla="*/ 6 w 26"/>
                <a:gd name="T3" fmla="*/ 0 h 35"/>
                <a:gd name="T4" fmla="*/ 17 w 26"/>
                <a:gd name="T5" fmla="*/ 0 h 35"/>
                <a:gd name="T6" fmla="*/ 26 w 26"/>
                <a:gd name="T7" fmla="*/ 9 h 35"/>
                <a:gd name="T8" fmla="*/ 26 w 26"/>
                <a:gd name="T9" fmla="*/ 9 h 35"/>
                <a:gd name="T10" fmla="*/ 17 w 26"/>
                <a:gd name="T11" fmla="*/ 17 h 35"/>
                <a:gd name="T12" fmla="*/ 0 w 26"/>
                <a:gd name="T1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35">
                  <a:moveTo>
                    <a:pt x="6" y="35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2" y="0"/>
                    <a:pt x="26" y="4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13"/>
                    <a:pt x="22" y="17"/>
                    <a:pt x="17" y="17"/>
                  </a:cubicBezTo>
                  <a:cubicBezTo>
                    <a:pt x="0" y="17"/>
                    <a:pt x="0" y="17"/>
                    <a:pt x="0" y="17"/>
                  </a:cubicBez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" name="Line 859">
              <a:extLst>
                <a:ext uri="{FF2B5EF4-FFF2-40B4-BE49-F238E27FC236}">
                  <a16:creationId xmlns:a16="http://schemas.microsoft.com/office/drawing/2014/main" id="{D9C3D968-AE3C-4536-8C1E-8AAB8BE633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68413" y="4513264"/>
              <a:ext cx="34925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" name="Freeform 860">
              <a:extLst>
                <a:ext uri="{FF2B5EF4-FFF2-40B4-BE49-F238E27FC236}">
                  <a16:creationId xmlns:a16="http://schemas.microsoft.com/office/drawing/2014/main" id="{B82404EB-F10A-40C7-8C66-C57594EC60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8076" y="4306889"/>
              <a:ext cx="215900" cy="65088"/>
            </a:xfrm>
            <a:custGeom>
              <a:avLst/>
              <a:gdLst>
                <a:gd name="T0" fmla="*/ 42 w 85"/>
                <a:gd name="T1" fmla="*/ 26 h 26"/>
                <a:gd name="T2" fmla="*/ 0 w 85"/>
                <a:gd name="T3" fmla="*/ 26 h 26"/>
                <a:gd name="T4" fmla="*/ 0 w 85"/>
                <a:gd name="T5" fmla="*/ 2 h 26"/>
                <a:gd name="T6" fmla="*/ 2 w 85"/>
                <a:gd name="T7" fmla="*/ 0 h 26"/>
                <a:gd name="T8" fmla="*/ 83 w 85"/>
                <a:gd name="T9" fmla="*/ 0 h 26"/>
                <a:gd name="T10" fmla="*/ 85 w 85"/>
                <a:gd name="T11" fmla="*/ 2 h 26"/>
                <a:gd name="T12" fmla="*/ 85 w 85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26">
                  <a:moveTo>
                    <a:pt x="42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4" y="0"/>
                    <a:pt x="85" y="1"/>
                    <a:pt x="85" y="2"/>
                  </a:cubicBezTo>
                  <a:cubicBezTo>
                    <a:pt x="85" y="17"/>
                    <a:pt x="85" y="17"/>
                    <a:pt x="85" y="17"/>
                  </a:cubicBez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" name="Line 861">
              <a:extLst>
                <a:ext uri="{FF2B5EF4-FFF2-40B4-BE49-F238E27FC236}">
                  <a16:creationId xmlns:a16="http://schemas.microsoft.com/office/drawing/2014/main" id="{8A50C314-625A-48AD-87EB-E4C119D3E0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41413" y="4332289"/>
              <a:ext cx="0" cy="39688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" name="Line 862">
              <a:extLst>
                <a:ext uri="{FF2B5EF4-FFF2-40B4-BE49-F238E27FC236}">
                  <a16:creationId xmlns:a16="http://schemas.microsoft.com/office/drawing/2014/main" id="{6768E76A-2A1C-4139-8850-A97E5C478B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7451" y="4332289"/>
              <a:ext cx="0" cy="39688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" name="Freeform 863">
              <a:extLst>
                <a:ext uri="{FF2B5EF4-FFF2-40B4-BE49-F238E27FC236}">
                  <a16:creationId xmlns:a16="http://schemas.microsoft.com/office/drawing/2014/main" id="{4B64DCB9-107F-4C7B-A33F-7B2A3E705A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088" y="4371976"/>
              <a:ext cx="77788" cy="66675"/>
            </a:xfrm>
            <a:custGeom>
              <a:avLst/>
              <a:gdLst>
                <a:gd name="T0" fmla="*/ 31 w 31"/>
                <a:gd name="T1" fmla="*/ 26 h 26"/>
                <a:gd name="T2" fmla="*/ 3 w 31"/>
                <a:gd name="T3" fmla="*/ 26 h 26"/>
                <a:gd name="T4" fmla="*/ 0 w 31"/>
                <a:gd name="T5" fmla="*/ 24 h 26"/>
                <a:gd name="T6" fmla="*/ 0 w 31"/>
                <a:gd name="T7" fmla="*/ 2 h 26"/>
                <a:gd name="T8" fmla="*/ 3 w 31"/>
                <a:gd name="T9" fmla="*/ 0 h 26"/>
                <a:gd name="T10" fmla="*/ 11 w 31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26">
                  <a:moveTo>
                    <a:pt x="31" y="26"/>
                  </a:moveTo>
                  <a:cubicBezTo>
                    <a:pt x="3" y="26"/>
                    <a:pt x="3" y="26"/>
                    <a:pt x="3" y="26"/>
                  </a:cubicBezTo>
                  <a:cubicBezTo>
                    <a:pt x="1" y="26"/>
                    <a:pt x="0" y="25"/>
                    <a:pt x="0" y="2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" name="Line 864">
              <a:extLst>
                <a:ext uri="{FF2B5EF4-FFF2-40B4-BE49-F238E27FC236}">
                  <a16:creationId xmlns:a16="http://schemas.microsoft.com/office/drawing/2014/main" id="{D27ABAC8-6830-4DEB-9D47-A795255285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14426" y="4400551"/>
              <a:ext cx="0" cy="3810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8" name="Line 865">
              <a:extLst>
                <a:ext uri="{FF2B5EF4-FFF2-40B4-BE49-F238E27FC236}">
                  <a16:creationId xmlns:a16="http://schemas.microsoft.com/office/drawing/2014/main" id="{7B7503A4-A89C-44FA-B03E-CEE662E2FB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8876" y="4400551"/>
              <a:ext cx="0" cy="3810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9" name="Freeform 866">
              <a:extLst>
                <a:ext uri="{FF2B5EF4-FFF2-40B4-BE49-F238E27FC236}">
                  <a16:creationId xmlns:a16="http://schemas.microsoft.com/office/drawing/2014/main" id="{6D8FE934-B3E0-4D00-A10D-8A5A328DA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8076" y="4438651"/>
              <a:ext cx="38100" cy="65088"/>
            </a:xfrm>
            <a:custGeom>
              <a:avLst/>
              <a:gdLst>
                <a:gd name="T0" fmla="*/ 24 w 24"/>
                <a:gd name="T1" fmla="*/ 41 h 41"/>
                <a:gd name="T2" fmla="*/ 0 w 24"/>
                <a:gd name="T3" fmla="*/ 41 h 41"/>
                <a:gd name="T4" fmla="*/ 0 w 24"/>
                <a:gd name="T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41">
                  <a:moveTo>
                    <a:pt x="24" y="41"/>
                  </a:moveTo>
                  <a:lnTo>
                    <a:pt x="0" y="41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0" name="Line 867">
              <a:extLst>
                <a:ext uri="{FF2B5EF4-FFF2-40B4-BE49-F238E27FC236}">
                  <a16:creationId xmlns:a16="http://schemas.microsoft.com/office/drawing/2014/main" id="{854A13D9-EDDF-4A07-9793-19137AA795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41413" y="4465639"/>
              <a:ext cx="0" cy="3810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1" name="Freeform 868">
              <a:extLst>
                <a:ext uri="{FF2B5EF4-FFF2-40B4-BE49-F238E27FC236}">
                  <a16:creationId xmlns:a16="http://schemas.microsoft.com/office/drawing/2014/main" id="{4FAA7930-BCD5-48D7-AA5C-7E62E11C59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1563" y="4503739"/>
              <a:ext cx="92075" cy="65088"/>
            </a:xfrm>
            <a:custGeom>
              <a:avLst/>
              <a:gdLst>
                <a:gd name="T0" fmla="*/ 37 w 37"/>
                <a:gd name="T1" fmla="*/ 26 h 26"/>
                <a:gd name="T2" fmla="*/ 2 w 37"/>
                <a:gd name="T3" fmla="*/ 26 h 26"/>
                <a:gd name="T4" fmla="*/ 0 w 37"/>
                <a:gd name="T5" fmla="*/ 24 h 26"/>
                <a:gd name="T6" fmla="*/ 0 w 37"/>
                <a:gd name="T7" fmla="*/ 2 h 26"/>
                <a:gd name="T8" fmla="*/ 2 w 37"/>
                <a:gd name="T9" fmla="*/ 0 h 26"/>
                <a:gd name="T10" fmla="*/ 15 w 37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26">
                  <a:moveTo>
                    <a:pt x="37" y="26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1" y="26"/>
                    <a:pt x="0" y="25"/>
                    <a:pt x="0" y="2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" name="Line 870">
              <a:extLst>
                <a:ext uri="{FF2B5EF4-FFF2-40B4-BE49-F238E27FC236}">
                  <a16:creationId xmlns:a16="http://schemas.microsoft.com/office/drawing/2014/main" id="{DDCCE917-4920-45AB-8BAC-FCDA2A1F8F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3313" y="4530726"/>
              <a:ext cx="0" cy="3810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" name="Line 871">
              <a:extLst>
                <a:ext uri="{FF2B5EF4-FFF2-40B4-BE49-F238E27FC236}">
                  <a16:creationId xmlns:a16="http://schemas.microsoft.com/office/drawing/2014/main" id="{5FB11169-DE2E-491D-A0A7-2B1A3930A7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46176" y="4530726"/>
              <a:ext cx="0" cy="3810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9B23953A-DC4A-4652-B665-EF547BB173CB}"/>
              </a:ext>
            </a:extLst>
          </p:cNvPr>
          <p:cNvGrpSpPr/>
          <p:nvPr/>
        </p:nvGrpSpPr>
        <p:grpSpPr>
          <a:xfrm>
            <a:off x="5406885" y="2344159"/>
            <a:ext cx="388269" cy="564525"/>
            <a:chOff x="6662738" y="1804988"/>
            <a:chExt cx="247650" cy="358775"/>
          </a:xfrm>
        </p:grpSpPr>
        <p:sp>
          <p:nvSpPr>
            <p:cNvPr id="33" name="Freeform 631">
              <a:extLst>
                <a:ext uri="{FF2B5EF4-FFF2-40B4-BE49-F238E27FC236}">
                  <a16:creationId xmlns:a16="http://schemas.microsoft.com/office/drawing/2014/main" id="{62FB603B-45CF-4911-82F8-CCE0433BE3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4175" y="1925638"/>
              <a:ext cx="106362" cy="127000"/>
            </a:xfrm>
            <a:custGeom>
              <a:avLst/>
              <a:gdLst>
                <a:gd name="T0" fmla="*/ 0 w 32"/>
                <a:gd name="T1" fmla="*/ 15 h 38"/>
                <a:gd name="T2" fmla="*/ 0 w 32"/>
                <a:gd name="T3" fmla="*/ 16 h 38"/>
                <a:gd name="T4" fmla="*/ 2 w 32"/>
                <a:gd name="T5" fmla="*/ 18 h 38"/>
                <a:gd name="T6" fmla="*/ 8 w 32"/>
                <a:gd name="T7" fmla="*/ 18 h 38"/>
                <a:gd name="T8" fmla="*/ 10 w 32"/>
                <a:gd name="T9" fmla="*/ 16 h 38"/>
                <a:gd name="T10" fmla="*/ 10 w 32"/>
                <a:gd name="T11" fmla="*/ 15 h 38"/>
                <a:gd name="T12" fmla="*/ 16 w 32"/>
                <a:gd name="T13" fmla="*/ 10 h 38"/>
                <a:gd name="T14" fmla="*/ 21 w 32"/>
                <a:gd name="T15" fmla="*/ 15 h 38"/>
                <a:gd name="T16" fmla="*/ 19 w 32"/>
                <a:gd name="T17" fmla="*/ 20 h 38"/>
                <a:gd name="T18" fmla="*/ 9 w 32"/>
                <a:gd name="T19" fmla="*/ 32 h 38"/>
                <a:gd name="T20" fmla="*/ 9 w 32"/>
                <a:gd name="T21" fmla="*/ 36 h 38"/>
                <a:gd name="T22" fmla="*/ 11 w 32"/>
                <a:gd name="T23" fmla="*/ 38 h 38"/>
                <a:gd name="T24" fmla="*/ 17 w 32"/>
                <a:gd name="T25" fmla="*/ 38 h 38"/>
                <a:gd name="T26" fmla="*/ 19 w 32"/>
                <a:gd name="T27" fmla="*/ 36 h 38"/>
                <a:gd name="T28" fmla="*/ 19 w 32"/>
                <a:gd name="T29" fmla="*/ 34 h 38"/>
                <a:gd name="T30" fmla="*/ 31 w 32"/>
                <a:gd name="T31" fmla="*/ 15 h 38"/>
                <a:gd name="T32" fmla="*/ 16 w 32"/>
                <a:gd name="T33" fmla="*/ 0 h 38"/>
                <a:gd name="T34" fmla="*/ 0 w 32"/>
                <a:gd name="T35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8">
                  <a:moveTo>
                    <a:pt x="0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2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9" y="18"/>
                    <a:pt x="10" y="17"/>
                    <a:pt x="10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2"/>
                    <a:pt x="13" y="10"/>
                    <a:pt x="16" y="10"/>
                  </a:cubicBezTo>
                  <a:cubicBezTo>
                    <a:pt x="19" y="10"/>
                    <a:pt x="21" y="12"/>
                    <a:pt x="21" y="15"/>
                  </a:cubicBezTo>
                  <a:cubicBezTo>
                    <a:pt x="21" y="16"/>
                    <a:pt x="22" y="18"/>
                    <a:pt x="19" y="20"/>
                  </a:cubicBezTo>
                  <a:cubicBezTo>
                    <a:pt x="11" y="26"/>
                    <a:pt x="10" y="28"/>
                    <a:pt x="9" y="32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7"/>
                    <a:pt x="10" y="38"/>
                    <a:pt x="11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8" y="38"/>
                    <a:pt x="19" y="37"/>
                    <a:pt x="19" y="36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9" y="28"/>
                    <a:pt x="31" y="27"/>
                    <a:pt x="31" y="15"/>
                  </a:cubicBezTo>
                  <a:cubicBezTo>
                    <a:pt x="32" y="7"/>
                    <a:pt x="24" y="0"/>
                    <a:pt x="16" y="0"/>
                  </a:cubicBezTo>
                  <a:cubicBezTo>
                    <a:pt x="7" y="0"/>
                    <a:pt x="0" y="7"/>
                    <a:pt x="0" y="15"/>
                  </a:cubicBez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" name="Oval 632">
              <a:extLst>
                <a:ext uri="{FF2B5EF4-FFF2-40B4-BE49-F238E27FC236}">
                  <a16:creationId xmlns:a16="http://schemas.microsoft.com/office/drawing/2014/main" id="{B1AE9044-85B3-45A0-A6A2-B12D794696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4338" y="2070100"/>
              <a:ext cx="36512" cy="39687"/>
            </a:xfrm>
            <a:prstGeom prst="ellips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" name="Freeform 633">
              <a:extLst>
                <a:ext uri="{FF2B5EF4-FFF2-40B4-BE49-F238E27FC236}">
                  <a16:creationId xmlns:a16="http://schemas.microsoft.com/office/drawing/2014/main" id="{23D0D0F8-5CF9-48BF-B7E3-EF2D6FE1A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738" y="1852613"/>
              <a:ext cx="247650" cy="311150"/>
            </a:xfrm>
            <a:custGeom>
              <a:avLst/>
              <a:gdLst>
                <a:gd name="T0" fmla="*/ 133 w 156"/>
                <a:gd name="T1" fmla="*/ 0 h 196"/>
                <a:gd name="T2" fmla="*/ 156 w 156"/>
                <a:gd name="T3" fmla="*/ 0 h 196"/>
                <a:gd name="T4" fmla="*/ 156 w 156"/>
                <a:gd name="T5" fmla="*/ 196 h 196"/>
                <a:gd name="T6" fmla="*/ 0 w 156"/>
                <a:gd name="T7" fmla="*/ 196 h 196"/>
                <a:gd name="T8" fmla="*/ 0 w 156"/>
                <a:gd name="T9" fmla="*/ 0 h 196"/>
                <a:gd name="T10" fmla="*/ 21 w 1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6" h="196">
                  <a:moveTo>
                    <a:pt x="133" y="0"/>
                  </a:moveTo>
                  <a:lnTo>
                    <a:pt x="156" y="0"/>
                  </a:lnTo>
                  <a:lnTo>
                    <a:pt x="156" y="196"/>
                  </a:lnTo>
                  <a:lnTo>
                    <a:pt x="0" y="196"/>
                  </a:lnTo>
                  <a:lnTo>
                    <a:pt x="0" y="0"/>
                  </a:lnTo>
                  <a:lnTo>
                    <a:pt x="21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" name="Freeform 634">
              <a:extLst>
                <a:ext uri="{FF2B5EF4-FFF2-40B4-BE49-F238E27FC236}">
                  <a16:creationId xmlns:a16="http://schemas.microsoft.com/office/drawing/2014/main" id="{8A0C669D-E7E0-42C2-AEE3-FF4581F56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888" y="1804988"/>
              <a:ext cx="134937" cy="74612"/>
            </a:xfrm>
            <a:custGeom>
              <a:avLst/>
              <a:gdLst>
                <a:gd name="T0" fmla="*/ 17 w 40"/>
                <a:gd name="T1" fmla="*/ 10 h 22"/>
                <a:gd name="T2" fmla="*/ 2 w 40"/>
                <a:gd name="T3" fmla="*/ 10 h 22"/>
                <a:gd name="T4" fmla="*/ 0 w 40"/>
                <a:gd name="T5" fmla="*/ 12 h 22"/>
                <a:gd name="T6" fmla="*/ 0 w 40"/>
                <a:gd name="T7" fmla="*/ 22 h 22"/>
                <a:gd name="T8" fmla="*/ 40 w 40"/>
                <a:gd name="T9" fmla="*/ 22 h 22"/>
                <a:gd name="T10" fmla="*/ 40 w 40"/>
                <a:gd name="T11" fmla="*/ 12 h 22"/>
                <a:gd name="T12" fmla="*/ 38 w 40"/>
                <a:gd name="T13" fmla="*/ 10 h 22"/>
                <a:gd name="T14" fmla="*/ 32 w 40"/>
                <a:gd name="T15" fmla="*/ 10 h 22"/>
                <a:gd name="T16" fmla="*/ 32 w 40"/>
                <a:gd name="T17" fmla="*/ 8 h 22"/>
                <a:gd name="T18" fmla="*/ 24 w 40"/>
                <a:gd name="T19" fmla="*/ 0 h 22"/>
                <a:gd name="T20" fmla="*/ 16 w 40"/>
                <a:gd name="T21" fmla="*/ 0 h 22"/>
                <a:gd name="T22" fmla="*/ 8 w 40"/>
                <a:gd name="T23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22">
                  <a:moveTo>
                    <a:pt x="17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1"/>
                    <a:pt x="39" y="10"/>
                    <a:pt x="38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3"/>
                    <a:pt x="28" y="0"/>
                    <a:pt x="2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2" y="0"/>
                    <a:pt x="10" y="2"/>
                    <a:pt x="8" y="5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2B26EC69-AB97-4BF5-BD9B-B9C081660689}"/>
              </a:ext>
            </a:extLst>
          </p:cNvPr>
          <p:cNvGrpSpPr/>
          <p:nvPr/>
        </p:nvGrpSpPr>
        <p:grpSpPr>
          <a:xfrm>
            <a:off x="5458000" y="5503025"/>
            <a:ext cx="388269" cy="564525"/>
            <a:chOff x="6662738" y="1804988"/>
            <a:chExt cx="247650" cy="358775"/>
          </a:xfrm>
        </p:grpSpPr>
        <p:sp>
          <p:nvSpPr>
            <p:cNvPr id="40" name="Freeform 631">
              <a:extLst>
                <a:ext uri="{FF2B5EF4-FFF2-40B4-BE49-F238E27FC236}">
                  <a16:creationId xmlns:a16="http://schemas.microsoft.com/office/drawing/2014/main" id="{8AB2C1E6-13F6-4F38-B677-DE786D6EFE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4175" y="1925638"/>
              <a:ext cx="106362" cy="127000"/>
            </a:xfrm>
            <a:custGeom>
              <a:avLst/>
              <a:gdLst>
                <a:gd name="T0" fmla="*/ 0 w 32"/>
                <a:gd name="T1" fmla="*/ 15 h 38"/>
                <a:gd name="T2" fmla="*/ 0 w 32"/>
                <a:gd name="T3" fmla="*/ 16 h 38"/>
                <a:gd name="T4" fmla="*/ 2 w 32"/>
                <a:gd name="T5" fmla="*/ 18 h 38"/>
                <a:gd name="T6" fmla="*/ 8 w 32"/>
                <a:gd name="T7" fmla="*/ 18 h 38"/>
                <a:gd name="T8" fmla="*/ 10 w 32"/>
                <a:gd name="T9" fmla="*/ 16 h 38"/>
                <a:gd name="T10" fmla="*/ 10 w 32"/>
                <a:gd name="T11" fmla="*/ 15 h 38"/>
                <a:gd name="T12" fmla="*/ 16 w 32"/>
                <a:gd name="T13" fmla="*/ 10 h 38"/>
                <a:gd name="T14" fmla="*/ 21 w 32"/>
                <a:gd name="T15" fmla="*/ 15 h 38"/>
                <a:gd name="T16" fmla="*/ 19 w 32"/>
                <a:gd name="T17" fmla="*/ 20 h 38"/>
                <a:gd name="T18" fmla="*/ 9 w 32"/>
                <a:gd name="T19" fmla="*/ 32 h 38"/>
                <a:gd name="T20" fmla="*/ 9 w 32"/>
                <a:gd name="T21" fmla="*/ 36 h 38"/>
                <a:gd name="T22" fmla="*/ 11 w 32"/>
                <a:gd name="T23" fmla="*/ 38 h 38"/>
                <a:gd name="T24" fmla="*/ 17 w 32"/>
                <a:gd name="T25" fmla="*/ 38 h 38"/>
                <a:gd name="T26" fmla="*/ 19 w 32"/>
                <a:gd name="T27" fmla="*/ 36 h 38"/>
                <a:gd name="T28" fmla="*/ 19 w 32"/>
                <a:gd name="T29" fmla="*/ 34 h 38"/>
                <a:gd name="T30" fmla="*/ 31 w 32"/>
                <a:gd name="T31" fmla="*/ 15 h 38"/>
                <a:gd name="T32" fmla="*/ 16 w 32"/>
                <a:gd name="T33" fmla="*/ 0 h 38"/>
                <a:gd name="T34" fmla="*/ 0 w 32"/>
                <a:gd name="T35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8">
                  <a:moveTo>
                    <a:pt x="0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2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9" y="18"/>
                    <a:pt x="10" y="17"/>
                    <a:pt x="10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2"/>
                    <a:pt x="13" y="10"/>
                    <a:pt x="16" y="10"/>
                  </a:cubicBezTo>
                  <a:cubicBezTo>
                    <a:pt x="19" y="10"/>
                    <a:pt x="21" y="12"/>
                    <a:pt x="21" y="15"/>
                  </a:cubicBezTo>
                  <a:cubicBezTo>
                    <a:pt x="21" y="16"/>
                    <a:pt x="22" y="18"/>
                    <a:pt x="19" y="20"/>
                  </a:cubicBezTo>
                  <a:cubicBezTo>
                    <a:pt x="11" y="26"/>
                    <a:pt x="10" y="28"/>
                    <a:pt x="9" y="32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7"/>
                    <a:pt x="10" y="38"/>
                    <a:pt x="11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8" y="38"/>
                    <a:pt x="19" y="37"/>
                    <a:pt x="19" y="36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9" y="28"/>
                    <a:pt x="31" y="27"/>
                    <a:pt x="31" y="15"/>
                  </a:cubicBezTo>
                  <a:cubicBezTo>
                    <a:pt x="32" y="7"/>
                    <a:pt x="24" y="0"/>
                    <a:pt x="16" y="0"/>
                  </a:cubicBezTo>
                  <a:cubicBezTo>
                    <a:pt x="7" y="0"/>
                    <a:pt x="0" y="7"/>
                    <a:pt x="0" y="15"/>
                  </a:cubicBez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Oval 632">
              <a:extLst>
                <a:ext uri="{FF2B5EF4-FFF2-40B4-BE49-F238E27FC236}">
                  <a16:creationId xmlns:a16="http://schemas.microsoft.com/office/drawing/2014/main" id="{73548485-A88B-4C4A-9185-9858D4C7B3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4338" y="2070100"/>
              <a:ext cx="36512" cy="39687"/>
            </a:xfrm>
            <a:prstGeom prst="ellips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" name="Freeform 633">
              <a:extLst>
                <a:ext uri="{FF2B5EF4-FFF2-40B4-BE49-F238E27FC236}">
                  <a16:creationId xmlns:a16="http://schemas.microsoft.com/office/drawing/2014/main" id="{A42196C0-224B-411B-AE5C-C61C43780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738" y="1852613"/>
              <a:ext cx="247650" cy="311150"/>
            </a:xfrm>
            <a:custGeom>
              <a:avLst/>
              <a:gdLst>
                <a:gd name="T0" fmla="*/ 133 w 156"/>
                <a:gd name="T1" fmla="*/ 0 h 196"/>
                <a:gd name="T2" fmla="*/ 156 w 156"/>
                <a:gd name="T3" fmla="*/ 0 h 196"/>
                <a:gd name="T4" fmla="*/ 156 w 156"/>
                <a:gd name="T5" fmla="*/ 196 h 196"/>
                <a:gd name="T6" fmla="*/ 0 w 156"/>
                <a:gd name="T7" fmla="*/ 196 h 196"/>
                <a:gd name="T8" fmla="*/ 0 w 156"/>
                <a:gd name="T9" fmla="*/ 0 h 196"/>
                <a:gd name="T10" fmla="*/ 21 w 1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6" h="196">
                  <a:moveTo>
                    <a:pt x="133" y="0"/>
                  </a:moveTo>
                  <a:lnTo>
                    <a:pt x="156" y="0"/>
                  </a:lnTo>
                  <a:lnTo>
                    <a:pt x="156" y="196"/>
                  </a:lnTo>
                  <a:lnTo>
                    <a:pt x="0" y="196"/>
                  </a:lnTo>
                  <a:lnTo>
                    <a:pt x="0" y="0"/>
                  </a:lnTo>
                  <a:lnTo>
                    <a:pt x="21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" name="Freeform 634">
              <a:extLst>
                <a:ext uri="{FF2B5EF4-FFF2-40B4-BE49-F238E27FC236}">
                  <a16:creationId xmlns:a16="http://schemas.microsoft.com/office/drawing/2014/main" id="{1F39F4B1-9DF6-41A1-890B-153846A58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888" y="1804988"/>
              <a:ext cx="134937" cy="74612"/>
            </a:xfrm>
            <a:custGeom>
              <a:avLst/>
              <a:gdLst>
                <a:gd name="T0" fmla="*/ 17 w 40"/>
                <a:gd name="T1" fmla="*/ 10 h 22"/>
                <a:gd name="T2" fmla="*/ 2 w 40"/>
                <a:gd name="T3" fmla="*/ 10 h 22"/>
                <a:gd name="T4" fmla="*/ 0 w 40"/>
                <a:gd name="T5" fmla="*/ 12 h 22"/>
                <a:gd name="T6" fmla="*/ 0 w 40"/>
                <a:gd name="T7" fmla="*/ 22 h 22"/>
                <a:gd name="T8" fmla="*/ 40 w 40"/>
                <a:gd name="T9" fmla="*/ 22 h 22"/>
                <a:gd name="T10" fmla="*/ 40 w 40"/>
                <a:gd name="T11" fmla="*/ 12 h 22"/>
                <a:gd name="T12" fmla="*/ 38 w 40"/>
                <a:gd name="T13" fmla="*/ 10 h 22"/>
                <a:gd name="T14" fmla="*/ 32 w 40"/>
                <a:gd name="T15" fmla="*/ 10 h 22"/>
                <a:gd name="T16" fmla="*/ 32 w 40"/>
                <a:gd name="T17" fmla="*/ 8 h 22"/>
                <a:gd name="T18" fmla="*/ 24 w 40"/>
                <a:gd name="T19" fmla="*/ 0 h 22"/>
                <a:gd name="T20" fmla="*/ 16 w 40"/>
                <a:gd name="T21" fmla="*/ 0 h 22"/>
                <a:gd name="T22" fmla="*/ 8 w 40"/>
                <a:gd name="T23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22">
                  <a:moveTo>
                    <a:pt x="17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1"/>
                    <a:pt x="39" y="10"/>
                    <a:pt x="38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3"/>
                    <a:pt x="28" y="0"/>
                    <a:pt x="2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2" y="0"/>
                    <a:pt x="10" y="2"/>
                    <a:pt x="8" y="5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9C1451CE-D5FC-4705-9191-F4CC5E4F2FB8}"/>
              </a:ext>
            </a:extLst>
          </p:cNvPr>
          <p:cNvSpPr txBox="1"/>
          <p:nvPr/>
        </p:nvSpPr>
        <p:spPr>
          <a:xfrm>
            <a:off x="967353" y="621321"/>
            <a:ext cx="8387255" cy="388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КОНСТРУКЦИЯ ДОРОЖНОЙ ОДЕЖДЫ, ТИП 2</a:t>
            </a:r>
            <a:endParaRPr lang="ru-RU" b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E7D297C-EB90-42A2-9FF7-D579D4DA91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270" y="365392"/>
            <a:ext cx="1726266" cy="98459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489" y="1376500"/>
            <a:ext cx="6233023" cy="500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87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92E69D7-A68D-4780-97E5-F1314A176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06F93DE1-FB15-41EB-81A8-DF8B618D68F0}" type="slidenum">
              <a:rPr lang="ru-RU" smtClean="0"/>
              <a:t>7</a:t>
            </a:fld>
            <a:endParaRPr lang="ru-RU" dirty="0"/>
          </a:p>
        </p:txBody>
      </p:sp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7A576A35-CB32-4868-A175-61081CE7BA1E}"/>
              </a:ext>
            </a:extLst>
          </p:cNvPr>
          <p:cNvGrpSpPr>
            <a:grpSpLocks noChangeAspect="1"/>
          </p:cNvGrpSpPr>
          <p:nvPr/>
        </p:nvGrpSpPr>
        <p:grpSpPr>
          <a:xfrm>
            <a:off x="5283866" y="2212335"/>
            <a:ext cx="504000" cy="452186"/>
            <a:chOff x="1071563" y="4306889"/>
            <a:chExt cx="339725" cy="304800"/>
          </a:xfrm>
        </p:grpSpPr>
        <p:sp>
          <p:nvSpPr>
            <p:cNvPr id="100" name="Oval 857">
              <a:extLst>
                <a:ext uri="{FF2B5EF4-FFF2-40B4-BE49-F238E27FC236}">
                  <a16:creationId xmlns:a16="http://schemas.microsoft.com/office/drawing/2014/main" id="{5683F28B-6831-4A0A-BD2D-1E735B4D42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688" y="4383089"/>
              <a:ext cx="228600" cy="228600"/>
            </a:xfrm>
            <a:prstGeom prst="ellips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1" name="Freeform 858">
              <a:extLst>
                <a:ext uri="{FF2B5EF4-FFF2-40B4-BE49-F238E27FC236}">
                  <a16:creationId xmlns:a16="http://schemas.microsoft.com/office/drawing/2014/main" id="{E77BD7D3-FA91-4FE4-920A-FE0AD0553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8413" y="4452939"/>
              <a:ext cx="65088" cy="88900"/>
            </a:xfrm>
            <a:custGeom>
              <a:avLst/>
              <a:gdLst>
                <a:gd name="T0" fmla="*/ 6 w 26"/>
                <a:gd name="T1" fmla="*/ 35 h 35"/>
                <a:gd name="T2" fmla="*/ 6 w 26"/>
                <a:gd name="T3" fmla="*/ 0 h 35"/>
                <a:gd name="T4" fmla="*/ 17 w 26"/>
                <a:gd name="T5" fmla="*/ 0 h 35"/>
                <a:gd name="T6" fmla="*/ 26 w 26"/>
                <a:gd name="T7" fmla="*/ 9 h 35"/>
                <a:gd name="T8" fmla="*/ 26 w 26"/>
                <a:gd name="T9" fmla="*/ 9 h 35"/>
                <a:gd name="T10" fmla="*/ 17 w 26"/>
                <a:gd name="T11" fmla="*/ 17 h 35"/>
                <a:gd name="T12" fmla="*/ 0 w 26"/>
                <a:gd name="T1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35">
                  <a:moveTo>
                    <a:pt x="6" y="35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2" y="0"/>
                    <a:pt x="26" y="4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13"/>
                    <a:pt x="22" y="17"/>
                    <a:pt x="17" y="17"/>
                  </a:cubicBezTo>
                  <a:cubicBezTo>
                    <a:pt x="0" y="17"/>
                    <a:pt x="0" y="17"/>
                    <a:pt x="0" y="17"/>
                  </a:cubicBez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" name="Line 859">
              <a:extLst>
                <a:ext uri="{FF2B5EF4-FFF2-40B4-BE49-F238E27FC236}">
                  <a16:creationId xmlns:a16="http://schemas.microsoft.com/office/drawing/2014/main" id="{D9C3D968-AE3C-4536-8C1E-8AAB8BE633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68413" y="4513264"/>
              <a:ext cx="34925" cy="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" name="Freeform 860">
              <a:extLst>
                <a:ext uri="{FF2B5EF4-FFF2-40B4-BE49-F238E27FC236}">
                  <a16:creationId xmlns:a16="http://schemas.microsoft.com/office/drawing/2014/main" id="{B82404EB-F10A-40C7-8C66-C57594EC60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8076" y="4306889"/>
              <a:ext cx="215900" cy="65088"/>
            </a:xfrm>
            <a:custGeom>
              <a:avLst/>
              <a:gdLst>
                <a:gd name="T0" fmla="*/ 42 w 85"/>
                <a:gd name="T1" fmla="*/ 26 h 26"/>
                <a:gd name="T2" fmla="*/ 0 w 85"/>
                <a:gd name="T3" fmla="*/ 26 h 26"/>
                <a:gd name="T4" fmla="*/ 0 w 85"/>
                <a:gd name="T5" fmla="*/ 2 h 26"/>
                <a:gd name="T6" fmla="*/ 2 w 85"/>
                <a:gd name="T7" fmla="*/ 0 h 26"/>
                <a:gd name="T8" fmla="*/ 83 w 85"/>
                <a:gd name="T9" fmla="*/ 0 h 26"/>
                <a:gd name="T10" fmla="*/ 85 w 85"/>
                <a:gd name="T11" fmla="*/ 2 h 26"/>
                <a:gd name="T12" fmla="*/ 85 w 85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26">
                  <a:moveTo>
                    <a:pt x="42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4" y="0"/>
                    <a:pt x="85" y="1"/>
                    <a:pt x="85" y="2"/>
                  </a:cubicBezTo>
                  <a:cubicBezTo>
                    <a:pt x="85" y="17"/>
                    <a:pt x="85" y="17"/>
                    <a:pt x="85" y="17"/>
                  </a:cubicBez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" name="Line 861">
              <a:extLst>
                <a:ext uri="{FF2B5EF4-FFF2-40B4-BE49-F238E27FC236}">
                  <a16:creationId xmlns:a16="http://schemas.microsoft.com/office/drawing/2014/main" id="{8A50C314-625A-48AD-87EB-E4C119D3E0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41413" y="4332289"/>
              <a:ext cx="0" cy="39688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" name="Line 862">
              <a:extLst>
                <a:ext uri="{FF2B5EF4-FFF2-40B4-BE49-F238E27FC236}">
                  <a16:creationId xmlns:a16="http://schemas.microsoft.com/office/drawing/2014/main" id="{6768E76A-2A1C-4139-8850-A97E5C478B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7451" y="4332289"/>
              <a:ext cx="0" cy="39688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" name="Freeform 863">
              <a:extLst>
                <a:ext uri="{FF2B5EF4-FFF2-40B4-BE49-F238E27FC236}">
                  <a16:creationId xmlns:a16="http://schemas.microsoft.com/office/drawing/2014/main" id="{4B64DCB9-107F-4C7B-A33F-7B2A3E705A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088" y="4371976"/>
              <a:ext cx="77788" cy="66675"/>
            </a:xfrm>
            <a:custGeom>
              <a:avLst/>
              <a:gdLst>
                <a:gd name="T0" fmla="*/ 31 w 31"/>
                <a:gd name="T1" fmla="*/ 26 h 26"/>
                <a:gd name="T2" fmla="*/ 3 w 31"/>
                <a:gd name="T3" fmla="*/ 26 h 26"/>
                <a:gd name="T4" fmla="*/ 0 w 31"/>
                <a:gd name="T5" fmla="*/ 24 h 26"/>
                <a:gd name="T6" fmla="*/ 0 w 31"/>
                <a:gd name="T7" fmla="*/ 2 h 26"/>
                <a:gd name="T8" fmla="*/ 3 w 31"/>
                <a:gd name="T9" fmla="*/ 0 h 26"/>
                <a:gd name="T10" fmla="*/ 11 w 31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26">
                  <a:moveTo>
                    <a:pt x="31" y="26"/>
                  </a:moveTo>
                  <a:cubicBezTo>
                    <a:pt x="3" y="26"/>
                    <a:pt x="3" y="26"/>
                    <a:pt x="3" y="26"/>
                  </a:cubicBezTo>
                  <a:cubicBezTo>
                    <a:pt x="1" y="26"/>
                    <a:pt x="0" y="25"/>
                    <a:pt x="0" y="2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" name="Line 864">
              <a:extLst>
                <a:ext uri="{FF2B5EF4-FFF2-40B4-BE49-F238E27FC236}">
                  <a16:creationId xmlns:a16="http://schemas.microsoft.com/office/drawing/2014/main" id="{D27ABAC8-6830-4DEB-9D47-A795255285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14426" y="4400551"/>
              <a:ext cx="0" cy="3810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8" name="Line 865">
              <a:extLst>
                <a:ext uri="{FF2B5EF4-FFF2-40B4-BE49-F238E27FC236}">
                  <a16:creationId xmlns:a16="http://schemas.microsoft.com/office/drawing/2014/main" id="{7B7503A4-A89C-44FA-B03E-CEE662E2FB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8876" y="4400551"/>
              <a:ext cx="0" cy="3810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9" name="Freeform 866">
              <a:extLst>
                <a:ext uri="{FF2B5EF4-FFF2-40B4-BE49-F238E27FC236}">
                  <a16:creationId xmlns:a16="http://schemas.microsoft.com/office/drawing/2014/main" id="{6D8FE934-B3E0-4D00-A10D-8A5A328DA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8076" y="4438651"/>
              <a:ext cx="38100" cy="65088"/>
            </a:xfrm>
            <a:custGeom>
              <a:avLst/>
              <a:gdLst>
                <a:gd name="T0" fmla="*/ 24 w 24"/>
                <a:gd name="T1" fmla="*/ 41 h 41"/>
                <a:gd name="T2" fmla="*/ 0 w 24"/>
                <a:gd name="T3" fmla="*/ 41 h 41"/>
                <a:gd name="T4" fmla="*/ 0 w 24"/>
                <a:gd name="T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41">
                  <a:moveTo>
                    <a:pt x="24" y="41"/>
                  </a:moveTo>
                  <a:lnTo>
                    <a:pt x="0" y="41"/>
                  </a:ln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0" name="Line 867">
              <a:extLst>
                <a:ext uri="{FF2B5EF4-FFF2-40B4-BE49-F238E27FC236}">
                  <a16:creationId xmlns:a16="http://schemas.microsoft.com/office/drawing/2014/main" id="{854A13D9-EDDF-4A07-9793-19137AA795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41413" y="4465639"/>
              <a:ext cx="0" cy="3810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1" name="Freeform 868">
              <a:extLst>
                <a:ext uri="{FF2B5EF4-FFF2-40B4-BE49-F238E27FC236}">
                  <a16:creationId xmlns:a16="http://schemas.microsoft.com/office/drawing/2014/main" id="{4FAA7930-BCD5-48D7-AA5C-7E62E11C59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1563" y="4503739"/>
              <a:ext cx="92075" cy="65088"/>
            </a:xfrm>
            <a:custGeom>
              <a:avLst/>
              <a:gdLst>
                <a:gd name="T0" fmla="*/ 37 w 37"/>
                <a:gd name="T1" fmla="*/ 26 h 26"/>
                <a:gd name="T2" fmla="*/ 2 w 37"/>
                <a:gd name="T3" fmla="*/ 26 h 26"/>
                <a:gd name="T4" fmla="*/ 0 w 37"/>
                <a:gd name="T5" fmla="*/ 24 h 26"/>
                <a:gd name="T6" fmla="*/ 0 w 37"/>
                <a:gd name="T7" fmla="*/ 2 h 26"/>
                <a:gd name="T8" fmla="*/ 2 w 37"/>
                <a:gd name="T9" fmla="*/ 0 h 26"/>
                <a:gd name="T10" fmla="*/ 15 w 37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26">
                  <a:moveTo>
                    <a:pt x="37" y="26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1" y="26"/>
                    <a:pt x="0" y="25"/>
                    <a:pt x="0" y="2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" name="Line 870">
              <a:extLst>
                <a:ext uri="{FF2B5EF4-FFF2-40B4-BE49-F238E27FC236}">
                  <a16:creationId xmlns:a16="http://schemas.microsoft.com/office/drawing/2014/main" id="{DDCCE917-4920-45AB-8BAC-FCDA2A1F8F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3313" y="4530726"/>
              <a:ext cx="0" cy="3810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" name="Line 871">
              <a:extLst>
                <a:ext uri="{FF2B5EF4-FFF2-40B4-BE49-F238E27FC236}">
                  <a16:creationId xmlns:a16="http://schemas.microsoft.com/office/drawing/2014/main" id="{5FB11169-DE2E-491D-A0A7-2B1A3930A7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46176" y="4530726"/>
              <a:ext cx="0" cy="3810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9B23953A-DC4A-4652-B665-EF547BB173CB}"/>
              </a:ext>
            </a:extLst>
          </p:cNvPr>
          <p:cNvGrpSpPr/>
          <p:nvPr/>
        </p:nvGrpSpPr>
        <p:grpSpPr>
          <a:xfrm>
            <a:off x="5406885" y="2344159"/>
            <a:ext cx="388269" cy="564525"/>
            <a:chOff x="6662738" y="1804988"/>
            <a:chExt cx="247650" cy="358775"/>
          </a:xfrm>
        </p:grpSpPr>
        <p:sp>
          <p:nvSpPr>
            <p:cNvPr id="33" name="Freeform 631">
              <a:extLst>
                <a:ext uri="{FF2B5EF4-FFF2-40B4-BE49-F238E27FC236}">
                  <a16:creationId xmlns:a16="http://schemas.microsoft.com/office/drawing/2014/main" id="{62FB603B-45CF-4911-82F8-CCE0433BE3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4175" y="1925638"/>
              <a:ext cx="106362" cy="127000"/>
            </a:xfrm>
            <a:custGeom>
              <a:avLst/>
              <a:gdLst>
                <a:gd name="T0" fmla="*/ 0 w 32"/>
                <a:gd name="T1" fmla="*/ 15 h 38"/>
                <a:gd name="T2" fmla="*/ 0 w 32"/>
                <a:gd name="T3" fmla="*/ 16 h 38"/>
                <a:gd name="T4" fmla="*/ 2 w 32"/>
                <a:gd name="T5" fmla="*/ 18 h 38"/>
                <a:gd name="T6" fmla="*/ 8 w 32"/>
                <a:gd name="T7" fmla="*/ 18 h 38"/>
                <a:gd name="T8" fmla="*/ 10 w 32"/>
                <a:gd name="T9" fmla="*/ 16 h 38"/>
                <a:gd name="T10" fmla="*/ 10 w 32"/>
                <a:gd name="T11" fmla="*/ 15 h 38"/>
                <a:gd name="T12" fmla="*/ 16 w 32"/>
                <a:gd name="T13" fmla="*/ 10 h 38"/>
                <a:gd name="T14" fmla="*/ 21 w 32"/>
                <a:gd name="T15" fmla="*/ 15 h 38"/>
                <a:gd name="T16" fmla="*/ 19 w 32"/>
                <a:gd name="T17" fmla="*/ 20 h 38"/>
                <a:gd name="T18" fmla="*/ 9 w 32"/>
                <a:gd name="T19" fmla="*/ 32 h 38"/>
                <a:gd name="T20" fmla="*/ 9 w 32"/>
                <a:gd name="T21" fmla="*/ 36 h 38"/>
                <a:gd name="T22" fmla="*/ 11 w 32"/>
                <a:gd name="T23" fmla="*/ 38 h 38"/>
                <a:gd name="T24" fmla="*/ 17 w 32"/>
                <a:gd name="T25" fmla="*/ 38 h 38"/>
                <a:gd name="T26" fmla="*/ 19 w 32"/>
                <a:gd name="T27" fmla="*/ 36 h 38"/>
                <a:gd name="T28" fmla="*/ 19 w 32"/>
                <a:gd name="T29" fmla="*/ 34 h 38"/>
                <a:gd name="T30" fmla="*/ 31 w 32"/>
                <a:gd name="T31" fmla="*/ 15 h 38"/>
                <a:gd name="T32" fmla="*/ 16 w 32"/>
                <a:gd name="T33" fmla="*/ 0 h 38"/>
                <a:gd name="T34" fmla="*/ 0 w 32"/>
                <a:gd name="T35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8">
                  <a:moveTo>
                    <a:pt x="0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2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9" y="18"/>
                    <a:pt x="10" y="17"/>
                    <a:pt x="10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2"/>
                    <a:pt x="13" y="10"/>
                    <a:pt x="16" y="10"/>
                  </a:cubicBezTo>
                  <a:cubicBezTo>
                    <a:pt x="19" y="10"/>
                    <a:pt x="21" y="12"/>
                    <a:pt x="21" y="15"/>
                  </a:cubicBezTo>
                  <a:cubicBezTo>
                    <a:pt x="21" y="16"/>
                    <a:pt x="22" y="18"/>
                    <a:pt x="19" y="20"/>
                  </a:cubicBezTo>
                  <a:cubicBezTo>
                    <a:pt x="11" y="26"/>
                    <a:pt x="10" y="28"/>
                    <a:pt x="9" y="32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7"/>
                    <a:pt x="10" y="38"/>
                    <a:pt x="11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8" y="38"/>
                    <a:pt x="19" y="37"/>
                    <a:pt x="19" y="36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9" y="28"/>
                    <a:pt x="31" y="27"/>
                    <a:pt x="31" y="15"/>
                  </a:cubicBezTo>
                  <a:cubicBezTo>
                    <a:pt x="32" y="7"/>
                    <a:pt x="24" y="0"/>
                    <a:pt x="16" y="0"/>
                  </a:cubicBezTo>
                  <a:cubicBezTo>
                    <a:pt x="7" y="0"/>
                    <a:pt x="0" y="7"/>
                    <a:pt x="0" y="15"/>
                  </a:cubicBez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" name="Oval 632">
              <a:extLst>
                <a:ext uri="{FF2B5EF4-FFF2-40B4-BE49-F238E27FC236}">
                  <a16:creationId xmlns:a16="http://schemas.microsoft.com/office/drawing/2014/main" id="{B1AE9044-85B3-45A0-A6A2-B12D794696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4338" y="2070100"/>
              <a:ext cx="36512" cy="39687"/>
            </a:xfrm>
            <a:prstGeom prst="ellips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" name="Freeform 633">
              <a:extLst>
                <a:ext uri="{FF2B5EF4-FFF2-40B4-BE49-F238E27FC236}">
                  <a16:creationId xmlns:a16="http://schemas.microsoft.com/office/drawing/2014/main" id="{23D0D0F8-5CF9-48BF-B7E3-EF2D6FE1A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738" y="1852613"/>
              <a:ext cx="247650" cy="311150"/>
            </a:xfrm>
            <a:custGeom>
              <a:avLst/>
              <a:gdLst>
                <a:gd name="T0" fmla="*/ 133 w 156"/>
                <a:gd name="T1" fmla="*/ 0 h 196"/>
                <a:gd name="T2" fmla="*/ 156 w 156"/>
                <a:gd name="T3" fmla="*/ 0 h 196"/>
                <a:gd name="T4" fmla="*/ 156 w 156"/>
                <a:gd name="T5" fmla="*/ 196 h 196"/>
                <a:gd name="T6" fmla="*/ 0 w 156"/>
                <a:gd name="T7" fmla="*/ 196 h 196"/>
                <a:gd name="T8" fmla="*/ 0 w 156"/>
                <a:gd name="T9" fmla="*/ 0 h 196"/>
                <a:gd name="T10" fmla="*/ 21 w 1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6" h="196">
                  <a:moveTo>
                    <a:pt x="133" y="0"/>
                  </a:moveTo>
                  <a:lnTo>
                    <a:pt x="156" y="0"/>
                  </a:lnTo>
                  <a:lnTo>
                    <a:pt x="156" y="196"/>
                  </a:lnTo>
                  <a:lnTo>
                    <a:pt x="0" y="196"/>
                  </a:lnTo>
                  <a:lnTo>
                    <a:pt x="0" y="0"/>
                  </a:lnTo>
                  <a:lnTo>
                    <a:pt x="21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" name="Freeform 634">
              <a:extLst>
                <a:ext uri="{FF2B5EF4-FFF2-40B4-BE49-F238E27FC236}">
                  <a16:creationId xmlns:a16="http://schemas.microsoft.com/office/drawing/2014/main" id="{8A0C669D-E7E0-42C2-AEE3-FF4581F56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888" y="1804988"/>
              <a:ext cx="134937" cy="74612"/>
            </a:xfrm>
            <a:custGeom>
              <a:avLst/>
              <a:gdLst>
                <a:gd name="T0" fmla="*/ 17 w 40"/>
                <a:gd name="T1" fmla="*/ 10 h 22"/>
                <a:gd name="T2" fmla="*/ 2 w 40"/>
                <a:gd name="T3" fmla="*/ 10 h 22"/>
                <a:gd name="T4" fmla="*/ 0 w 40"/>
                <a:gd name="T5" fmla="*/ 12 h 22"/>
                <a:gd name="T6" fmla="*/ 0 w 40"/>
                <a:gd name="T7" fmla="*/ 22 h 22"/>
                <a:gd name="T8" fmla="*/ 40 w 40"/>
                <a:gd name="T9" fmla="*/ 22 h 22"/>
                <a:gd name="T10" fmla="*/ 40 w 40"/>
                <a:gd name="T11" fmla="*/ 12 h 22"/>
                <a:gd name="T12" fmla="*/ 38 w 40"/>
                <a:gd name="T13" fmla="*/ 10 h 22"/>
                <a:gd name="T14" fmla="*/ 32 w 40"/>
                <a:gd name="T15" fmla="*/ 10 h 22"/>
                <a:gd name="T16" fmla="*/ 32 w 40"/>
                <a:gd name="T17" fmla="*/ 8 h 22"/>
                <a:gd name="T18" fmla="*/ 24 w 40"/>
                <a:gd name="T19" fmla="*/ 0 h 22"/>
                <a:gd name="T20" fmla="*/ 16 w 40"/>
                <a:gd name="T21" fmla="*/ 0 h 22"/>
                <a:gd name="T22" fmla="*/ 8 w 40"/>
                <a:gd name="T23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22">
                  <a:moveTo>
                    <a:pt x="17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1"/>
                    <a:pt x="39" y="10"/>
                    <a:pt x="38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3"/>
                    <a:pt x="28" y="0"/>
                    <a:pt x="2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2" y="0"/>
                    <a:pt x="10" y="2"/>
                    <a:pt x="8" y="5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2B26EC69-AB97-4BF5-BD9B-B9C081660689}"/>
              </a:ext>
            </a:extLst>
          </p:cNvPr>
          <p:cNvGrpSpPr/>
          <p:nvPr/>
        </p:nvGrpSpPr>
        <p:grpSpPr>
          <a:xfrm>
            <a:off x="5458000" y="5503025"/>
            <a:ext cx="388269" cy="564525"/>
            <a:chOff x="6662738" y="1804988"/>
            <a:chExt cx="247650" cy="358775"/>
          </a:xfrm>
        </p:grpSpPr>
        <p:sp>
          <p:nvSpPr>
            <p:cNvPr id="40" name="Freeform 631">
              <a:extLst>
                <a:ext uri="{FF2B5EF4-FFF2-40B4-BE49-F238E27FC236}">
                  <a16:creationId xmlns:a16="http://schemas.microsoft.com/office/drawing/2014/main" id="{8AB2C1E6-13F6-4F38-B677-DE786D6EFE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4175" y="1925638"/>
              <a:ext cx="106362" cy="127000"/>
            </a:xfrm>
            <a:custGeom>
              <a:avLst/>
              <a:gdLst>
                <a:gd name="T0" fmla="*/ 0 w 32"/>
                <a:gd name="T1" fmla="*/ 15 h 38"/>
                <a:gd name="T2" fmla="*/ 0 w 32"/>
                <a:gd name="T3" fmla="*/ 16 h 38"/>
                <a:gd name="T4" fmla="*/ 2 w 32"/>
                <a:gd name="T5" fmla="*/ 18 h 38"/>
                <a:gd name="T6" fmla="*/ 8 w 32"/>
                <a:gd name="T7" fmla="*/ 18 h 38"/>
                <a:gd name="T8" fmla="*/ 10 w 32"/>
                <a:gd name="T9" fmla="*/ 16 h 38"/>
                <a:gd name="T10" fmla="*/ 10 w 32"/>
                <a:gd name="T11" fmla="*/ 15 h 38"/>
                <a:gd name="T12" fmla="*/ 16 w 32"/>
                <a:gd name="T13" fmla="*/ 10 h 38"/>
                <a:gd name="T14" fmla="*/ 21 w 32"/>
                <a:gd name="T15" fmla="*/ 15 h 38"/>
                <a:gd name="T16" fmla="*/ 19 w 32"/>
                <a:gd name="T17" fmla="*/ 20 h 38"/>
                <a:gd name="T18" fmla="*/ 9 w 32"/>
                <a:gd name="T19" fmla="*/ 32 h 38"/>
                <a:gd name="T20" fmla="*/ 9 w 32"/>
                <a:gd name="T21" fmla="*/ 36 h 38"/>
                <a:gd name="T22" fmla="*/ 11 w 32"/>
                <a:gd name="T23" fmla="*/ 38 h 38"/>
                <a:gd name="T24" fmla="*/ 17 w 32"/>
                <a:gd name="T25" fmla="*/ 38 h 38"/>
                <a:gd name="T26" fmla="*/ 19 w 32"/>
                <a:gd name="T27" fmla="*/ 36 h 38"/>
                <a:gd name="T28" fmla="*/ 19 w 32"/>
                <a:gd name="T29" fmla="*/ 34 h 38"/>
                <a:gd name="T30" fmla="*/ 31 w 32"/>
                <a:gd name="T31" fmla="*/ 15 h 38"/>
                <a:gd name="T32" fmla="*/ 16 w 32"/>
                <a:gd name="T33" fmla="*/ 0 h 38"/>
                <a:gd name="T34" fmla="*/ 0 w 32"/>
                <a:gd name="T35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8">
                  <a:moveTo>
                    <a:pt x="0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2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9" y="18"/>
                    <a:pt x="10" y="17"/>
                    <a:pt x="10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2"/>
                    <a:pt x="13" y="10"/>
                    <a:pt x="16" y="10"/>
                  </a:cubicBezTo>
                  <a:cubicBezTo>
                    <a:pt x="19" y="10"/>
                    <a:pt x="21" y="12"/>
                    <a:pt x="21" y="15"/>
                  </a:cubicBezTo>
                  <a:cubicBezTo>
                    <a:pt x="21" y="16"/>
                    <a:pt x="22" y="18"/>
                    <a:pt x="19" y="20"/>
                  </a:cubicBezTo>
                  <a:cubicBezTo>
                    <a:pt x="11" y="26"/>
                    <a:pt x="10" y="28"/>
                    <a:pt x="9" y="32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7"/>
                    <a:pt x="10" y="38"/>
                    <a:pt x="11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8" y="38"/>
                    <a:pt x="19" y="37"/>
                    <a:pt x="19" y="36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9" y="28"/>
                    <a:pt x="31" y="27"/>
                    <a:pt x="31" y="15"/>
                  </a:cubicBezTo>
                  <a:cubicBezTo>
                    <a:pt x="32" y="7"/>
                    <a:pt x="24" y="0"/>
                    <a:pt x="16" y="0"/>
                  </a:cubicBezTo>
                  <a:cubicBezTo>
                    <a:pt x="7" y="0"/>
                    <a:pt x="0" y="7"/>
                    <a:pt x="0" y="15"/>
                  </a:cubicBez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Oval 632">
              <a:extLst>
                <a:ext uri="{FF2B5EF4-FFF2-40B4-BE49-F238E27FC236}">
                  <a16:creationId xmlns:a16="http://schemas.microsoft.com/office/drawing/2014/main" id="{73548485-A88B-4C4A-9185-9858D4C7B3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4338" y="2070100"/>
              <a:ext cx="36512" cy="39687"/>
            </a:xfrm>
            <a:prstGeom prst="ellips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" name="Freeform 633">
              <a:extLst>
                <a:ext uri="{FF2B5EF4-FFF2-40B4-BE49-F238E27FC236}">
                  <a16:creationId xmlns:a16="http://schemas.microsoft.com/office/drawing/2014/main" id="{A42196C0-224B-411B-AE5C-C61C43780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738" y="1852613"/>
              <a:ext cx="247650" cy="311150"/>
            </a:xfrm>
            <a:custGeom>
              <a:avLst/>
              <a:gdLst>
                <a:gd name="T0" fmla="*/ 133 w 156"/>
                <a:gd name="T1" fmla="*/ 0 h 196"/>
                <a:gd name="T2" fmla="*/ 156 w 156"/>
                <a:gd name="T3" fmla="*/ 0 h 196"/>
                <a:gd name="T4" fmla="*/ 156 w 156"/>
                <a:gd name="T5" fmla="*/ 196 h 196"/>
                <a:gd name="T6" fmla="*/ 0 w 156"/>
                <a:gd name="T7" fmla="*/ 196 h 196"/>
                <a:gd name="T8" fmla="*/ 0 w 156"/>
                <a:gd name="T9" fmla="*/ 0 h 196"/>
                <a:gd name="T10" fmla="*/ 21 w 1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6" h="196">
                  <a:moveTo>
                    <a:pt x="133" y="0"/>
                  </a:moveTo>
                  <a:lnTo>
                    <a:pt x="156" y="0"/>
                  </a:lnTo>
                  <a:lnTo>
                    <a:pt x="156" y="196"/>
                  </a:lnTo>
                  <a:lnTo>
                    <a:pt x="0" y="196"/>
                  </a:lnTo>
                  <a:lnTo>
                    <a:pt x="0" y="0"/>
                  </a:lnTo>
                  <a:lnTo>
                    <a:pt x="21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" name="Freeform 634">
              <a:extLst>
                <a:ext uri="{FF2B5EF4-FFF2-40B4-BE49-F238E27FC236}">
                  <a16:creationId xmlns:a16="http://schemas.microsoft.com/office/drawing/2014/main" id="{1F39F4B1-9DF6-41A1-890B-153846A58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888" y="1804988"/>
              <a:ext cx="134937" cy="74612"/>
            </a:xfrm>
            <a:custGeom>
              <a:avLst/>
              <a:gdLst>
                <a:gd name="T0" fmla="*/ 17 w 40"/>
                <a:gd name="T1" fmla="*/ 10 h 22"/>
                <a:gd name="T2" fmla="*/ 2 w 40"/>
                <a:gd name="T3" fmla="*/ 10 h 22"/>
                <a:gd name="T4" fmla="*/ 0 w 40"/>
                <a:gd name="T5" fmla="*/ 12 h 22"/>
                <a:gd name="T6" fmla="*/ 0 w 40"/>
                <a:gd name="T7" fmla="*/ 22 h 22"/>
                <a:gd name="T8" fmla="*/ 40 w 40"/>
                <a:gd name="T9" fmla="*/ 22 h 22"/>
                <a:gd name="T10" fmla="*/ 40 w 40"/>
                <a:gd name="T11" fmla="*/ 12 h 22"/>
                <a:gd name="T12" fmla="*/ 38 w 40"/>
                <a:gd name="T13" fmla="*/ 10 h 22"/>
                <a:gd name="T14" fmla="*/ 32 w 40"/>
                <a:gd name="T15" fmla="*/ 10 h 22"/>
                <a:gd name="T16" fmla="*/ 32 w 40"/>
                <a:gd name="T17" fmla="*/ 8 h 22"/>
                <a:gd name="T18" fmla="*/ 24 w 40"/>
                <a:gd name="T19" fmla="*/ 0 h 22"/>
                <a:gd name="T20" fmla="*/ 16 w 40"/>
                <a:gd name="T21" fmla="*/ 0 h 22"/>
                <a:gd name="T22" fmla="*/ 8 w 40"/>
                <a:gd name="T23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22">
                  <a:moveTo>
                    <a:pt x="17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1"/>
                    <a:pt x="39" y="10"/>
                    <a:pt x="38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3"/>
                    <a:pt x="28" y="0"/>
                    <a:pt x="2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2" y="0"/>
                    <a:pt x="10" y="2"/>
                    <a:pt x="8" y="5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9C1451CE-D5FC-4705-9191-F4CC5E4F2FB8}"/>
              </a:ext>
            </a:extLst>
          </p:cNvPr>
          <p:cNvSpPr txBox="1"/>
          <p:nvPr/>
        </p:nvSpPr>
        <p:spPr>
          <a:xfrm>
            <a:off x="967353" y="621321"/>
            <a:ext cx="8387255" cy="388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СОСТОЯНИЕ ПОКРЫТИЯ ДО РЕМОНТА</a:t>
            </a:r>
            <a:endParaRPr lang="ru-RU" b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E7D297C-EB90-42A2-9FF7-D579D4DA91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270" y="365392"/>
            <a:ext cx="1726266" cy="984595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1567780"/>
            <a:ext cx="5417029" cy="4062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0556" y="1567780"/>
            <a:ext cx="5415508" cy="4061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124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9171F189-98B3-4E08-B34D-2E2015196D63}"/>
              </a:ext>
            </a:extLst>
          </p:cNvPr>
          <p:cNvSpPr/>
          <p:nvPr/>
        </p:nvSpPr>
        <p:spPr>
          <a:xfrm>
            <a:off x="4377936" y="1660452"/>
            <a:ext cx="3493732" cy="47196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5400000" algn="t" rotWithShape="0">
              <a:schemeClr val="accent4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052000" rIns="108000" rtlCol="0" anchor="t"/>
          <a:lstStyle/>
          <a:p>
            <a:endParaRPr lang="ru-RU" sz="1400" b="1" dirty="0" smtClean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 smtClean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 smtClean="0">
              <a:solidFill>
                <a:schemeClr val="tx1"/>
              </a:solidFill>
            </a:endParaRPr>
          </a:p>
          <a:p>
            <a:r>
              <a:rPr lang="ru-RU" sz="1400" b="1" dirty="0" smtClean="0">
                <a:solidFill>
                  <a:schemeClr val="tx1"/>
                </a:solidFill>
              </a:rPr>
              <a:t>Планировка основания</a:t>
            </a:r>
            <a:r>
              <a:rPr lang="ru-RU" sz="1400" b="1" dirty="0">
                <a:solidFill>
                  <a:schemeClr val="tx1"/>
                </a:solidFill>
              </a:rPr>
              <a:t/>
            </a:r>
            <a:br>
              <a:rPr lang="ru-RU" sz="1400" b="1" dirty="0">
                <a:solidFill>
                  <a:schemeClr val="tx1"/>
                </a:solidFill>
              </a:rPr>
            </a:br>
            <a:endParaRPr lang="ru-RU" sz="1400" dirty="0">
              <a:solidFill>
                <a:schemeClr val="tx1"/>
              </a:solidFill>
            </a:endParaRPr>
          </a:p>
          <a:p>
            <a:pPr algn="just"/>
            <a:endParaRPr lang="ru-RU" sz="1400" dirty="0">
              <a:solidFill>
                <a:schemeClr val="tx1"/>
              </a:solidFill>
              <a:effectLst/>
            </a:endParaRPr>
          </a:p>
        </p:txBody>
      </p: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id="{1995587C-C32D-4688-8DF7-A298A490407E}"/>
              </a:ext>
            </a:extLst>
          </p:cNvPr>
          <p:cNvSpPr/>
          <p:nvPr/>
        </p:nvSpPr>
        <p:spPr>
          <a:xfrm>
            <a:off x="499379" y="1660452"/>
            <a:ext cx="3490544" cy="47196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5400000" algn="t" rotWithShape="0">
              <a:schemeClr val="accent4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052000" rIns="108000" rtlCol="0" anchor="t"/>
          <a:lstStyle/>
          <a:p>
            <a:endParaRPr lang="ru-RU" sz="1400" b="1" dirty="0" smtClean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 smtClean="0">
              <a:solidFill>
                <a:schemeClr val="tx1"/>
              </a:solidFill>
            </a:endParaRPr>
          </a:p>
          <a:p>
            <a:endParaRPr lang="ru-RU" sz="1400" b="1" dirty="0" smtClean="0">
              <a:solidFill>
                <a:schemeClr val="tx1"/>
              </a:solidFill>
            </a:endParaRPr>
          </a:p>
          <a:p>
            <a:endParaRPr lang="ru-RU" sz="1400" b="1" dirty="0" smtClean="0">
              <a:solidFill>
                <a:schemeClr val="tx1"/>
              </a:solidFill>
            </a:endParaRPr>
          </a:p>
          <a:p>
            <a:r>
              <a:rPr lang="ru-RU" sz="1400" b="1" dirty="0" smtClean="0">
                <a:solidFill>
                  <a:schemeClr val="tx1"/>
                </a:solidFill>
              </a:rPr>
              <a:t>Устройство основания методом холодной регенерации</a:t>
            </a:r>
            <a:endParaRPr lang="ru-RU" sz="1400" dirty="0">
              <a:solidFill>
                <a:schemeClr val="tx1"/>
              </a:solidFill>
              <a:effectLst/>
            </a:endParaRP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738" y="1656184"/>
            <a:ext cx="3490793" cy="2618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9FD8A2F0-EAB9-4F6C-B1BF-917A775DD9B6}"/>
              </a:ext>
            </a:extLst>
          </p:cNvPr>
          <p:cNvSpPr/>
          <p:nvPr/>
        </p:nvSpPr>
        <p:spPr>
          <a:xfrm>
            <a:off x="8228989" y="1660452"/>
            <a:ext cx="3493082" cy="47196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5400000" algn="t" rotWithShape="0">
              <a:schemeClr val="accent4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052000" rIns="108000" rtlCol="0" anchor="t"/>
          <a:lstStyle/>
          <a:p>
            <a:endParaRPr lang="ru-RU" sz="1400" b="1" dirty="0" smtClean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 smtClean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en-US" sz="1400" b="1" dirty="0" smtClean="0">
              <a:solidFill>
                <a:schemeClr val="tx1"/>
              </a:solidFill>
            </a:endParaRPr>
          </a:p>
          <a:p>
            <a:r>
              <a:rPr lang="ru-RU" sz="1400" b="1" dirty="0" smtClean="0">
                <a:solidFill>
                  <a:schemeClr val="tx1"/>
                </a:solidFill>
              </a:rPr>
              <a:t>Уплотнение основания</a:t>
            </a:r>
            <a:endParaRPr lang="ru-RU" sz="1400" dirty="0">
              <a:solidFill>
                <a:schemeClr val="tx1"/>
              </a:solidFill>
              <a:effectLst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92E69D7-A68D-4780-97E5-F1314A176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06F93DE1-FB15-41EB-81A8-DF8B618D68F0}" type="slidenum">
              <a:rPr lang="ru-RU" smtClean="0"/>
              <a:t>8</a:t>
            </a:fld>
            <a:endParaRPr lang="ru-RU" dirty="0"/>
          </a:p>
        </p:txBody>
      </p:sp>
      <p:sp>
        <p:nvSpPr>
          <p:cNvPr id="100" name="Прямоугольник 99">
            <a:extLst>
              <a:ext uri="{FF2B5EF4-FFF2-40B4-BE49-F238E27FC236}">
                <a16:creationId xmlns:a16="http://schemas.microsoft.com/office/drawing/2014/main" id="{F44E7AE2-852B-466A-A5FF-DB8A3D205B3B}"/>
              </a:ext>
            </a:extLst>
          </p:cNvPr>
          <p:cNvSpPr/>
          <p:nvPr/>
        </p:nvSpPr>
        <p:spPr>
          <a:xfrm>
            <a:off x="478228" y="1660452"/>
            <a:ext cx="519320" cy="5193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1</a:t>
            </a:r>
          </a:p>
        </p:txBody>
      </p: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95D7D7DD-5F49-44AA-94E4-0DA2B67081B3}"/>
              </a:ext>
            </a:extLst>
          </p:cNvPr>
          <p:cNvGrpSpPr/>
          <p:nvPr/>
        </p:nvGrpSpPr>
        <p:grpSpPr>
          <a:xfrm>
            <a:off x="11007071" y="5825631"/>
            <a:ext cx="475932" cy="467620"/>
            <a:chOff x="2363788" y="3038475"/>
            <a:chExt cx="363537" cy="357188"/>
          </a:xfrm>
        </p:grpSpPr>
        <p:sp>
          <p:nvSpPr>
            <p:cNvPr id="74" name="Line 153">
              <a:extLst>
                <a:ext uri="{FF2B5EF4-FFF2-40B4-BE49-F238E27FC236}">
                  <a16:creationId xmlns:a16="http://schemas.microsoft.com/office/drawing/2014/main" id="{3E17C401-6AC3-43A7-899A-F72DA1FDA2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81263" y="3359150"/>
              <a:ext cx="134938" cy="0"/>
            </a:xfrm>
            <a:prstGeom prst="line">
              <a:avLst/>
            </a:pr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5" name="Freeform 154">
              <a:extLst>
                <a:ext uri="{FF2B5EF4-FFF2-40B4-BE49-F238E27FC236}">
                  <a16:creationId xmlns:a16="http://schemas.microsoft.com/office/drawing/2014/main" id="{4EF03FCE-772D-4B45-9A1F-846C4431E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4775" y="3246438"/>
              <a:ext cx="38100" cy="38100"/>
            </a:xfrm>
            <a:custGeom>
              <a:avLst/>
              <a:gdLst>
                <a:gd name="T0" fmla="*/ 0 w 5"/>
                <a:gd name="T1" fmla="*/ 0 h 5"/>
                <a:gd name="T2" fmla="*/ 0 w 5"/>
                <a:gd name="T3" fmla="*/ 3 h 5"/>
                <a:gd name="T4" fmla="*/ 1 w 5"/>
                <a:gd name="T5" fmla="*/ 5 h 5"/>
                <a:gd name="T6" fmla="*/ 5 w 5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5" y="5"/>
                    <a:pt x="5" y="5"/>
                    <a:pt x="5" y="5"/>
                  </a:cubicBez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6" name="Freeform 155">
              <a:extLst>
                <a:ext uri="{FF2B5EF4-FFF2-40B4-BE49-F238E27FC236}">
                  <a16:creationId xmlns:a16="http://schemas.microsoft.com/office/drawing/2014/main" id="{496DA3C4-B04E-4E9A-8320-762DBA4002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3788" y="3201988"/>
              <a:ext cx="355600" cy="157163"/>
            </a:xfrm>
            <a:custGeom>
              <a:avLst/>
              <a:gdLst>
                <a:gd name="T0" fmla="*/ 45 w 48"/>
                <a:gd name="T1" fmla="*/ 21 h 21"/>
                <a:gd name="T2" fmla="*/ 47 w 48"/>
                <a:gd name="T3" fmla="*/ 21 h 21"/>
                <a:gd name="T4" fmla="*/ 48 w 48"/>
                <a:gd name="T5" fmla="*/ 19 h 21"/>
                <a:gd name="T6" fmla="*/ 48 w 48"/>
                <a:gd name="T7" fmla="*/ 10 h 21"/>
                <a:gd name="T8" fmla="*/ 45 w 48"/>
                <a:gd name="T9" fmla="*/ 2 h 21"/>
                <a:gd name="T10" fmla="*/ 43 w 48"/>
                <a:gd name="T11" fmla="*/ 0 h 21"/>
                <a:gd name="T12" fmla="*/ 33 w 48"/>
                <a:gd name="T13" fmla="*/ 0 h 21"/>
                <a:gd name="T14" fmla="*/ 33 w 48"/>
                <a:gd name="T15" fmla="*/ 12 h 21"/>
                <a:gd name="T16" fmla="*/ 0 w 48"/>
                <a:gd name="T17" fmla="*/ 12 h 21"/>
                <a:gd name="T18" fmla="*/ 0 w 48"/>
                <a:gd name="T19" fmla="*/ 19 h 21"/>
                <a:gd name="T20" fmla="*/ 2 w 48"/>
                <a:gd name="T21" fmla="*/ 21 h 21"/>
                <a:gd name="T22" fmla="*/ 6 w 48"/>
                <a:gd name="T2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21">
                  <a:moveTo>
                    <a:pt x="45" y="21"/>
                  </a:moveTo>
                  <a:cubicBezTo>
                    <a:pt x="47" y="21"/>
                    <a:pt x="47" y="21"/>
                    <a:pt x="47" y="21"/>
                  </a:cubicBezTo>
                  <a:cubicBezTo>
                    <a:pt x="48" y="21"/>
                    <a:pt x="48" y="20"/>
                    <a:pt x="48" y="19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5" y="1"/>
                    <a:pt x="44" y="0"/>
                    <a:pt x="4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1"/>
                    <a:pt x="2" y="21"/>
                  </a:cubicBezTo>
                  <a:cubicBezTo>
                    <a:pt x="6" y="21"/>
                    <a:pt x="6" y="21"/>
                    <a:pt x="6" y="21"/>
                  </a:cubicBez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7" name="Oval 156">
              <a:extLst>
                <a:ext uri="{FF2B5EF4-FFF2-40B4-BE49-F238E27FC236}">
                  <a16:creationId xmlns:a16="http://schemas.microsoft.com/office/drawing/2014/main" id="{888D5900-74BF-4B07-82D6-A761C5E5A0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6200" y="3321050"/>
              <a:ext cx="80963" cy="74613"/>
            </a:xfrm>
            <a:prstGeom prst="ellipse">
              <a:avLst/>
            </a:pr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8" name="Oval 157">
              <a:extLst>
                <a:ext uri="{FF2B5EF4-FFF2-40B4-BE49-F238E27FC236}">
                  <a16:creationId xmlns:a16="http://schemas.microsoft.com/office/drawing/2014/main" id="{0F1BFA15-9DC6-4AB7-86CD-D35ED79153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8238" y="3321050"/>
              <a:ext cx="73025" cy="74613"/>
            </a:xfrm>
            <a:prstGeom prst="ellipse">
              <a:avLst/>
            </a:pr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9" name="Freeform 158">
              <a:extLst>
                <a:ext uri="{FF2B5EF4-FFF2-40B4-BE49-F238E27FC236}">
                  <a16:creationId xmlns:a16="http://schemas.microsoft.com/office/drawing/2014/main" id="{2E643FDA-CDFB-45F4-9D52-3A22DA0D2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3788" y="3149600"/>
              <a:ext cx="214313" cy="119063"/>
            </a:xfrm>
            <a:custGeom>
              <a:avLst/>
              <a:gdLst>
                <a:gd name="T0" fmla="*/ 15 w 29"/>
                <a:gd name="T1" fmla="*/ 16 h 16"/>
                <a:gd name="T2" fmla="*/ 15 w 29"/>
                <a:gd name="T3" fmla="*/ 15 h 16"/>
                <a:gd name="T4" fmla="*/ 12 w 29"/>
                <a:gd name="T5" fmla="*/ 12 h 16"/>
                <a:gd name="T6" fmla="*/ 2 w 29"/>
                <a:gd name="T7" fmla="*/ 12 h 16"/>
                <a:gd name="T8" fmla="*/ 0 w 29"/>
                <a:gd name="T9" fmla="*/ 11 h 16"/>
                <a:gd name="T10" fmla="*/ 0 w 29"/>
                <a:gd name="T11" fmla="*/ 1 h 16"/>
                <a:gd name="T12" fmla="*/ 2 w 29"/>
                <a:gd name="T13" fmla="*/ 0 h 16"/>
                <a:gd name="T14" fmla="*/ 8 w 29"/>
                <a:gd name="T15" fmla="*/ 0 h 16"/>
                <a:gd name="T16" fmla="*/ 12 w 29"/>
                <a:gd name="T17" fmla="*/ 5 h 16"/>
                <a:gd name="T18" fmla="*/ 16 w 29"/>
                <a:gd name="T19" fmla="*/ 5 h 16"/>
                <a:gd name="T20" fmla="*/ 16 w 29"/>
                <a:gd name="T21" fmla="*/ 0 h 16"/>
                <a:gd name="T22" fmla="*/ 25 w 29"/>
                <a:gd name="T23" fmla="*/ 0 h 16"/>
                <a:gd name="T24" fmla="*/ 26 w 29"/>
                <a:gd name="T25" fmla="*/ 1 h 16"/>
                <a:gd name="T26" fmla="*/ 29 w 29"/>
                <a:gd name="T27" fmla="*/ 7 h 16"/>
                <a:gd name="T28" fmla="*/ 29 w 29"/>
                <a:gd name="T29" fmla="*/ 12 h 16"/>
                <a:gd name="T30" fmla="*/ 26 w 29"/>
                <a:gd name="T31" fmla="*/ 15 h 16"/>
                <a:gd name="T32" fmla="*/ 26 w 29"/>
                <a:gd name="T3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16">
                  <a:moveTo>
                    <a:pt x="15" y="16"/>
                  </a:moveTo>
                  <a:cubicBezTo>
                    <a:pt x="15" y="15"/>
                    <a:pt x="15" y="15"/>
                    <a:pt x="15" y="15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2"/>
                    <a:pt x="0" y="11"/>
                    <a:pt x="0" y="1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6" y="0"/>
                    <a:pt x="26" y="0"/>
                    <a:pt x="26" y="1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16"/>
                    <a:pt x="26" y="16"/>
                    <a:pt x="26" y="16"/>
                  </a:cubicBez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0" name="Freeform 159">
              <a:extLst>
                <a:ext uri="{FF2B5EF4-FFF2-40B4-BE49-F238E27FC236}">
                  <a16:creationId xmlns:a16="http://schemas.microsoft.com/office/drawing/2014/main" id="{423812A4-218F-4A53-92A3-A709239485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3179763"/>
              <a:ext cx="30163" cy="22225"/>
            </a:xfrm>
            <a:custGeom>
              <a:avLst/>
              <a:gdLst>
                <a:gd name="T0" fmla="*/ 0 w 4"/>
                <a:gd name="T1" fmla="*/ 0 h 3"/>
                <a:gd name="T2" fmla="*/ 0 w 4"/>
                <a:gd name="T3" fmla="*/ 2 h 3"/>
                <a:gd name="T4" fmla="*/ 2 w 4"/>
                <a:gd name="T5" fmla="*/ 3 h 3"/>
                <a:gd name="T6" fmla="*/ 4 w 4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4" y="3"/>
                    <a:pt x="4" y="3"/>
                    <a:pt x="4" y="3"/>
                  </a:cubicBez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1" name="Freeform 160">
              <a:extLst>
                <a:ext uri="{FF2B5EF4-FFF2-40B4-BE49-F238E27FC236}">
                  <a16:creationId xmlns:a16="http://schemas.microsoft.com/office/drawing/2014/main" id="{E44E4364-CD9B-4F5F-B5CA-03D614894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6013" y="3052763"/>
              <a:ext cx="280988" cy="96838"/>
            </a:xfrm>
            <a:custGeom>
              <a:avLst/>
              <a:gdLst>
                <a:gd name="T0" fmla="*/ 0 w 177"/>
                <a:gd name="T1" fmla="*/ 47 h 61"/>
                <a:gd name="T2" fmla="*/ 4 w 177"/>
                <a:gd name="T3" fmla="*/ 38 h 61"/>
                <a:gd name="T4" fmla="*/ 173 w 177"/>
                <a:gd name="T5" fmla="*/ 0 h 61"/>
                <a:gd name="T6" fmla="*/ 177 w 177"/>
                <a:gd name="T7" fmla="*/ 33 h 61"/>
                <a:gd name="T8" fmla="*/ 65 w 177"/>
                <a:gd name="T9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" h="61">
                  <a:moveTo>
                    <a:pt x="0" y="47"/>
                  </a:moveTo>
                  <a:lnTo>
                    <a:pt x="4" y="38"/>
                  </a:lnTo>
                  <a:lnTo>
                    <a:pt x="173" y="0"/>
                  </a:lnTo>
                  <a:lnTo>
                    <a:pt x="177" y="33"/>
                  </a:lnTo>
                  <a:lnTo>
                    <a:pt x="65" y="61"/>
                  </a:ln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" name="Freeform 161">
              <a:extLst>
                <a:ext uri="{FF2B5EF4-FFF2-40B4-BE49-F238E27FC236}">
                  <a16:creationId xmlns:a16="http://schemas.microsoft.com/office/drawing/2014/main" id="{2C46212E-A7FF-47D4-895B-39F2FC8F0A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0650" y="3038475"/>
              <a:ext cx="58738" cy="74613"/>
            </a:xfrm>
            <a:custGeom>
              <a:avLst/>
              <a:gdLst>
                <a:gd name="T0" fmla="*/ 0 w 37"/>
                <a:gd name="T1" fmla="*/ 14 h 47"/>
                <a:gd name="T2" fmla="*/ 9 w 37"/>
                <a:gd name="T3" fmla="*/ 9 h 47"/>
                <a:gd name="T4" fmla="*/ 9 w 37"/>
                <a:gd name="T5" fmla="*/ 4 h 47"/>
                <a:gd name="T6" fmla="*/ 28 w 37"/>
                <a:gd name="T7" fmla="*/ 0 h 47"/>
                <a:gd name="T8" fmla="*/ 37 w 37"/>
                <a:gd name="T9" fmla="*/ 37 h 47"/>
                <a:gd name="T10" fmla="*/ 18 w 37"/>
                <a:gd name="T11" fmla="*/ 47 h 47"/>
                <a:gd name="T12" fmla="*/ 14 w 37"/>
                <a:gd name="T13" fmla="*/ 33 h 47"/>
                <a:gd name="T14" fmla="*/ 4 w 37"/>
                <a:gd name="T15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47">
                  <a:moveTo>
                    <a:pt x="0" y="14"/>
                  </a:moveTo>
                  <a:lnTo>
                    <a:pt x="9" y="9"/>
                  </a:lnTo>
                  <a:lnTo>
                    <a:pt x="9" y="4"/>
                  </a:lnTo>
                  <a:lnTo>
                    <a:pt x="28" y="0"/>
                  </a:lnTo>
                  <a:lnTo>
                    <a:pt x="37" y="37"/>
                  </a:lnTo>
                  <a:lnTo>
                    <a:pt x="18" y="47"/>
                  </a:lnTo>
                  <a:lnTo>
                    <a:pt x="14" y="33"/>
                  </a:lnTo>
                  <a:lnTo>
                    <a:pt x="4" y="37"/>
                  </a:ln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" name="Freeform 162">
              <a:extLst>
                <a:ext uri="{FF2B5EF4-FFF2-40B4-BE49-F238E27FC236}">
                  <a16:creationId xmlns:a16="http://schemas.microsoft.com/office/drawing/2014/main" id="{577D2209-410E-4AAD-B5BB-023AE9D067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225" y="3105150"/>
              <a:ext cx="38100" cy="74613"/>
            </a:xfrm>
            <a:custGeom>
              <a:avLst/>
              <a:gdLst>
                <a:gd name="T0" fmla="*/ 0 w 5"/>
                <a:gd name="T1" fmla="*/ 7 h 10"/>
                <a:gd name="T2" fmla="*/ 3 w 5"/>
                <a:gd name="T3" fmla="*/ 10 h 10"/>
                <a:gd name="T4" fmla="*/ 4 w 5"/>
                <a:gd name="T5" fmla="*/ 8 h 10"/>
                <a:gd name="T6" fmla="*/ 3 w 5"/>
                <a:gd name="T7" fmla="*/ 5 h 10"/>
                <a:gd name="T8" fmla="*/ 2 w 5"/>
                <a:gd name="T9" fmla="*/ 4 h 10"/>
                <a:gd name="T10" fmla="*/ 2 w 5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0">
                  <a:moveTo>
                    <a:pt x="0" y="7"/>
                  </a:moveTo>
                  <a:cubicBezTo>
                    <a:pt x="0" y="9"/>
                    <a:pt x="1" y="10"/>
                    <a:pt x="3" y="10"/>
                  </a:cubicBezTo>
                  <a:cubicBezTo>
                    <a:pt x="4" y="9"/>
                    <a:pt x="4" y="9"/>
                    <a:pt x="4" y="8"/>
                  </a:cubicBezTo>
                  <a:cubicBezTo>
                    <a:pt x="5" y="6"/>
                    <a:pt x="4" y="5"/>
                    <a:pt x="3" y="5"/>
                  </a:cubicBezTo>
                  <a:cubicBezTo>
                    <a:pt x="2" y="5"/>
                    <a:pt x="2" y="4"/>
                    <a:pt x="2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54" name="Рисунок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8566" y="1657664"/>
            <a:ext cx="3488820" cy="2616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5DFDFC97-BDD3-4E41-9B48-608014D52727}"/>
              </a:ext>
            </a:extLst>
          </p:cNvPr>
          <p:cNvGrpSpPr/>
          <p:nvPr/>
        </p:nvGrpSpPr>
        <p:grpSpPr>
          <a:xfrm>
            <a:off x="7297716" y="5826720"/>
            <a:ext cx="475933" cy="467620"/>
            <a:chOff x="1057275" y="3038475"/>
            <a:chExt cx="363538" cy="357188"/>
          </a:xfrm>
        </p:grpSpPr>
        <p:sp>
          <p:nvSpPr>
            <p:cNvPr id="85" name="Oval 173">
              <a:extLst>
                <a:ext uri="{FF2B5EF4-FFF2-40B4-BE49-F238E27FC236}">
                  <a16:creationId xmlns:a16="http://schemas.microsoft.com/office/drawing/2014/main" id="{C9F8297D-9D4D-40B8-8E5B-3E1C6B826D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7438" y="3268663"/>
              <a:ext cx="125413" cy="127000"/>
            </a:xfrm>
            <a:prstGeom prst="ellipse">
              <a:avLst/>
            </a:pr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6" name="Oval 174">
              <a:extLst>
                <a:ext uri="{FF2B5EF4-FFF2-40B4-BE49-F238E27FC236}">
                  <a16:creationId xmlns:a16="http://schemas.microsoft.com/office/drawing/2014/main" id="{E550EBA3-8436-48B7-82A1-CDDD0CAA05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1888" y="3306763"/>
              <a:ext cx="44450" cy="52388"/>
            </a:xfrm>
            <a:prstGeom prst="ellipse">
              <a:avLst/>
            </a:pr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7" name="Oval 175">
              <a:extLst>
                <a:ext uri="{FF2B5EF4-FFF2-40B4-BE49-F238E27FC236}">
                  <a16:creationId xmlns:a16="http://schemas.microsoft.com/office/drawing/2014/main" id="{6E35A90D-15A9-48FC-B5E1-BCDD895D59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7463" y="3268663"/>
              <a:ext cx="133350" cy="127000"/>
            </a:xfrm>
            <a:prstGeom prst="ellipse">
              <a:avLst/>
            </a:pr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8" name="Oval 176">
              <a:extLst>
                <a:ext uri="{FF2B5EF4-FFF2-40B4-BE49-F238E27FC236}">
                  <a16:creationId xmlns:a16="http://schemas.microsoft.com/office/drawing/2014/main" id="{682D11AB-3FA8-4035-901E-F751E63F9B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1913" y="3306763"/>
              <a:ext cx="44450" cy="52388"/>
            </a:xfrm>
            <a:prstGeom prst="ellipse">
              <a:avLst/>
            </a:pr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9" name="Freeform 177">
              <a:extLst>
                <a:ext uri="{FF2B5EF4-FFF2-40B4-BE49-F238E27FC236}">
                  <a16:creationId xmlns:a16="http://schemas.microsoft.com/office/drawing/2014/main" id="{D75AC28E-F8B7-4FA9-82A4-2325E474E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7438" y="3171825"/>
              <a:ext cx="22225" cy="52388"/>
            </a:xfrm>
            <a:custGeom>
              <a:avLst/>
              <a:gdLst>
                <a:gd name="T0" fmla="*/ 3 w 3"/>
                <a:gd name="T1" fmla="*/ 7 h 7"/>
                <a:gd name="T2" fmla="*/ 3 w 3"/>
                <a:gd name="T3" fmla="*/ 2 h 7"/>
                <a:gd name="T4" fmla="*/ 0 w 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7">
                  <a:moveTo>
                    <a:pt x="3" y="7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1" y="0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0" name="Freeform 178">
              <a:extLst>
                <a:ext uri="{FF2B5EF4-FFF2-40B4-BE49-F238E27FC236}">
                  <a16:creationId xmlns:a16="http://schemas.microsoft.com/office/drawing/2014/main" id="{82D273EE-096D-4BCD-9D90-5F02803F0B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1588" y="3038475"/>
              <a:ext cx="149225" cy="88900"/>
            </a:xfrm>
            <a:custGeom>
              <a:avLst/>
              <a:gdLst>
                <a:gd name="T0" fmla="*/ 94 w 94"/>
                <a:gd name="T1" fmla="*/ 9 h 56"/>
                <a:gd name="T2" fmla="*/ 71 w 94"/>
                <a:gd name="T3" fmla="*/ 42 h 56"/>
                <a:gd name="T4" fmla="*/ 57 w 94"/>
                <a:gd name="T5" fmla="*/ 56 h 56"/>
                <a:gd name="T6" fmla="*/ 5 w 94"/>
                <a:gd name="T7" fmla="*/ 33 h 56"/>
                <a:gd name="T8" fmla="*/ 0 w 94"/>
                <a:gd name="T9" fmla="*/ 9 h 56"/>
                <a:gd name="T10" fmla="*/ 5 w 94"/>
                <a:gd name="T11" fmla="*/ 0 h 56"/>
                <a:gd name="T12" fmla="*/ 89 w 94"/>
                <a:gd name="T13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" h="56">
                  <a:moveTo>
                    <a:pt x="94" y="9"/>
                  </a:moveTo>
                  <a:lnTo>
                    <a:pt x="71" y="42"/>
                  </a:lnTo>
                  <a:lnTo>
                    <a:pt x="57" y="56"/>
                  </a:lnTo>
                  <a:lnTo>
                    <a:pt x="5" y="33"/>
                  </a:lnTo>
                  <a:lnTo>
                    <a:pt x="0" y="9"/>
                  </a:lnTo>
                  <a:lnTo>
                    <a:pt x="5" y="0"/>
                  </a:lnTo>
                  <a:lnTo>
                    <a:pt x="89" y="14"/>
                  </a:ln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1" name="Freeform 179">
              <a:extLst>
                <a:ext uri="{FF2B5EF4-FFF2-40B4-BE49-F238E27FC236}">
                  <a16:creationId xmlns:a16="http://schemas.microsoft.com/office/drawing/2014/main" id="{F14B2BD7-7371-4453-9562-32A07C60B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6038" y="3119438"/>
              <a:ext cx="30163" cy="112713"/>
            </a:xfrm>
            <a:custGeom>
              <a:avLst/>
              <a:gdLst>
                <a:gd name="T0" fmla="*/ 0 w 19"/>
                <a:gd name="T1" fmla="*/ 71 h 71"/>
                <a:gd name="T2" fmla="*/ 0 w 19"/>
                <a:gd name="T3" fmla="*/ 38 h 71"/>
                <a:gd name="T4" fmla="*/ 19 w 19"/>
                <a:gd name="T5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71">
                  <a:moveTo>
                    <a:pt x="0" y="71"/>
                  </a:moveTo>
                  <a:lnTo>
                    <a:pt x="0" y="38"/>
                  </a:lnTo>
                  <a:lnTo>
                    <a:pt x="19" y="0"/>
                  </a:ln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" name="Freeform 180">
              <a:extLst>
                <a:ext uri="{FF2B5EF4-FFF2-40B4-BE49-F238E27FC236}">
                  <a16:creationId xmlns:a16="http://schemas.microsoft.com/office/drawing/2014/main" id="{853CD1E6-5A6D-4277-9FAF-628483F63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4138" y="3113088"/>
              <a:ext cx="14288" cy="111125"/>
            </a:xfrm>
            <a:custGeom>
              <a:avLst/>
              <a:gdLst>
                <a:gd name="T0" fmla="*/ 0 w 9"/>
                <a:gd name="T1" fmla="*/ 70 h 70"/>
                <a:gd name="T2" fmla="*/ 0 w 9"/>
                <a:gd name="T3" fmla="*/ 42 h 70"/>
                <a:gd name="T4" fmla="*/ 9 w 9"/>
                <a:gd name="T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70">
                  <a:moveTo>
                    <a:pt x="0" y="70"/>
                  </a:moveTo>
                  <a:lnTo>
                    <a:pt x="0" y="42"/>
                  </a:lnTo>
                  <a:lnTo>
                    <a:pt x="9" y="0"/>
                  </a:ln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3" name="Freeform 181">
              <a:extLst>
                <a:ext uri="{FF2B5EF4-FFF2-40B4-BE49-F238E27FC236}">
                  <a16:creationId xmlns:a16="http://schemas.microsoft.com/office/drawing/2014/main" id="{7E3246B9-644F-4C8F-A7B6-745D0FBC5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275" y="3105150"/>
              <a:ext cx="185738" cy="230188"/>
            </a:xfrm>
            <a:custGeom>
              <a:avLst/>
              <a:gdLst>
                <a:gd name="T0" fmla="*/ 4 w 25"/>
                <a:gd name="T1" fmla="*/ 31 h 31"/>
                <a:gd name="T2" fmla="*/ 0 w 25"/>
                <a:gd name="T3" fmla="*/ 28 h 31"/>
                <a:gd name="T4" fmla="*/ 0 w 25"/>
                <a:gd name="T5" fmla="*/ 24 h 31"/>
                <a:gd name="T6" fmla="*/ 2 w 25"/>
                <a:gd name="T7" fmla="*/ 24 h 31"/>
                <a:gd name="T8" fmla="*/ 2 w 25"/>
                <a:gd name="T9" fmla="*/ 18 h 31"/>
                <a:gd name="T10" fmla="*/ 4 w 25"/>
                <a:gd name="T11" fmla="*/ 16 h 31"/>
                <a:gd name="T12" fmla="*/ 11 w 25"/>
                <a:gd name="T13" fmla="*/ 16 h 31"/>
                <a:gd name="T14" fmla="*/ 11 w 25"/>
                <a:gd name="T15" fmla="*/ 0 h 31"/>
                <a:gd name="T16" fmla="*/ 25 w 25"/>
                <a:gd name="T1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31">
                  <a:moveTo>
                    <a:pt x="4" y="31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4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4" name="Freeform 182">
              <a:extLst>
                <a:ext uri="{FF2B5EF4-FFF2-40B4-BE49-F238E27FC236}">
                  <a16:creationId xmlns:a16="http://schemas.microsoft.com/office/drawing/2014/main" id="{B7BD7118-CCD5-445A-B9FB-49545EAA2B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1750" y="3232150"/>
              <a:ext cx="52388" cy="36513"/>
            </a:xfrm>
            <a:custGeom>
              <a:avLst/>
              <a:gdLst>
                <a:gd name="T0" fmla="*/ 0 w 33"/>
                <a:gd name="T1" fmla="*/ 0 h 23"/>
                <a:gd name="T2" fmla="*/ 14 w 33"/>
                <a:gd name="T3" fmla="*/ 0 h 23"/>
                <a:gd name="T4" fmla="*/ 33 w 33"/>
                <a:gd name="T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23">
                  <a:moveTo>
                    <a:pt x="0" y="0"/>
                  </a:moveTo>
                  <a:lnTo>
                    <a:pt x="14" y="0"/>
                  </a:lnTo>
                  <a:lnTo>
                    <a:pt x="33" y="23"/>
                  </a:ln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5" name="Line 183">
              <a:extLst>
                <a:ext uri="{FF2B5EF4-FFF2-40B4-BE49-F238E27FC236}">
                  <a16:creationId xmlns:a16="http://schemas.microsoft.com/office/drawing/2014/main" id="{4DDFC94C-6B81-4AB0-8023-6A82664DEA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2850" y="3335338"/>
              <a:ext cx="74613" cy="0"/>
            </a:xfrm>
            <a:prstGeom prst="line">
              <a:avLst/>
            </a:pr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6" name="Freeform 184">
              <a:extLst>
                <a:ext uri="{FF2B5EF4-FFF2-40B4-BE49-F238E27FC236}">
                  <a16:creationId xmlns:a16="http://schemas.microsoft.com/office/drawing/2014/main" id="{84B9E457-666A-4553-B49D-134FFAA206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338" y="3105150"/>
              <a:ext cx="95250" cy="185738"/>
            </a:xfrm>
            <a:custGeom>
              <a:avLst/>
              <a:gdLst>
                <a:gd name="T0" fmla="*/ 28 w 60"/>
                <a:gd name="T1" fmla="*/ 0 h 117"/>
                <a:gd name="T2" fmla="*/ 60 w 60"/>
                <a:gd name="T3" fmla="*/ 75 h 117"/>
                <a:gd name="T4" fmla="*/ 60 w 60"/>
                <a:gd name="T5" fmla="*/ 117 h 117"/>
                <a:gd name="T6" fmla="*/ 37 w 60"/>
                <a:gd name="T7" fmla="*/ 117 h 117"/>
                <a:gd name="T8" fmla="*/ 37 w 60"/>
                <a:gd name="T9" fmla="*/ 99 h 117"/>
                <a:gd name="T10" fmla="*/ 0 w 60"/>
                <a:gd name="T11" fmla="*/ 7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117">
                  <a:moveTo>
                    <a:pt x="28" y="0"/>
                  </a:moveTo>
                  <a:lnTo>
                    <a:pt x="60" y="75"/>
                  </a:lnTo>
                  <a:lnTo>
                    <a:pt x="60" y="117"/>
                  </a:lnTo>
                  <a:lnTo>
                    <a:pt x="37" y="117"/>
                  </a:lnTo>
                  <a:lnTo>
                    <a:pt x="37" y="99"/>
                  </a:lnTo>
                  <a:lnTo>
                    <a:pt x="0" y="75"/>
                  </a:ln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5B374D5-AC7C-454A-BDCE-F95B7F157FF8}"/>
              </a:ext>
            </a:extLst>
          </p:cNvPr>
          <p:cNvGrpSpPr/>
          <p:nvPr/>
        </p:nvGrpSpPr>
        <p:grpSpPr>
          <a:xfrm>
            <a:off x="3409281" y="5889959"/>
            <a:ext cx="480378" cy="413251"/>
            <a:chOff x="1709738" y="3082925"/>
            <a:chExt cx="363538" cy="312738"/>
          </a:xfrm>
        </p:grpSpPr>
        <p:sp>
          <p:nvSpPr>
            <p:cNvPr id="104" name="Oval 163">
              <a:extLst>
                <a:ext uri="{FF2B5EF4-FFF2-40B4-BE49-F238E27FC236}">
                  <a16:creationId xmlns:a16="http://schemas.microsoft.com/office/drawing/2014/main" id="{163CEC73-1D6F-458B-82E0-F1EAA367F4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9900" y="3268663"/>
              <a:ext cx="125413" cy="127000"/>
            </a:xfrm>
            <a:prstGeom prst="ellipse">
              <a:avLst/>
            </a:pr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" name="Oval 164">
              <a:extLst>
                <a:ext uri="{FF2B5EF4-FFF2-40B4-BE49-F238E27FC236}">
                  <a16:creationId xmlns:a16="http://schemas.microsoft.com/office/drawing/2014/main" id="{657F0800-42A5-41F1-955E-76D2FCA82B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4350" y="3306763"/>
              <a:ext cx="44450" cy="52388"/>
            </a:xfrm>
            <a:prstGeom prst="ellipse">
              <a:avLst/>
            </a:pr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" name="Freeform 165">
              <a:extLst>
                <a:ext uri="{FF2B5EF4-FFF2-40B4-BE49-F238E27FC236}">
                  <a16:creationId xmlns:a16="http://schemas.microsoft.com/office/drawing/2014/main" id="{90CE6848-C42A-46D0-90F2-BC37537AF7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1988" y="3268663"/>
              <a:ext cx="112713" cy="38100"/>
            </a:xfrm>
            <a:custGeom>
              <a:avLst/>
              <a:gdLst>
                <a:gd name="T0" fmla="*/ 0 w 15"/>
                <a:gd name="T1" fmla="*/ 5 h 5"/>
                <a:gd name="T2" fmla="*/ 8 w 15"/>
                <a:gd name="T3" fmla="*/ 0 h 5"/>
                <a:gd name="T4" fmla="*/ 15 w 15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5">
                  <a:moveTo>
                    <a:pt x="0" y="5"/>
                  </a:moveTo>
                  <a:cubicBezTo>
                    <a:pt x="1" y="2"/>
                    <a:pt x="4" y="0"/>
                    <a:pt x="8" y="0"/>
                  </a:cubicBezTo>
                  <a:cubicBezTo>
                    <a:pt x="11" y="0"/>
                    <a:pt x="14" y="2"/>
                    <a:pt x="15" y="5"/>
                  </a:cubicBez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" name="Freeform 166">
              <a:extLst>
                <a:ext uri="{FF2B5EF4-FFF2-40B4-BE49-F238E27FC236}">
                  <a16:creationId xmlns:a16="http://schemas.microsoft.com/office/drawing/2014/main" id="{3AC16D0E-A472-4C4E-B03B-C6F309C871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1988" y="3359150"/>
              <a:ext cx="112713" cy="36513"/>
            </a:xfrm>
            <a:custGeom>
              <a:avLst/>
              <a:gdLst>
                <a:gd name="T0" fmla="*/ 15 w 15"/>
                <a:gd name="T1" fmla="*/ 0 h 5"/>
                <a:gd name="T2" fmla="*/ 8 w 15"/>
                <a:gd name="T3" fmla="*/ 5 h 5"/>
                <a:gd name="T4" fmla="*/ 0 w 15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5">
                  <a:moveTo>
                    <a:pt x="15" y="0"/>
                  </a:moveTo>
                  <a:cubicBezTo>
                    <a:pt x="14" y="3"/>
                    <a:pt x="11" y="5"/>
                    <a:pt x="8" y="5"/>
                  </a:cubicBezTo>
                  <a:cubicBezTo>
                    <a:pt x="4" y="5"/>
                    <a:pt x="1" y="3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8" name="Oval 167">
              <a:extLst>
                <a:ext uri="{FF2B5EF4-FFF2-40B4-BE49-F238E27FC236}">
                  <a16:creationId xmlns:a16="http://schemas.microsoft.com/office/drawing/2014/main" id="{5B6CBFE8-6484-406C-9546-147BCA1793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4375" y="3328988"/>
              <a:ext cx="7938" cy="6350"/>
            </a:xfrm>
            <a:prstGeom prst="ellipse">
              <a:avLst/>
            </a:prstGeom>
            <a:noFill/>
            <a:ln w="19050" cap="flat">
              <a:solidFill>
                <a:schemeClr val="tx2">
                  <a:lumMod val="40000"/>
                  <a:lumOff val="6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9" name="Freeform 168">
              <a:extLst>
                <a:ext uri="{FF2B5EF4-FFF2-40B4-BE49-F238E27FC236}">
                  <a16:creationId xmlns:a16="http://schemas.microsoft.com/office/drawing/2014/main" id="{0FCF4AD2-30E9-40EC-A497-0486569A5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9763" y="3306763"/>
              <a:ext cx="163513" cy="52388"/>
            </a:xfrm>
            <a:custGeom>
              <a:avLst/>
              <a:gdLst>
                <a:gd name="T0" fmla="*/ 19 w 22"/>
                <a:gd name="T1" fmla="*/ 0 h 7"/>
                <a:gd name="T2" fmla="*/ 2 w 22"/>
                <a:gd name="T3" fmla="*/ 0 h 7"/>
                <a:gd name="T4" fmla="*/ 0 w 22"/>
                <a:gd name="T5" fmla="*/ 2 h 7"/>
                <a:gd name="T6" fmla="*/ 0 w 22"/>
                <a:gd name="T7" fmla="*/ 5 h 7"/>
                <a:gd name="T8" fmla="*/ 2 w 22"/>
                <a:gd name="T9" fmla="*/ 7 h 7"/>
                <a:gd name="T10" fmla="*/ 19 w 22"/>
                <a:gd name="T11" fmla="*/ 7 h 7"/>
                <a:gd name="T12" fmla="*/ 22 w 22"/>
                <a:gd name="T13" fmla="*/ 5 h 7"/>
                <a:gd name="T14" fmla="*/ 22 w 22"/>
                <a:gd name="T15" fmla="*/ 2 h 7"/>
                <a:gd name="T16" fmla="*/ 19 w 22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7">
                  <a:moveTo>
                    <a:pt x="19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1" y="7"/>
                    <a:pt x="2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0" y="7"/>
                    <a:pt x="22" y="6"/>
                    <a:pt x="22" y="5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1"/>
                    <a:pt x="20" y="0"/>
                    <a:pt x="19" y="0"/>
                  </a:cubicBezTo>
                  <a:close/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0" name="Freeform 169">
              <a:extLst>
                <a:ext uri="{FF2B5EF4-FFF2-40B4-BE49-F238E27FC236}">
                  <a16:creationId xmlns:a16="http://schemas.microsoft.com/office/drawing/2014/main" id="{29ED069B-CF23-4691-9A75-C31C4B0E7C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9738" y="3082925"/>
              <a:ext cx="200025" cy="252413"/>
            </a:xfrm>
            <a:custGeom>
              <a:avLst/>
              <a:gdLst>
                <a:gd name="T0" fmla="*/ 4 w 27"/>
                <a:gd name="T1" fmla="*/ 34 h 34"/>
                <a:gd name="T2" fmla="*/ 0 w 27"/>
                <a:gd name="T3" fmla="*/ 31 h 34"/>
                <a:gd name="T4" fmla="*/ 0 w 27"/>
                <a:gd name="T5" fmla="*/ 27 h 34"/>
                <a:gd name="T6" fmla="*/ 2 w 27"/>
                <a:gd name="T7" fmla="*/ 27 h 34"/>
                <a:gd name="T8" fmla="*/ 2 w 27"/>
                <a:gd name="T9" fmla="*/ 18 h 34"/>
                <a:gd name="T10" fmla="*/ 4 w 27"/>
                <a:gd name="T11" fmla="*/ 16 h 34"/>
                <a:gd name="T12" fmla="*/ 11 w 27"/>
                <a:gd name="T13" fmla="*/ 16 h 34"/>
                <a:gd name="T14" fmla="*/ 11 w 27"/>
                <a:gd name="T15" fmla="*/ 0 h 34"/>
                <a:gd name="T16" fmla="*/ 27 w 27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34">
                  <a:moveTo>
                    <a:pt x="4" y="34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4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1" name="Freeform 170">
              <a:extLst>
                <a:ext uri="{FF2B5EF4-FFF2-40B4-BE49-F238E27FC236}">
                  <a16:creationId xmlns:a16="http://schemas.microsoft.com/office/drawing/2014/main" id="{5BB3D5AE-DFC6-4E53-8869-2E91DF7E0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900" y="3149600"/>
              <a:ext cx="14288" cy="52388"/>
            </a:xfrm>
            <a:custGeom>
              <a:avLst/>
              <a:gdLst>
                <a:gd name="T0" fmla="*/ 2 w 2"/>
                <a:gd name="T1" fmla="*/ 7 h 7"/>
                <a:gd name="T2" fmla="*/ 2 w 2"/>
                <a:gd name="T3" fmla="*/ 2 h 7"/>
                <a:gd name="T4" fmla="*/ 0 w 2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7">
                  <a:moveTo>
                    <a:pt x="2" y="7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" name="Line 171">
              <a:extLst>
                <a:ext uri="{FF2B5EF4-FFF2-40B4-BE49-F238E27FC236}">
                  <a16:creationId xmlns:a16="http://schemas.microsoft.com/office/drawing/2014/main" id="{E192D11E-579B-4B14-A86C-B8D456A854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87538" y="3082925"/>
              <a:ext cx="38100" cy="133350"/>
            </a:xfrm>
            <a:prstGeom prst="line">
              <a:avLst/>
            </a:pr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" name="Freeform 172">
              <a:extLst>
                <a:ext uri="{FF2B5EF4-FFF2-40B4-BE49-F238E27FC236}">
                  <a16:creationId xmlns:a16="http://schemas.microsoft.com/office/drawing/2014/main" id="{12BCE780-B323-49A1-A3FC-D37B435CEE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8800" y="3201988"/>
              <a:ext cx="244475" cy="66675"/>
            </a:xfrm>
            <a:custGeom>
              <a:avLst/>
              <a:gdLst>
                <a:gd name="T0" fmla="*/ 0 w 154"/>
                <a:gd name="T1" fmla="*/ 0 h 42"/>
                <a:gd name="T2" fmla="*/ 14 w 154"/>
                <a:gd name="T3" fmla="*/ 33 h 42"/>
                <a:gd name="T4" fmla="*/ 61 w 154"/>
                <a:gd name="T5" fmla="*/ 33 h 42"/>
                <a:gd name="T6" fmla="*/ 61 w 154"/>
                <a:gd name="T7" fmla="*/ 9 h 42"/>
                <a:gd name="T8" fmla="*/ 131 w 154"/>
                <a:gd name="T9" fmla="*/ 9 h 42"/>
                <a:gd name="T10" fmla="*/ 154 w 154"/>
                <a:gd name="T11" fmla="*/ 28 h 42"/>
                <a:gd name="T12" fmla="*/ 154 w 154"/>
                <a:gd name="T1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4" h="42">
                  <a:moveTo>
                    <a:pt x="0" y="0"/>
                  </a:moveTo>
                  <a:lnTo>
                    <a:pt x="14" y="33"/>
                  </a:lnTo>
                  <a:lnTo>
                    <a:pt x="61" y="33"/>
                  </a:lnTo>
                  <a:lnTo>
                    <a:pt x="61" y="9"/>
                  </a:lnTo>
                  <a:lnTo>
                    <a:pt x="131" y="9"/>
                  </a:lnTo>
                  <a:lnTo>
                    <a:pt x="154" y="28"/>
                  </a:lnTo>
                  <a:lnTo>
                    <a:pt x="154" y="42"/>
                  </a:ln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6A063DB1-AEE8-4C1A-BE89-B5DE330499A6}"/>
              </a:ext>
            </a:extLst>
          </p:cNvPr>
          <p:cNvSpPr txBox="1"/>
          <p:nvPr/>
        </p:nvSpPr>
        <p:spPr>
          <a:xfrm>
            <a:off x="1029447" y="605581"/>
            <a:ext cx="7911531" cy="388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ОСНОВНЫЕ ТЕХНОЛОГИЧЕСКИЕ ОПЕРАЦИИ</a:t>
            </a:r>
            <a:endParaRPr lang="ru-RU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E7D297C-EB90-42A2-9FF7-D579D4DA91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270" y="365392"/>
            <a:ext cx="1726266" cy="984595"/>
          </a:xfrm>
          <a:prstGeom prst="rect">
            <a:avLst/>
          </a:prstGeom>
        </p:spPr>
      </p:pic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10A756AC-5DEC-4435-BB79-251AB4194D5A}"/>
              </a:ext>
            </a:extLst>
          </p:cNvPr>
          <p:cNvSpPr/>
          <p:nvPr/>
        </p:nvSpPr>
        <p:spPr>
          <a:xfrm>
            <a:off x="4377936" y="1660452"/>
            <a:ext cx="519320" cy="5193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2578" y="1657158"/>
            <a:ext cx="3489493" cy="2617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010BD49C-07F7-4616-A3C6-60236CA72E4C}"/>
              </a:ext>
            </a:extLst>
          </p:cNvPr>
          <p:cNvSpPr/>
          <p:nvPr/>
        </p:nvSpPr>
        <p:spPr>
          <a:xfrm>
            <a:off x="8233699" y="1660452"/>
            <a:ext cx="519320" cy="5193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9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9171F189-98B3-4E08-B34D-2E2015196D63}"/>
              </a:ext>
            </a:extLst>
          </p:cNvPr>
          <p:cNvSpPr/>
          <p:nvPr/>
        </p:nvSpPr>
        <p:spPr>
          <a:xfrm>
            <a:off x="4377936" y="1660452"/>
            <a:ext cx="3493732" cy="47196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5400000" algn="t" rotWithShape="0">
              <a:schemeClr val="accent4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052000" rIns="108000" rtlCol="0" anchor="t"/>
          <a:lstStyle/>
          <a:p>
            <a:endParaRPr lang="ru-RU" sz="1400" b="1" dirty="0" smtClean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 smtClean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 smtClean="0">
              <a:solidFill>
                <a:schemeClr val="tx1"/>
              </a:solidFill>
            </a:endParaRPr>
          </a:p>
          <a:p>
            <a:r>
              <a:rPr lang="ru-RU" sz="1400" b="1" dirty="0" smtClean="0">
                <a:solidFill>
                  <a:schemeClr val="tx1"/>
                </a:solidFill>
              </a:rPr>
              <a:t>Закрепление плёнки</a:t>
            </a:r>
            <a:r>
              <a:rPr lang="ru-RU" sz="1400" b="1" dirty="0">
                <a:solidFill>
                  <a:schemeClr val="tx1"/>
                </a:solidFill>
              </a:rPr>
              <a:t/>
            </a:r>
            <a:br>
              <a:rPr lang="ru-RU" sz="1400" b="1" dirty="0">
                <a:solidFill>
                  <a:schemeClr val="tx1"/>
                </a:solidFill>
              </a:rPr>
            </a:br>
            <a:endParaRPr lang="ru-RU" sz="1400" dirty="0">
              <a:solidFill>
                <a:schemeClr val="tx1"/>
              </a:solidFill>
            </a:endParaRPr>
          </a:p>
          <a:p>
            <a:pPr algn="just"/>
            <a:endParaRPr lang="ru-RU" sz="1400" dirty="0">
              <a:solidFill>
                <a:schemeClr val="tx1"/>
              </a:solidFill>
              <a:effectLst/>
            </a:endParaRPr>
          </a:p>
        </p:txBody>
      </p: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id="{1995587C-C32D-4688-8DF7-A298A490407E}"/>
              </a:ext>
            </a:extLst>
          </p:cNvPr>
          <p:cNvSpPr/>
          <p:nvPr/>
        </p:nvSpPr>
        <p:spPr>
          <a:xfrm>
            <a:off x="499379" y="1660452"/>
            <a:ext cx="3490544" cy="47196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5400000" algn="t" rotWithShape="0">
              <a:schemeClr val="accent4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052000" rIns="108000" rtlCol="0" anchor="t"/>
          <a:lstStyle/>
          <a:p>
            <a:endParaRPr lang="ru-RU" sz="1400" b="1" dirty="0" smtClean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 smtClean="0">
              <a:solidFill>
                <a:schemeClr val="tx1"/>
              </a:solidFill>
            </a:endParaRPr>
          </a:p>
          <a:p>
            <a:endParaRPr lang="ru-RU" sz="1400" b="1" dirty="0" smtClean="0">
              <a:solidFill>
                <a:schemeClr val="tx1"/>
              </a:solidFill>
            </a:endParaRPr>
          </a:p>
          <a:p>
            <a:endParaRPr lang="ru-RU" sz="1400" b="1" dirty="0" smtClean="0">
              <a:solidFill>
                <a:schemeClr val="tx1"/>
              </a:solidFill>
            </a:endParaRPr>
          </a:p>
          <a:p>
            <a:r>
              <a:rPr lang="ru-RU" sz="1400" b="1" dirty="0" smtClean="0">
                <a:solidFill>
                  <a:schemeClr val="tx1"/>
                </a:solidFill>
              </a:rPr>
              <a:t>Укладка полипропиленовой плёнки</a:t>
            </a:r>
            <a:endParaRPr lang="ru-RU" sz="1400" dirty="0">
              <a:solidFill>
                <a:schemeClr val="tx1"/>
              </a:solidFill>
              <a:effectLst/>
            </a:endParaRPr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9FD8A2F0-EAB9-4F6C-B1BF-917A775DD9B6}"/>
              </a:ext>
            </a:extLst>
          </p:cNvPr>
          <p:cNvSpPr/>
          <p:nvPr/>
        </p:nvSpPr>
        <p:spPr>
          <a:xfrm>
            <a:off x="8228989" y="1660452"/>
            <a:ext cx="3493082" cy="47196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38100" dir="5400000" algn="t" rotWithShape="0">
              <a:schemeClr val="accent4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052000" rIns="108000" rtlCol="0" anchor="t"/>
          <a:lstStyle/>
          <a:p>
            <a:endParaRPr lang="ru-RU" sz="1400" b="1" dirty="0" smtClean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 smtClean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en-US" sz="1400" b="1" dirty="0" smtClean="0">
              <a:solidFill>
                <a:schemeClr val="tx1"/>
              </a:solidFill>
            </a:endParaRPr>
          </a:p>
          <a:p>
            <a:r>
              <a:rPr lang="ru-RU" sz="1400" b="1" dirty="0" smtClean="0">
                <a:solidFill>
                  <a:schemeClr val="tx1"/>
                </a:solidFill>
              </a:rPr>
              <a:t>Приёмка и распределение цементобетонной смеси</a:t>
            </a:r>
            <a:endParaRPr lang="ru-RU" sz="1400" dirty="0">
              <a:solidFill>
                <a:schemeClr val="tx1"/>
              </a:solidFill>
              <a:effectLst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92E69D7-A68D-4780-97E5-F1314A176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06F93DE1-FB15-41EB-81A8-DF8B618D68F0}" type="slidenum">
              <a:rPr lang="ru-RU" smtClean="0"/>
              <a:t>9</a:t>
            </a:fld>
            <a:endParaRPr lang="ru-RU" dirty="0"/>
          </a:p>
        </p:txBody>
      </p: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95D7D7DD-5F49-44AA-94E4-0DA2B67081B3}"/>
              </a:ext>
            </a:extLst>
          </p:cNvPr>
          <p:cNvGrpSpPr/>
          <p:nvPr/>
        </p:nvGrpSpPr>
        <p:grpSpPr>
          <a:xfrm>
            <a:off x="11007071" y="5825631"/>
            <a:ext cx="475932" cy="467620"/>
            <a:chOff x="2363788" y="3038475"/>
            <a:chExt cx="363537" cy="357188"/>
          </a:xfrm>
        </p:grpSpPr>
        <p:sp>
          <p:nvSpPr>
            <p:cNvPr id="74" name="Line 153">
              <a:extLst>
                <a:ext uri="{FF2B5EF4-FFF2-40B4-BE49-F238E27FC236}">
                  <a16:creationId xmlns:a16="http://schemas.microsoft.com/office/drawing/2014/main" id="{3E17C401-6AC3-43A7-899A-F72DA1FDA2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81263" y="3359150"/>
              <a:ext cx="134938" cy="0"/>
            </a:xfrm>
            <a:prstGeom prst="line">
              <a:avLst/>
            </a:pr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5" name="Freeform 154">
              <a:extLst>
                <a:ext uri="{FF2B5EF4-FFF2-40B4-BE49-F238E27FC236}">
                  <a16:creationId xmlns:a16="http://schemas.microsoft.com/office/drawing/2014/main" id="{4EF03FCE-772D-4B45-9A1F-846C4431E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4775" y="3246438"/>
              <a:ext cx="38100" cy="38100"/>
            </a:xfrm>
            <a:custGeom>
              <a:avLst/>
              <a:gdLst>
                <a:gd name="T0" fmla="*/ 0 w 5"/>
                <a:gd name="T1" fmla="*/ 0 h 5"/>
                <a:gd name="T2" fmla="*/ 0 w 5"/>
                <a:gd name="T3" fmla="*/ 3 h 5"/>
                <a:gd name="T4" fmla="*/ 1 w 5"/>
                <a:gd name="T5" fmla="*/ 5 h 5"/>
                <a:gd name="T6" fmla="*/ 5 w 5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5" y="5"/>
                    <a:pt x="5" y="5"/>
                    <a:pt x="5" y="5"/>
                  </a:cubicBez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6" name="Freeform 155">
              <a:extLst>
                <a:ext uri="{FF2B5EF4-FFF2-40B4-BE49-F238E27FC236}">
                  <a16:creationId xmlns:a16="http://schemas.microsoft.com/office/drawing/2014/main" id="{496DA3C4-B04E-4E9A-8320-762DBA4002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3788" y="3201988"/>
              <a:ext cx="355600" cy="157163"/>
            </a:xfrm>
            <a:custGeom>
              <a:avLst/>
              <a:gdLst>
                <a:gd name="T0" fmla="*/ 45 w 48"/>
                <a:gd name="T1" fmla="*/ 21 h 21"/>
                <a:gd name="T2" fmla="*/ 47 w 48"/>
                <a:gd name="T3" fmla="*/ 21 h 21"/>
                <a:gd name="T4" fmla="*/ 48 w 48"/>
                <a:gd name="T5" fmla="*/ 19 h 21"/>
                <a:gd name="T6" fmla="*/ 48 w 48"/>
                <a:gd name="T7" fmla="*/ 10 h 21"/>
                <a:gd name="T8" fmla="*/ 45 w 48"/>
                <a:gd name="T9" fmla="*/ 2 h 21"/>
                <a:gd name="T10" fmla="*/ 43 w 48"/>
                <a:gd name="T11" fmla="*/ 0 h 21"/>
                <a:gd name="T12" fmla="*/ 33 w 48"/>
                <a:gd name="T13" fmla="*/ 0 h 21"/>
                <a:gd name="T14" fmla="*/ 33 w 48"/>
                <a:gd name="T15" fmla="*/ 12 h 21"/>
                <a:gd name="T16" fmla="*/ 0 w 48"/>
                <a:gd name="T17" fmla="*/ 12 h 21"/>
                <a:gd name="T18" fmla="*/ 0 w 48"/>
                <a:gd name="T19" fmla="*/ 19 h 21"/>
                <a:gd name="T20" fmla="*/ 2 w 48"/>
                <a:gd name="T21" fmla="*/ 21 h 21"/>
                <a:gd name="T22" fmla="*/ 6 w 48"/>
                <a:gd name="T2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21">
                  <a:moveTo>
                    <a:pt x="45" y="21"/>
                  </a:moveTo>
                  <a:cubicBezTo>
                    <a:pt x="47" y="21"/>
                    <a:pt x="47" y="21"/>
                    <a:pt x="47" y="21"/>
                  </a:cubicBezTo>
                  <a:cubicBezTo>
                    <a:pt x="48" y="21"/>
                    <a:pt x="48" y="20"/>
                    <a:pt x="48" y="19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5" y="1"/>
                    <a:pt x="44" y="0"/>
                    <a:pt x="4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1"/>
                    <a:pt x="2" y="21"/>
                  </a:cubicBezTo>
                  <a:cubicBezTo>
                    <a:pt x="6" y="21"/>
                    <a:pt x="6" y="21"/>
                    <a:pt x="6" y="21"/>
                  </a:cubicBez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7" name="Oval 156">
              <a:extLst>
                <a:ext uri="{FF2B5EF4-FFF2-40B4-BE49-F238E27FC236}">
                  <a16:creationId xmlns:a16="http://schemas.microsoft.com/office/drawing/2014/main" id="{888D5900-74BF-4B07-82D6-A761C5E5A0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6200" y="3321050"/>
              <a:ext cx="80963" cy="74613"/>
            </a:xfrm>
            <a:prstGeom prst="ellipse">
              <a:avLst/>
            </a:pr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8" name="Oval 157">
              <a:extLst>
                <a:ext uri="{FF2B5EF4-FFF2-40B4-BE49-F238E27FC236}">
                  <a16:creationId xmlns:a16="http://schemas.microsoft.com/office/drawing/2014/main" id="{0F1BFA15-9DC6-4AB7-86CD-D35ED79153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8238" y="3321050"/>
              <a:ext cx="73025" cy="74613"/>
            </a:xfrm>
            <a:prstGeom prst="ellipse">
              <a:avLst/>
            </a:pr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9" name="Freeform 158">
              <a:extLst>
                <a:ext uri="{FF2B5EF4-FFF2-40B4-BE49-F238E27FC236}">
                  <a16:creationId xmlns:a16="http://schemas.microsoft.com/office/drawing/2014/main" id="{2E643FDA-CDFB-45F4-9D52-3A22DA0D2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3788" y="3149600"/>
              <a:ext cx="214313" cy="119063"/>
            </a:xfrm>
            <a:custGeom>
              <a:avLst/>
              <a:gdLst>
                <a:gd name="T0" fmla="*/ 15 w 29"/>
                <a:gd name="T1" fmla="*/ 16 h 16"/>
                <a:gd name="T2" fmla="*/ 15 w 29"/>
                <a:gd name="T3" fmla="*/ 15 h 16"/>
                <a:gd name="T4" fmla="*/ 12 w 29"/>
                <a:gd name="T5" fmla="*/ 12 h 16"/>
                <a:gd name="T6" fmla="*/ 2 w 29"/>
                <a:gd name="T7" fmla="*/ 12 h 16"/>
                <a:gd name="T8" fmla="*/ 0 w 29"/>
                <a:gd name="T9" fmla="*/ 11 h 16"/>
                <a:gd name="T10" fmla="*/ 0 w 29"/>
                <a:gd name="T11" fmla="*/ 1 h 16"/>
                <a:gd name="T12" fmla="*/ 2 w 29"/>
                <a:gd name="T13" fmla="*/ 0 h 16"/>
                <a:gd name="T14" fmla="*/ 8 w 29"/>
                <a:gd name="T15" fmla="*/ 0 h 16"/>
                <a:gd name="T16" fmla="*/ 12 w 29"/>
                <a:gd name="T17" fmla="*/ 5 h 16"/>
                <a:gd name="T18" fmla="*/ 16 w 29"/>
                <a:gd name="T19" fmla="*/ 5 h 16"/>
                <a:gd name="T20" fmla="*/ 16 w 29"/>
                <a:gd name="T21" fmla="*/ 0 h 16"/>
                <a:gd name="T22" fmla="*/ 25 w 29"/>
                <a:gd name="T23" fmla="*/ 0 h 16"/>
                <a:gd name="T24" fmla="*/ 26 w 29"/>
                <a:gd name="T25" fmla="*/ 1 h 16"/>
                <a:gd name="T26" fmla="*/ 29 w 29"/>
                <a:gd name="T27" fmla="*/ 7 h 16"/>
                <a:gd name="T28" fmla="*/ 29 w 29"/>
                <a:gd name="T29" fmla="*/ 12 h 16"/>
                <a:gd name="T30" fmla="*/ 26 w 29"/>
                <a:gd name="T31" fmla="*/ 15 h 16"/>
                <a:gd name="T32" fmla="*/ 26 w 29"/>
                <a:gd name="T3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16">
                  <a:moveTo>
                    <a:pt x="15" y="16"/>
                  </a:moveTo>
                  <a:cubicBezTo>
                    <a:pt x="15" y="15"/>
                    <a:pt x="15" y="15"/>
                    <a:pt x="15" y="15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2"/>
                    <a:pt x="0" y="11"/>
                    <a:pt x="0" y="1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6" y="0"/>
                    <a:pt x="26" y="0"/>
                    <a:pt x="26" y="1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16"/>
                    <a:pt x="26" y="16"/>
                    <a:pt x="26" y="16"/>
                  </a:cubicBez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0" name="Freeform 159">
              <a:extLst>
                <a:ext uri="{FF2B5EF4-FFF2-40B4-BE49-F238E27FC236}">
                  <a16:creationId xmlns:a16="http://schemas.microsoft.com/office/drawing/2014/main" id="{423812A4-218F-4A53-92A3-A709239485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3179763"/>
              <a:ext cx="30163" cy="22225"/>
            </a:xfrm>
            <a:custGeom>
              <a:avLst/>
              <a:gdLst>
                <a:gd name="T0" fmla="*/ 0 w 4"/>
                <a:gd name="T1" fmla="*/ 0 h 3"/>
                <a:gd name="T2" fmla="*/ 0 w 4"/>
                <a:gd name="T3" fmla="*/ 2 h 3"/>
                <a:gd name="T4" fmla="*/ 2 w 4"/>
                <a:gd name="T5" fmla="*/ 3 h 3"/>
                <a:gd name="T6" fmla="*/ 4 w 4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4" y="3"/>
                    <a:pt x="4" y="3"/>
                    <a:pt x="4" y="3"/>
                  </a:cubicBez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1" name="Freeform 160">
              <a:extLst>
                <a:ext uri="{FF2B5EF4-FFF2-40B4-BE49-F238E27FC236}">
                  <a16:creationId xmlns:a16="http://schemas.microsoft.com/office/drawing/2014/main" id="{E44E4364-CD9B-4F5F-B5CA-03D614894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6013" y="3052763"/>
              <a:ext cx="280988" cy="96838"/>
            </a:xfrm>
            <a:custGeom>
              <a:avLst/>
              <a:gdLst>
                <a:gd name="T0" fmla="*/ 0 w 177"/>
                <a:gd name="T1" fmla="*/ 47 h 61"/>
                <a:gd name="T2" fmla="*/ 4 w 177"/>
                <a:gd name="T3" fmla="*/ 38 h 61"/>
                <a:gd name="T4" fmla="*/ 173 w 177"/>
                <a:gd name="T5" fmla="*/ 0 h 61"/>
                <a:gd name="T6" fmla="*/ 177 w 177"/>
                <a:gd name="T7" fmla="*/ 33 h 61"/>
                <a:gd name="T8" fmla="*/ 65 w 177"/>
                <a:gd name="T9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" h="61">
                  <a:moveTo>
                    <a:pt x="0" y="47"/>
                  </a:moveTo>
                  <a:lnTo>
                    <a:pt x="4" y="38"/>
                  </a:lnTo>
                  <a:lnTo>
                    <a:pt x="173" y="0"/>
                  </a:lnTo>
                  <a:lnTo>
                    <a:pt x="177" y="33"/>
                  </a:lnTo>
                  <a:lnTo>
                    <a:pt x="65" y="61"/>
                  </a:ln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" name="Freeform 161">
              <a:extLst>
                <a:ext uri="{FF2B5EF4-FFF2-40B4-BE49-F238E27FC236}">
                  <a16:creationId xmlns:a16="http://schemas.microsoft.com/office/drawing/2014/main" id="{2C46212E-A7FF-47D4-895B-39F2FC8F0A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0650" y="3038475"/>
              <a:ext cx="58738" cy="74613"/>
            </a:xfrm>
            <a:custGeom>
              <a:avLst/>
              <a:gdLst>
                <a:gd name="T0" fmla="*/ 0 w 37"/>
                <a:gd name="T1" fmla="*/ 14 h 47"/>
                <a:gd name="T2" fmla="*/ 9 w 37"/>
                <a:gd name="T3" fmla="*/ 9 h 47"/>
                <a:gd name="T4" fmla="*/ 9 w 37"/>
                <a:gd name="T5" fmla="*/ 4 h 47"/>
                <a:gd name="T6" fmla="*/ 28 w 37"/>
                <a:gd name="T7" fmla="*/ 0 h 47"/>
                <a:gd name="T8" fmla="*/ 37 w 37"/>
                <a:gd name="T9" fmla="*/ 37 h 47"/>
                <a:gd name="T10" fmla="*/ 18 w 37"/>
                <a:gd name="T11" fmla="*/ 47 h 47"/>
                <a:gd name="T12" fmla="*/ 14 w 37"/>
                <a:gd name="T13" fmla="*/ 33 h 47"/>
                <a:gd name="T14" fmla="*/ 4 w 37"/>
                <a:gd name="T15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47">
                  <a:moveTo>
                    <a:pt x="0" y="14"/>
                  </a:moveTo>
                  <a:lnTo>
                    <a:pt x="9" y="9"/>
                  </a:lnTo>
                  <a:lnTo>
                    <a:pt x="9" y="4"/>
                  </a:lnTo>
                  <a:lnTo>
                    <a:pt x="28" y="0"/>
                  </a:lnTo>
                  <a:lnTo>
                    <a:pt x="37" y="37"/>
                  </a:lnTo>
                  <a:lnTo>
                    <a:pt x="18" y="47"/>
                  </a:lnTo>
                  <a:lnTo>
                    <a:pt x="14" y="33"/>
                  </a:lnTo>
                  <a:lnTo>
                    <a:pt x="4" y="37"/>
                  </a:ln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" name="Freeform 162">
              <a:extLst>
                <a:ext uri="{FF2B5EF4-FFF2-40B4-BE49-F238E27FC236}">
                  <a16:creationId xmlns:a16="http://schemas.microsoft.com/office/drawing/2014/main" id="{577D2209-410E-4AAD-B5BB-023AE9D067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225" y="3105150"/>
              <a:ext cx="38100" cy="74613"/>
            </a:xfrm>
            <a:custGeom>
              <a:avLst/>
              <a:gdLst>
                <a:gd name="T0" fmla="*/ 0 w 5"/>
                <a:gd name="T1" fmla="*/ 7 h 10"/>
                <a:gd name="T2" fmla="*/ 3 w 5"/>
                <a:gd name="T3" fmla="*/ 10 h 10"/>
                <a:gd name="T4" fmla="*/ 4 w 5"/>
                <a:gd name="T5" fmla="*/ 8 h 10"/>
                <a:gd name="T6" fmla="*/ 3 w 5"/>
                <a:gd name="T7" fmla="*/ 5 h 10"/>
                <a:gd name="T8" fmla="*/ 2 w 5"/>
                <a:gd name="T9" fmla="*/ 4 h 10"/>
                <a:gd name="T10" fmla="*/ 2 w 5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0">
                  <a:moveTo>
                    <a:pt x="0" y="7"/>
                  </a:moveTo>
                  <a:cubicBezTo>
                    <a:pt x="0" y="9"/>
                    <a:pt x="1" y="10"/>
                    <a:pt x="3" y="10"/>
                  </a:cubicBezTo>
                  <a:cubicBezTo>
                    <a:pt x="4" y="9"/>
                    <a:pt x="4" y="9"/>
                    <a:pt x="4" y="8"/>
                  </a:cubicBezTo>
                  <a:cubicBezTo>
                    <a:pt x="5" y="6"/>
                    <a:pt x="4" y="5"/>
                    <a:pt x="3" y="5"/>
                  </a:cubicBezTo>
                  <a:cubicBezTo>
                    <a:pt x="2" y="5"/>
                    <a:pt x="2" y="4"/>
                    <a:pt x="2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5DFDFC97-BDD3-4E41-9B48-608014D52727}"/>
              </a:ext>
            </a:extLst>
          </p:cNvPr>
          <p:cNvGrpSpPr/>
          <p:nvPr/>
        </p:nvGrpSpPr>
        <p:grpSpPr>
          <a:xfrm>
            <a:off x="7297716" y="5826720"/>
            <a:ext cx="475933" cy="467620"/>
            <a:chOff x="1057275" y="3038475"/>
            <a:chExt cx="363538" cy="357188"/>
          </a:xfrm>
        </p:grpSpPr>
        <p:sp>
          <p:nvSpPr>
            <p:cNvPr id="85" name="Oval 173">
              <a:extLst>
                <a:ext uri="{FF2B5EF4-FFF2-40B4-BE49-F238E27FC236}">
                  <a16:creationId xmlns:a16="http://schemas.microsoft.com/office/drawing/2014/main" id="{C9F8297D-9D4D-40B8-8E5B-3E1C6B826D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7438" y="3268663"/>
              <a:ext cx="125413" cy="127000"/>
            </a:xfrm>
            <a:prstGeom prst="ellipse">
              <a:avLst/>
            </a:pr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6" name="Oval 174">
              <a:extLst>
                <a:ext uri="{FF2B5EF4-FFF2-40B4-BE49-F238E27FC236}">
                  <a16:creationId xmlns:a16="http://schemas.microsoft.com/office/drawing/2014/main" id="{E550EBA3-8436-48B7-82A1-CDDD0CAA05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1888" y="3306763"/>
              <a:ext cx="44450" cy="52388"/>
            </a:xfrm>
            <a:prstGeom prst="ellipse">
              <a:avLst/>
            </a:pr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7" name="Oval 175">
              <a:extLst>
                <a:ext uri="{FF2B5EF4-FFF2-40B4-BE49-F238E27FC236}">
                  <a16:creationId xmlns:a16="http://schemas.microsoft.com/office/drawing/2014/main" id="{6E35A90D-15A9-48FC-B5E1-BCDD895D59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7463" y="3268663"/>
              <a:ext cx="133350" cy="127000"/>
            </a:xfrm>
            <a:prstGeom prst="ellipse">
              <a:avLst/>
            </a:pr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8" name="Oval 176">
              <a:extLst>
                <a:ext uri="{FF2B5EF4-FFF2-40B4-BE49-F238E27FC236}">
                  <a16:creationId xmlns:a16="http://schemas.microsoft.com/office/drawing/2014/main" id="{682D11AB-3FA8-4035-901E-F751E63F9B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1913" y="3306763"/>
              <a:ext cx="44450" cy="52388"/>
            </a:xfrm>
            <a:prstGeom prst="ellipse">
              <a:avLst/>
            </a:pr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9" name="Freeform 177">
              <a:extLst>
                <a:ext uri="{FF2B5EF4-FFF2-40B4-BE49-F238E27FC236}">
                  <a16:creationId xmlns:a16="http://schemas.microsoft.com/office/drawing/2014/main" id="{D75AC28E-F8B7-4FA9-82A4-2325E474E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7438" y="3171825"/>
              <a:ext cx="22225" cy="52388"/>
            </a:xfrm>
            <a:custGeom>
              <a:avLst/>
              <a:gdLst>
                <a:gd name="T0" fmla="*/ 3 w 3"/>
                <a:gd name="T1" fmla="*/ 7 h 7"/>
                <a:gd name="T2" fmla="*/ 3 w 3"/>
                <a:gd name="T3" fmla="*/ 2 h 7"/>
                <a:gd name="T4" fmla="*/ 0 w 3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7">
                  <a:moveTo>
                    <a:pt x="3" y="7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1" y="0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0" name="Freeform 178">
              <a:extLst>
                <a:ext uri="{FF2B5EF4-FFF2-40B4-BE49-F238E27FC236}">
                  <a16:creationId xmlns:a16="http://schemas.microsoft.com/office/drawing/2014/main" id="{82D273EE-096D-4BCD-9D90-5F02803F0B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1588" y="3038475"/>
              <a:ext cx="149225" cy="88900"/>
            </a:xfrm>
            <a:custGeom>
              <a:avLst/>
              <a:gdLst>
                <a:gd name="T0" fmla="*/ 94 w 94"/>
                <a:gd name="T1" fmla="*/ 9 h 56"/>
                <a:gd name="T2" fmla="*/ 71 w 94"/>
                <a:gd name="T3" fmla="*/ 42 h 56"/>
                <a:gd name="T4" fmla="*/ 57 w 94"/>
                <a:gd name="T5" fmla="*/ 56 h 56"/>
                <a:gd name="T6" fmla="*/ 5 w 94"/>
                <a:gd name="T7" fmla="*/ 33 h 56"/>
                <a:gd name="T8" fmla="*/ 0 w 94"/>
                <a:gd name="T9" fmla="*/ 9 h 56"/>
                <a:gd name="T10" fmla="*/ 5 w 94"/>
                <a:gd name="T11" fmla="*/ 0 h 56"/>
                <a:gd name="T12" fmla="*/ 89 w 94"/>
                <a:gd name="T13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" h="56">
                  <a:moveTo>
                    <a:pt x="94" y="9"/>
                  </a:moveTo>
                  <a:lnTo>
                    <a:pt x="71" y="42"/>
                  </a:lnTo>
                  <a:lnTo>
                    <a:pt x="57" y="56"/>
                  </a:lnTo>
                  <a:lnTo>
                    <a:pt x="5" y="33"/>
                  </a:lnTo>
                  <a:lnTo>
                    <a:pt x="0" y="9"/>
                  </a:lnTo>
                  <a:lnTo>
                    <a:pt x="5" y="0"/>
                  </a:lnTo>
                  <a:lnTo>
                    <a:pt x="89" y="14"/>
                  </a:ln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1" name="Freeform 179">
              <a:extLst>
                <a:ext uri="{FF2B5EF4-FFF2-40B4-BE49-F238E27FC236}">
                  <a16:creationId xmlns:a16="http://schemas.microsoft.com/office/drawing/2014/main" id="{F14B2BD7-7371-4453-9562-32A07C60B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6038" y="3119438"/>
              <a:ext cx="30163" cy="112713"/>
            </a:xfrm>
            <a:custGeom>
              <a:avLst/>
              <a:gdLst>
                <a:gd name="T0" fmla="*/ 0 w 19"/>
                <a:gd name="T1" fmla="*/ 71 h 71"/>
                <a:gd name="T2" fmla="*/ 0 w 19"/>
                <a:gd name="T3" fmla="*/ 38 h 71"/>
                <a:gd name="T4" fmla="*/ 19 w 19"/>
                <a:gd name="T5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71">
                  <a:moveTo>
                    <a:pt x="0" y="71"/>
                  </a:moveTo>
                  <a:lnTo>
                    <a:pt x="0" y="38"/>
                  </a:lnTo>
                  <a:lnTo>
                    <a:pt x="19" y="0"/>
                  </a:ln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" name="Freeform 180">
              <a:extLst>
                <a:ext uri="{FF2B5EF4-FFF2-40B4-BE49-F238E27FC236}">
                  <a16:creationId xmlns:a16="http://schemas.microsoft.com/office/drawing/2014/main" id="{853CD1E6-5A6D-4277-9FAF-628483F63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4138" y="3113088"/>
              <a:ext cx="14288" cy="111125"/>
            </a:xfrm>
            <a:custGeom>
              <a:avLst/>
              <a:gdLst>
                <a:gd name="T0" fmla="*/ 0 w 9"/>
                <a:gd name="T1" fmla="*/ 70 h 70"/>
                <a:gd name="T2" fmla="*/ 0 w 9"/>
                <a:gd name="T3" fmla="*/ 42 h 70"/>
                <a:gd name="T4" fmla="*/ 9 w 9"/>
                <a:gd name="T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70">
                  <a:moveTo>
                    <a:pt x="0" y="70"/>
                  </a:moveTo>
                  <a:lnTo>
                    <a:pt x="0" y="42"/>
                  </a:lnTo>
                  <a:lnTo>
                    <a:pt x="9" y="0"/>
                  </a:ln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3" name="Freeform 181">
              <a:extLst>
                <a:ext uri="{FF2B5EF4-FFF2-40B4-BE49-F238E27FC236}">
                  <a16:creationId xmlns:a16="http://schemas.microsoft.com/office/drawing/2014/main" id="{7E3246B9-644F-4C8F-A7B6-745D0FBC5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275" y="3105150"/>
              <a:ext cx="185738" cy="230188"/>
            </a:xfrm>
            <a:custGeom>
              <a:avLst/>
              <a:gdLst>
                <a:gd name="T0" fmla="*/ 4 w 25"/>
                <a:gd name="T1" fmla="*/ 31 h 31"/>
                <a:gd name="T2" fmla="*/ 0 w 25"/>
                <a:gd name="T3" fmla="*/ 28 h 31"/>
                <a:gd name="T4" fmla="*/ 0 w 25"/>
                <a:gd name="T5" fmla="*/ 24 h 31"/>
                <a:gd name="T6" fmla="*/ 2 w 25"/>
                <a:gd name="T7" fmla="*/ 24 h 31"/>
                <a:gd name="T8" fmla="*/ 2 w 25"/>
                <a:gd name="T9" fmla="*/ 18 h 31"/>
                <a:gd name="T10" fmla="*/ 4 w 25"/>
                <a:gd name="T11" fmla="*/ 16 h 31"/>
                <a:gd name="T12" fmla="*/ 11 w 25"/>
                <a:gd name="T13" fmla="*/ 16 h 31"/>
                <a:gd name="T14" fmla="*/ 11 w 25"/>
                <a:gd name="T15" fmla="*/ 0 h 31"/>
                <a:gd name="T16" fmla="*/ 25 w 25"/>
                <a:gd name="T1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31">
                  <a:moveTo>
                    <a:pt x="4" y="31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4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4" name="Freeform 182">
              <a:extLst>
                <a:ext uri="{FF2B5EF4-FFF2-40B4-BE49-F238E27FC236}">
                  <a16:creationId xmlns:a16="http://schemas.microsoft.com/office/drawing/2014/main" id="{B7BD7118-CCD5-445A-B9FB-49545EAA2B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1750" y="3232150"/>
              <a:ext cx="52388" cy="36513"/>
            </a:xfrm>
            <a:custGeom>
              <a:avLst/>
              <a:gdLst>
                <a:gd name="T0" fmla="*/ 0 w 33"/>
                <a:gd name="T1" fmla="*/ 0 h 23"/>
                <a:gd name="T2" fmla="*/ 14 w 33"/>
                <a:gd name="T3" fmla="*/ 0 h 23"/>
                <a:gd name="T4" fmla="*/ 33 w 33"/>
                <a:gd name="T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23">
                  <a:moveTo>
                    <a:pt x="0" y="0"/>
                  </a:moveTo>
                  <a:lnTo>
                    <a:pt x="14" y="0"/>
                  </a:lnTo>
                  <a:lnTo>
                    <a:pt x="33" y="23"/>
                  </a:ln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5" name="Line 183">
              <a:extLst>
                <a:ext uri="{FF2B5EF4-FFF2-40B4-BE49-F238E27FC236}">
                  <a16:creationId xmlns:a16="http://schemas.microsoft.com/office/drawing/2014/main" id="{4DDFC94C-6B81-4AB0-8023-6A82664DEA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2850" y="3335338"/>
              <a:ext cx="74613" cy="0"/>
            </a:xfrm>
            <a:prstGeom prst="line">
              <a:avLst/>
            </a:pr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6" name="Freeform 184">
              <a:extLst>
                <a:ext uri="{FF2B5EF4-FFF2-40B4-BE49-F238E27FC236}">
                  <a16:creationId xmlns:a16="http://schemas.microsoft.com/office/drawing/2014/main" id="{84B9E457-666A-4553-B49D-134FFAA206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338" y="3105150"/>
              <a:ext cx="95250" cy="185738"/>
            </a:xfrm>
            <a:custGeom>
              <a:avLst/>
              <a:gdLst>
                <a:gd name="T0" fmla="*/ 28 w 60"/>
                <a:gd name="T1" fmla="*/ 0 h 117"/>
                <a:gd name="T2" fmla="*/ 60 w 60"/>
                <a:gd name="T3" fmla="*/ 75 h 117"/>
                <a:gd name="T4" fmla="*/ 60 w 60"/>
                <a:gd name="T5" fmla="*/ 117 h 117"/>
                <a:gd name="T6" fmla="*/ 37 w 60"/>
                <a:gd name="T7" fmla="*/ 117 h 117"/>
                <a:gd name="T8" fmla="*/ 37 w 60"/>
                <a:gd name="T9" fmla="*/ 99 h 117"/>
                <a:gd name="T10" fmla="*/ 0 w 60"/>
                <a:gd name="T11" fmla="*/ 7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117">
                  <a:moveTo>
                    <a:pt x="28" y="0"/>
                  </a:moveTo>
                  <a:lnTo>
                    <a:pt x="60" y="75"/>
                  </a:lnTo>
                  <a:lnTo>
                    <a:pt x="60" y="117"/>
                  </a:lnTo>
                  <a:lnTo>
                    <a:pt x="37" y="117"/>
                  </a:lnTo>
                  <a:lnTo>
                    <a:pt x="37" y="99"/>
                  </a:lnTo>
                  <a:lnTo>
                    <a:pt x="0" y="75"/>
                  </a:ln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5B374D5-AC7C-454A-BDCE-F95B7F157FF8}"/>
              </a:ext>
            </a:extLst>
          </p:cNvPr>
          <p:cNvGrpSpPr/>
          <p:nvPr/>
        </p:nvGrpSpPr>
        <p:grpSpPr>
          <a:xfrm>
            <a:off x="3409281" y="5889959"/>
            <a:ext cx="480378" cy="413251"/>
            <a:chOff x="1709738" y="3082925"/>
            <a:chExt cx="363538" cy="312738"/>
          </a:xfrm>
        </p:grpSpPr>
        <p:sp>
          <p:nvSpPr>
            <p:cNvPr id="104" name="Oval 163">
              <a:extLst>
                <a:ext uri="{FF2B5EF4-FFF2-40B4-BE49-F238E27FC236}">
                  <a16:creationId xmlns:a16="http://schemas.microsoft.com/office/drawing/2014/main" id="{163CEC73-1D6F-458B-82E0-F1EAA367F4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9900" y="3268663"/>
              <a:ext cx="125413" cy="127000"/>
            </a:xfrm>
            <a:prstGeom prst="ellipse">
              <a:avLst/>
            </a:pr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" name="Oval 164">
              <a:extLst>
                <a:ext uri="{FF2B5EF4-FFF2-40B4-BE49-F238E27FC236}">
                  <a16:creationId xmlns:a16="http://schemas.microsoft.com/office/drawing/2014/main" id="{657F0800-42A5-41F1-955E-76D2FCA82B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4350" y="3306763"/>
              <a:ext cx="44450" cy="52388"/>
            </a:xfrm>
            <a:prstGeom prst="ellipse">
              <a:avLst/>
            </a:pr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" name="Freeform 165">
              <a:extLst>
                <a:ext uri="{FF2B5EF4-FFF2-40B4-BE49-F238E27FC236}">
                  <a16:creationId xmlns:a16="http://schemas.microsoft.com/office/drawing/2014/main" id="{90CE6848-C42A-46D0-90F2-BC37537AF7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1988" y="3268663"/>
              <a:ext cx="112713" cy="38100"/>
            </a:xfrm>
            <a:custGeom>
              <a:avLst/>
              <a:gdLst>
                <a:gd name="T0" fmla="*/ 0 w 15"/>
                <a:gd name="T1" fmla="*/ 5 h 5"/>
                <a:gd name="T2" fmla="*/ 8 w 15"/>
                <a:gd name="T3" fmla="*/ 0 h 5"/>
                <a:gd name="T4" fmla="*/ 15 w 15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5">
                  <a:moveTo>
                    <a:pt x="0" y="5"/>
                  </a:moveTo>
                  <a:cubicBezTo>
                    <a:pt x="1" y="2"/>
                    <a:pt x="4" y="0"/>
                    <a:pt x="8" y="0"/>
                  </a:cubicBezTo>
                  <a:cubicBezTo>
                    <a:pt x="11" y="0"/>
                    <a:pt x="14" y="2"/>
                    <a:pt x="15" y="5"/>
                  </a:cubicBez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" name="Freeform 166">
              <a:extLst>
                <a:ext uri="{FF2B5EF4-FFF2-40B4-BE49-F238E27FC236}">
                  <a16:creationId xmlns:a16="http://schemas.microsoft.com/office/drawing/2014/main" id="{3AC16D0E-A472-4C4E-B03B-C6F309C871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1988" y="3359150"/>
              <a:ext cx="112713" cy="36513"/>
            </a:xfrm>
            <a:custGeom>
              <a:avLst/>
              <a:gdLst>
                <a:gd name="T0" fmla="*/ 15 w 15"/>
                <a:gd name="T1" fmla="*/ 0 h 5"/>
                <a:gd name="T2" fmla="*/ 8 w 15"/>
                <a:gd name="T3" fmla="*/ 5 h 5"/>
                <a:gd name="T4" fmla="*/ 0 w 15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5">
                  <a:moveTo>
                    <a:pt x="15" y="0"/>
                  </a:moveTo>
                  <a:cubicBezTo>
                    <a:pt x="14" y="3"/>
                    <a:pt x="11" y="5"/>
                    <a:pt x="8" y="5"/>
                  </a:cubicBezTo>
                  <a:cubicBezTo>
                    <a:pt x="4" y="5"/>
                    <a:pt x="1" y="3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8" name="Oval 167">
              <a:extLst>
                <a:ext uri="{FF2B5EF4-FFF2-40B4-BE49-F238E27FC236}">
                  <a16:creationId xmlns:a16="http://schemas.microsoft.com/office/drawing/2014/main" id="{5B6CBFE8-6484-406C-9546-147BCA1793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4375" y="3328988"/>
              <a:ext cx="7938" cy="6350"/>
            </a:xfrm>
            <a:prstGeom prst="ellipse">
              <a:avLst/>
            </a:prstGeom>
            <a:noFill/>
            <a:ln w="19050" cap="flat">
              <a:solidFill>
                <a:schemeClr val="tx2">
                  <a:lumMod val="40000"/>
                  <a:lumOff val="6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9" name="Freeform 168">
              <a:extLst>
                <a:ext uri="{FF2B5EF4-FFF2-40B4-BE49-F238E27FC236}">
                  <a16:creationId xmlns:a16="http://schemas.microsoft.com/office/drawing/2014/main" id="{0FCF4AD2-30E9-40EC-A497-0486569A5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9763" y="3306763"/>
              <a:ext cx="163513" cy="52388"/>
            </a:xfrm>
            <a:custGeom>
              <a:avLst/>
              <a:gdLst>
                <a:gd name="T0" fmla="*/ 19 w 22"/>
                <a:gd name="T1" fmla="*/ 0 h 7"/>
                <a:gd name="T2" fmla="*/ 2 w 22"/>
                <a:gd name="T3" fmla="*/ 0 h 7"/>
                <a:gd name="T4" fmla="*/ 0 w 22"/>
                <a:gd name="T5" fmla="*/ 2 h 7"/>
                <a:gd name="T6" fmla="*/ 0 w 22"/>
                <a:gd name="T7" fmla="*/ 5 h 7"/>
                <a:gd name="T8" fmla="*/ 2 w 22"/>
                <a:gd name="T9" fmla="*/ 7 h 7"/>
                <a:gd name="T10" fmla="*/ 19 w 22"/>
                <a:gd name="T11" fmla="*/ 7 h 7"/>
                <a:gd name="T12" fmla="*/ 22 w 22"/>
                <a:gd name="T13" fmla="*/ 5 h 7"/>
                <a:gd name="T14" fmla="*/ 22 w 22"/>
                <a:gd name="T15" fmla="*/ 2 h 7"/>
                <a:gd name="T16" fmla="*/ 19 w 22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7">
                  <a:moveTo>
                    <a:pt x="19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1" y="7"/>
                    <a:pt x="2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0" y="7"/>
                    <a:pt x="22" y="6"/>
                    <a:pt x="22" y="5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1"/>
                    <a:pt x="20" y="0"/>
                    <a:pt x="19" y="0"/>
                  </a:cubicBezTo>
                  <a:close/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0" name="Freeform 169">
              <a:extLst>
                <a:ext uri="{FF2B5EF4-FFF2-40B4-BE49-F238E27FC236}">
                  <a16:creationId xmlns:a16="http://schemas.microsoft.com/office/drawing/2014/main" id="{29ED069B-CF23-4691-9A75-C31C4B0E7C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9738" y="3082925"/>
              <a:ext cx="200025" cy="252413"/>
            </a:xfrm>
            <a:custGeom>
              <a:avLst/>
              <a:gdLst>
                <a:gd name="T0" fmla="*/ 4 w 27"/>
                <a:gd name="T1" fmla="*/ 34 h 34"/>
                <a:gd name="T2" fmla="*/ 0 w 27"/>
                <a:gd name="T3" fmla="*/ 31 h 34"/>
                <a:gd name="T4" fmla="*/ 0 w 27"/>
                <a:gd name="T5" fmla="*/ 27 h 34"/>
                <a:gd name="T6" fmla="*/ 2 w 27"/>
                <a:gd name="T7" fmla="*/ 27 h 34"/>
                <a:gd name="T8" fmla="*/ 2 w 27"/>
                <a:gd name="T9" fmla="*/ 18 h 34"/>
                <a:gd name="T10" fmla="*/ 4 w 27"/>
                <a:gd name="T11" fmla="*/ 16 h 34"/>
                <a:gd name="T12" fmla="*/ 11 w 27"/>
                <a:gd name="T13" fmla="*/ 16 h 34"/>
                <a:gd name="T14" fmla="*/ 11 w 27"/>
                <a:gd name="T15" fmla="*/ 0 h 34"/>
                <a:gd name="T16" fmla="*/ 27 w 27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34">
                  <a:moveTo>
                    <a:pt x="4" y="34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4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1" name="Freeform 170">
              <a:extLst>
                <a:ext uri="{FF2B5EF4-FFF2-40B4-BE49-F238E27FC236}">
                  <a16:creationId xmlns:a16="http://schemas.microsoft.com/office/drawing/2014/main" id="{5BB3D5AE-DFC6-4E53-8869-2E91DF7E0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900" y="3149600"/>
              <a:ext cx="14288" cy="52388"/>
            </a:xfrm>
            <a:custGeom>
              <a:avLst/>
              <a:gdLst>
                <a:gd name="T0" fmla="*/ 2 w 2"/>
                <a:gd name="T1" fmla="*/ 7 h 7"/>
                <a:gd name="T2" fmla="*/ 2 w 2"/>
                <a:gd name="T3" fmla="*/ 2 h 7"/>
                <a:gd name="T4" fmla="*/ 0 w 2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7">
                  <a:moveTo>
                    <a:pt x="2" y="7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" name="Line 171">
              <a:extLst>
                <a:ext uri="{FF2B5EF4-FFF2-40B4-BE49-F238E27FC236}">
                  <a16:creationId xmlns:a16="http://schemas.microsoft.com/office/drawing/2014/main" id="{E192D11E-579B-4B14-A86C-B8D456A854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87538" y="3082925"/>
              <a:ext cx="38100" cy="133350"/>
            </a:xfrm>
            <a:prstGeom prst="line">
              <a:avLst/>
            </a:pr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" name="Freeform 172">
              <a:extLst>
                <a:ext uri="{FF2B5EF4-FFF2-40B4-BE49-F238E27FC236}">
                  <a16:creationId xmlns:a16="http://schemas.microsoft.com/office/drawing/2014/main" id="{12BCE780-B323-49A1-A3FC-D37B435CEE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8800" y="3201988"/>
              <a:ext cx="244475" cy="66675"/>
            </a:xfrm>
            <a:custGeom>
              <a:avLst/>
              <a:gdLst>
                <a:gd name="T0" fmla="*/ 0 w 154"/>
                <a:gd name="T1" fmla="*/ 0 h 42"/>
                <a:gd name="T2" fmla="*/ 14 w 154"/>
                <a:gd name="T3" fmla="*/ 33 h 42"/>
                <a:gd name="T4" fmla="*/ 61 w 154"/>
                <a:gd name="T5" fmla="*/ 33 h 42"/>
                <a:gd name="T6" fmla="*/ 61 w 154"/>
                <a:gd name="T7" fmla="*/ 9 h 42"/>
                <a:gd name="T8" fmla="*/ 131 w 154"/>
                <a:gd name="T9" fmla="*/ 9 h 42"/>
                <a:gd name="T10" fmla="*/ 154 w 154"/>
                <a:gd name="T11" fmla="*/ 28 h 42"/>
                <a:gd name="T12" fmla="*/ 154 w 154"/>
                <a:gd name="T1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4" h="42">
                  <a:moveTo>
                    <a:pt x="0" y="0"/>
                  </a:moveTo>
                  <a:lnTo>
                    <a:pt x="14" y="33"/>
                  </a:lnTo>
                  <a:lnTo>
                    <a:pt x="61" y="33"/>
                  </a:lnTo>
                  <a:lnTo>
                    <a:pt x="61" y="9"/>
                  </a:lnTo>
                  <a:lnTo>
                    <a:pt x="131" y="9"/>
                  </a:lnTo>
                  <a:lnTo>
                    <a:pt x="154" y="28"/>
                  </a:lnTo>
                  <a:lnTo>
                    <a:pt x="154" y="42"/>
                  </a:lnTo>
                </a:path>
              </a:pathLst>
            </a:custGeom>
            <a:noFill/>
            <a:ln w="19050" cap="rnd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6A063DB1-AEE8-4C1A-BE89-B5DE330499A6}"/>
              </a:ext>
            </a:extLst>
          </p:cNvPr>
          <p:cNvSpPr txBox="1"/>
          <p:nvPr/>
        </p:nvSpPr>
        <p:spPr>
          <a:xfrm>
            <a:off x="1029447" y="605581"/>
            <a:ext cx="7911531" cy="388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ОСНОВНЫЕ ТЕХНОЛОГИЧЕСКИЕ ОПЕРАЦИИ</a:t>
            </a:r>
            <a:endParaRPr lang="ru-RU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E7D297C-EB90-42A2-9FF7-D579D4DA91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270" y="365392"/>
            <a:ext cx="1726266" cy="98459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975" y="1657158"/>
            <a:ext cx="3491601" cy="2617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0" name="Прямоугольник 99">
            <a:extLst>
              <a:ext uri="{FF2B5EF4-FFF2-40B4-BE49-F238E27FC236}">
                <a16:creationId xmlns:a16="http://schemas.microsoft.com/office/drawing/2014/main" id="{F44E7AE2-852B-466A-A5FF-DB8A3D205B3B}"/>
              </a:ext>
            </a:extLst>
          </p:cNvPr>
          <p:cNvSpPr/>
          <p:nvPr/>
        </p:nvSpPr>
        <p:spPr>
          <a:xfrm>
            <a:off x="478228" y="1660452"/>
            <a:ext cx="519320" cy="5193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936" y="1665692"/>
            <a:ext cx="3493732" cy="2608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8990" y="1657158"/>
            <a:ext cx="3493082" cy="2617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10A756AC-5DEC-4435-BB79-251AB4194D5A}"/>
              </a:ext>
            </a:extLst>
          </p:cNvPr>
          <p:cNvSpPr/>
          <p:nvPr/>
        </p:nvSpPr>
        <p:spPr>
          <a:xfrm>
            <a:off x="4377936" y="1660452"/>
            <a:ext cx="519320" cy="5193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010BD49C-07F7-4616-A3C6-60236CA72E4C}"/>
              </a:ext>
            </a:extLst>
          </p:cNvPr>
          <p:cNvSpPr/>
          <p:nvPr/>
        </p:nvSpPr>
        <p:spPr>
          <a:xfrm>
            <a:off x="8233699" y="1660452"/>
            <a:ext cx="519320" cy="5193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91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ФКУ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19F70"/>
      </a:accent1>
      <a:accent2>
        <a:srgbClr val="ADDDF4"/>
      </a:accent2>
      <a:accent3>
        <a:srgbClr val="304A9A"/>
      </a:accent3>
      <a:accent4>
        <a:srgbClr val="273878"/>
      </a:accent4>
      <a:accent5>
        <a:srgbClr val="1F2C5F"/>
      </a:accent5>
      <a:accent6>
        <a:srgbClr val="9C2424"/>
      </a:accent6>
      <a:hlink>
        <a:srgbClr val="1F2C5F"/>
      </a:hlink>
      <a:folHlink>
        <a:srgbClr val="898E9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ФКУ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19F70"/>
      </a:accent1>
      <a:accent2>
        <a:srgbClr val="ADDDF4"/>
      </a:accent2>
      <a:accent3>
        <a:srgbClr val="304A9A"/>
      </a:accent3>
      <a:accent4>
        <a:srgbClr val="273878"/>
      </a:accent4>
      <a:accent5>
        <a:srgbClr val="1F2C5F"/>
      </a:accent5>
      <a:accent6>
        <a:srgbClr val="9C2424"/>
      </a:accent6>
      <a:hlink>
        <a:srgbClr val="1F2C5F"/>
      </a:hlink>
      <a:folHlink>
        <a:srgbClr val="898E9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3876</TotalTime>
  <Words>562</Words>
  <Application>Microsoft Office PowerPoint</Application>
  <PresentationFormat>Широкоэкранный</PresentationFormat>
  <Paragraphs>162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Times New Roman</vt:lpstr>
      <vt:lpstr>Arial</vt:lpstr>
      <vt:lpstr>Calibri</vt:lpstr>
      <vt:lpstr>Тема Office</vt:lpstr>
      <vt:lpstr>1_Тема Office</vt:lpstr>
      <vt:lpstr>Опыт устройства цементобетонных покрытий  при капитальном ремонте автомобильных дорог федерального значения в Забайкальском крае  и перспективы их применения</vt:lpstr>
      <vt:lpstr>ФЕДЕРАЛЬНЫЕ АВТОМОБИЛЬНЫЕ ДОРОГИ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ДЕФЕКТЫ, ВОЗНИКШИЕ ЗА ПЕРИОД ЭКСПЛУАТАЦИИ</vt:lpstr>
      <vt:lpstr>ДЕФЕКТЫ, ВОЗНИКШИЕ ЗА ПЕРИОД ЭКСПЛУАТАЦИИ</vt:lpstr>
      <vt:lpstr>ДЕФЕКТЫ, ВОЗНИКШИЕ ЗА ПЕРИОД ЭКСПЛУАТАЦИИ</vt:lpstr>
      <vt:lpstr>ДЕФЕКТЫ, ВОЗНИКШИЕ ЗА ПЕРИОД ЭКСПЛУАТАЦИИ</vt:lpstr>
      <vt:lpstr>ОПЫТ ЭКСПЛУАТАЦИИ ДОРОГ С ЦЕМЕНТОБЕТОННЫМ ПОКРЫТИЕМ</vt:lpstr>
      <vt:lpstr>БЛАГОДАРЮ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User_1</dc:creator>
  <cp:lastModifiedBy>Щекочихина Анна Сергеевна</cp:lastModifiedBy>
  <cp:revision>303</cp:revision>
  <dcterms:created xsi:type="dcterms:W3CDTF">2022-07-19T07:58:29Z</dcterms:created>
  <dcterms:modified xsi:type="dcterms:W3CDTF">2023-07-06T04:27:35Z</dcterms:modified>
</cp:coreProperties>
</file>