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7" r:id="rId2"/>
    <p:sldId id="278" r:id="rId3"/>
    <p:sldId id="282" r:id="rId4"/>
    <p:sldId id="279" r:id="rId5"/>
    <p:sldId id="284" r:id="rId6"/>
    <p:sldId id="285" r:id="rId7"/>
    <p:sldId id="286" r:id="rId8"/>
    <p:sldId id="287" r:id="rId9"/>
    <p:sldId id="290" r:id="rId10"/>
    <p:sldId id="288" r:id="rId11"/>
    <p:sldId id="291" r:id="rId12"/>
    <p:sldId id="280" r:id="rId13"/>
    <p:sldId id="281" r:id="rId14"/>
    <p:sldId id="289" r:id="rId15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Радчиков" initials="АР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ECFF"/>
    <a:srgbClr val="CDEDFF"/>
    <a:srgbClr val="FFE28F"/>
    <a:srgbClr val="DBF4AE"/>
    <a:srgbClr val="B496D4"/>
    <a:srgbClr val="8A60A6"/>
    <a:srgbClr val="EEC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576" autoAdjust="0"/>
  </p:normalViewPr>
  <p:slideViewPr>
    <p:cSldViewPr>
      <p:cViewPr varScale="1">
        <p:scale>
          <a:sx n="110" d="100"/>
          <a:sy n="110" d="100"/>
        </p:scale>
        <p:origin x="552" y="-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974" cy="4966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7930" y="1"/>
            <a:ext cx="2944974" cy="4966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18041-5E7A-456E-A820-DB074441934F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09356"/>
            <a:ext cx="2944974" cy="4966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7930" y="9409356"/>
            <a:ext cx="2944974" cy="4966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E6A43-7F5E-4D23-9D4A-085C11CC7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111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51BB6-5E45-4EB4-9E3B-5605D02A4EF9}" type="datetimeFigureOut">
              <a:rPr lang="ru-RU" smtClean="0"/>
              <a:t>27.06.2023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05351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59FB5-57CA-48E5-B9F3-DFA874CB5B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8072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786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162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524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246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872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2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18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7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39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651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76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490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697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69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6A5A-8499-417E-8CDD-63923FD5FEC5}" type="datetime1">
              <a:rPr lang="ru-RU" smtClean="0"/>
              <a:t>27.06.2023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Новосибирск| +7 923 191 0061 | ra.bpla@gmail.com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4BC4-B1F2-45EA-96DB-EED887739500}" type="datetime1">
              <a:rPr lang="ru-RU" smtClean="0"/>
              <a:t>27.06.2023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Новосибирск| +7 923 191 0061 | ra.bpla@gmail.com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49BD-4ADD-4C9F-84D2-810EC99BCF95}" type="datetime1">
              <a:rPr lang="ru-RU" smtClean="0"/>
              <a:t>27.06.2023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Новосибирск| +7 923 191 0061 | ra.bpla@gmail.com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990E-2308-473E-970C-603DAA2A16F1}" type="datetime1">
              <a:rPr lang="ru-RU" smtClean="0"/>
              <a:t>27.06.2023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Новосибирск| +7 923 191 0061 | ra.bpla@gmail.com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63A3-3CDE-4742-B285-C24AB89115B9}" type="datetime1">
              <a:rPr lang="ru-RU" smtClean="0"/>
              <a:t>27.06.2023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Новосибирск| +7 923 191 0061 | ra.bpla@gmail.com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F701-83A4-479F-8CC5-BD3F62D3BD16}" type="datetime1">
              <a:rPr lang="ru-RU" smtClean="0"/>
              <a:t>27.06.2023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Новосибирск| +7 923 191 0061 | ra.bpla@gmail.com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9C7-7057-47EC-B775-AE455BD1C628}" type="datetime1">
              <a:rPr lang="ru-RU" smtClean="0"/>
              <a:t>27.06.2023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Новосибирск| +7 923 191 0061 | ra.bpla@gmail.com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5A10-49E8-4CB1-B9EC-7E73A5D43BFE}" type="datetime1">
              <a:rPr lang="ru-RU" smtClean="0"/>
              <a:t>27.06.2023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Новосибирск| +7 923 191 0061 | ra.bpla@gmail.com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7244-1E6F-4578-A43C-580BCD11359C}" type="datetime1">
              <a:rPr lang="ru-RU" smtClean="0"/>
              <a:t>27.06.2023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Новосибирск| +7 923 191 0061 | ra.bpla@gmail.com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1E76-05EA-438C-9F3E-9FFD03FD3DE1}" type="datetime1">
              <a:rPr lang="ru-RU" smtClean="0"/>
              <a:t>27.06.2023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Новосибирск| +7 923 191 0061 | ra.bpla@gmail.com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6BF0-3A29-4F35-B2A2-0C7016A39806}" type="datetime1">
              <a:rPr lang="ru-RU" smtClean="0"/>
              <a:t>27.06.2023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Новосибирск| +7 923 191 0061 | ra.bpla@gmail.com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1">
                <a:lumMod val="0"/>
                <a:lumOff val="100000"/>
                <a:alpha val="0"/>
              </a:schemeClr>
            </a:gs>
            <a:gs pos="80000">
              <a:srgbClr val="BDD0E6">
                <a:alpha val="25000"/>
                <a:lumMod val="100000"/>
              </a:srgbClr>
            </a:gs>
            <a:gs pos="100000">
              <a:schemeClr val="accent1">
                <a:alpha val="70000"/>
                <a:lumMod val="90000"/>
                <a:lumOff val="1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8ED8-BCD7-4AA4-8A31-388898454E9B}" type="datetime1">
              <a:rPr lang="ru-RU" smtClean="0"/>
              <a:t>27.06.2023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г. Новосибирск| +7 923 191 0061 | ra.bpla@gmail.com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1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18.JP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11" Type="http://schemas.openxmlformats.org/officeDocument/2006/relationships/image" Target="../media/image29.jpeg"/><Relationship Id="rId5" Type="http://schemas.openxmlformats.org/officeDocument/2006/relationships/image" Target="../media/image10.jpeg"/><Relationship Id="rId10" Type="http://schemas.openxmlformats.org/officeDocument/2006/relationships/image" Target="../media/image28.jpeg"/><Relationship Id="rId4" Type="http://schemas.openxmlformats.org/officeDocument/2006/relationships/image" Target="../media/image9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БПЛА\Фирменный стиль\logo_ENDDD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3" y="35941"/>
            <a:ext cx="1976472" cy="57159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34E3ECF8-5DED-CDB0-4827-DF1EA72E8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00" y="1710572"/>
            <a:ext cx="10363200" cy="2646296"/>
          </a:xfrm>
        </p:spPr>
        <p:txBody>
          <a:bodyPr>
            <a:normAutofit fontScale="90000"/>
          </a:bodyPr>
          <a:lstStyle/>
          <a:p>
            <a:r>
              <a:rPr lang="ru-RU" b="1" kern="1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Развития среды и направлений применения БВС на примере</a:t>
            </a:r>
            <a:br>
              <a:rPr lang="ru-RU" b="1" kern="1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b="1" kern="1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ООО «Беспилотные технологии»</a:t>
            </a:r>
            <a:br>
              <a:rPr lang="ru-RU" b="1" kern="1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b="1" kern="1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с 2015 по 2023 годы.</a:t>
            </a:r>
            <a:endParaRPr lang="ru-RU" sz="8000" dirty="0">
              <a:solidFill>
                <a:srgbClr val="000099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Подзаголовок 15">
            <a:extLst>
              <a:ext uri="{FF2B5EF4-FFF2-40B4-BE49-F238E27FC236}">
                <a16:creationId xmlns:a16="http://schemas.microsoft.com/office/drawing/2014/main" xmlns="" id="{DC92794A-1AEE-3CBE-BF6F-66362FFA3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120" y="5415658"/>
            <a:ext cx="8534400" cy="109451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«Беспилотные технологии»</a:t>
            </a:r>
          </a:p>
          <a:p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Новосибирск, 2023 год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4000"/>
            <a:ext cx="12204000" cy="25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0296" y="283664"/>
            <a:ext cx="37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Актуально. Объективно. Оперативно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9BD0B961-DD63-2D9F-0250-6812E21863D5}"/>
              </a:ext>
            </a:extLst>
          </p:cNvPr>
          <p:cNvSpPr txBox="1">
            <a:spLocks/>
          </p:cNvSpPr>
          <p:nvPr/>
        </p:nvSpPr>
        <p:spPr>
          <a:xfrm>
            <a:off x="-24680" y="589534"/>
            <a:ext cx="12240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2EA5433B-C506-C6F3-AD8B-9D7D1F274227}"/>
              </a:ext>
            </a:extLst>
          </p:cNvPr>
          <p:cNvSpPr txBox="1">
            <a:spLocks/>
          </p:cNvSpPr>
          <p:nvPr/>
        </p:nvSpPr>
        <p:spPr>
          <a:xfrm rot="5400000">
            <a:off x="-2229656" y="2771664"/>
            <a:ext cx="4752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7E7A91-2AA4-45E6-C88E-7408535AC658}"/>
              </a:ext>
            </a:extLst>
          </p:cNvPr>
          <p:cNvSpPr txBox="1"/>
          <p:nvPr/>
        </p:nvSpPr>
        <p:spPr>
          <a:xfrm>
            <a:off x="335360" y="6583014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</p:spTree>
    <p:extLst>
      <p:ext uri="{BB962C8B-B14F-4D97-AF65-F5344CB8AC3E}">
        <p14:creationId xmlns:p14="http://schemas.microsoft.com/office/powerpoint/2010/main" val="428933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1">
                <a:lumMod val="0"/>
                <a:lumOff val="100000"/>
                <a:alpha val="0"/>
              </a:schemeClr>
            </a:gs>
            <a:gs pos="88000">
              <a:srgbClr val="BDD0E6">
                <a:alpha val="25000"/>
                <a:lumMod val="100000"/>
              </a:srgbClr>
            </a:gs>
            <a:gs pos="100000">
              <a:schemeClr val="accent1">
                <a:alpha val="70000"/>
                <a:lumMod val="90000"/>
                <a:lumOff val="1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БПЛА\Фирменный стиль\logo_ENDDD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3" y="35941"/>
            <a:ext cx="1976472" cy="5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B64372C3-1AA2-0CD1-50EA-7852C163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8218"/>
            <a:ext cx="10972800" cy="51759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Сравнение среды использования БВС в 2015 и 2023 годах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F127579B-B1EB-139E-5F22-24893E902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160" y="4661376"/>
            <a:ext cx="5400000" cy="911567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Слабая информированность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Недоверие по точности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Предпочтение в использование традиционных методов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Непонимание как пользоваться данными</a:t>
            </a:r>
            <a:endParaRPr lang="en-US" sz="5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53457" y="230487"/>
            <a:ext cx="37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Актуально. Объективно. Оперативно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9BD0B961-DD63-2D9F-0250-6812E21863D5}"/>
              </a:ext>
            </a:extLst>
          </p:cNvPr>
          <p:cNvSpPr txBox="1">
            <a:spLocks/>
          </p:cNvSpPr>
          <p:nvPr/>
        </p:nvSpPr>
        <p:spPr>
          <a:xfrm>
            <a:off x="-24680" y="589534"/>
            <a:ext cx="12240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2EA5433B-C506-C6F3-AD8B-9D7D1F274227}"/>
              </a:ext>
            </a:extLst>
          </p:cNvPr>
          <p:cNvSpPr txBox="1">
            <a:spLocks/>
          </p:cNvSpPr>
          <p:nvPr/>
        </p:nvSpPr>
        <p:spPr>
          <a:xfrm rot="5400000">
            <a:off x="-2229656" y="2771664"/>
            <a:ext cx="4752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7E7A91-2AA4-45E6-C88E-7408535AC658}"/>
              </a:ext>
            </a:extLst>
          </p:cNvPr>
          <p:cNvSpPr txBox="1"/>
          <p:nvPr/>
        </p:nvSpPr>
        <p:spPr>
          <a:xfrm>
            <a:off x="335360" y="6583014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565D1112-9EEF-34E1-5EB3-4F9547A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4000"/>
            <a:ext cx="12204000" cy="25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02458-9C56-87F1-3E30-22454845E61B}"/>
              </a:ext>
            </a:extLst>
          </p:cNvPr>
          <p:cNvSpPr txBox="1"/>
          <p:nvPr/>
        </p:nvSpPr>
        <p:spPr>
          <a:xfrm>
            <a:off x="310680" y="6588000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7" name="Объект 13">
            <a:extLst>
              <a:ext uri="{FF2B5EF4-FFF2-40B4-BE49-F238E27FC236}">
                <a16:creationId xmlns:a16="http://schemas.microsoft.com/office/drawing/2014/main" xmlns="" id="{C3B1BC41-B660-1FD6-CDC6-E92518E37CF6}"/>
              </a:ext>
            </a:extLst>
          </p:cNvPr>
          <p:cNvSpPr txBox="1">
            <a:spLocks/>
          </p:cNvSpPr>
          <p:nvPr/>
        </p:nvSpPr>
        <p:spPr>
          <a:xfrm>
            <a:off x="6095320" y="4669593"/>
            <a:ext cx="5580000" cy="903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Хорошая информированность.</a:t>
            </a:r>
            <a:endParaRPr lang="en-US" sz="56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Требования по наличию ОФП вкл. в конкурсную документацию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В повседневных бизнес-процессах используются материалы съёмок и различные ГИС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xmlns="" id="{9D86CFA2-889A-0D76-9685-8ECD6103AEA2}"/>
              </a:ext>
            </a:extLst>
          </p:cNvPr>
          <p:cNvSpPr txBox="1">
            <a:spLocks/>
          </p:cNvSpPr>
          <p:nvPr/>
        </p:nvSpPr>
        <p:spPr>
          <a:xfrm>
            <a:off x="579160" y="4323314"/>
            <a:ext cx="11293421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ru-RU"/>
            </a:defPPr>
            <a:lvl1pPr indent="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0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r>
              <a:rPr lang="ru-RU" sz="1800" dirty="0"/>
              <a:t>Заказчики</a:t>
            </a:r>
          </a:p>
        </p:txBody>
      </p:sp>
      <p:sp>
        <p:nvSpPr>
          <p:cNvPr id="5" name="Объект 13">
            <a:extLst>
              <a:ext uri="{FF2B5EF4-FFF2-40B4-BE49-F238E27FC236}">
                <a16:creationId xmlns:a16="http://schemas.microsoft.com/office/drawing/2014/main" xmlns="" id="{9D692A91-8165-1140-ABE9-41653C8AE4AC}"/>
              </a:ext>
            </a:extLst>
          </p:cNvPr>
          <p:cNvSpPr txBox="1">
            <a:spLocks/>
          </p:cNvSpPr>
          <p:nvPr/>
        </p:nvSpPr>
        <p:spPr>
          <a:xfrm>
            <a:off x="579160" y="5885513"/>
            <a:ext cx="5400000" cy="675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Не всегда корректное понимание, что в итоге нужно Заказчику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Не отработанные технологии получения данных и вид конечного продукта</a:t>
            </a:r>
            <a:endParaRPr lang="ru-RU" dirty="0"/>
          </a:p>
        </p:txBody>
      </p:sp>
      <p:sp>
        <p:nvSpPr>
          <p:cNvPr id="9" name="Объект 13">
            <a:extLst>
              <a:ext uri="{FF2B5EF4-FFF2-40B4-BE49-F238E27FC236}">
                <a16:creationId xmlns:a16="http://schemas.microsoft.com/office/drawing/2014/main" xmlns="" id="{FE44F807-A3E1-E5B8-2F57-050576C79E3D}"/>
              </a:ext>
            </a:extLst>
          </p:cNvPr>
          <p:cNvSpPr txBox="1">
            <a:spLocks/>
          </p:cNvSpPr>
          <p:nvPr/>
        </p:nvSpPr>
        <p:spPr>
          <a:xfrm>
            <a:off x="6095320" y="5893729"/>
            <a:ext cx="5580000" cy="726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Профессионализация поставщиков услуг с помощью БВС.</a:t>
            </a:r>
            <a:endParaRPr lang="en-US" sz="56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Отработанные технологии съёмки и обработки данных.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Технологии  - это «ноу хау» компаний поставщиков услуг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xmlns="" id="{82CDACE3-4299-BD86-8313-828FB036120E}"/>
              </a:ext>
            </a:extLst>
          </p:cNvPr>
          <p:cNvSpPr txBox="1">
            <a:spLocks/>
          </p:cNvSpPr>
          <p:nvPr/>
        </p:nvSpPr>
        <p:spPr>
          <a:xfrm>
            <a:off x="579160" y="5547450"/>
            <a:ext cx="11293421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ru-RU"/>
            </a:defPPr>
            <a:lvl1pPr indent="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0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r>
              <a:rPr lang="ru-RU" sz="1800" dirty="0"/>
              <a:t>Поставщики услуг (продуктов), полученных с помощью БВС (Эксплуатанты)</a:t>
            </a:r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xmlns="" id="{A8BBFC51-8891-6202-212D-4FBC2821DBE6}"/>
              </a:ext>
            </a:extLst>
          </p:cNvPr>
          <p:cNvSpPr txBox="1">
            <a:spLocks/>
          </p:cNvSpPr>
          <p:nvPr/>
        </p:nvSpPr>
        <p:spPr>
          <a:xfrm>
            <a:off x="579160" y="5983014"/>
            <a:ext cx="5400000" cy="83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1" name="Текст 12">
            <a:extLst>
              <a:ext uri="{FF2B5EF4-FFF2-40B4-BE49-F238E27FC236}">
                <a16:creationId xmlns:a16="http://schemas.microsoft.com/office/drawing/2014/main" xmlns="" id="{646860E9-4D6F-9679-F149-DD02F6C31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196752"/>
            <a:ext cx="5386917" cy="432048"/>
          </a:xfrm>
        </p:spPr>
        <p:txBody>
          <a:bodyPr>
            <a:normAutofit lnSpcReduction="10000"/>
          </a:bodyPr>
          <a:lstStyle/>
          <a:p>
            <a:r>
              <a:rPr lang="ru-RU" dirty="0">
                <a:cs typeface="Arial" panose="020B0604020202020204" pitchFamily="34" charset="0"/>
              </a:rPr>
              <a:t>2015 год</a:t>
            </a:r>
          </a:p>
        </p:txBody>
      </p:sp>
      <p:sp>
        <p:nvSpPr>
          <p:cNvPr id="42" name="Объект 13">
            <a:extLst>
              <a:ext uri="{FF2B5EF4-FFF2-40B4-BE49-F238E27FC236}">
                <a16:creationId xmlns:a16="http://schemas.microsoft.com/office/drawing/2014/main" xmlns="" id="{B34B3187-CDDA-0053-7E2F-8C70310D5776}"/>
              </a:ext>
            </a:extLst>
          </p:cNvPr>
          <p:cNvSpPr txBox="1">
            <a:spLocks/>
          </p:cNvSpPr>
          <p:nvPr/>
        </p:nvSpPr>
        <p:spPr>
          <a:xfrm>
            <a:off x="579159" y="2013377"/>
            <a:ext cx="5400000" cy="1322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Отсутствует нормативная база по АФС с помощью БВС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Обучение у производителя БВС только безопасному управлению и работе с полезной нагрузкой на уровне вкл.- выкл.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Предложение услуг по любым отраслям, где могут быть полезны материалы АФС. Разовые, не системные проекты.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4800" dirty="0"/>
          </a:p>
        </p:txBody>
      </p:sp>
      <p:sp>
        <p:nvSpPr>
          <p:cNvPr id="43" name="Текст 16">
            <a:extLst>
              <a:ext uri="{FF2B5EF4-FFF2-40B4-BE49-F238E27FC236}">
                <a16:creationId xmlns:a16="http://schemas.microsoft.com/office/drawing/2014/main" xmlns="" id="{CE4167D6-90FA-0982-6673-9644B7DC9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8940" y="1196752"/>
            <a:ext cx="5389033" cy="4320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2023 год</a:t>
            </a:r>
          </a:p>
        </p:txBody>
      </p:sp>
      <p:sp>
        <p:nvSpPr>
          <p:cNvPr id="44" name="Объект 13">
            <a:extLst>
              <a:ext uri="{FF2B5EF4-FFF2-40B4-BE49-F238E27FC236}">
                <a16:creationId xmlns:a16="http://schemas.microsoft.com/office/drawing/2014/main" xmlns="" id="{6147FFBA-70B8-362C-CBEA-FE8241BFAE03}"/>
              </a:ext>
            </a:extLst>
          </p:cNvPr>
          <p:cNvSpPr txBox="1">
            <a:spLocks/>
          </p:cNvSpPr>
          <p:nvPr/>
        </p:nvSpPr>
        <p:spPr>
          <a:xfrm>
            <a:off x="6095319" y="2021593"/>
            <a:ext cx="5580000" cy="2263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Опубликован Национальный стандарт Российской Федерации. Аэрофотосъемка топографическая. Технические требования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Обучение также как в 2015 г, но много материала в интернете.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Мониторинг трубопроводов – отдельное, развитое направление.</a:t>
            </a:r>
            <a:endParaRPr lang="en-US" sz="56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Подготовка ЦМР (ЦТП) крупных участков делается с помощью АФС или ВЛС, наземные методы только для уточнения.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У отдельных Застройщиков </a:t>
            </a:r>
            <a:r>
              <a:rPr lang="ru-RU" sz="5600" dirty="0" err="1"/>
              <a:t>инж</a:t>
            </a:r>
            <a:r>
              <a:rPr lang="ru-RU" sz="5600" dirty="0"/>
              <a:t>.-геодезические изыскания и контрольные измерения на стройках выполняются БВС 24/7.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Повсеместный видео мониторинг технологических процессов, в с/х производстве, широкое применение ГИС.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Многие геодезические компаний применяют в работе БВС   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5600" dirty="0"/>
          </a:p>
          <a:p>
            <a:pPr>
              <a:buFont typeface="Wingdings" panose="05000000000000000000" pitchFamily="2" charset="2"/>
              <a:buChar char="§"/>
            </a:pPr>
            <a:endParaRPr lang="ru-RU" sz="5600" dirty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5" name="Текст 12">
            <a:extLst>
              <a:ext uri="{FF2B5EF4-FFF2-40B4-BE49-F238E27FC236}">
                <a16:creationId xmlns:a16="http://schemas.microsoft.com/office/drawing/2014/main" xmlns="" id="{F10B23CF-F3C0-CAA7-0959-D5DDC2268A9A}"/>
              </a:ext>
            </a:extLst>
          </p:cNvPr>
          <p:cNvSpPr txBox="1">
            <a:spLocks/>
          </p:cNvSpPr>
          <p:nvPr/>
        </p:nvSpPr>
        <p:spPr>
          <a:xfrm>
            <a:off x="579159" y="1675315"/>
            <a:ext cx="11293421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ru-RU"/>
            </a:defPPr>
            <a:lvl1pPr indent="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0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r>
              <a:rPr lang="ru-RU" sz="1800" dirty="0"/>
              <a:t>Общие тенденции</a:t>
            </a:r>
          </a:p>
        </p:txBody>
      </p:sp>
    </p:spTree>
    <p:extLst>
      <p:ext uri="{BB962C8B-B14F-4D97-AF65-F5344CB8AC3E}">
        <p14:creationId xmlns:p14="http://schemas.microsoft.com/office/powerpoint/2010/main" val="38895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БПЛА\Фирменный стиль\logo_ENDDD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3" y="35941"/>
            <a:ext cx="1976472" cy="5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B64372C3-1AA2-0CD1-50EA-7852C163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71" y="658218"/>
            <a:ext cx="11388249" cy="51759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Сравнение рынка специалистов в сфере БВС в 2015 и 2023 гг. 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485993A7-B21B-46F4-A92E-27DE6040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386917" cy="432048"/>
          </a:xfrm>
        </p:spPr>
        <p:txBody>
          <a:bodyPr>
            <a:normAutofit lnSpcReduction="10000"/>
          </a:bodyPr>
          <a:lstStyle/>
          <a:p>
            <a:r>
              <a:rPr lang="ru-RU" dirty="0">
                <a:cs typeface="Arial" panose="020B0604020202020204" pitchFamily="34" charset="0"/>
              </a:rPr>
              <a:t>2015 год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F127579B-B1EB-139E-5F22-24893E902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160" y="2074870"/>
            <a:ext cx="5400000" cy="92208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Фактически 100% отсутствие специалистов на рынке.</a:t>
            </a:r>
          </a:p>
          <a:p>
            <a:pPr marL="457200" lvl="1" indent="0">
              <a:buNone/>
            </a:pPr>
            <a:r>
              <a:rPr lang="ru-RU" sz="5200" dirty="0"/>
              <a:t>Новая профессия, искали геодезистов и обучали их навыкам использования БВС (специалисты геодезических специальностей на рынке есть)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5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6CE41F1A-42AB-FF4A-A12F-8810A7CA4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8941" y="1268760"/>
            <a:ext cx="5389033" cy="4320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2023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0296" y="283664"/>
            <a:ext cx="37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Актуально. Объективно. Оперативно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9BD0B961-DD63-2D9F-0250-6812E21863D5}"/>
              </a:ext>
            </a:extLst>
          </p:cNvPr>
          <p:cNvSpPr txBox="1">
            <a:spLocks/>
          </p:cNvSpPr>
          <p:nvPr/>
        </p:nvSpPr>
        <p:spPr>
          <a:xfrm>
            <a:off x="-24680" y="589534"/>
            <a:ext cx="12240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2EA5433B-C506-C6F3-AD8B-9D7D1F274227}"/>
              </a:ext>
            </a:extLst>
          </p:cNvPr>
          <p:cNvSpPr txBox="1">
            <a:spLocks/>
          </p:cNvSpPr>
          <p:nvPr/>
        </p:nvSpPr>
        <p:spPr>
          <a:xfrm rot="5400000">
            <a:off x="-2229656" y="2771664"/>
            <a:ext cx="4752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7E7A91-2AA4-45E6-C88E-7408535AC658}"/>
              </a:ext>
            </a:extLst>
          </p:cNvPr>
          <p:cNvSpPr txBox="1"/>
          <p:nvPr/>
        </p:nvSpPr>
        <p:spPr>
          <a:xfrm>
            <a:off x="335360" y="6583014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565D1112-9EEF-34E1-5EB3-4F9547A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4000"/>
            <a:ext cx="12204000" cy="25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02458-9C56-87F1-3E30-22454845E61B}"/>
              </a:ext>
            </a:extLst>
          </p:cNvPr>
          <p:cNvSpPr txBox="1"/>
          <p:nvPr/>
        </p:nvSpPr>
        <p:spPr>
          <a:xfrm>
            <a:off x="310680" y="6588000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7" name="Объект 13">
            <a:extLst>
              <a:ext uri="{FF2B5EF4-FFF2-40B4-BE49-F238E27FC236}">
                <a16:creationId xmlns:a16="http://schemas.microsoft.com/office/drawing/2014/main" xmlns="" id="{C3B1BC41-B660-1FD6-CDC6-E92518E37CF6}"/>
              </a:ext>
            </a:extLst>
          </p:cNvPr>
          <p:cNvSpPr txBox="1">
            <a:spLocks/>
          </p:cNvSpPr>
          <p:nvPr/>
        </p:nvSpPr>
        <p:spPr>
          <a:xfrm>
            <a:off x="6095320" y="2083087"/>
            <a:ext cx="5580000" cy="903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4300" dirty="0"/>
              <a:t>Переизбытка, как и вакуума специалистов на рынке нет.</a:t>
            </a:r>
            <a:endParaRPr lang="en-US" sz="4300" dirty="0"/>
          </a:p>
          <a:p>
            <a:pPr marL="457200" lvl="1" indent="0">
              <a:buNone/>
            </a:pPr>
            <a:r>
              <a:rPr lang="ru-RU" sz="4300" dirty="0"/>
              <a:t>Сейчас ищем внешних пилотов и обучаем их навыкам в геодезии.</a:t>
            </a:r>
          </a:p>
          <a:p>
            <a:pPr marL="457200" lvl="1" indent="0">
              <a:buNone/>
            </a:pPr>
            <a:r>
              <a:rPr lang="ru-RU" sz="4300" dirty="0"/>
              <a:t> </a:t>
            </a:r>
          </a:p>
          <a:p>
            <a:pPr marL="457200" lvl="1" indent="0">
              <a:buNone/>
            </a:pPr>
            <a:endParaRPr lang="ru-RU" sz="5600" dirty="0"/>
          </a:p>
          <a:p>
            <a:pPr marL="457200" lvl="1" indent="0">
              <a:buNone/>
            </a:pPr>
            <a:endParaRPr lang="ru-RU" sz="5600" dirty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xmlns="" id="{9D86CFA2-889A-0D76-9685-8ECD6103AEA2}"/>
              </a:ext>
            </a:extLst>
          </p:cNvPr>
          <p:cNvSpPr txBox="1">
            <a:spLocks/>
          </p:cNvSpPr>
          <p:nvPr/>
        </p:nvSpPr>
        <p:spPr>
          <a:xfrm>
            <a:off x="579160" y="1736808"/>
            <a:ext cx="11293421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ru-RU"/>
            </a:defPPr>
            <a:lvl1pPr indent="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0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pPr algn="l"/>
            <a:r>
              <a:rPr lang="ru-RU" sz="1800" dirty="0"/>
              <a:t>1. Внешние пилоты (в нашем случае должны иметь образование, опыт и навыки в геодезии)</a:t>
            </a:r>
          </a:p>
        </p:txBody>
      </p:sp>
      <p:sp>
        <p:nvSpPr>
          <p:cNvPr id="22" name="Объект 13">
            <a:extLst>
              <a:ext uri="{FF2B5EF4-FFF2-40B4-BE49-F238E27FC236}">
                <a16:creationId xmlns:a16="http://schemas.microsoft.com/office/drawing/2014/main" xmlns="" id="{BA609CBE-99FE-A8AC-EC6C-DF628B5BB092}"/>
              </a:ext>
            </a:extLst>
          </p:cNvPr>
          <p:cNvSpPr txBox="1">
            <a:spLocks/>
          </p:cNvSpPr>
          <p:nvPr/>
        </p:nvSpPr>
        <p:spPr>
          <a:xfrm>
            <a:off x="579160" y="3307821"/>
            <a:ext cx="5428389" cy="778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5500" dirty="0"/>
              <a:t>Фактически 100% отсутствие специалистов на рынке.</a:t>
            </a:r>
            <a:endParaRPr lang="en-US" sz="5500" dirty="0"/>
          </a:p>
          <a:p>
            <a:pPr marL="457200" lvl="1" indent="0">
              <a:buNone/>
            </a:pPr>
            <a:r>
              <a:rPr lang="ru-RU" sz="5100" dirty="0"/>
              <a:t> Новые программы, слабая подготовка молодёжи в учебных заведениях, с другой стороны возрастные специалисты ориентированные на материалы пилотируемой авиации</a:t>
            </a:r>
            <a:endParaRPr lang="ru-RU" sz="5500" dirty="0"/>
          </a:p>
          <a:p>
            <a:pPr marL="0" indent="0">
              <a:buNone/>
            </a:pPr>
            <a:endParaRPr lang="ru-RU" sz="5500" dirty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23" name="Объект 13">
            <a:extLst>
              <a:ext uri="{FF2B5EF4-FFF2-40B4-BE49-F238E27FC236}">
                <a16:creationId xmlns:a16="http://schemas.microsoft.com/office/drawing/2014/main" xmlns="" id="{41CD99EB-2FB4-0642-FB42-C0FA9432B88F}"/>
              </a:ext>
            </a:extLst>
          </p:cNvPr>
          <p:cNvSpPr txBox="1">
            <a:spLocks/>
          </p:cNvSpPr>
          <p:nvPr/>
        </p:nvSpPr>
        <p:spPr>
          <a:xfrm>
            <a:off x="6102009" y="3320329"/>
            <a:ext cx="5580000" cy="903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4300" dirty="0"/>
              <a:t>Редкие на рынке специалисты высокого уровня.</a:t>
            </a:r>
          </a:p>
          <a:p>
            <a:pPr marL="457200" lvl="1" indent="0">
              <a:buNone/>
            </a:pPr>
            <a:r>
              <a:rPr lang="ru-RU" sz="3900" dirty="0"/>
              <a:t>Берем с опытом работы в схожих компаниях, профильным образованием и обучаем до требуемого уровня в компании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xmlns="" id="{7E4D098E-0102-4BFD-2A1B-B5B6D8C05B40}"/>
              </a:ext>
            </a:extLst>
          </p:cNvPr>
          <p:cNvSpPr txBox="1">
            <a:spLocks/>
          </p:cNvSpPr>
          <p:nvPr/>
        </p:nvSpPr>
        <p:spPr>
          <a:xfrm>
            <a:off x="514771" y="2996952"/>
            <a:ext cx="11293421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ru-RU"/>
            </a:defPPr>
            <a:lvl1pPr indent="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0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pPr algn="l"/>
            <a:r>
              <a:rPr lang="ru-RU" sz="1800" dirty="0"/>
              <a:t>2. Фотограмметристы</a:t>
            </a:r>
          </a:p>
        </p:txBody>
      </p:sp>
      <p:sp>
        <p:nvSpPr>
          <p:cNvPr id="28" name="Текст 12">
            <a:extLst>
              <a:ext uri="{FF2B5EF4-FFF2-40B4-BE49-F238E27FC236}">
                <a16:creationId xmlns:a16="http://schemas.microsoft.com/office/drawing/2014/main" xmlns="" id="{02640E51-3DC7-A047-F97C-EA55320620C4}"/>
              </a:ext>
            </a:extLst>
          </p:cNvPr>
          <p:cNvSpPr txBox="1">
            <a:spLocks/>
          </p:cNvSpPr>
          <p:nvPr/>
        </p:nvSpPr>
        <p:spPr>
          <a:xfrm>
            <a:off x="514771" y="4212768"/>
            <a:ext cx="11293421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ru-RU"/>
            </a:defPPr>
            <a:lvl1pPr indent="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0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pPr algn="l"/>
            <a:r>
              <a:rPr lang="ru-RU" sz="1800" dirty="0"/>
              <a:t>3. Специалисты по соблюдению требований законодательства по использованию воздушного пространства</a:t>
            </a:r>
          </a:p>
        </p:txBody>
      </p:sp>
      <p:sp>
        <p:nvSpPr>
          <p:cNvPr id="2" name="Объект 13">
            <a:extLst>
              <a:ext uri="{FF2B5EF4-FFF2-40B4-BE49-F238E27FC236}">
                <a16:creationId xmlns:a16="http://schemas.microsoft.com/office/drawing/2014/main" xmlns="" id="{0A78343B-E144-46E2-65DC-9FACF5E627B0}"/>
              </a:ext>
            </a:extLst>
          </p:cNvPr>
          <p:cNvSpPr txBox="1">
            <a:spLocks/>
          </p:cNvSpPr>
          <p:nvPr/>
        </p:nvSpPr>
        <p:spPr>
          <a:xfrm>
            <a:off x="591868" y="5701661"/>
            <a:ext cx="5428389" cy="840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5500" dirty="0"/>
              <a:t>Фактически 100% отсутствие специалистов на рынке.</a:t>
            </a:r>
            <a:endParaRPr lang="en-US" sz="5500" dirty="0"/>
          </a:p>
          <a:p>
            <a:pPr marL="457200" lvl="1" indent="0">
              <a:buNone/>
            </a:pPr>
            <a:r>
              <a:rPr lang="ru-RU" sz="5100" dirty="0"/>
              <a:t>Слабая подготовка молодёжи в учебных заведениях. Проводим обучение до требуемого уровня в компании.</a:t>
            </a:r>
            <a:endParaRPr lang="ru-RU" sz="5500" dirty="0"/>
          </a:p>
          <a:p>
            <a:pPr marL="0" indent="0">
              <a:buNone/>
            </a:pPr>
            <a:endParaRPr lang="ru-RU" sz="5500" dirty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5" name="Объект 13">
            <a:extLst>
              <a:ext uri="{FF2B5EF4-FFF2-40B4-BE49-F238E27FC236}">
                <a16:creationId xmlns:a16="http://schemas.microsoft.com/office/drawing/2014/main" xmlns="" id="{AE036B4C-0736-2186-A85A-EB3DFCF25C0A}"/>
              </a:ext>
            </a:extLst>
          </p:cNvPr>
          <p:cNvSpPr txBox="1">
            <a:spLocks/>
          </p:cNvSpPr>
          <p:nvPr/>
        </p:nvSpPr>
        <p:spPr>
          <a:xfrm>
            <a:off x="6114717" y="5714169"/>
            <a:ext cx="5580000" cy="903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4300" dirty="0"/>
              <a:t>Редкие на рынке специалисты высокого уровня.</a:t>
            </a:r>
          </a:p>
          <a:p>
            <a:pPr marL="457200" lvl="1" indent="0">
              <a:buNone/>
            </a:pPr>
            <a:r>
              <a:rPr lang="ru-RU" sz="3900" dirty="0"/>
              <a:t>Берем с опытом работы в схожих компаниях, профильным образованием и обучаем до требуемого уровня в компании</a:t>
            </a:r>
            <a:endParaRPr lang="ru-RU" dirty="0"/>
          </a:p>
        </p:txBody>
      </p:sp>
      <p:sp>
        <p:nvSpPr>
          <p:cNvPr id="9" name="Текст 12">
            <a:extLst>
              <a:ext uri="{FF2B5EF4-FFF2-40B4-BE49-F238E27FC236}">
                <a16:creationId xmlns:a16="http://schemas.microsoft.com/office/drawing/2014/main" xmlns="" id="{32E48E26-D46B-6775-5F62-9B122C8443F9}"/>
              </a:ext>
            </a:extLst>
          </p:cNvPr>
          <p:cNvSpPr txBox="1">
            <a:spLocks/>
          </p:cNvSpPr>
          <p:nvPr/>
        </p:nvSpPr>
        <p:spPr>
          <a:xfrm>
            <a:off x="527479" y="5390792"/>
            <a:ext cx="11293421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ru-RU"/>
            </a:defPPr>
            <a:lvl1pPr indent="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0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pPr algn="l"/>
            <a:r>
              <a:rPr lang="ru-RU" sz="1800" dirty="0"/>
              <a:t>4. Специалисты по камеральной обработке</a:t>
            </a:r>
          </a:p>
        </p:txBody>
      </p:sp>
      <p:sp>
        <p:nvSpPr>
          <p:cNvPr id="11" name="Объект 13">
            <a:extLst>
              <a:ext uri="{FF2B5EF4-FFF2-40B4-BE49-F238E27FC236}">
                <a16:creationId xmlns:a16="http://schemas.microsoft.com/office/drawing/2014/main" xmlns="" id="{4284DA9D-BD21-CAC0-6061-090A3AD1E6F4}"/>
              </a:ext>
            </a:extLst>
          </p:cNvPr>
          <p:cNvSpPr txBox="1">
            <a:spLocks/>
          </p:cNvSpPr>
          <p:nvPr/>
        </p:nvSpPr>
        <p:spPr>
          <a:xfrm>
            <a:off x="579160" y="4500768"/>
            <a:ext cx="5428389" cy="866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5500" dirty="0"/>
              <a:t>Специалистов нет, ни кто не готовит.</a:t>
            </a:r>
            <a:r>
              <a:rPr lang="en-US" sz="5500" dirty="0"/>
              <a:t> </a:t>
            </a:r>
          </a:p>
          <a:p>
            <a:pPr marL="457200" lvl="1" indent="0">
              <a:buNone/>
            </a:pPr>
            <a:r>
              <a:rPr lang="ru-RU" sz="5100" dirty="0"/>
              <a:t>Самостоятельная подготовка в компании, обучение по законодательной базе и при взаимодействии с диспетчерами ЕС ОрВД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5500" dirty="0"/>
          </a:p>
          <a:p>
            <a:pPr marL="0" indent="0">
              <a:buNone/>
            </a:pPr>
            <a:endParaRPr lang="ru-RU" sz="5500" dirty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xmlns="" id="{83BE78FE-4422-0F32-0ED8-6FD88957BFE1}"/>
              </a:ext>
            </a:extLst>
          </p:cNvPr>
          <p:cNvSpPr txBox="1">
            <a:spLocks/>
          </p:cNvSpPr>
          <p:nvPr/>
        </p:nvSpPr>
        <p:spPr>
          <a:xfrm>
            <a:off x="6102009" y="4500767"/>
            <a:ext cx="5580000" cy="854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400" dirty="0"/>
              <a:t>Специалистов нет, ни кто не готовит (не массовая специальность).</a:t>
            </a:r>
            <a:r>
              <a:rPr lang="en-US" sz="1400" dirty="0"/>
              <a:t> </a:t>
            </a:r>
          </a:p>
          <a:p>
            <a:pPr marL="457200" lvl="1" indent="0">
              <a:buNone/>
            </a:pPr>
            <a:r>
              <a:rPr lang="ru-RU" sz="1400" dirty="0"/>
              <a:t>То же, что и в 2015 году.</a:t>
            </a:r>
          </a:p>
          <a:p>
            <a:pPr marL="457200" lvl="1" indent="0">
              <a:buNone/>
            </a:pPr>
            <a:r>
              <a:rPr lang="ru-RU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8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БПЛА\Фирменный стиль\logo_ENDDD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3" y="35941"/>
            <a:ext cx="1976472" cy="5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B64372C3-1AA2-0CD1-50EA-7852C163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33" y="658218"/>
            <a:ext cx="11630515" cy="51759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Изменения в Воздушном кодексе РФ (по БВС 30 кг и менее)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485993A7-B21B-46F4-A92E-27DE6040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0512" y="1250091"/>
            <a:ext cx="1541825" cy="33855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cs typeface="Arial" panose="020B0604020202020204" pitchFamily="34" charset="0"/>
              </a:rPr>
              <a:t>2015 год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F127579B-B1EB-139E-5F22-24893E902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681" y="1960691"/>
            <a:ext cx="3481064" cy="46127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000" b="1" dirty="0"/>
              <a:t>Введены понятия:</a:t>
            </a:r>
            <a:endParaRPr lang="en-US" sz="6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6000" dirty="0"/>
              <a:t>БВС и внешний пилот (Статья 32., п.5)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000" dirty="0"/>
              <a:t>БАС (Статья 32., п.6)</a:t>
            </a:r>
            <a:endParaRPr lang="en-US" sz="60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6000" dirty="0"/>
              <a:t>Экипаж БВС (Статья 56., п.1.1)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000" dirty="0"/>
              <a:t>Командир </a:t>
            </a:r>
            <a:r>
              <a:rPr lang="ru-RU" sz="6000" dirty="0">
                <a:solidFill>
                  <a:srgbClr val="FF0000"/>
                </a:solidFill>
              </a:rPr>
              <a:t>Б</a:t>
            </a:r>
            <a:r>
              <a:rPr lang="ru-RU" sz="6000" dirty="0"/>
              <a:t>ВС (Статья 57., п.1., п.2)</a:t>
            </a:r>
          </a:p>
          <a:p>
            <a:pPr marL="0" indent="0">
              <a:buNone/>
            </a:pPr>
            <a:r>
              <a:rPr lang="ru-RU" sz="6000" b="1" dirty="0"/>
              <a:t>Введены требования:</a:t>
            </a:r>
            <a:endParaRPr lang="en-US" sz="6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6000" dirty="0"/>
              <a:t>О обязательной сертификации (Статья 8., п.2.1)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000" dirty="0"/>
              <a:t>О государственной регистрации БВС с максимальной взлетной массой </a:t>
            </a:r>
            <a:r>
              <a:rPr lang="ru-RU" sz="6000" b="1" dirty="0"/>
              <a:t>0,25 кг</a:t>
            </a:r>
            <a:r>
              <a:rPr lang="ru-RU" sz="6000" dirty="0"/>
              <a:t> и менее (Статья 33., п.1., 1.3., 3.1.)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000" dirty="0"/>
              <a:t>О правах командира БВС (Статья 58.1.)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000" dirty="0"/>
              <a:t>Исключения для БВС по части документов (Статья 67, пункт 2.1)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000" dirty="0"/>
              <a:t>Требования к авиационной безопасности БВС, поиску и спасению БВС (Статья 84, пункт 2. абзац 6); Статья 88, пункт 1.)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6CE41F1A-42AB-FF4A-A12F-8810A7CA4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719641" y="1269568"/>
            <a:ext cx="1117179" cy="33855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2023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0296" y="283664"/>
            <a:ext cx="37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Актуально. Объективно. Оперативно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9BD0B961-DD63-2D9F-0250-6812E21863D5}"/>
              </a:ext>
            </a:extLst>
          </p:cNvPr>
          <p:cNvSpPr txBox="1">
            <a:spLocks/>
          </p:cNvSpPr>
          <p:nvPr/>
        </p:nvSpPr>
        <p:spPr>
          <a:xfrm>
            <a:off x="-24680" y="589534"/>
            <a:ext cx="12240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2EA5433B-C506-C6F3-AD8B-9D7D1F274227}"/>
              </a:ext>
            </a:extLst>
          </p:cNvPr>
          <p:cNvSpPr txBox="1">
            <a:spLocks/>
          </p:cNvSpPr>
          <p:nvPr/>
        </p:nvSpPr>
        <p:spPr>
          <a:xfrm rot="5400000">
            <a:off x="-2229656" y="2771664"/>
            <a:ext cx="4752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7E7A91-2AA4-45E6-C88E-7408535AC658}"/>
              </a:ext>
            </a:extLst>
          </p:cNvPr>
          <p:cNvSpPr txBox="1"/>
          <p:nvPr/>
        </p:nvSpPr>
        <p:spPr>
          <a:xfrm>
            <a:off x="335360" y="6583014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565D1112-9EEF-34E1-5EB3-4F9547A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4000"/>
            <a:ext cx="12204000" cy="25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02458-9C56-87F1-3E30-22454845E61B}"/>
              </a:ext>
            </a:extLst>
          </p:cNvPr>
          <p:cNvSpPr txBox="1"/>
          <p:nvPr/>
        </p:nvSpPr>
        <p:spPr>
          <a:xfrm>
            <a:off x="310680" y="6588000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xmlns="" id="{645ADCF9-16C6-247C-03D8-D28EE2A0BEE7}"/>
              </a:ext>
            </a:extLst>
          </p:cNvPr>
          <p:cNvSpPr txBox="1">
            <a:spLocks/>
          </p:cNvSpPr>
          <p:nvPr/>
        </p:nvSpPr>
        <p:spPr>
          <a:xfrm>
            <a:off x="298133" y="1548000"/>
            <a:ext cx="3481064" cy="392334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rgbClr val="000099"/>
                </a:solidFill>
                <a:cs typeface="Arial" panose="020B0604020202020204" pitchFamily="34" charset="0"/>
              </a:rPr>
              <a:t>Ввели термин БВС</a:t>
            </a:r>
          </a:p>
        </p:txBody>
      </p:sp>
      <p:sp>
        <p:nvSpPr>
          <p:cNvPr id="5" name="Текст 16">
            <a:extLst>
              <a:ext uri="{FF2B5EF4-FFF2-40B4-BE49-F238E27FC236}">
                <a16:creationId xmlns:a16="http://schemas.microsoft.com/office/drawing/2014/main" xmlns="" id="{420FC82C-438D-3F31-EE24-76ECB252287A}"/>
              </a:ext>
            </a:extLst>
          </p:cNvPr>
          <p:cNvSpPr txBox="1">
            <a:spLocks/>
          </p:cNvSpPr>
          <p:nvPr/>
        </p:nvSpPr>
        <p:spPr>
          <a:xfrm>
            <a:off x="5196101" y="1269960"/>
            <a:ext cx="1117179" cy="338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2016 год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xmlns="" id="{33441364-4B8D-C6B6-E924-6DCAE2F513C7}"/>
              </a:ext>
            </a:extLst>
          </p:cNvPr>
          <p:cNvSpPr txBox="1">
            <a:spLocks/>
          </p:cNvSpPr>
          <p:nvPr/>
        </p:nvSpPr>
        <p:spPr>
          <a:xfrm>
            <a:off x="4162462" y="1548000"/>
            <a:ext cx="4139407" cy="39240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400" b="0">
                <a:solidFill>
                  <a:srgbClr val="000099"/>
                </a:solidFill>
                <a:cs typeface="Arial" panose="020B0604020202020204" pitchFamily="34" charset="0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pPr algn="ctr"/>
            <a:r>
              <a:rPr lang="ru-RU" dirty="0"/>
              <a:t>БВС 30 кг и менее</a:t>
            </a:r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xmlns="" id="{A99E637C-0EE3-808D-45A6-D9064AD206B1}"/>
              </a:ext>
            </a:extLst>
          </p:cNvPr>
          <p:cNvSpPr txBox="1">
            <a:spLocks/>
          </p:cNvSpPr>
          <p:nvPr/>
        </p:nvSpPr>
        <p:spPr>
          <a:xfrm>
            <a:off x="4162463" y="1970750"/>
            <a:ext cx="4139407" cy="4612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b="1" dirty="0">
                <a:cs typeface="Calibri Light" panose="020F0302020204030204" pitchFamily="34" charset="0"/>
              </a:rPr>
              <a:t>Выделили </a:t>
            </a:r>
            <a:r>
              <a:rPr lang="ru-RU" sz="1600" dirty="0">
                <a:cs typeface="Calibri Light" panose="020F0302020204030204" pitchFamily="34" charset="0"/>
              </a:rPr>
              <a:t>отдельно БВС с максимальной взлетной массой 30 кг и менее, </a:t>
            </a:r>
            <a:r>
              <a:rPr lang="ru-RU" sz="1600" b="1" dirty="0">
                <a:cs typeface="Calibri Light" panose="020F0302020204030204" pitchFamily="34" charset="0"/>
              </a:rPr>
              <a:t>для которых: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b="1" dirty="0">
                <a:cs typeface="Calibri Light" panose="020F0302020204030204" pitchFamily="34" charset="0"/>
              </a:rPr>
              <a:t>Изменили </a:t>
            </a:r>
            <a:r>
              <a:rPr lang="ru-RU" sz="1600" dirty="0">
                <a:cs typeface="Calibri Light" panose="020F0302020204030204" pitchFamily="34" charset="0"/>
              </a:rPr>
              <a:t>определения БВС и БАС (Статья 32., п.5; п.6)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dirty="0">
                <a:cs typeface="Calibri Light" panose="020F0302020204030204" pitchFamily="34" charset="0"/>
              </a:rPr>
              <a:t>Экипаж БВС (Статья 56., п.1.1) 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b="1" dirty="0">
                <a:cs typeface="Calibri Light" panose="020F0302020204030204" pitchFamily="34" charset="0"/>
              </a:rPr>
              <a:t>Заменили</a:t>
            </a:r>
            <a:r>
              <a:rPr lang="ru-RU" sz="1600" dirty="0">
                <a:cs typeface="Calibri Light" panose="020F0302020204030204" pitchFamily="34" charset="0"/>
              </a:rPr>
              <a:t> требование </a:t>
            </a:r>
            <a:r>
              <a:rPr lang="ru-RU" sz="1600" dirty="0" err="1">
                <a:cs typeface="Calibri Light" panose="020F0302020204030204" pitchFamily="34" charset="0"/>
              </a:rPr>
              <a:t>гос.регистрация</a:t>
            </a:r>
            <a:r>
              <a:rPr lang="ru-RU" sz="1600" dirty="0">
                <a:cs typeface="Calibri Light" panose="020F0302020204030204" pitchFamily="34" charset="0"/>
              </a:rPr>
              <a:t> БВС с максимальной взлетной массой 0,25 кг и менее (Статья 33., п.1) на требование учёта БВС с максимальной взлетной массой 30 кг и менее  (Статья 33., п.1.3 утратил силу, введен п.3.2)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b="1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Конкретизировали</a:t>
            </a:r>
            <a:r>
              <a:rPr lang="ru-RU" sz="16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требования по Сертификации(Статья 37)</a:t>
            </a:r>
          </a:p>
          <a:p>
            <a:pPr marL="0" indent="0">
              <a:buNone/>
            </a:pPr>
            <a:r>
              <a:rPr lang="ru-RU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Упразднили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требования наличия:</a:t>
            </a:r>
          </a:p>
          <a:p>
            <a:pPr marL="0" indent="0">
              <a:buNone/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сертификата ЛГ (Статья 36, п.1);</a:t>
            </a:r>
          </a:p>
          <a:p>
            <a:pPr marL="0" indent="0">
              <a:buNone/>
            </a:pP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свидетельства пилота у Командира БВС (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Статья 57., пункт 1.);</a:t>
            </a:r>
          </a:p>
          <a:p>
            <a:pPr marL="0" indent="0">
              <a:buNone/>
            </a:pP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  членов </a:t>
            </a:r>
            <a:r>
              <a:rPr lang="ru-RU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экапажа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выданного уполномоченным органом в области гражданской авиации ((Статья 53, пункт 1)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dirty="0"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400" dirty="0">
              <a:cs typeface="Calibri Light" panose="020F0302020204030204" pitchFamily="34" charset="0"/>
            </a:endParaRPr>
          </a:p>
        </p:txBody>
      </p:sp>
      <p:sp>
        <p:nvSpPr>
          <p:cNvPr id="16" name="Объект 13">
            <a:extLst>
              <a:ext uri="{FF2B5EF4-FFF2-40B4-BE49-F238E27FC236}">
                <a16:creationId xmlns:a16="http://schemas.microsoft.com/office/drawing/2014/main" xmlns="" id="{3ABDBD44-8AFA-D2A1-5AE7-CD75AE0113BC}"/>
              </a:ext>
            </a:extLst>
          </p:cNvPr>
          <p:cNvSpPr txBox="1">
            <a:spLocks/>
          </p:cNvSpPr>
          <p:nvPr/>
        </p:nvSpPr>
        <p:spPr>
          <a:xfrm>
            <a:off x="8685134" y="1970259"/>
            <a:ext cx="3186195" cy="461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500" dirty="0"/>
              <a:t>В целом ВК подвергся глубокой переработке, БВС прочно укрепились в статьях ВК </a:t>
            </a:r>
          </a:p>
          <a:p>
            <a:pPr marL="0" indent="0">
              <a:buFont typeface="Arial" pitchFamily="34" charset="0"/>
              <a:buNone/>
            </a:pPr>
            <a:r>
              <a:rPr lang="ru-RU" sz="1500" dirty="0"/>
              <a:t>За период с 2016 года по 2021 год за 5 лет - 92 изменения по 15 темам, в т.ч. </a:t>
            </a:r>
            <a:r>
              <a:rPr lang="ru-RU" sz="1500" b="1" dirty="0"/>
              <a:t>ноль по БВС</a:t>
            </a:r>
            <a:r>
              <a:rPr lang="ru-RU" sz="1500" dirty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ru-RU" sz="1500" dirty="0"/>
              <a:t>За период 2021 – апр.2023 за 2 года 4 мес. - 52 изменения в т.ч. </a:t>
            </a:r>
            <a:r>
              <a:rPr lang="ru-RU" sz="1500" b="1" dirty="0"/>
              <a:t>в 22 по БВС.</a:t>
            </a:r>
          </a:p>
          <a:p>
            <a:pPr marL="0" indent="0">
              <a:buFont typeface="Arial" pitchFamily="34" charset="0"/>
              <a:buNone/>
            </a:pPr>
            <a:r>
              <a:rPr lang="ru-RU" sz="1500" b="1" dirty="0"/>
              <a:t>По БВС 30 кг и менее </a:t>
            </a:r>
            <a:r>
              <a:rPr lang="ru-RU" sz="1500" dirty="0"/>
              <a:t>косметические изменения: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500" b="1" dirty="0"/>
              <a:t>Уменьшили</a:t>
            </a:r>
            <a:r>
              <a:rPr lang="ru-RU" sz="1500" dirty="0"/>
              <a:t> максимальную взлетную массу БВС, которые подлежат государственному учету с 0,25 кг до 0,15 кг. (Статья 33, п.3.2)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500" b="1" dirty="0"/>
              <a:t>Ввели</a:t>
            </a:r>
            <a:r>
              <a:rPr lang="ru-RU" sz="1500" dirty="0"/>
              <a:t> требование наносить учетные опознавательные знаки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xmlns="" id="{2DA30934-0754-F624-1D54-997168299C34}"/>
              </a:ext>
            </a:extLst>
          </p:cNvPr>
          <p:cNvSpPr txBox="1">
            <a:spLocks/>
          </p:cNvSpPr>
          <p:nvPr/>
        </p:nvSpPr>
        <p:spPr>
          <a:xfrm>
            <a:off x="8760296" y="1548000"/>
            <a:ext cx="3114336" cy="392825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400" b="0">
                <a:solidFill>
                  <a:srgbClr val="000099"/>
                </a:solidFill>
                <a:cs typeface="Arial" panose="020B0604020202020204" pitchFamily="34" charset="0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pPr algn="ctr"/>
            <a:r>
              <a:rPr lang="ru-RU" dirty="0"/>
              <a:t>Общая интеграция БВС</a:t>
            </a:r>
          </a:p>
        </p:txBody>
      </p:sp>
    </p:spTree>
    <p:extLst>
      <p:ext uri="{BB962C8B-B14F-4D97-AF65-F5344CB8AC3E}">
        <p14:creationId xmlns:p14="http://schemas.microsoft.com/office/powerpoint/2010/main" val="332129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БПЛА\Фирменный стиль\logo_ENDDD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3" y="35941"/>
            <a:ext cx="1976472" cy="5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B64372C3-1AA2-0CD1-50EA-7852C163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8218"/>
            <a:ext cx="10972800" cy="51759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Другие ключевые изменения в законах по БВС 30 кг и менее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0296" y="283664"/>
            <a:ext cx="37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Актуально. Объективно. Оперативно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9BD0B961-DD63-2D9F-0250-6812E21863D5}"/>
              </a:ext>
            </a:extLst>
          </p:cNvPr>
          <p:cNvSpPr txBox="1">
            <a:spLocks/>
          </p:cNvSpPr>
          <p:nvPr/>
        </p:nvSpPr>
        <p:spPr>
          <a:xfrm>
            <a:off x="-24680" y="589534"/>
            <a:ext cx="12240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2EA5433B-C506-C6F3-AD8B-9D7D1F274227}"/>
              </a:ext>
            </a:extLst>
          </p:cNvPr>
          <p:cNvSpPr txBox="1">
            <a:spLocks/>
          </p:cNvSpPr>
          <p:nvPr/>
        </p:nvSpPr>
        <p:spPr>
          <a:xfrm rot="5400000">
            <a:off x="-2229656" y="2771664"/>
            <a:ext cx="4752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7E7A91-2AA4-45E6-C88E-7408535AC658}"/>
              </a:ext>
            </a:extLst>
          </p:cNvPr>
          <p:cNvSpPr txBox="1"/>
          <p:nvPr/>
        </p:nvSpPr>
        <p:spPr>
          <a:xfrm>
            <a:off x="335360" y="6583014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565D1112-9EEF-34E1-5EB3-4F9547A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4000"/>
            <a:ext cx="12204000" cy="25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02458-9C56-87F1-3E30-22454845E61B}"/>
              </a:ext>
            </a:extLst>
          </p:cNvPr>
          <p:cNvSpPr txBox="1"/>
          <p:nvPr/>
        </p:nvSpPr>
        <p:spPr>
          <a:xfrm>
            <a:off x="310680" y="6588000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3CB42D2-62EF-5FB8-B5D8-2DCB53AB75A6}"/>
              </a:ext>
            </a:extLst>
          </p:cNvPr>
          <p:cNvSpPr txBox="1"/>
          <p:nvPr/>
        </p:nvSpPr>
        <p:spPr>
          <a:xfrm>
            <a:off x="353354" y="1211811"/>
            <a:ext cx="11701302" cy="181588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1.  Федеральные правила использования воздушного пространства РФ от 11.03.2023 № 138 в редакции от 03.02.2020 г.: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/>
              <a:t>Исключение необходимости получения разрешения при выполнение полётов БВС в пределах прямой видимости, в светлое время суток на высоте на более 150м: а) вне различных зон; б) на удалении не менее 5 км от контрольных точек неконтролируемых а/д и посадочных площадок.</a:t>
            </a:r>
          </a:p>
          <a:p>
            <a:pPr marL="0" lvl="1"/>
            <a:r>
              <a:rPr lang="ru-RU" sz="1600" dirty="0"/>
              <a:t>2. Приказ Минтранса России от 19.11.2020 N 494, а также редакция от 19.10.2022 года, вступившая в силу 01.03.2023 года упразднившая не исполнимое требование по подготовке внешних пилотов.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ru-RU" sz="1600" dirty="0"/>
              <a:t>Введено требование получения сертификата эксплуатанта при выполнении авиационных работ.</a:t>
            </a:r>
          </a:p>
        </p:txBody>
      </p:sp>
      <p:sp>
        <p:nvSpPr>
          <p:cNvPr id="2" name="Заголовок 11">
            <a:extLst>
              <a:ext uri="{FF2B5EF4-FFF2-40B4-BE49-F238E27FC236}">
                <a16:creationId xmlns:a16="http://schemas.microsoft.com/office/drawing/2014/main" xmlns="" id="{35EF9F27-558D-6CF3-9434-8EE42ACEABEE}"/>
              </a:ext>
            </a:extLst>
          </p:cNvPr>
          <p:cNvSpPr txBox="1">
            <a:spLocks/>
          </p:cNvSpPr>
          <p:nvPr/>
        </p:nvSpPr>
        <p:spPr>
          <a:xfrm>
            <a:off x="609600" y="3276715"/>
            <a:ext cx="10972800" cy="517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Точки роста индустрии БАС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B50EA2-D190-75D7-B546-75DED6386480}"/>
              </a:ext>
            </a:extLst>
          </p:cNvPr>
          <p:cNvSpPr txBox="1"/>
          <p:nvPr/>
        </p:nvSpPr>
        <p:spPr>
          <a:xfrm>
            <a:off x="353354" y="3830308"/>
            <a:ext cx="11701302" cy="2554545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В аналитический отчёте Ассоциации </a:t>
            </a:r>
            <a:r>
              <a:rPr lang="ru-RU" sz="1600" b="1" dirty="0" err="1"/>
              <a:t>Аэронекст</a:t>
            </a:r>
            <a:r>
              <a:rPr lang="ru-RU" sz="1600" b="1" dirty="0"/>
              <a:t> за 2022 год точками роста называют два фактора:</a:t>
            </a:r>
          </a:p>
          <a:p>
            <a:pPr marL="342900" indent="-342900">
              <a:buAutoNum type="arabicPeriod"/>
            </a:pPr>
            <a:r>
              <a:rPr lang="ru-RU" sz="1600" dirty="0"/>
              <a:t>Модернизация процедуры контрольных просмотров цифровых </a:t>
            </a:r>
            <a:r>
              <a:rPr lang="ru-RU" sz="1600" dirty="0" err="1"/>
              <a:t>геопространственных</a:t>
            </a:r>
            <a:r>
              <a:rPr lang="ru-RU" sz="1600" dirty="0"/>
              <a:t> данных. </a:t>
            </a:r>
            <a:r>
              <a:rPr lang="ru-RU" sz="1600" dirty="0">
                <a:solidFill>
                  <a:srgbClr val="000099"/>
                </a:solidFill>
              </a:rPr>
              <a:t>По нашему опыту сейчас процедура занимает от 84 до 120 дней и требует модернизации.</a:t>
            </a:r>
          </a:p>
          <a:p>
            <a:pPr marL="342900" indent="-342900">
              <a:buAutoNum type="arabicPeriod"/>
            </a:pPr>
            <a:r>
              <a:rPr lang="ru-RU" sz="1600" dirty="0"/>
              <a:t>Уведомительный порядок выполнения полетов БВС в классе G. </a:t>
            </a:r>
            <a:r>
              <a:rPr lang="ru-RU" sz="1600" dirty="0">
                <a:solidFill>
                  <a:srgbClr val="000099"/>
                </a:solidFill>
              </a:rPr>
              <a:t>Безусловно приведёт к росту, но для этот фактор не критичен.</a:t>
            </a:r>
            <a:endParaRPr lang="ru-RU" sz="1600" dirty="0"/>
          </a:p>
          <a:p>
            <a:endParaRPr lang="ru-RU" sz="1600" b="1" dirty="0"/>
          </a:p>
          <a:p>
            <a:r>
              <a:rPr lang="ru-RU" sz="1600" b="1" dirty="0"/>
              <a:t>Предложение ООО «Беспилотные технологии»</a:t>
            </a:r>
          </a:p>
          <a:p>
            <a:pPr marL="342900" indent="-342900" algn="just">
              <a:buAutoNum type="arabicPeriod" startAt="3"/>
            </a:pPr>
            <a:r>
              <a:rPr lang="ru-RU" sz="1600" dirty="0"/>
              <a:t>Модернизация процедуры или сокращение срока и унификация требований при выдаче разрешений на полёты над населённым пунктом органом местного самоуправления (требование Статьи 49 ФП ИВП от 11.03.2023 №138). </a:t>
            </a:r>
          </a:p>
          <a:p>
            <a:pPr marL="342900" indent="-342900" algn="just">
              <a:buAutoNum type="arabicPeriod" startAt="3"/>
            </a:pPr>
            <a:r>
              <a:rPr lang="ru-RU" sz="1600" dirty="0"/>
              <a:t>Упрощение требований получения сертификата Эксплуатанта </a:t>
            </a:r>
            <a:r>
              <a:rPr lang="ru-RU" sz="1600" dirty="0">
                <a:solidFill>
                  <a:srgbClr val="000099"/>
                </a:solidFill>
              </a:rPr>
              <a:t>(ПАБ, РУБП, РПП - я думаю, что в дальнейшем такое сокращение обязательно произойдет).</a:t>
            </a:r>
          </a:p>
        </p:txBody>
      </p:sp>
    </p:spTree>
    <p:extLst>
      <p:ext uri="{BB962C8B-B14F-4D97-AF65-F5344CB8AC3E}">
        <p14:creationId xmlns:p14="http://schemas.microsoft.com/office/powerpoint/2010/main" val="405348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БПЛА\Фирменный стиль\logo_ENDDD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3" y="35941"/>
            <a:ext cx="1976472" cy="5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B64372C3-1AA2-0CD1-50EA-7852C163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658218"/>
            <a:ext cx="11567660" cy="517593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Спасибо за внимание. Тел.+7 (923)-191-00-61</a:t>
            </a:r>
            <a:r>
              <a:rPr lang="en-US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ra@bplatech.ru</a:t>
            </a:r>
            <a:endParaRPr lang="ru-RU" sz="3200" dirty="0">
              <a:solidFill>
                <a:srgbClr val="000099"/>
              </a:solidFill>
              <a:latin typeface="+mn-lt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0296" y="283664"/>
            <a:ext cx="37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Актуально. Объективно. Оперативно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9BD0B961-DD63-2D9F-0250-6812E21863D5}"/>
              </a:ext>
            </a:extLst>
          </p:cNvPr>
          <p:cNvSpPr txBox="1">
            <a:spLocks/>
          </p:cNvSpPr>
          <p:nvPr/>
        </p:nvSpPr>
        <p:spPr>
          <a:xfrm>
            <a:off x="-24680" y="589534"/>
            <a:ext cx="12240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2EA5433B-C506-C6F3-AD8B-9D7D1F274227}"/>
              </a:ext>
            </a:extLst>
          </p:cNvPr>
          <p:cNvSpPr txBox="1">
            <a:spLocks/>
          </p:cNvSpPr>
          <p:nvPr/>
        </p:nvSpPr>
        <p:spPr>
          <a:xfrm rot="5400000">
            <a:off x="-2229656" y="2771664"/>
            <a:ext cx="4752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7E7A91-2AA4-45E6-C88E-7408535AC658}"/>
              </a:ext>
            </a:extLst>
          </p:cNvPr>
          <p:cNvSpPr txBox="1"/>
          <p:nvPr/>
        </p:nvSpPr>
        <p:spPr>
          <a:xfrm>
            <a:off x="335360" y="6583014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565D1112-9EEF-34E1-5EB3-4F9547A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4000"/>
            <a:ext cx="12204000" cy="25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02458-9C56-87F1-3E30-22454845E61B}"/>
              </a:ext>
            </a:extLst>
          </p:cNvPr>
          <p:cNvSpPr txBox="1"/>
          <p:nvPr/>
        </p:nvSpPr>
        <p:spPr>
          <a:xfrm>
            <a:off x="310680" y="6588000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A2A5EF0-C95A-E8BE-336D-0F5F463936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2"/>
          <a:stretch/>
        </p:blipFill>
        <p:spPr>
          <a:xfrm>
            <a:off x="263353" y="1298029"/>
            <a:ext cx="11791303" cy="520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6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БПЛА\Фирменный стиль\logo_ENDDD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3" y="35941"/>
            <a:ext cx="1976472" cy="5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B64372C3-1AA2-0CD1-50EA-7852C163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8218"/>
            <a:ext cx="10972800" cy="51759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Отрасли применения БВС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0296" y="283664"/>
            <a:ext cx="3431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Актуально. Объективно. Оперативно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9BD0B961-DD63-2D9F-0250-6812E21863D5}"/>
              </a:ext>
            </a:extLst>
          </p:cNvPr>
          <p:cNvSpPr txBox="1">
            <a:spLocks/>
          </p:cNvSpPr>
          <p:nvPr/>
        </p:nvSpPr>
        <p:spPr>
          <a:xfrm>
            <a:off x="-24680" y="589534"/>
            <a:ext cx="12240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2EA5433B-C506-C6F3-AD8B-9D7D1F274227}"/>
              </a:ext>
            </a:extLst>
          </p:cNvPr>
          <p:cNvSpPr txBox="1">
            <a:spLocks/>
          </p:cNvSpPr>
          <p:nvPr/>
        </p:nvSpPr>
        <p:spPr>
          <a:xfrm rot="5400000">
            <a:off x="-2229656" y="2771664"/>
            <a:ext cx="4752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7E7A91-2AA4-45E6-C88E-7408535AC658}"/>
              </a:ext>
            </a:extLst>
          </p:cNvPr>
          <p:cNvSpPr txBox="1"/>
          <p:nvPr/>
        </p:nvSpPr>
        <p:spPr>
          <a:xfrm>
            <a:off x="335360" y="6583014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565D1112-9EEF-34E1-5EB3-4F9547A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4000"/>
            <a:ext cx="12204000" cy="25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02458-9C56-87F1-3E30-22454845E61B}"/>
              </a:ext>
            </a:extLst>
          </p:cNvPr>
          <p:cNvSpPr txBox="1"/>
          <p:nvPr/>
        </p:nvSpPr>
        <p:spPr>
          <a:xfrm>
            <a:off x="310680" y="6588000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33" name="Объект 32">
            <a:extLst>
              <a:ext uri="{FF2B5EF4-FFF2-40B4-BE49-F238E27FC236}">
                <a16:creationId xmlns:a16="http://schemas.microsoft.com/office/drawing/2014/main" xmlns="" id="{CB393725-7CB8-8947-3969-D4665454F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777" y="1334495"/>
            <a:ext cx="3600000" cy="1878481"/>
          </a:xfr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000" b="1" dirty="0"/>
              <a:t>Получение и обработка цифровых </a:t>
            </a:r>
            <a:r>
              <a:rPr lang="ru-RU" sz="2000" b="1" dirty="0" err="1"/>
              <a:t>геопространственных</a:t>
            </a:r>
            <a:r>
              <a:rPr lang="ru-RU" sz="2000" b="1" dirty="0"/>
              <a:t> данных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2000" b="1" dirty="0"/>
              <a:t>(АФС, ВЛС, видеосъёмка, тепловизионная, мультиспектральная съёмка).</a:t>
            </a:r>
          </a:p>
          <a:p>
            <a:pPr marL="0" indent="0">
              <a:buNone/>
            </a:pPr>
            <a:endParaRPr lang="ru-RU" sz="1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702EA23-1691-DEB7-7C08-799F3FACD6AA}"/>
              </a:ext>
            </a:extLst>
          </p:cNvPr>
          <p:cNvSpPr txBox="1"/>
          <p:nvPr/>
        </p:nvSpPr>
        <p:spPr>
          <a:xfrm>
            <a:off x="479776" y="3799913"/>
            <a:ext cx="3600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Решает задачи геодезии, картографии и кадастра, мониторинга площадных и линейных объектов, определению и/или контролю физических объемов работ на строительных площадках и в маркшейдерии, лесоустройстве и экологическом контроле, по анализу состояния почвы и посевов в сельском хозяйстве, по поиску полезных ископаемых </a:t>
            </a:r>
          </a:p>
        </p:txBody>
      </p:sp>
      <p:sp>
        <p:nvSpPr>
          <p:cNvPr id="36" name="Объект 32">
            <a:extLst>
              <a:ext uri="{FF2B5EF4-FFF2-40B4-BE49-F238E27FC236}">
                <a16:creationId xmlns:a16="http://schemas.microsoft.com/office/drawing/2014/main" xmlns="" id="{09F19EDA-8734-E6AD-885F-EAA4415469B2}"/>
              </a:ext>
            </a:extLst>
          </p:cNvPr>
          <p:cNvSpPr txBox="1">
            <a:spLocks/>
          </p:cNvSpPr>
          <p:nvPr/>
        </p:nvSpPr>
        <p:spPr>
          <a:xfrm>
            <a:off x="4302000" y="1326020"/>
            <a:ext cx="3600000" cy="1878481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ru-RU" sz="2000" b="1" dirty="0"/>
              <a:t>Логистическое применение ВБС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FDC33B5-1AD5-A6B7-EC42-B5EFB5AC36D5}"/>
              </a:ext>
            </a:extLst>
          </p:cNvPr>
          <p:cNvSpPr txBox="1"/>
          <p:nvPr/>
        </p:nvSpPr>
        <p:spPr>
          <a:xfrm>
            <a:off x="4295320" y="3799913"/>
            <a:ext cx="360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Перевозка грузов</a:t>
            </a:r>
          </a:p>
        </p:txBody>
      </p:sp>
      <p:sp>
        <p:nvSpPr>
          <p:cNvPr id="38" name="Объект 32">
            <a:extLst>
              <a:ext uri="{FF2B5EF4-FFF2-40B4-BE49-F238E27FC236}">
                <a16:creationId xmlns:a16="http://schemas.microsoft.com/office/drawing/2014/main" xmlns="" id="{82667B32-2624-4B27-A115-2095834B722F}"/>
              </a:ext>
            </a:extLst>
          </p:cNvPr>
          <p:cNvSpPr txBox="1">
            <a:spLocks/>
          </p:cNvSpPr>
          <p:nvPr/>
        </p:nvSpPr>
        <p:spPr>
          <a:xfrm>
            <a:off x="8112224" y="1334495"/>
            <a:ext cx="3600000" cy="1878481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ru-RU" sz="2000" b="1" dirty="0"/>
              <a:t>Специальные применения</a:t>
            </a:r>
            <a:endParaRPr lang="ru-RU" sz="17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62D8C24-6FBC-D24F-0EAB-8A7D64951688}"/>
              </a:ext>
            </a:extLst>
          </p:cNvPr>
          <p:cNvSpPr txBox="1"/>
          <p:nvPr/>
        </p:nvSpPr>
        <p:spPr>
          <a:xfrm>
            <a:off x="8112224" y="3789040"/>
            <a:ext cx="360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Опрыскивание посевов в сельском и лесном хозяйстве и т.д.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B0C9F2F1-F682-6AD3-1311-3E3FDEED2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4295320" y="4680000"/>
            <a:ext cx="3600000" cy="17926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DB8C27F3-E127-6563-54E9-83AEA668CB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680312"/>
            <a:ext cx="3600000" cy="1792624"/>
          </a:xfrm>
          <a:prstGeom prst="rect">
            <a:avLst/>
          </a:prstGeom>
        </p:spPr>
      </p:pic>
      <p:sp>
        <p:nvSpPr>
          <p:cNvPr id="44" name="Стрелка: вниз 43">
            <a:extLst>
              <a:ext uri="{FF2B5EF4-FFF2-40B4-BE49-F238E27FC236}">
                <a16:creationId xmlns:a16="http://schemas.microsoft.com/office/drawing/2014/main" xmlns="" id="{E04295BA-2CD5-9EDA-DE97-9C34A3441D17}"/>
              </a:ext>
            </a:extLst>
          </p:cNvPr>
          <p:cNvSpPr/>
          <p:nvPr/>
        </p:nvSpPr>
        <p:spPr>
          <a:xfrm>
            <a:off x="2025405" y="3268738"/>
            <a:ext cx="522936" cy="586937"/>
          </a:xfrm>
          <a:prstGeom prst="downArrow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: вниз 44">
            <a:extLst>
              <a:ext uri="{FF2B5EF4-FFF2-40B4-BE49-F238E27FC236}">
                <a16:creationId xmlns:a16="http://schemas.microsoft.com/office/drawing/2014/main" xmlns="" id="{DB66D5AD-8E81-1E61-36CB-4DA72ED04174}"/>
              </a:ext>
            </a:extLst>
          </p:cNvPr>
          <p:cNvSpPr/>
          <p:nvPr/>
        </p:nvSpPr>
        <p:spPr>
          <a:xfrm>
            <a:off x="5840532" y="3264727"/>
            <a:ext cx="522936" cy="586937"/>
          </a:xfrm>
          <a:prstGeom prst="downArrow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: вниз 45">
            <a:extLst>
              <a:ext uri="{FF2B5EF4-FFF2-40B4-BE49-F238E27FC236}">
                <a16:creationId xmlns:a16="http://schemas.microsoft.com/office/drawing/2014/main" xmlns="" id="{9C745D48-2869-A659-CE62-AEC3765B7E97}"/>
              </a:ext>
            </a:extLst>
          </p:cNvPr>
          <p:cNvSpPr/>
          <p:nvPr/>
        </p:nvSpPr>
        <p:spPr>
          <a:xfrm>
            <a:off x="9655659" y="3265200"/>
            <a:ext cx="522936" cy="586937"/>
          </a:xfrm>
          <a:prstGeom prst="downArrow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БПЛА\Фирменный стиль\logo_ENDDD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3" y="35941"/>
            <a:ext cx="1976472" cy="5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B64372C3-1AA2-0CD1-50EA-7852C163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8218"/>
            <a:ext cx="10972800" cy="51759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Парк БВС и объёмы выполненных работ за 2015-2023 гг.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0296" y="283664"/>
            <a:ext cx="37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Актуально. Объективно. Оперативно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9BD0B961-DD63-2D9F-0250-6812E21863D5}"/>
              </a:ext>
            </a:extLst>
          </p:cNvPr>
          <p:cNvSpPr txBox="1">
            <a:spLocks/>
          </p:cNvSpPr>
          <p:nvPr/>
        </p:nvSpPr>
        <p:spPr>
          <a:xfrm>
            <a:off x="-24680" y="589534"/>
            <a:ext cx="12240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2EA5433B-C506-C6F3-AD8B-9D7D1F274227}"/>
              </a:ext>
            </a:extLst>
          </p:cNvPr>
          <p:cNvSpPr txBox="1">
            <a:spLocks/>
          </p:cNvSpPr>
          <p:nvPr/>
        </p:nvSpPr>
        <p:spPr>
          <a:xfrm rot="5400000">
            <a:off x="-2229656" y="2771664"/>
            <a:ext cx="4752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7E7A91-2AA4-45E6-C88E-7408535AC658}"/>
              </a:ext>
            </a:extLst>
          </p:cNvPr>
          <p:cNvSpPr txBox="1"/>
          <p:nvPr/>
        </p:nvSpPr>
        <p:spPr>
          <a:xfrm>
            <a:off x="335360" y="6583014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565D1112-9EEF-34E1-5EB3-4F9547A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4000"/>
            <a:ext cx="12204000" cy="25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02458-9C56-87F1-3E30-22454845E61B}"/>
              </a:ext>
            </a:extLst>
          </p:cNvPr>
          <p:cNvSpPr txBox="1"/>
          <p:nvPr/>
        </p:nvSpPr>
        <p:spPr>
          <a:xfrm>
            <a:off x="310680" y="6588000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FDC33B5-1AD5-A6B7-EC42-B5EFB5AC36D5}"/>
              </a:ext>
            </a:extLst>
          </p:cNvPr>
          <p:cNvSpPr txBox="1"/>
          <p:nvPr/>
        </p:nvSpPr>
        <p:spPr>
          <a:xfrm>
            <a:off x="608717" y="1152000"/>
            <a:ext cx="248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6 БВС </a:t>
            </a:r>
            <a:r>
              <a:rPr lang="en-US" b="1" dirty="0"/>
              <a:t>Supercam S250F</a:t>
            </a:r>
            <a:r>
              <a:rPr lang="en-US" sz="1600" b="1" dirty="0"/>
              <a:t> </a:t>
            </a:r>
            <a:endParaRPr lang="ru-RU" sz="16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4B16298-8012-90E7-5EEF-17137D93C8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5" y="1497375"/>
            <a:ext cx="2484000" cy="17019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9A05744-E8E3-27A2-9C08-C56C4E1CB5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56" y="1497600"/>
            <a:ext cx="2571005" cy="1702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F03FD1E-2251-F8CB-35A0-D3562C47C193}"/>
              </a:ext>
            </a:extLst>
          </p:cNvPr>
          <p:cNvSpPr txBox="1"/>
          <p:nvPr/>
        </p:nvSpPr>
        <p:spPr>
          <a:xfrm>
            <a:off x="3479803" y="1152000"/>
            <a:ext cx="248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3</a:t>
            </a:r>
            <a:r>
              <a:rPr lang="ru-RU" b="1" dirty="0"/>
              <a:t> </a:t>
            </a:r>
            <a:r>
              <a:rPr lang="en-US" b="1" dirty="0"/>
              <a:t>DJI</a:t>
            </a:r>
            <a:r>
              <a:rPr lang="ru-RU" b="1" dirty="0"/>
              <a:t> </a:t>
            </a:r>
            <a:r>
              <a:rPr lang="en-US" b="1" dirty="0"/>
              <a:t>Phantom 4 Pro v.2 </a:t>
            </a:r>
            <a:r>
              <a:rPr lang="en-US" sz="1600" b="1" dirty="0"/>
              <a:t> </a:t>
            </a:r>
            <a:endParaRPr lang="ru-RU" sz="1600" b="1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E58EDDF-8DCC-701B-F588-C546E06FB5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3" b="13101"/>
          <a:stretch/>
        </p:blipFill>
        <p:spPr>
          <a:xfrm>
            <a:off x="6362822" y="1497600"/>
            <a:ext cx="2433590" cy="1702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A56CC06-20B8-E4AB-A1C0-11C3061F6D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973" y="1497600"/>
            <a:ext cx="2441239" cy="1702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5AF7AA9-EF4D-BB16-EA69-7F90CD094C94}"/>
              </a:ext>
            </a:extLst>
          </p:cNvPr>
          <p:cNvSpPr txBox="1"/>
          <p:nvPr/>
        </p:nvSpPr>
        <p:spPr>
          <a:xfrm>
            <a:off x="6299692" y="1152000"/>
            <a:ext cx="2496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1 </a:t>
            </a:r>
            <a:r>
              <a:rPr lang="en-US" b="1" dirty="0"/>
              <a:t>DJI</a:t>
            </a:r>
            <a:r>
              <a:rPr lang="ru-RU" b="1" dirty="0"/>
              <a:t> </a:t>
            </a:r>
            <a:r>
              <a:rPr lang="en-US" b="1" dirty="0"/>
              <a:t>Mavic 3 Enterprise</a:t>
            </a:r>
            <a:r>
              <a:rPr lang="en-US" sz="1600" b="1" dirty="0"/>
              <a:t> </a:t>
            </a:r>
            <a:endParaRPr lang="ru-RU" sz="1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AF38DAD-91BE-B24D-F131-11EB12B4D2B3}"/>
              </a:ext>
            </a:extLst>
          </p:cNvPr>
          <p:cNvSpPr txBox="1"/>
          <p:nvPr/>
        </p:nvSpPr>
        <p:spPr>
          <a:xfrm>
            <a:off x="8976320" y="1152000"/>
            <a:ext cx="2669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1 </a:t>
            </a:r>
            <a:r>
              <a:rPr lang="en-US" b="1" dirty="0"/>
              <a:t>DJI</a:t>
            </a:r>
            <a:r>
              <a:rPr lang="ru-RU" b="1" dirty="0"/>
              <a:t> </a:t>
            </a:r>
            <a:r>
              <a:rPr lang="en-US" b="1" dirty="0" err="1"/>
              <a:t>Matrice</a:t>
            </a:r>
            <a:r>
              <a:rPr lang="en-US" b="1" dirty="0"/>
              <a:t> 300 RTK</a:t>
            </a:r>
            <a:r>
              <a:rPr lang="ru-RU" b="1" dirty="0"/>
              <a:t> с </a:t>
            </a:r>
            <a:r>
              <a:rPr lang="en-US" b="1" dirty="0"/>
              <a:t>L1</a:t>
            </a:r>
            <a:r>
              <a:rPr lang="en-US" sz="1600" b="1" dirty="0"/>
              <a:t> </a:t>
            </a:r>
            <a:endParaRPr lang="ru-RU" sz="1600" b="1" dirty="0"/>
          </a:p>
        </p:txBody>
      </p:sp>
      <p:sp>
        <p:nvSpPr>
          <p:cNvPr id="31" name="Объект 13">
            <a:extLst>
              <a:ext uri="{FF2B5EF4-FFF2-40B4-BE49-F238E27FC236}">
                <a16:creationId xmlns:a16="http://schemas.microsoft.com/office/drawing/2014/main" xmlns="" id="{D401AD0B-825D-F67A-9BF7-70A101E0A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013" y="4049134"/>
            <a:ext cx="5487987" cy="244732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&gt; 100 000 </a:t>
            </a:r>
            <a:r>
              <a:rPr lang="ru-RU" dirty="0"/>
              <a:t>км линий электропередач;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&gt; </a:t>
            </a:r>
            <a:r>
              <a:rPr lang="ru-RU" b="1" dirty="0"/>
              <a:t>5 000 </a:t>
            </a:r>
            <a:r>
              <a:rPr lang="ru-RU" dirty="0"/>
              <a:t>населенных пунктов;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&gt; 5 200 </a:t>
            </a:r>
            <a:r>
              <a:rPr lang="ru-RU" dirty="0"/>
              <a:t>км </a:t>
            </a:r>
            <a:r>
              <a:rPr lang="ru-RU" dirty="0" err="1"/>
              <a:t>внутрипоселковых</a:t>
            </a:r>
            <a:r>
              <a:rPr lang="ru-RU" dirty="0"/>
              <a:t> газопроводов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&gt; 2 600 </a:t>
            </a:r>
            <a:r>
              <a:rPr lang="ru-RU" dirty="0"/>
              <a:t>км береговых линий водных объектов;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&gt; 4 500 </a:t>
            </a:r>
            <a:r>
              <a:rPr lang="ru-RU" dirty="0"/>
              <a:t>км</a:t>
            </a:r>
            <a:r>
              <a:rPr lang="ru-RU" b="1" dirty="0"/>
              <a:t> </a:t>
            </a:r>
            <a:r>
              <a:rPr lang="ru-RU" dirty="0"/>
              <a:t>автомобильных и железных дорог;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&gt; 1 000 000 </a:t>
            </a:r>
            <a:r>
              <a:rPr lang="ru-RU" dirty="0"/>
              <a:t>га земель с/х назначения,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&gt; 200 000 </a:t>
            </a:r>
            <a:r>
              <a:rPr lang="ru-RU" dirty="0"/>
              <a:t>га леса,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&gt; 4 700</a:t>
            </a:r>
            <a:r>
              <a:rPr lang="ru-RU" dirty="0"/>
              <a:t> км магистральных нефтепроводов;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2" name="Текст 12">
            <a:extLst>
              <a:ext uri="{FF2B5EF4-FFF2-40B4-BE49-F238E27FC236}">
                <a16:creationId xmlns:a16="http://schemas.microsoft.com/office/drawing/2014/main" xmlns="" id="{CA435E63-998C-3BE3-11B1-A1C9D6E5E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701" y="3454972"/>
            <a:ext cx="5680610" cy="517592"/>
          </a:xfrm>
        </p:spPr>
        <p:txBody>
          <a:bodyPr>
            <a:normAutofit fontScale="92500"/>
          </a:bodyPr>
          <a:lstStyle/>
          <a:p>
            <a:r>
              <a:rPr lang="ru-RU" dirty="0">
                <a:cs typeface="Arial" panose="020B0604020202020204" pitchFamily="34" charset="0"/>
              </a:rPr>
              <a:t>Для различных целей была выполнена АФС: </a:t>
            </a:r>
          </a:p>
        </p:txBody>
      </p:sp>
      <p:sp>
        <p:nvSpPr>
          <p:cNvPr id="34" name="Текст 16">
            <a:extLst>
              <a:ext uri="{FF2B5EF4-FFF2-40B4-BE49-F238E27FC236}">
                <a16:creationId xmlns:a16="http://schemas.microsoft.com/office/drawing/2014/main" xmlns="" id="{A0B33564-E5DA-2BDF-B7A4-75B8E9014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0756" y="3444817"/>
            <a:ext cx="5389033" cy="51759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Полёты в соответствии с законодательством:</a:t>
            </a:r>
          </a:p>
        </p:txBody>
      </p:sp>
      <p:sp>
        <p:nvSpPr>
          <p:cNvPr id="40" name="Объект 13">
            <a:extLst>
              <a:ext uri="{FF2B5EF4-FFF2-40B4-BE49-F238E27FC236}">
                <a16:creationId xmlns:a16="http://schemas.microsoft.com/office/drawing/2014/main" xmlns="" id="{761C0D5A-87C4-BDDB-DE1A-8FDCD2DD1F1E}"/>
              </a:ext>
            </a:extLst>
          </p:cNvPr>
          <p:cNvSpPr txBox="1">
            <a:spLocks/>
          </p:cNvSpPr>
          <p:nvPr/>
        </p:nvSpPr>
        <p:spPr>
          <a:xfrm>
            <a:off x="6299693" y="4049134"/>
            <a:ext cx="5487987" cy="2447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900" dirty="0"/>
              <a:t>Ответственность застрахована;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900" dirty="0"/>
              <a:t>Полеты только при наличии разрешений;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900" b="1" dirty="0"/>
              <a:t>Лицензии</a:t>
            </a:r>
            <a:r>
              <a:rPr lang="ru-RU" sz="1900" dirty="0"/>
              <a:t>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900" dirty="0"/>
              <a:t>на осуществление работ с использованием сведений, составляющих государственную тайну;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900" dirty="0"/>
              <a:t>на геодезию и картографию;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900" dirty="0"/>
              <a:t>на право оказывать образовательные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374641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DB23B892-E1A6-9A86-82DF-E35631F04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30" y="3868268"/>
            <a:ext cx="2283244" cy="1454294"/>
          </a:xfrm>
          <a:prstGeom prst="rect">
            <a:avLst/>
          </a:prstGeom>
        </p:spPr>
      </p:pic>
      <p:pic>
        <p:nvPicPr>
          <p:cNvPr id="6" name="Picture 2" descr="O:\БПЛА\Фирменный стиль\logo_ENDDD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3" y="35941"/>
            <a:ext cx="1976472" cy="5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B64372C3-1AA2-0CD1-50EA-7852C163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80" y="658218"/>
            <a:ext cx="11779744" cy="51759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Компании-производители БВС, доступных в 2015 г.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485993A7-B21B-46F4-A92E-27DE6040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183216"/>
            <a:ext cx="3679749" cy="517592"/>
          </a:xfrm>
        </p:spPr>
        <p:txBody>
          <a:bodyPr>
            <a:normAutofit/>
          </a:bodyPr>
          <a:lstStyle/>
          <a:p>
            <a:r>
              <a:rPr lang="ru-RU" dirty="0">
                <a:cs typeface="Arial" panose="020B0604020202020204" pitchFamily="34" charset="0"/>
              </a:rPr>
              <a:t>2015 год. Производители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F127579B-B1EB-139E-5F22-24893E902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059" y="1853703"/>
            <a:ext cx="3679749" cy="4395507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400" b="1" dirty="0" err="1"/>
              <a:t>Геоскан</a:t>
            </a:r>
            <a:r>
              <a:rPr lang="ru-RU" sz="3400" b="1" dirty="0"/>
              <a:t>		Россия</a:t>
            </a:r>
            <a:endParaRPr lang="en-US" sz="3400" b="1" dirty="0"/>
          </a:p>
          <a:p>
            <a:pPr marL="457200" indent="-457200">
              <a:buFont typeface="+mj-lt"/>
              <a:buAutoNum type="arabicPeriod"/>
            </a:pPr>
            <a:r>
              <a:rPr lang="ru-RU" sz="3400" b="1" dirty="0"/>
              <a:t>Беспилотные системы 	Россия</a:t>
            </a:r>
            <a:endParaRPr lang="en-US" sz="3400" b="1" dirty="0"/>
          </a:p>
          <a:p>
            <a:pPr marL="457200" indent="-457200">
              <a:buFont typeface="+mj-lt"/>
              <a:buAutoNum type="arabicPeriod"/>
            </a:pPr>
            <a:r>
              <a:rPr lang="ru-RU" sz="3400" dirty="0" err="1"/>
              <a:t>Птеро</a:t>
            </a:r>
            <a:r>
              <a:rPr lang="ru-RU" sz="3400" dirty="0"/>
              <a:t>	Россия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400" dirty="0"/>
              <a:t>Delta M</a:t>
            </a:r>
            <a:r>
              <a:rPr lang="ru-RU" sz="3400" dirty="0"/>
              <a:t>	Россия</a:t>
            </a:r>
            <a:endParaRPr lang="en-US" sz="3400" dirty="0"/>
          </a:p>
          <a:p>
            <a:pPr marL="457200" indent="-457200">
              <a:buFont typeface="+mj-lt"/>
              <a:buAutoNum type="arabicPeriod"/>
            </a:pPr>
            <a:r>
              <a:rPr lang="ru-RU" sz="3400" dirty="0"/>
              <a:t>МИИГАиК Х4	Россия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400" dirty="0" err="1"/>
              <a:t>Optiplane</a:t>
            </a:r>
            <a:r>
              <a:rPr lang="ru-RU" sz="3400" dirty="0"/>
              <a:t>	Россия		</a:t>
            </a:r>
            <a:endParaRPr lang="en-US" sz="3400" dirty="0"/>
          </a:p>
          <a:p>
            <a:pPr marL="457200" indent="-457200">
              <a:buFont typeface="+mj-lt"/>
              <a:buAutoNum type="arabicPeriod"/>
            </a:pPr>
            <a:r>
              <a:rPr lang="ru-RU" sz="3400" dirty="0" err="1"/>
              <a:t>АэроНика</a:t>
            </a:r>
            <a:r>
              <a:rPr lang="ru-RU" sz="3400" dirty="0"/>
              <a:t>	Россия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400" dirty="0" err="1"/>
              <a:t>Zala</a:t>
            </a:r>
            <a:r>
              <a:rPr lang="ru-RU" sz="3400" dirty="0"/>
              <a:t>		Россия</a:t>
            </a:r>
            <a:endParaRPr lang="en-US" sz="3400" dirty="0"/>
          </a:p>
          <a:p>
            <a:pPr marL="457200" indent="-457200">
              <a:buFont typeface="+mj-lt"/>
              <a:buAutoNum type="arabicPeriod"/>
            </a:pPr>
            <a:endParaRPr lang="ru-RU" sz="3400" dirty="0"/>
          </a:p>
          <a:p>
            <a:pPr marL="457200" indent="-457200">
              <a:buFont typeface="+mj-lt"/>
              <a:buAutoNum type="arabicPeriod"/>
            </a:pPr>
            <a:r>
              <a:rPr lang="en-US" sz="3400" dirty="0" err="1"/>
              <a:t>Flycraft</a:t>
            </a:r>
            <a:r>
              <a:rPr lang="ru-RU" sz="3400" dirty="0"/>
              <a:t>	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400" dirty="0" err="1"/>
              <a:t>Gatewing</a:t>
            </a:r>
            <a:r>
              <a:rPr lang="en-US" sz="3400" dirty="0"/>
              <a:t> </a:t>
            </a:r>
            <a:r>
              <a:rPr lang="ru-RU" sz="3400" dirty="0"/>
              <a:t>	Бельгия</a:t>
            </a:r>
            <a:endParaRPr lang="en-US" sz="3400" dirty="0"/>
          </a:p>
          <a:p>
            <a:pPr marL="457200" indent="-457200">
              <a:buFont typeface="+mj-lt"/>
              <a:buAutoNum type="arabicPeriod"/>
            </a:pPr>
            <a:r>
              <a:rPr lang="en-US" sz="3400" dirty="0"/>
              <a:t>Trimble UX5</a:t>
            </a:r>
            <a:r>
              <a:rPr lang="ru-RU" sz="3400" dirty="0"/>
              <a:t>	Бельгия</a:t>
            </a:r>
            <a:endParaRPr lang="en-US" sz="3400" dirty="0"/>
          </a:p>
          <a:p>
            <a:pPr marL="457200" indent="-457200">
              <a:buFont typeface="+mj-lt"/>
              <a:buAutoNum type="arabicPeriod"/>
            </a:pPr>
            <a:r>
              <a:rPr lang="en-US" sz="3400" dirty="0" err="1"/>
              <a:t>Swinglet</a:t>
            </a:r>
            <a:r>
              <a:rPr lang="en-US" sz="3400" dirty="0"/>
              <a:t> CAM</a:t>
            </a:r>
            <a:r>
              <a:rPr lang="ru-RU" sz="3400" dirty="0"/>
              <a:t>	Швейцария</a:t>
            </a:r>
            <a:endParaRPr lang="en-US" sz="3400" dirty="0"/>
          </a:p>
          <a:p>
            <a:pPr marL="457200" indent="-457200">
              <a:buFont typeface="+mj-lt"/>
              <a:buAutoNum type="arabicPeriod"/>
            </a:pPr>
            <a:r>
              <a:rPr lang="en-US" sz="3400" dirty="0" err="1"/>
              <a:t>eBee</a:t>
            </a:r>
            <a:r>
              <a:rPr lang="ru-RU" sz="3400" dirty="0"/>
              <a:t>		Швейцария</a:t>
            </a:r>
            <a:endParaRPr lang="en-US" sz="3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6CE41F1A-42AB-FF4A-A12F-8810A7CA4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25263" y="1175964"/>
            <a:ext cx="5389033" cy="517592"/>
          </a:xfrm>
        </p:spPr>
        <p:txBody>
          <a:bodyPr>
            <a:normAutofit/>
          </a:bodyPr>
          <a:lstStyle/>
          <a:p>
            <a:r>
              <a:rPr lang="ru-RU" dirty="0"/>
              <a:t>ГК «</a:t>
            </a:r>
            <a:r>
              <a:rPr lang="ru-RU" dirty="0" err="1"/>
              <a:t>Геоскан</a:t>
            </a:r>
            <a:r>
              <a:rPr lang="ru-RU" dirty="0"/>
              <a:t>», г. Санкт-Петербург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0296" y="283664"/>
            <a:ext cx="37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Актуально. Объективно. Оперативно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9BD0B961-DD63-2D9F-0250-6812E21863D5}"/>
              </a:ext>
            </a:extLst>
          </p:cNvPr>
          <p:cNvSpPr txBox="1">
            <a:spLocks/>
          </p:cNvSpPr>
          <p:nvPr/>
        </p:nvSpPr>
        <p:spPr>
          <a:xfrm>
            <a:off x="-24680" y="589534"/>
            <a:ext cx="12240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2EA5433B-C506-C6F3-AD8B-9D7D1F274227}"/>
              </a:ext>
            </a:extLst>
          </p:cNvPr>
          <p:cNvSpPr txBox="1">
            <a:spLocks/>
          </p:cNvSpPr>
          <p:nvPr/>
        </p:nvSpPr>
        <p:spPr>
          <a:xfrm rot="5400000">
            <a:off x="-2229656" y="2771664"/>
            <a:ext cx="4752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7E7A91-2AA4-45E6-C88E-7408535AC658}"/>
              </a:ext>
            </a:extLst>
          </p:cNvPr>
          <p:cNvSpPr txBox="1"/>
          <p:nvPr/>
        </p:nvSpPr>
        <p:spPr>
          <a:xfrm>
            <a:off x="335360" y="6583014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565D1112-9EEF-34E1-5EB3-4F9547A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4000"/>
            <a:ext cx="12204000" cy="25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02458-9C56-87F1-3E30-22454845E61B}"/>
              </a:ext>
            </a:extLst>
          </p:cNvPr>
          <p:cNvSpPr txBox="1"/>
          <p:nvPr/>
        </p:nvSpPr>
        <p:spPr>
          <a:xfrm>
            <a:off x="310680" y="6588000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DB76259B-49C7-2F35-A50B-9535F6C14ECB}"/>
              </a:ext>
            </a:extLst>
          </p:cNvPr>
          <p:cNvSpPr txBox="1">
            <a:spLocks/>
          </p:cNvSpPr>
          <p:nvPr/>
        </p:nvSpPr>
        <p:spPr>
          <a:xfrm>
            <a:off x="5276958" y="3487472"/>
            <a:ext cx="5389033" cy="517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ГК «Беспилотные системы», г. Ижевск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EAC5F57-D884-9C42-4072-AB9227B8DE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50" y="2040049"/>
            <a:ext cx="2283244" cy="1440000"/>
          </a:xfrm>
          <a:prstGeom prst="rect">
            <a:avLst/>
          </a:prstGeom>
        </p:spPr>
      </p:pic>
      <p:sp>
        <p:nvSpPr>
          <p:cNvPr id="15" name="Текст 16">
            <a:extLst>
              <a:ext uri="{FF2B5EF4-FFF2-40B4-BE49-F238E27FC236}">
                <a16:creationId xmlns:a16="http://schemas.microsoft.com/office/drawing/2014/main" xmlns="" id="{E6AA53C2-570B-E0CB-BB96-0706BA56A9CA}"/>
              </a:ext>
            </a:extLst>
          </p:cNvPr>
          <p:cNvSpPr txBox="1">
            <a:spLocks/>
          </p:cNvSpPr>
          <p:nvPr/>
        </p:nvSpPr>
        <p:spPr>
          <a:xfrm>
            <a:off x="5276958" y="1700808"/>
            <a:ext cx="1521513" cy="36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Геоскан-101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4C71345-069B-93A6-CEB3-EEA6EFD99E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30" y="2040427"/>
            <a:ext cx="2777370" cy="1440000"/>
          </a:xfrm>
          <a:prstGeom prst="rect">
            <a:avLst/>
          </a:prstGeom>
        </p:spPr>
      </p:pic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8E6A56B9-B17D-A992-F528-F7FF6BD7B988}"/>
              </a:ext>
            </a:extLst>
          </p:cNvPr>
          <p:cNvSpPr txBox="1">
            <a:spLocks/>
          </p:cNvSpPr>
          <p:nvPr/>
        </p:nvSpPr>
        <p:spPr>
          <a:xfrm>
            <a:off x="7629663" y="1722571"/>
            <a:ext cx="1538847" cy="36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Геоскан-201</a:t>
            </a: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85BDD09-0F87-C02F-753F-7319197D04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20" y="2040427"/>
            <a:ext cx="2342104" cy="1440000"/>
          </a:xfrm>
          <a:prstGeom prst="rect">
            <a:avLst/>
          </a:prstGeom>
        </p:spPr>
      </p:pic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3952AE05-2613-0B44-46EC-F587CF2BE421}"/>
              </a:ext>
            </a:extLst>
          </p:cNvPr>
          <p:cNvSpPr txBox="1">
            <a:spLocks/>
          </p:cNvSpPr>
          <p:nvPr/>
        </p:nvSpPr>
        <p:spPr>
          <a:xfrm>
            <a:off x="10041248" y="1700808"/>
            <a:ext cx="1423092" cy="36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Геоскан-401</a:t>
            </a:r>
            <a:endParaRPr lang="ru-RU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F529749-7C93-7CE7-F2A1-5AF6AEF6FF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4842976"/>
            <a:ext cx="3351266" cy="174003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CA463B3-8E59-4120-D82D-588F6A7215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30" y="5611276"/>
            <a:ext cx="1923933" cy="98711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819AF396-E9A0-5C3E-2E30-CA057D874D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97" y="5434827"/>
            <a:ext cx="2800235" cy="1153173"/>
          </a:xfrm>
          <a:prstGeom prst="rect">
            <a:avLst/>
          </a:prstGeom>
        </p:spPr>
      </p:pic>
      <p:sp>
        <p:nvSpPr>
          <p:cNvPr id="39" name="Текст 16">
            <a:extLst>
              <a:ext uri="{FF2B5EF4-FFF2-40B4-BE49-F238E27FC236}">
                <a16:creationId xmlns:a16="http://schemas.microsoft.com/office/drawing/2014/main" xmlns="" id="{BC6139AA-C41C-2E35-03C1-0BA42E2A15DF}"/>
              </a:ext>
            </a:extLst>
          </p:cNvPr>
          <p:cNvSpPr txBox="1">
            <a:spLocks/>
          </p:cNvSpPr>
          <p:nvPr/>
        </p:nvSpPr>
        <p:spPr>
          <a:xfrm>
            <a:off x="4871864" y="5187306"/>
            <a:ext cx="1923933" cy="454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Supercam S100</a:t>
            </a:r>
            <a:endParaRPr lang="ru-RU" sz="1600" dirty="0"/>
          </a:p>
        </p:txBody>
      </p:sp>
      <p:sp>
        <p:nvSpPr>
          <p:cNvPr id="41" name="Текст 16">
            <a:extLst>
              <a:ext uri="{FF2B5EF4-FFF2-40B4-BE49-F238E27FC236}">
                <a16:creationId xmlns:a16="http://schemas.microsoft.com/office/drawing/2014/main" xmlns="" id="{9E418415-8F2D-B1BD-ED2F-13CE5E208628}"/>
              </a:ext>
            </a:extLst>
          </p:cNvPr>
          <p:cNvSpPr txBox="1">
            <a:spLocks/>
          </p:cNvSpPr>
          <p:nvPr/>
        </p:nvSpPr>
        <p:spPr>
          <a:xfrm>
            <a:off x="9777673" y="4566321"/>
            <a:ext cx="1645863" cy="408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Supercam S350</a:t>
            </a:r>
            <a:endParaRPr lang="ru-RU" dirty="0"/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xmlns="" id="{7C68E093-4100-96B7-9C93-BCF6FBC9229A}"/>
              </a:ext>
            </a:extLst>
          </p:cNvPr>
          <p:cNvSpPr txBox="1">
            <a:spLocks/>
          </p:cNvSpPr>
          <p:nvPr/>
        </p:nvSpPr>
        <p:spPr>
          <a:xfrm>
            <a:off x="7248128" y="4975681"/>
            <a:ext cx="1645863" cy="40859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Supercam S250</a:t>
            </a:r>
            <a:endParaRPr lang="ru-RU" dirty="0"/>
          </a:p>
        </p:txBody>
      </p:sp>
      <p:sp>
        <p:nvSpPr>
          <p:cNvPr id="45" name="Текст 16">
            <a:extLst>
              <a:ext uri="{FF2B5EF4-FFF2-40B4-BE49-F238E27FC236}">
                <a16:creationId xmlns:a16="http://schemas.microsoft.com/office/drawing/2014/main" xmlns="" id="{D92A80D9-2BD6-4123-5819-6B918EBFDA63}"/>
              </a:ext>
            </a:extLst>
          </p:cNvPr>
          <p:cNvSpPr txBox="1">
            <a:spLocks/>
          </p:cNvSpPr>
          <p:nvPr/>
        </p:nvSpPr>
        <p:spPr>
          <a:xfrm>
            <a:off x="6888088" y="4007255"/>
            <a:ext cx="1728192" cy="40859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Supercam X6M2</a:t>
            </a:r>
            <a:endParaRPr lang="ru-RU" sz="1700" dirty="0"/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25422EE5-086A-8212-DA17-AF929D299CEC}"/>
              </a:ext>
            </a:extLst>
          </p:cNvPr>
          <p:cNvCxnSpPr>
            <a:cxnSpLocks/>
          </p:cNvCxnSpPr>
          <p:nvPr/>
        </p:nvCxnSpPr>
        <p:spPr>
          <a:xfrm flipH="1">
            <a:off x="4905686" y="1352260"/>
            <a:ext cx="18000" cy="522118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66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БПЛА\Фирменный стиль\logo_ENDDD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3" y="35941"/>
            <a:ext cx="1976472" cy="5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B64372C3-1AA2-0CD1-50EA-7852C163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658218"/>
            <a:ext cx="11657964" cy="51759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Компании-производители БВС, доступных в 2015 и 2023 гг.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485993A7-B21B-46F4-A92E-27DE6040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386917" cy="517592"/>
          </a:xfrm>
        </p:spPr>
        <p:txBody>
          <a:bodyPr>
            <a:normAutofit/>
          </a:bodyPr>
          <a:lstStyle/>
          <a:p>
            <a:r>
              <a:rPr lang="ru-RU" dirty="0">
                <a:cs typeface="Arial" panose="020B0604020202020204" pitchFamily="34" charset="0"/>
              </a:rPr>
              <a:t>2015 год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F127579B-B1EB-139E-5F22-24893E902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058" y="1853703"/>
            <a:ext cx="5386917" cy="4395507"/>
          </a:xfrm>
        </p:spPr>
        <p:txBody>
          <a:bodyPr>
            <a:normAutofit fontScale="3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6200" b="1" dirty="0" err="1"/>
              <a:t>Геоскан</a:t>
            </a:r>
            <a:r>
              <a:rPr lang="ru-RU" sz="6200" b="1" dirty="0"/>
              <a:t>			Россия</a:t>
            </a:r>
            <a:endParaRPr lang="en-US" sz="6200" b="1" dirty="0"/>
          </a:p>
          <a:p>
            <a:pPr marL="457200" indent="-457200">
              <a:buFont typeface="+mj-lt"/>
              <a:buAutoNum type="arabicPeriod"/>
            </a:pPr>
            <a:r>
              <a:rPr lang="ru-RU" sz="6200" b="1" dirty="0"/>
              <a:t>Беспилотные системы </a:t>
            </a:r>
            <a:r>
              <a:rPr lang="en-US" sz="6200" b="1" dirty="0"/>
              <a:t> </a:t>
            </a:r>
            <a:r>
              <a:rPr lang="ru-RU" sz="6200" b="1" dirty="0"/>
              <a:t>	Россия</a:t>
            </a:r>
            <a:endParaRPr lang="en-US" sz="6200" b="1" dirty="0"/>
          </a:p>
          <a:p>
            <a:pPr marL="457200" indent="-457200">
              <a:buFont typeface="+mj-lt"/>
              <a:buAutoNum type="arabicPeriod"/>
            </a:pPr>
            <a:r>
              <a:rPr lang="ru-RU" sz="4900" dirty="0" err="1"/>
              <a:t>Птеро</a:t>
            </a:r>
            <a:r>
              <a:rPr lang="ru-RU" sz="4900" dirty="0"/>
              <a:t>	Россия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900" dirty="0"/>
              <a:t>Delta M</a:t>
            </a:r>
            <a:r>
              <a:rPr lang="ru-RU" sz="4900" dirty="0"/>
              <a:t>	Россия</a:t>
            </a:r>
            <a:endParaRPr lang="en-US" sz="4900" dirty="0"/>
          </a:p>
          <a:p>
            <a:pPr marL="457200" indent="-457200">
              <a:buFont typeface="+mj-lt"/>
              <a:buAutoNum type="arabicPeriod"/>
            </a:pPr>
            <a:r>
              <a:rPr lang="ru-RU" sz="4900" dirty="0"/>
              <a:t>МИИГАиК Х4	Россия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900" dirty="0" err="1"/>
              <a:t>Optiplane</a:t>
            </a:r>
            <a:r>
              <a:rPr lang="ru-RU" sz="4900" dirty="0"/>
              <a:t>	Россия		</a:t>
            </a:r>
            <a:endParaRPr lang="en-US" sz="4900" dirty="0"/>
          </a:p>
          <a:p>
            <a:pPr marL="457200" indent="-457200">
              <a:buFont typeface="+mj-lt"/>
              <a:buAutoNum type="arabicPeriod"/>
            </a:pPr>
            <a:r>
              <a:rPr lang="ru-RU" sz="4900" dirty="0" err="1"/>
              <a:t>АэроНика</a:t>
            </a:r>
            <a:r>
              <a:rPr lang="ru-RU" sz="4900" dirty="0"/>
              <a:t>	Россия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900" dirty="0" err="1"/>
              <a:t>Zala</a:t>
            </a:r>
            <a:r>
              <a:rPr lang="ru-RU" sz="4900" dirty="0"/>
              <a:t>		Россия</a:t>
            </a:r>
            <a:endParaRPr lang="en-US" sz="4900" dirty="0"/>
          </a:p>
          <a:p>
            <a:pPr marL="457200" indent="-457200">
              <a:buFont typeface="+mj-lt"/>
              <a:buAutoNum type="arabicPeriod"/>
            </a:pPr>
            <a:endParaRPr lang="ru-RU" sz="4900" dirty="0"/>
          </a:p>
          <a:p>
            <a:pPr marL="457200" indent="-457200">
              <a:buFont typeface="+mj-lt"/>
              <a:buAutoNum type="arabicPeriod"/>
            </a:pPr>
            <a:r>
              <a:rPr lang="en-US" sz="4900" dirty="0" err="1"/>
              <a:t>Flycraft</a:t>
            </a:r>
            <a:r>
              <a:rPr lang="ru-RU" sz="4900" dirty="0"/>
              <a:t>	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900" dirty="0" err="1"/>
              <a:t>Gatewing</a:t>
            </a:r>
            <a:r>
              <a:rPr lang="en-US" sz="4900" dirty="0"/>
              <a:t> </a:t>
            </a:r>
            <a:r>
              <a:rPr lang="ru-RU" sz="4900" dirty="0"/>
              <a:t>	Бельгия</a:t>
            </a:r>
            <a:endParaRPr lang="en-US" sz="4900" dirty="0"/>
          </a:p>
          <a:p>
            <a:pPr marL="457200" indent="-457200">
              <a:buFont typeface="+mj-lt"/>
              <a:buAutoNum type="arabicPeriod"/>
            </a:pPr>
            <a:r>
              <a:rPr lang="en-US" sz="4900" dirty="0"/>
              <a:t>Trimble UX5</a:t>
            </a:r>
            <a:r>
              <a:rPr lang="ru-RU" sz="4900" dirty="0"/>
              <a:t>	Бельгия</a:t>
            </a:r>
            <a:endParaRPr lang="en-US" sz="4900" dirty="0"/>
          </a:p>
          <a:p>
            <a:pPr marL="457200" indent="-457200">
              <a:buFont typeface="+mj-lt"/>
              <a:buAutoNum type="arabicPeriod"/>
            </a:pPr>
            <a:r>
              <a:rPr lang="en-US" sz="4900" dirty="0" err="1"/>
              <a:t>Swinglet</a:t>
            </a:r>
            <a:r>
              <a:rPr lang="en-US" sz="4900" dirty="0"/>
              <a:t> CAM</a:t>
            </a:r>
            <a:r>
              <a:rPr lang="ru-RU" sz="4900" dirty="0"/>
              <a:t>   	Швейцария</a:t>
            </a:r>
            <a:endParaRPr lang="en-US" sz="4900" dirty="0"/>
          </a:p>
          <a:p>
            <a:pPr marL="457200" indent="-457200">
              <a:buFont typeface="+mj-lt"/>
              <a:buAutoNum type="arabicPeriod"/>
            </a:pPr>
            <a:r>
              <a:rPr lang="en-US" sz="4900" dirty="0" err="1"/>
              <a:t>eBee</a:t>
            </a:r>
            <a:r>
              <a:rPr lang="ru-RU" sz="4900" dirty="0"/>
              <a:t>		Швейцария</a:t>
            </a:r>
            <a:endParaRPr lang="en-US" sz="49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6CE41F1A-42AB-FF4A-A12F-8810A7CA4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8941" y="1268760"/>
            <a:ext cx="5389033" cy="517592"/>
          </a:xfrm>
        </p:spPr>
        <p:txBody>
          <a:bodyPr>
            <a:normAutofit/>
          </a:bodyPr>
          <a:lstStyle/>
          <a:p>
            <a:r>
              <a:rPr lang="ru-RU" dirty="0"/>
              <a:t>2023 год</a:t>
            </a:r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xmlns="" id="{E2C6F19F-94F8-A1B7-371B-2C26E1A3C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8941" y="1853703"/>
            <a:ext cx="2854958" cy="4395507"/>
          </a:xfrm>
          <a:noFill/>
          <a:ln>
            <a:noFill/>
          </a:ln>
        </p:spPr>
        <p:txBody>
          <a:bodyPr>
            <a:normAutofit fontScale="3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800" b="1" dirty="0" err="1"/>
              <a:t>Геоскан</a:t>
            </a:r>
            <a:r>
              <a:rPr lang="ru-RU" sz="4800" b="1" dirty="0"/>
              <a:t>	Россия</a:t>
            </a:r>
            <a:endParaRPr lang="en-US" sz="4800" b="1" dirty="0"/>
          </a:p>
          <a:p>
            <a:pPr marL="457200" indent="-457200">
              <a:buFont typeface="+mj-lt"/>
              <a:buAutoNum type="arabicPeriod"/>
            </a:pPr>
            <a:r>
              <a:rPr lang="ru-RU" sz="4800" b="1" dirty="0"/>
              <a:t>Беспилотные системы -</a:t>
            </a:r>
            <a:r>
              <a:rPr lang="en-US" sz="4800" b="1" dirty="0"/>
              <a:t> </a:t>
            </a:r>
            <a:r>
              <a:rPr lang="ru-RU" sz="4800" b="1" dirty="0"/>
              <a:t>		Россия</a:t>
            </a:r>
            <a:endParaRPr lang="en-US" sz="4800" b="1" dirty="0"/>
          </a:p>
          <a:p>
            <a:pPr marL="457200" indent="-457200">
              <a:buFont typeface="+mj-lt"/>
              <a:buAutoNum type="arabicPeriod"/>
            </a:pPr>
            <a:r>
              <a:rPr lang="ru-RU" sz="4800" dirty="0" err="1"/>
              <a:t>Птеро</a:t>
            </a:r>
            <a:r>
              <a:rPr lang="ru-RU" sz="4800" dirty="0"/>
              <a:t> 	Россия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/>
              <a:t>Delta M</a:t>
            </a:r>
            <a:r>
              <a:rPr lang="ru-RU" sz="4800" dirty="0"/>
              <a:t>	Россия</a:t>
            </a:r>
            <a:endParaRPr lang="en-US" sz="4800" dirty="0"/>
          </a:p>
          <a:p>
            <a:pPr marL="457200" indent="-457200">
              <a:buFont typeface="+mj-lt"/>
              <a:buAutoNum type="arabicPeriod"/>
            </a:pPr>
            <a:r>
              <a:rPr lang="ru-RU" sz="4800" dirty="0"/>
              <a:t>МИИГАиК Х4	Россия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err="1"/>
              <a:t>Optiplane</a:t>
            </a:r>
            <a:r>
              <a:rPr lang="ru-RU" sz="4800" dirty="0"/>
              <a:t>	Россия</a:t>
            </a:r>
            <a:endParaRPr lang="en-US" sz="4800" dirty="0"/>
          </a:p>
          <a:p>
            <a:pPr marL="457200" indent="-457200">
              <a:buFont typeface="+mj-lt"/>
              <a:buAutoNum type="arabicPeriod"/>
            </a:pPr>
            <a:r>
              <a:rPr lang="en-US" sz="4800" dirty="0" err="1"/>
              <a:t>Zala</a:t>
            </a:r>
            <a:r>
              <a:rPr lang="ru-RU" sz="4800" dirty="0"/>
              <a:t>		Россия</a:t>
            </a:r>
            <a:endParaRPr lang="en-US" sz="4800" dirty="0"/>
          </a:p>
          <a:p>
            <a:pPr marL="457200" indent="-457200">
              <a:buFont typeface="+mj-lt"/>
              <a:buAutoNum type="arabicPeriod"/>
            </a:pPr>
            <a:r>
              <a:rPr lang="en-US" sz="4800" dirty="0" err="1"/>
              <a:t>Fixar</a:t>
            </a:r>
            <a:r>
              <a:rPr lang="ru-RU" sz="4800" dirty="0"/>
              <a:t>		Россия</a:t>
            </a:r>
            <a:endParaRPr lang="en-US" sz="4800" dirty="0"/>
          </a:p>
          <a:p>
            <a:pPr marL="457200" indent="-457200">
              <a:buFont typeface="+mj-lt"/>
              <a:buAutoNum type="arabicPeriod"/>
            </a:pPr>
            <a:r>
              <a:rPr lang="ru-RU" sz="4800" dirty="0"/>
              <a:t>Атлас	Россия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800" dirty="0"/>
              <a:t>Оцелот	Россия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err="1"/>
              <a:t>VolJet</a:t>
            </a:r>
            <a:r>
              <a:rPr lang="ru-RU" sz="4800" dirty="0"/>
              <a:t>	Россия</a:t>
            </a:r>
            <a:endParaRPr lang="en-US" sz="4800" dirty="0"/>
          </a:p>
          <a:p>
            <a:pPr marL="457200" indent="-457200">
              <a:buFont typeface="+mj-lt"/>
              <a:buAutoNum type="arabicPeriod"/>
            </a:pPr>
            <a:r>
              <a:rPr lang="en-US" sz="4800" dirty="0"/>
              <a:t>GLORY AIR</a:t>
            </a:r>
            <a:r>
              <a:rPr lang="ru-RU" sz="4800" dirty="0"/>
              <a:t>	Россия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800" dirty="0"/>
              <a:t>Альбатрос 	Россия</a:t>
            </a:r>
            <a:endParaRPr lang="en-US" sz="4800" dirty="0"/>
          </a:p>
          <a:p>
            <a:pPr marL="457200" indent="-457200">
              <a:buFont typeface="+mj-lt"/>
              <a:buAutoNum type="arabicPeriod"/>
            </a:pPr>
            <a:r>
              <a:rPr lang="ru-RU" sz="4800" dirty="0" err="1"/>
              <a:t>Аэромакс</a:t>
            </a:r>
            <a:r>
              <a:rPr lang="ru-RU" sz="4800" dirty="0"/>
              <a:t>	Россия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800" dirty="0" err="1"/>
              <a:t>Аэрокон</a:t>
            </a:r>
            <a:r>
              <a:rPr lang="ru-RU" sz="4800" dirty="0"/>
              <a:t>	Россия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800" dirty="0"/>
              <a:t>Горизонт	Россия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800" dirty="0"/>
              <a:t>Кронштадт	Россия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0296" y="283664"/>
            <a:ext cx="37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Актуально. Объективно. Оперативно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9BD0B961-DD63-2D9F-0250-6812E21863D5}"/>
              </a:ext>
            </a:extLst>
          </p:cNvPr>
          <p:cNvSpPr txBox="1">
            <a:spLocks/>
          </p:cNvSpPr>
          <p:nvPr/>
        </p:nvSpPr>
        <p:spPr>
          <a:xfrm>
            <a:off x="-24680" y="589534"/>
            <a:ext cx="12240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2EA5433B-C506-C6F3-AD8B-9D7D1F274227}"/>
              </a:ext>
            </a:extLst>
          </p:cNvPr>
          <p:cNvSpPr txBox="1">
            <a:spLocks/>
          </p:cNvSpPr>
          <p:nvPr/>
        </p:nvSpPr>
        <p:spPr>
          <a:xfrm rot="5400000">
            <a:off x="-2229656" y="2771664"/>
            <a:ext cx="4752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7E7A91-2AA4-45E6-C88E-7408535AC658}"/>
              </a:ext>
            </a:extLst>
          </p:cNvPr>
          <p:cNvSpPr txBox="1"/>
          <p:nvPr/>
        </p:nvSpPr>
        <p:spPr>
          <a:xfrm>
            <a:off x="335360" y="6583014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565D1112-9EEF-34E1-5EB3-4F9547A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4000"/>
            <a:ext cx="12204000" cy="25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02458-9C56-87F1-3E30-22454845E61B}"/>
              </a:ext>
            </a:extLst>
          </p:cNvPr>
          <p:cNvSpPr txBox="1"/>
          <p:nvPr/>
        </p:nvSpPr>
        <p:spPr>
          <a:xfrm>
            <a:off x="310680" y="6588000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25" name="Объект 17">
            <a:extLst>
              <a:ext uri="{FF2B5EF4-FFF2-40B4-BE49-F238E27FC236}">
                <a16:creationId xmlns:a16="http://schemas.microsoft.com/office/drawing/2014/main" xmlns="" id="{4674851A-6900-5681-52D8-19F64C1828EB}"/>
              </a:ext>
            </a:extLst>
          </p:cNvPr>
          <p:cNvSpPr txBox="1">
            <a:spLocks/>
          </p:cNvSpPr>
          <p:nvPr/>
        </p:nvSpPr>
        <p:spPr>
          <a:xfrm>
            <a:off x="8969325" y="1853702"/>
            <a:ext cx="3024000" cy="43955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/>
              <a:t>DJI</a:t>
            </a:r>
            <a:r>
              <a:rPr lang="ru-RU" sz="1600" dirty="0"/>
              <a:t>	 	Катай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err="1"/>
              <a:t>Autel</a:t>
            </a:r>
            <a:r>
              <a:rPr lang="en-US" sz="1600" dirty="0"/>
              <a:t> </a:t>
            </a:r>
            <a:r>
              <a:rPr lang="ru-RU" sz="1600" dirty="0"/>
              <a:t>	Китай</a:t>
            </a:r>
            <a:endParaRPr lang="en-US" sz="16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/>
              <a:t>XAG</a:t>
            </a:r>
            <a:r>
              <a:rPr lang="ru-RU" sz="1600" dirty="0"/>
              <a:t>		Китай</a:t>
            </a:r>
            <a:r>
              <a:rPr lang="en-US" sz="1600" dirty="0"/>
              <a:t>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err="1"/>
              <a:t>Tiguar</a:t>
            </a:r>
            <a:r>
              <a:rPr lang="ru-RU" sz="1600" dirty="0"/>
              <a:t> 	Польша</a:t>
            </a:r>
            <a:endParaRPr lang="en-US" sz="16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/>
              <a:t>Avian</a:t>
            </a:r>
            <a:r>
              <a:rPr lang="ru-RU" sz="1600" dirty="0"/>
              <a:t>		Тайвань</a:t>
            </a:r>
            <a:endParaRPr lang="en-US" sz="16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err="1"/>
              <a:t>Gatewing</a:t>
            </a:r>
            <a:r>
              <a:rPr lang="en-US" sz="1600" dirty="0"/>
              <a:t> </a:t>
            </a:r>
            <a:r>
              <a:rPr lang="ru-RU" sz="1600" dirty="0"/>
              <a:t>	Бельгия</a:t>
            </a:r>
            <a:endParaRPr lang="en-US" sz="16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/>
              <a:t>Trimble UX5</a:t>
            </a:r>
            <a:r>
              <a:rPr lang="ru-RU" sz="1600" dirty="0"/>
              <a:t>	Бельгия</a:t>
            </a:r>
            <a:endParaRPr lang="en-US" sz="16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err="1"/>
              <a:t>Swinglet</a:t>
            </a:r>
            <a:r>
              <a:rPr lang="en-US" sz="1600" dirty="0"/>
              <a:t> CAM</a:t>
            </a:r>
            <a:r>
              <a:rPr lang="ru-RU" sz="1600" dirty="0"/>
              <a:t> 	Швейцария</a:t>
            </a:r>
            <a:endParaRPr lang="en-US" sz="16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err="1"/>
              <a:t>eBee</a:t>
            </a:r>
            <a:r>
              <a:rPr lang="ru-RU" sz="1600" dirty="0"/>
              <a:t>           	Швейцария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415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1">
                <a:lumMod val="0"/>
                <a:lumOff val="100000"/>
                <a:alpha val="0"/>
              </a:schemeClr>
            </a:gs>
            <a:gs pos="88000">
              <a:srgbClr val="BDD0E6">
                <a:alpha val="25000"/>
                <a:lumMod val="100000"/>
              </a:srgbClr>
            </a:gs>
            <a:gs pos="100000">
              <a:schemeClr val="accent1">
                <a:alpha val="70000"/>
                <a:lumMod val="90000"/>
                <a:lumOff val="1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БПЛА\Фирменный стиль\logo_ENDDD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3" y="35941"/>
            <a:ext cx="1976472" cy="5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B64372C3-1AA2-0CD1-50EA-7852C163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8218"/>
            <a:ext cx="10972800" cy="51759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Развитие моделей БВС ГК «Беспилотные системы», г. Ижевск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0296" y="283664"/>
            <a:ext cx="37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Актуально. Объективно. Оперативно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9BD0B961-DD63-2D9F-0250-6812E21863D5}"/>
              </a:ext>
            </a:extLst>
          </p:cNvPr>
          <p:cNvSpPr txBox="1">
            <a:spLocks/>
          </p:cNvSpPr>
          <p:nvPr/>
        </p:nvSpPr>
        <p:spPr>
          <a:xfrm>
            <a:off x="-24680" y="589534"/>
            <a:ext cx="12240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2EA5433B-C506-C6F3-AD8B-9D7D1F274227}"/>
              </a:ext>
            </a:extLst>
          </p:cNvPr>
          <p:cNvSpPr txBox="1">
            <a:spLocks/>
          </p:cNvSpPr>
          <p:nvPr/>
        </p:nvSpPr>
        <p:spPr>
          <a:xfrm rot="5400000">
            <a:off x="-2229656" y="2771664"/>
            <a:ext cx="4752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7E7A91-2AA4-45E6-C88E-7408535AC658}"/>
              </a:ext>
            </a:extLst>
          </p:cNvPr>
          <p:cNvSpPr txBox="1"/>
          <p:nvPr/>
        </p:nvSpPr>
        <p:spPr>
          <a:xfrm>
            <a:off x="335360" y="6583014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565D1112-9EEF-34E1-5EB3-4F9547A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4000"/>
            <a:ext cx="12204000" cy="25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02458-9C56-87F1-3E30-22454845E61B}"/>
              </a:ext>
            </a:extLst>
          </p:cNvPr>
          <p:cNvSpPr txBox="1"/>
          <p:nvPr/>
        </p:nvSpPr>
        <p:spPr>
          <a:xfrm>
            <a:off x="310680" y="6588000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24" name="Текст 16">
            <a:extLst>
              <a:ext uri="{FF2B5EF4-FFF2-40B4-BE49-F238E27FC236}">
                <a16:creationId xmlns:a16="http://schemas.microsoft.com/office/drawing/2014/main" xmlns="" id="{4F503F8B-091B-950B-7EFD-E584A33729FF}"/>
              </a:ext>
            </a:extLst>
          </p:cNvPr>
          <p:cNvSpPr txBox="1">
            <a:spLocks/>
          </p:cNvSpPr>
          <p:nvPr/>
        </p:nvSpPr>
        <p:spPr>
          <a:xfrm>
            <a:off x="174953" y="1075301"/>
            <a:ext cx="2335035" cy="5119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/>
              <a:t>Supercam </a:t>
            </a:r>
            <a:r>
              <a:rPr lang="en-US" sz="1600" dirty="0"/>
              <a:t>S100</a:t>
            </a:r>
            <a:r>
              <a:rPr lang="en-US" sz="1600" b="0" dirty="0"/>
              <a:t> </a:t>
            </a:r>
            <a:r>
              <a:rPr lang="ru-RU" sz="1600" b="0" dirty="0"/>
              <a:t>(</a:t>
            </a:r>
            <a:r>
              <a:rPr lang="en-US" sz="1600" b="0" dirty="0"/>
              <a:t>1</a:t>
            </a:r>
            <a:r>
              <a:rPr lang="ru-RU" sz="1600" b="0" dirty="0"/>
              <a:t>ч, </a:t>
            </a:r>
            <a:r>
              <a:rPr lang="en-US" sz="1600" b="0" dirty="0"/>
              <a:t>5</a:t>
            </a:r>
            <a:r>
              <a:rPr lang="ru-RU" sz="1600" b="0" dirty="0"/>
              <a:t>0 км)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B5A79A2-3E05-6190-267C-AAF436484F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520" y="2279724"/>
            <a:ext cx="1224000" cy="7253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C434C0A-C316-4D4B-5DEF-746EB4B4E2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92" y="2108108"/>
            <a:ext cx="1620000" cy="9119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2E48E6A-D31C-B936-06AF-0838291480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2" y="1779459"/>
            <a:ext cx="2772000" cy="127390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9E861411-F76B-420E-8911-D360F09956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673213"/>
            <a:ext cx="3240000" cy="1324575"/>
          </a:xfrm>
          <a:prstGeom prst="rect">
            <a:avLst/>
          </a:prstGeom>
        </p:spPr>
      </p:pic>
      <p:sp>
        <p:nvSpPr>
          <p:cNvPr id="46" name="Текст 16">
            <a:extLst>
              <a:ext uri="{FF2B5EF4-FFF2-40B4-BE49-F238E27FC236}">
                <a16:creationId xmlns:a16="http://schemas.microsoft.com/office/drawing/2014/main" xmlns="" id="{6B19FB32-EBF4-7D35-8D70-BA9D9504308C}"/>
              </a:ext>
            </a:extLst>
          </p:cNvPr>
          <p:cNvSpPr txBox="1">
            <a:spLocks/>
          </p:cNvSpPr>
          <p:nvPr/>
        </p:nvSpPr>
        <p:spPr>
          <a:xfrm>
            <a:off x="2351584" y="1131848"/>
            <a:ext cx="2443492" cy="456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Supercam </a:t>
            </a:r>
            <a:r>
              <a:rPr lang="en-US" sz="1800" dirty="0"/>
              <a:t>S150</a:t>
            </a:r>
            <a:r>
              <a:rPr lang="en-US" sz="1800" b="0" dirty="0"/>
              <a:t> </a:t>
            </a:r>
            <a:r>
              <a:rPr lang="ru-RU" sz="1800" b="0" dirty="0"/>
              <a:t>(</a:t>
            </a:r>
            <a:r>
              <a:rPr lang="en-US" sz="1800" b="0" dirty="0"/>
              <a:t>2</a:t>
            </a:r>
            <a:r>
              <a:rPr lang="ru-RU" sz="1800" b="0" dirty="0"/>
              <a:t>ч, </a:t>
            </a:r>
            <a:r>
              <a:rPr lang="en-US" sz="1800" b="0" dirty="0"/>
              <a:t>110</a:t>
            </a:r>
            <a:r>
              <a:rPr lang="ru-RU" sz="1800" b="0" dirty="0"/>
              <a:t> км)</a:t>
            </a:r>
          </a:p>
        </p:txBody>
      </p:sp>
      <p:sp>
        <p:nvSpPr>
          <p:cNvPr id="47" name="Текст 16">
            <a:extLst>
              <a:ext uri="{FF2B5EF4-FFF2-40B4-BE49-F238E27FC236}">
                <a16:creationId xmlns:a16="http://schemas.microsoft.com/office/drawing/2014/main" xmlns="" id="{740CC214-CC12-63B6-F258-03C38D193E0A}"/>
              </a:ext>
            </a:extLst>
          </p:cNvPr>
          <p:cNvSpPr txBox="1">
            <a:spLocks/>
          </p:cNvSpPr>
          <p:nvPr/>
        </p:nvSpPr>
        <p:spPr>
          <a:xfrm>
            <a:off x="4768324" y="1097229"/>
            <a:ext cx="2443492" cy="4899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Supercam </a:t>
            </a:r>
            <a:r>
              <a:rPr lang="en-US" sz="1800" dirty="0"/>
              <a:t>S250</a:t>
            </a:r>
            <a:r>
              <a:rPr lang="en-US" sz="1800" b="0" dirty="0"/>
              <a:t> </a:t>
            </a:r>
            <a:r>
              <a:rPr lang="ru-RU" sz="1800" b="0" dirty="0"/>
              <a:t>(</a:t>
            </a:r>
            <a:r>
              <a:rPr lang="en-US" sz="1800" b="0" dirty="0"/>
              <a:t>3</a:t>
            </a:r>
            <a:r>
              <a:rPr lang="ru-RU" sz="1800" b="0" dirty="0"/>
              <a:t>ч, </a:t>
            </a:r>
            <a:r>
              <a:rPr lang="en-US" sz="1800" b="0" dirty="0"/>
              <a:t>180</a:t>
            </a:r>
            <a:r>
              <a:rPr lang="ru-RU" sz="1800" b="0" dirty="0"/>
              <a:t> км)</a:t>
            </a:r>
          </a:p>
        </p:txBody>
      </p:sp>
      <p:sp>
        <p:nvSpPr>
          <p:cNvPr id="49" name="Текст 16">
            <a:extLst>
              <a:ext uri="{FF2B5EF4-FFF2-40B4-BE49-F238E27FC236}">
                <a16:creationId xmlns:a16="http://schemas.microsoft.com/office/drawing/2014/main" xmlns="" id="{6684CF08-7F1D-FD68-0FEF-0F9395E69A31}"/>
              </a:ext>
            </a:extLst>
          </p:cNvPr>
          <p:cNvSpPr txBox="1">
            <a:spLocks/>
          </p:cNvSpPr>
          <p:nvPr/>
        </p:nvSpPr>
        <p:spPr>
          <a:xfrm>
            <a:off x="8400256" y="1131848"/>
            <a:ext cx="2663936" cy="4594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Supercam </a:t>
            </a:r>
            <a:r>
              <a:rPr lang="en-US" sz="1800" dirty="0"/>
              <a:t>S350</a:t>
            </a:r>
            <a:r>
              <a:rPr lang="en-US" sz="1800" b="0" dirty="0"/>
              <a:t> </a:t>
            </a:r>
            <a:r>
              <a:rPr lang="ru-RU" sz="1800" b="0" dirty="0"/>
              <a:t>(</a:t>
            </a:r>
            <a:r>
              <a:rPr lang="en-US" sz="1800" b="0" dirty="0"/>
              <a:t>4,5</a:t>
            </a:r>
            <a:r>
              <a:rPr lang="ru-RU" sz="1800" b="0" dirty="0"/>
              <a:t>ч, </a:t>
            </a:r>
            <a:r>
              <a:rPr lang="en-US" sz="1800" b="0" dirty="0"/>
              <a:t>240</a:t>
            </a:r>
            <a:r>
              <a:rPr lang="ru-RU" sz="1800" b="0" dirty="0"/>
              <a:t> км)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F2832517-68C6-679B-5FCA-5D40368D48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861048"/>
            <a:ext cx="4896000" cy="19745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9D759A42-FC62-1535-A214-8FC78D61DC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714">
            <a:off x="10073008" y="4582013"/>
            <a:ext cx="619075" cy="205479"/>
          </a:xfrm>
          <a:prstGeom prst="rect">
            <a:avLst/>
          </a:prstGeom>
        </p:spPr>
      </p:pic>
      <p:sp>
        <p:nvSpPr>
          <p:cNvPr id="54" name="Текст 16">
            <a:extLst>
              <a:ext uri="{FF2B5EF4-FFF2-40B4-BE49-F238E27FC236}">
                <a16:creationId xmlns:a16="http://schemas.microsoft.com/office/drawing/2014/main" xmlns="" id="{68197D86-6F64-3828-C5E5-8EE985AF9E94}"/>
              </a:ext>
            </a:extLst>
          </p:cNvPr>
          <p:cNvSpPr txBox="1">
            <a:spLocks/>
          </p:cNvSpPr>
          <p:nvPr/>
        </p:nvSpPr>
        <p:spPr>
          <a:xfrm>
            <a:off x="8291972" y="3171031"/>
            <a:ext cx="2520280" cy="459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dirty="0"/>
              <a:t>Supercam </a:t>
            </a:r>
            <a:r>
              <a:rPr lang="en-US" sz="1500" dirty="0"/>
              <a:t>S</a:t>
            </a:r>
            <a:r>
              <a:rPr lang="ru-RU" sz="1500" dirty="0"/>
              <a:t>4</a:t>
            </a:r>
            <a:r>
              <a:rPr lang="en-US" sz="1500" dirty="0"/>
              <a:t>50</a:t>
            </a:r>
            <a:r>
              <a:rPr lang="en-US" sz="1500" b="0" dirty="0"/>
              <a:t> </a:t>
            </a:r>
            <a:r>
              <a:rPr lang="ru-RU" sz="1500" b="0" dirty="0"/>
              <a:t>(7ч, 45</a:t>
            </a:r>
            <a:r>
              <a:rPr lang="en-US" sz="1500" b="0" dirty="0"/>
              <a:t>0</a:t>
            </a:r>
            <a:r>
              <a:rPr lang="ru-RU" sz="1500" b="0" dirty="0"/>
              <a:t> км)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09D94D4A-AD93-636F-4FC2-15C3BEC73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3788062"/>
            <a:ext cx="3168000" cy="911535"/>
          </a:xfrm>
          <a:prstGeom prst="rect">
            <a:avLst/>
          </a:prstGeom>
        </p:spPr>
      </p:pic>
      <p:sp>
        <p:nvSpPr>
          <p:cNvPr id="57" name="Текст 16">
            <a:extLst>
              <a:ext uri="{FF2B5EF4-FFF2-40B4-BE49-F238E27FC236}">
                <a16:creationId xmlns:a16="http://schemas.microsoft.com/office/drawing/2014/main" xmlns="" id="{8C405A8E-6719-F909-7591-D309ED14ECB5}"/>
              </a:ext>
            </a:extLst>
          </p:cNvPr>
          <p:cNvSpPr txBox="1">
            <a:spLocks/>
          </p:cNvSpPr>
          <p:nvPr/>
        </p:nvSpPr>
        <p:spPr>
          <a:xfrm>
            <a:off x="3791744" y="3171030"/>
            <a:ext cx="3040683" cy="4594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Supercam </a:t>
            </a:r>
            <a:r>
              <a:rPr lang="en-US" sz="1800" dirty="0"/>
              <a:t>SX350</a:t>
            </a:r>
            <a:r>
              <a:rPr lang="en-US" sz="1800" b="0" dirty="0"/>
              <a:t> (VTOL)</a:t>
            </a:r>
            <a:r>
              <a:rPr lang="ru-RU" sz="1800" b="0" dirty="0"/>
              <a:t>(</a:t>
            </a:r>
            <a:r>
              <a:rPr lang="en-US" sz="1800" b="0" dirty="0"/>
              <a:t>2</a:t>
            </a:r>
            <a:r>
              <a:rPr lang="ru-RU" sz="1800" b="0" dirty="0"/>
              <a:t>ч, </a:t>
            </a:r>
            <a:r>
              <a:rPr lang="en-US" sz="1800" b="0" dirty="0"/>
              <a:t>160</a:t>
            </a:r>
            <a:r>
              <a:rPr lang="ru-RU" sz="1800" b="0" dirty="0"/>
              <a:t> км)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5A4DF551-C701-C0BF-7999-ACFB8DBC83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24" y="5467595"/>
            <a:ext cx="3248047" cy="978809"/>
          </a:xfrm>
          <a:prstGeom prst="rect">
            <a:avLst/>
          </a:prstGeom>
        </p:spPr>
      </p:pic>
      <p:sp>
        <p:nvSpPr>
          <p:cNvPr id="60" name="Текст 16">
            <a:extLst>
              <a:ext uri="{FF2B5EF4-FFF2-40B4-BE49-F238E27FC236}">
                <a16:creationId xmlns:a16="http://schemas.microsoft.com/office/drawing/2014/main" xmlns="" id="{5CDC67FD-13AA-0277-ED14-BEF1A57F7995}"/>
              </a:ext>
            </a:extLst>
          </p:cNvPr>
          <p:cNvSpPr txBox="1">
            <a:spLocks/>
          </p:cNvSpPr>
          <p:nvPr/>
        </p:nvSpPr>
        <p:spPr>
          <a:xfrm>
            <a:off x="3776485" y="4919378"/>
            <a:ext cx="3183611" cy="4594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Supercam </a:t>
            </a:r>
            <a:r>
              <a:rPr lang="en-US" sz="1800" dirty="0"/>
              <a:t>SX300</a:t>
            </a:r>
            <a:r>
              <a:rPr lang="en-US" sz="1800" b="0" dirty="0"/>
              <a:t> (VTOL)</a:t>
            </a:r>
            <a:r>
              <a:rPr lang="ru-RU" sz="1800" b="0" dirty="0"/>
              <a:t>(</a:t>
            </a:r>
            <a:r>
              <a:rPr lang="en-US" sz="1800" b="0" dirty="0"/>
              <a:t>3,2</a:t>
            </a:r>
            <a:r>
              <a:rPr lang="ru-RU" sz="1800" b="0" dirty="0"/>
              <a:t>ч, </a:t>
            </a:r>
            <a:r>
              <a:rPr lang="en-US" sz="1800" b="0" dirty="0"/>
              <a:t>260</a:t>
            </a:r>
            <a:r>
              <a:rPr lang="ru-RU" sz="1800" b="0" dirty="0"/>
              <a:t> км)</a:t>
            </a:r>
          </a:p>
        </p:txBody>
      </p:sp>
      <p:sp>
        <p:nvSpPr>
          <p:cNvPr id="61" name="Текст 16">
            <a:extLst>
              <a:ext uri="{FF2B5EF4-FFF2-40B4-BE49-F238E27FC236}">
                <a16:creationId xmlns:a16="http://schemas.microsoft.com/office/drawing/2014/main" xmlns="" id="{67FA97AD-8BF4-6E63-1823-107B603A8844}"/>
              </a:ext>
            </a:extLst>
          </p:cNvPr>
          <p:cNvSpPr txBox="1">
            <a:spLocks/>
          </p:cNvSpPr>
          <p:nvPr/>
        </p:nvSpPr>
        <p:spPr>
          <a:xfrm>
            <a:off x="551384" y="3171029"/>
            <a:ext cx="2790312" cy="4594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Supercam </a:t>
            </a:r>
            <a:r>
              <a:rPr lang="en-US" sz="1800" dirty="0"/>
              <a:t>X6M2</a:t>
            </a:r>
            <a:r>
              <a:rPr lang="en-US" sz="1800" b="0" dirty="0"/>
              <a:t> </a:t>
            </a:r>
            <a:r>
              <a:rPr lang="ru-RU" sz="1800" b="0" dirty="0"/>
              <a:t>(</a:t>
            </a:r>
            <a:r>
              <a:rPr lang="en-US" sz="1800" b="0" dirty="0"/>
              <a:t>55 </a:t>
            </a:r>
            <a:r>
              <a:rPr lang="ru-RU" sz="1800" b="0" dirty="0"/>
              <a:t>мин, </a:t>
            </a:r>
            <a:r>
              <a:rPr lang="en-US" sz="1800" b="0" dirty="0"/>
              <a:t>1</a:t>
            </a:r>
            <a:r>
              <a:rPr lang="ru-RU" sz="1800" b="0" dirty="0"/>
              <a:t>0 км)</a:t>
            </a:r>
          </a:p>
        </p:txBody>
      </p:sp>
      <p:sp>
        <p:nvSpPr>
          <p:cNvPr id="62" name="Текст 16">
            <a:extLst>
              <a:ext uri="{FF2B5EF4-FFF2-40B4-BE49-F238E27FC236}">
                <a16:creationId xmlns:a16="http://schemas.microsoft.com/office/drawing/2014/main" xmlns="" id="{A32EC794-FBFD-55E9-711E-51D7D208E01B}"/>
              </a:ext>
            </a:extLst>
          </p:cNvPr>
          <p:cNvSpPr txBox="1">
            <a:spLocks/>
          </p:cNvSpPr>
          <p:nvPr/>
        </p:nvSpPr>
        <p:spPr>
          <a:xfrm>
            <a:off x="7104112" y="5835612"/>
            <a:ext cx="4896000" cy="668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Полезная нагрузка:</a:t>
            </a:r>
          </a:p>
          <a:p>
            <a:r>
              <a:rPr lang="ru-RU" sz="1600" dirty="0"/>
              <a:t>фото, видео, мультиспектральные камеры, </a:t>
            </a:r>
            <a:r>
              <a:rPr lang="ru-RU" sz="1600" dirty="0" err="1"/>
              <a:t>лидары</a:t>
            </a:r>
            <a:r>
              <a:rPr lang="ru-RU" sz="1600" dirty="0"/>
              <a:t>  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4D213698-B2E5-2458-C8ED-7EE4BD35D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4" y="3648233"/>
            <a:ext cx="1937487" cy="1234068"/>
          </a:xfrm>
          <a:prstGeom prst="rect">
            <a:avLst/>
          </a:prstGeom>
        </p:spPr>
      </p:pic>
      <p:sp>
        <p:nvSpPr>
          <p:cNvPr id="67" name="Текст 16">
            <a:extLst>
              <a:ext uri="{FF2B5EF4-FFF2-40B4-BE49-F238E27FC236}">
                <a16:creationId xmlns:a16="http://schemas.microsoft.com/office/drawing/2014/main" xmlns="" id="{8C96A39E-558D-FB58-900C-B5AC00A55B31}"/>
              </a:ext>
            </a:extLst>
          </p:cNvPr>
          <p:cNvSpPr txBox="1">
            <a:spLocks/>
          </p:cNvSpPr>
          <p:nvPr/>
        </p:nvSpPr>
        <p:spPr>
          <a:xfrm>
            <a:off x="814845" y="4875651"/>
            <a:ext cx="2526851" cy="4594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Supercam </a:t>
            </a:r>
            <a:r>
              <a:rPr lang="en-US" sz="1800" dirty="0"/>
              <a:t>X</a:t>
            </a:r>
            <a:r>
              <a:rPr lang="ru-RU" sz="1800" dirty="0"/>
              <a:t>4</a:t>
            </a:r>
            <a:r>
              <a:rPr lang="en-US" sz="1800" b="0" dirty="0"/>
              <a:t> </a:t>
            </a:r>
            <a:r>
              <a:rPr lang="ru-RU" sz="1800" b="0" dirty="0"/>
              <a:t>(40</a:t>
            </a:r>
            <a:r>
              <a:rPr lang="en-US" sz="1800" b="0" dirty="0"/>
              <a:t> </a:t>
            </a:r>
            <a:r>
              <a:rPr lang="ru-RU" sz="1800" b="0" dirty="0"/>
              <a:t>мин, 5 км)</a:t>
            </a: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3EFDA9A9-3E34-7586-BCB6-5A6BD90A6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89" y="5753193"/>
            <a:ext cx="1465085" cy="6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4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1">
                <a:lumMod val="0"/>
                <a:lumOff val="100000"/>
                <a:alpha val="0"/>
              </a:schemeClr>
            </a:gs>
            <a:gs pos="88000">
              <a:srgbClr val="BDD0E6">
                <a:alpha val="25000"/>
                <a:lumMod val="100000"/>
              </a:srgbClr>
            </a:gs>
            <a:gs pos="100000">
              <a:schemeClr val="accent1">
                <a:alpha val="70000"/>
                <a:lumMod val="90000"/>
                <a:lumOff val="1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БПЛА\Фирменный стиль\logo_ENDDD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3" y="35941"/>
            <a:ext cx="1976472" cy="5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B64372C3-1AA2-0CD1-50EA-7852C163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8218"/>
            <a:ext cx="10972800" cy="51759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Развитие моделей БВС ГК «</a:t>
            </a:r>
            <a:r>
              <a:rPr lang="ru-RU" sz="3200" dirty="0" err="1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Геоскан</a:t>
            </a:r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», г. Санкт-Петербург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6CE41F1A-42AB-FF4A-A12F-8810A7CA4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5786" y="1130630"/>
            <a:ext cx="10278936" cy="41257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ГК «</a:t>
            </a:r>
            <a:r>
              <a:rPr lang="ru-RU" dirty="0" err="1"/>
              <a:t>Геоскан</a:t>
            </a:r>
            <a:r>
              <a:rPr lang="ru-RU" dirty="0"/>
              <a:t>», г. Санкт-Петербург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0296" y="283664"/>
            <a:ext cx="37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Актуально. Объективно. Оперативно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9BD0B961-DD63-2D9F-0250-6812E21863D5}"/>
              </a:ext>
            </a:extLst>
          </p:cNvPr>
          <p:cNvSpPr txBox="1">
            <a:spLocks/>
          </p:cNvSpPr>
          <p:nvPr/>
        </p:nvSpPr>
        <p:spPr>
          <a:xfrm>
            <a:off x="-24680" y="589534"/>
            <a:ext cx="12240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2EA5433B-C506-C6F3-AD8B-9D7D1F274227}"/>
              </a:ext>
            </a:extLst>
          </p:cNvPr>
          <p:cNvSpPr txBox="1">
            <a:spLocks/>
          </p:cNvSpPr>
          <p:nvPr/>
        </p:nvSpPr>
        <p:spPr>
          <a:xfrm rot="5400000">
            <a:off x="-2229656" y="2771664"/>
            <a:ext cx="4752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7E7A91-2AA4-45E6-C88E-7408535AC658}"/>
              </a:ext>
            </a:extLst>
          </p:cNvPr>
          <p:cNvSpPr txBox="1"/>
          <p:nvPr/>
        </p:nvSpPr>
        <p:spPr>
          <a:xfrm>
            <a:off x="335360" y="6583014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565D1112-9EEF-34E1-5EB3-4F9547A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4000"/>
            <a:ext cx="12204000" cy="25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02458-9C56-87F1-3E30-22454845E61B}"/>
              </a:ext>
            </a:extLst>
          </p:cNvPr>
          <p:cNvSpPr txBox="1"/>
          <p:nvPr/>
        </p:nvSpPr>
        <p:spPr>
          <a:xfrm>
            <a:off x="310680" y="6588000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EAC5F57-D884-9C42-4072-AB9227B8D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8" y="2066305"/>
            <a:ext cx="2283244" cy="1440000"/>
          </a:xfrm>
          <a:prstGeom prst="rect">
            <a:avLst/>
          </a:prstGeom>
        </p:spPr>
      </p:pic>
      <p:sp>
        <p:nvSpPr>
          <p:cNvPr id="15" name="Текст 16">
            <a:extLst>
              <a:ext uri="{FF2B5EF4-FFF2-40B4-BE49-F238E27FC236}">
                <a16:creationId xmlns:a16="http://schemas.microsoft.com/office/drawing/2014/main" xmlns="" id="{E6AA53C2-570B-E0CB-BB96-0706BA56A9CA}"/>
              </a:ext>
            </a:extLst>
          </p:cNvPr>
          <p:cNvSpPr txBox="1">
            <a:spLocks/>
          </p:cNvSpPr>
          <p:nvPr/>
        </p:nvSpPr>
        <p:spPr>
          <a:xfrm>
            <a:off x="355786" y="1627578"/>
            <a:ext cx="2777370" cy="4594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err="1"/>
              <a:t>Геоскан</a:t>
            </a:r>
            <a:r>
              <a:rPr lang="ru-RU" sz="1800" dirty="0"/>
              <a:t>-</a:t>
            </a:r>
            <a:r>
              <a:rPr lang="en-US" sz="1800" dirty="0"/>
              <a:t>Lite</a:t>
            </a:r>
            <a:r>
              <a:rPr lang="ru-RU" sz="1800" dirty="0"/>
              <a:t> (1,3 ч, 100 км)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4C71345-069B-93A6-CEB3-EEA6EFD99E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95" y="2011285"/>
            <a:ext cx="2777370" cy="1440000"/>
          </a:xfrm>
          <a:prstGeom prst="rect">
            <a:avLst/>
          </a:prstGeom>
        </p:spPr>
      </p:pic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8E6A56B9-B17D-A992-F528-F7FF6BD7B988}"/>
              </a:ext>
            </a:extLst>
          </p:cNvPr>
          <p:cNvSpPr txBox="1">
            <a:spLocks/>
          </p:cNvSpPr>
          <p:nvPr/>
        </p:nvSpPr>
        <p:spPr>
          <a:xfrm>
            <a:off x="3284146" y="1654123"/>
            <a:ext cx="3011703" cy="423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/>
              <a:t>Геоскан-201 (до 3 ч, 210 км) </a:t>
            </a:r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3952AE05-2613-0B44-46EC-F587CF2BE421}"/>
              </a:ext>
            </a:extLst>
          </p:cNvPr>
          <p:cNvSpPr txBox="1">
            <a:spLocks/>
          </p:cNvSpPr>
          <p:nvPr/>
        </p:nvSpPr>
        <p:spPr>
          <a:xfrm>
            <a:off x="1080665" y="4059938"/>
            <a:ext cx="1423092" cy="36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Геоскан-401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C46934-668B-A72D-DFDC-0F028A91D3A6}"/>
              </a:ext>
            </a:extLst>
          </p:cNvPr>
          <p:cNvSpPr txBox="1"/>
          <p:nvPr/>
        </p:nvSpPr>
        <p:spPr>
          <a:xfrm>
            <a:off x="6221802" y="1702827"/>
            <a:ext cx="347459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 err="1"/>
              <a:t>Геоскан</a:t>
            </a:r>
            <a:r>
              <a:rPr lang="ru-RU" sz="1700" b="1" dirty="0"/>
              <a:t> 701 (ДВС, 10 ч., 1000км)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4C1AC6-1DB0-E339-E169-C2CA8C1223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8"/>
          <a:stretch/>
        </p:blipFill>
        <p:spPr>
          <a:xfrm>
            <a:off x="6221802" y="2066305"/>
            <a:ext cx="3725463" cy="193119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1236D35-755D-530A-B8CC-FD51D9FB03AE}"/>
              </a:ext>
            </a:extLst>
          </p:cNvPr>
          <p:cNvSpPr/>
          <p:nvPr/>
        </p:nvSpPr>
        <p:spPr>
          <a:xfrm>
            <a:off x="6221803" y="2024332"/>
            <a:ext cx="450262" cy="540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ED193AE-9DDD-74C2-7AA3-8344FC130C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7" y="4467818"/>
            <a:ext cx="2845469" cy="2064642"/>
          </a:xfrm>
          <a:prstGeom prst="rect">
            <a:avLst/>
          </a:prstGeom>
        </p:spPr>
      </p:pic>
      <p:sp>
        <p:nvSpPr>
          <p:cNvPr id="24" name="Текст 16">
            <a:extLst>
              <a:ext uri="{FF2B5EF4-FFF2-40B4-BE49-F238E27FC236}">
                <a16:creationId xmlns:a16="http://schemas.microsoft.com/office/drawing/2014/main" xmlns="" id="{B4B412B4-28DF-6D77-2E49-4ED6CBFDE224}"/>
              </a:ext>
            </a:extLst>
          </p:cNvPr>
          <p:cNvSpPr txBox="1">
            <a:spLocks/>
          </p:cNvSpPr>
          <p:nvPr/>
        </p:nvSpPr>
        <p:spPr>
          <a:xfrm>
            <a:off x="3284146" y="4548477"/>
            <a:ext cx="1660812" cy="15837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Конфигурация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/>
              <a:t>Геофизика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/>
              <a:t>Геодезия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/>
              <a:t>Привязной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/>
              <a:t>Лидар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/>
              <a:t>Гамма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4E01437-3808-72E1-E233-09607A1436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97" y="4499300"/>
            <a:ext cx="2150937" cy="1378397"/>
          </a:xfrm>
          <a:prstGeom prst="rect">
            <a:avLst/>
          </a:prstGeom>
        </p:spPr>
      </p:pic>
      <p:sp>
        <p:nvSpPr>
          <p:cNvPr id="29" name="Текст 16">
            <a:extLst>
              <a:ext uri="{FF2B5EF4-FFF2-40B4-BE49-F238E27FC236}">
                <a16:creationId xmlns:a16="http://schemas.microsoft.com/office/drawing/2014/main" xmlns="" id="{CB5C4277-447E-F9BC-002B-B90075F55053}"/>
              </a:ext>
            </a:extLst>
          </p:cNvPr>
          <p:cNvSpPr txBox="1">
            <a:spLocks/>
          </p:cNvSpPr>
          <p:nvPr/>
        </p:nvSpPr>
        <p:spPr>
          <a:xfrm>
            <a:off x="5090167" y="4048051"/>
            <a:ext cx="1550595" cy="36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err="1"/>
              <a:t>Геоскан</a:t>
            </a:r>
            <a:r>
              <a:rPr lang="ru-RU" sz="1600" dirty="0"/>
              <a:t> </a:t>
            </a:r>
            <a:r>
              <a:rPr lang="en-US" sz="1600" dirty="0"/>
              <a:t>Gemini</a:t>
            </a:r>
            <a:endParaRPr lang="ru-RU" sz="2000" dirty="0"/>
          </a:p>
        </p:txBody>
      </p:sp>
      <p:sp>
        <p:nvSpPr>
          <p:cNvPr id="31" name="Текст 16">
            <a:extLst>
              <a:ext uri="{FF2B5EF4-FFF2-40B4-BE49-F238E27FC236}">
                <a16:creationId xmlns:a16="http://schemas.microsoft.com/office/drawing/2014/main" xmlns="" id="{E8D1472D-DDA1-4DB4-80F3-253508B87ED9}"/>
              </a:ext>
            </a:extLst>
          </p:cNvPr>
          <p:cNvSpPr txBox="1">
            <a:spLocks/>
          </p:cNvSpPr>
          <p:nvPr/>
        </p:nvSpPr>
        <p:spPr>
          <a:xfrm>
            <a:off x="7298641" y="3978031"/>
            <a:ext cx="4756015" cy="4183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err="1"/>
              <a:t>Геоскан</a:t>
            </a:r>
            <a:r>
              <a:rPr lang="ru-RU" sz="1600" dirty="0"/>
              <a:t> Пионер (учебно-методический комплексы)</a:t>
            </a:r>
            <a:endParaRPr lang="ru-RU" sz="200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F35670F-241E-C8BF-CD09-F6B73F7A4A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41" y="4511514"/>
            <a:ext cx="1514478" cy="10329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334EEF99-1852-C187-0DE7-EFF6B9E63C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040" y="4433960"/>
            <a:ext cx="1582177" cy="107661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A9E125E-A85C-C02E-0D09-2EEB9C986C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39" y="4467818"/>
            <a:ext cx="1552078" cy="1076612"/>
          </a:xfrm>
          <a:prstGeom prst="rect">
            <a:avLst/>
          </a:prstGeom>
        </p:spPr>
      </p:pic>
      <p:sp>
        <p:nvSpPr>
          <p:cNvPr id="42" name="Текст 16">
            <a:extLst>
              <a:ext uri="{FF2B5EF4-FFF2-40B4-BE49-F238E27FC236}">
                <a16:creationId xmlns:a16="http://schemas.microsoft.com/office/drawing/2014/main" xmlns="" id="{FBAB5F30-AE74-27AE-BAE7-EAF9310DD18A}"/>
              </a:ext>
            </a:extLst>
          </p:cNvPr>
          <p:cNvSpPr txBox="1">
            <a:spLocks/>
          </p:cNvSpPr>
          <p:nvPr/>
        </p:nvSpPr>
        <p:spPr>
          <a:xfrm>
            <a:off x="7411667" y="5548162"/>
            <a:ext cx="4569465" cy="9842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/>
              <a:t>Спутниковая платформа  </a:t>
            </a:r>
            <a:r>
              <a:rPr lang="ru-RU" sz="1700" dirty="0" err="1"/>
              <a:t>Геоскан</a:t>
            </a:r>
            <a:r>
              <a:rPr lang="ru-RU" sz="1700" dirty="0"/>
              <a:t> 1</a:t>
            </a:r>
            <a:r>
              <a:rPr lang="en-US" sz="1700" dirty="0"/>
              <a:t>U </a:t>
            </a:r>
            <a:r>
              <a:rPr lang="ru-RU" sz="1700" dirty="0"/>
              <a:t>и </a:t>
            </a:r>
            <a:r>
              <a:rPr lang="ru-RU" sz="1700" dirty="0" err="1"/>
              <a:t>Геоскан</a:t>
            </a:r>
            <a:r>
              <a:rPr lang="ru-RU" sz="1700" dirty="0"/>
              <a:t> 3</a:t>
            </a:r>
            <a:r>
              <a:rPr lang="en-US" sz="1700" dirty="0"/>
              <a:t>U</a:t>
            </a:r>
          </a:p>
          <a:p>
            <a:r>
              <a:rPr lang="ru-RU" sz="15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— спутники, предназначенные для проведения школьных и студенческих экспериментов в околоземном космическом пространстве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30428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БПЛА\Фирменный стиль\logo_ENDDD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3" y="35941"/>
            <a:ext cx="1976472" cy="5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B64372C3-1AA2-0CD1-50EA-7852C163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71" y="658218"/>
            <a:ext cx="11388249" cy="51759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Сравнение программного обеспечения для БВС 2015 и 2023 </a:t>
            </a:r>
            <a:r>
              <a:rPr lang="ru-RU" sz="3200" dirty="0" err="1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гг</a:t>
            </a:r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485993A7-B21B-46F4-A92E-27DE6040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386917" cy="432048"/>
          </a:xfrm>
        </p:spPr>
        <p:txBody>
          <a:bodyPr>
            <a:normAutofit lnSpcReduction="10000"/>
          </a:bodyPr>
          <a:lstStyle/>
          <a:p>
            <a:r>
              <a:rPr lang="ru-RU" dirty="0">
                <a:cs typeface="Arial" panose="020B0604020202020204" pitchFamily="34" charset="0"/>
              </a:rPr>
              <a:t>2015 год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F127579B-B1EB-139E-5F22-24893E902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160" y="2074870"/>
            <a:ext cx="5400000" cy="510935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Упрощенный интерфейс и малый набор функций.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У каждого производителя своё ПО.</a:t>
            </a:r>
            <a:endParaRPr lang="en-US" sz="5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6CE41F1A-42AB-FF4A-A12F-8810A7CA4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8941" y="1268760"/>
            <a:ext cx="5389033" cy="4320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2023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0296" y="283664"/>
            <a:ext cx="37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Актуально. Объективно. Оперативно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9BD0B961-DD63-2D9F-0250-6812E21863D5}"/>
              </a:ext>
            </a:extLst>
          </p:cNvPr>
          <p:cNvSpPr txBox="1">
            <a:spLocks/>
          </p:cNvSpPr>
          <p:nvPr/>
        </p:nvSpPr>
        <p:spPr>
          <a:xfrm>
            <a:off x="-24680" y="589534"/>
            <a:ext cx="12240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2EA5433B-C506-C6F3-AD8B-9D7D1F274227}"/>
              </a:ext>
            </a:extLst>
          </p:cNvPr>
          <p:cNvSpPr txBox="1">
            <a:spLocks/>
          </p:cNvSpPr>
          <p:nvPr/>
        </p:nvSpPr>
        <p:spPr>
          <a:xfrm rot="5400000">
            <a:off x="-2229656" y="2771664"/>
            <a:ext cx="4752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7E7A91-2AA4-45E6-C88E-7408535AC658}"/>
              </a:ext>
            </a:extLst>
          </p:cNvPr>
          <p:cNvSpPr txBox="1"/>
          <p:nvPr/>
        </p:nvSpPr>
        <p:spPr>
          <a:xfrm>
            <a:off x="335360" y="6583014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565D1112-9EEF-34E1-5EB3-4F9547A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4000"/>
            <a:ext cx="12204000" cy="25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02458-9C56-87F1-3E30-22454845E61B}"/>
              </a:ext>
            </a:extLst>
          </p:cNvPr>
          <p:cNvSpPr txBox="1"/>
          <p:nvPr/>
        </p:nvSpPr>
        <p:spPr>
          <a:xfrm>
            <a:off x="310680" y="6588000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7" name="Объект 13">
            <a:extLst>
              <a:ext uri="{FF2B5EF4-FFF2-40B4-BE49-F238E27FC236}">
                <a16:creationId xmlns:a16="http://schemas.microsoft.com/office/drawing/2014/main" xmlns="" id="{C3B1BC41-B660-1FD6-CDC6-E92518E37CF6}"/>
              </a:ext>
            </a:extLst>
          </p:cNvPr>
          <p:cNvSpPr txBox="1">
            <a:spLocks/>
          </p:cNvSpPr>
          <p:nvPr/>
        </p:nvSpPr>
        <p:spPr>
          <a:xfrm>
            <a:off x="6095320" y="2083087"/>
            <a:ext cx="5580000" cy="903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Продвинутый интерфейс, большой набор функций.</a:t>
            </a:r>
            <a:endParaRPr lang="en-US" sz="56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Голосовое дублирование полётных сообщений.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Интегрирован комплекс предполётных проверок.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На массовые модели ПО от сторонних разработчиков.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xmlns="" id="{9D86CFA2-889A-0D76-9685-8ECD6103AEA2}"/>
              </a:ext>
            </a:extLst>
          </p:cNvPr>
          <p:cNvSpPr txBox="1">
            <a:spLocks/>
          </p:cNvSpPr>
          <p:nvPr/>
        </p:nvSpPr>
        <p:spPr>
          <a:xfrm>
            <a:off x="579160" y="1736808"/>
            <a:ext cx="11293421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ru-RU"/>
            </a:defPPr>
            <a:lvl1pPr indent="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0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r>
              <a:rPr lang="ru-RU" sz="1800" dirty="0"/>
              <a:t>1. Программы планирования и управления полётом</a:t>
            </a:r>
          </a:p>
        </p:txBody>
      </p:sp>
      <p:sp>
        <p:nvSpPr>
          <p:cNvPr id="22" name="Объект 13">
            <a:extLst>
              <a:ext uri="{FF2B5EF4-FFF2-40B4-BE49-F238E27FC236}">
                <a16:creationId xmlns:a16="http://schemas.microsoft.com/office/drawing/2014/main" xmlns="" id="{BA609CBE-99FE-A8AC-EC6C-DF628B5BB092}"/>
              </a:ext>
            </a:extLst>
          </p:cNvPr>
          <p:cNvSpPr txBox="1">
            <a:spLocks/>
          </p:cNvSpPr>
          <p:nvPr/>
        </p:nvSpPr>
        <p:spPr>
          <a:xfrm>
            <a:off x="579160" y="3307821"/>
            <a:ext cx="5428389" cy="475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5500" dirty="0"/>
              <a:t>Фактически одна программа обработки (</a:t>
            </a:r>
            <a:r>
              <a:rPr lang="en-US" sz="5500" dirty="0"/>
              <a:t>JASTIN</a:t>
            </a:r>
            <a:r>
              <a:rPr lang="ru-RU" sz="5500" dirty="0"/>
              <a:t>)</a:t>
            </a:r>
            <a:r>
              <a:rPr lang="en-US" sz="55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500" dirty="0"/>
              <a:t>Платная (10000</a:t>
            </a:r>
            <a:r>
              <a:rPr lang="en-US" sz="5500" dirty="0"/>
              <a:t>$</a:t>
            </a:r>
            <a:r>
              <a:rPr lang="ru-RU" sz="55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5500" dirty="0"/>
          </a:p>
          <a:p>
            <a:pPr marL="0" indent="0">
              <a:buNone/>
            </a:pPr>
            <a:endParaRPr lang="ru-RU" sz="5500" dirty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23" name="Объект 13">
            <a:extLst>
              <a:ext uri="{FF2B5EF4-FFF2-40B4-BE49-F238E27FC236}">
                <a16:creationId xmlns:a16="http://schemas.microsoft.com/office/drawing/2014/main" xmlns="" id="{41CD99EB-2FB4-0642-FB42-C0FA9432B88F}"/>
              </a:ext>
            </a:extLst>
          </p:cNvPr>
          <p:cNvSpPr txBox="1">
            <a:spLocks/>
          </p:cNvSpPr>
          <p:nvPr/>
        </p:nvSpPr>
        <p:spPr>
          <a:xfrm>
            <a:off x="6102009" y="3320329"/>
            <a:ext cx="5580000" cy="903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4300" dirty="0"/>
              <a:t>Большое количество ПО от различных производителей геодезического оборудования, БВС, сторонних разработчиков.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300" dirty="0"/>
              <a:t>Бесплатные и платные программы.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300" dirty="0"/>
              <a:t>Бесплатные телеграмм боты. 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xmlns="" id="{7E4D098E-0102-4BFD-2A1B-B5B6D8C05B40}"/>
              </a:ext>
            </a:extLst>
          </p:cNvPr>
          <p:cNvSpPr txBox="1">
            <a:spLocks/>
          </p:cNvSpPr>
          <p:nvPr/>
        </p:nvSpPr>
        <p:spPr>
          <a:xfrm>
            <a:off x="514771" y="2996952"/>
            <a:ext cx="11293421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ru-RU"/>
            </a:defPPr>
            <a:lvl1pPr indent="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0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r>
              <a:rPr lang="ru-RU" sz="1800" dirty="0"/>
              <a:t>2. </a:t>
            </a:r>
            <a:r>
              <a:rPr lang="ru-RU" sz="1800" dirty="0">
                <a:effectLst/>
                <a:ea typeface="Calibri" panose="020F0502020204030204" pitchFamily="34" charset="0"/>
              </a:rPr>
              <a:t>Программы вычисления точных координат центров фотографирования (КЦФ)</a:t>
            </a:r>
            <a:endParaRPr lang="ru-RU" sz="1800" dirty="0"/>
          </a:p>
        </p:txBody>
      </p:sp>
      <p:sp>
        <p:nvSpPr>
          <p:cNvPr id="26" name="Объект 13">
            <a:extLst>
              <a:ext uri="{FF2B5EF4-FFF2-40B4-BE49-F238E27FC236}">
                <a16:creationId xmlns:a16="http://schemas.microsoft.com/office/drawing/2014/main" xmlns="" id="{3C73387F-E488-4423-F7F5-2E2928B05DBB}"/>
              </a:ext>
            </a:extLst>
          </p:cNvPr>
          <p:cNvSpPr txBox="1">
            <a:spLocks/>
          </p:cNvSpPr>
          <p:nvPr/>
        </p:nvSpPr>
        <p:spPr>
          <a:xfrm>
            <a:off x="582156" y="4577308"/>
            <a:ext cx="5361005" cy="1996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400" b="1" dirty="0" err="1"/>
              <a:t>Agisoft</a:t>
            </a:r>
            <a:r>
              <a:rPr lang="en-US" sz="1400" b="1" dirty="0"/>
              <a:t> </a:t>
            </a:r>
            <a:r>
              <a:rPr lang="en-US" sz="1400" b="1" dirty="0" err="1"/>
              <a:t>Photoscan</a:t>
            </a:r>
            <a:r>
              <a:rPr lang="ru-RU" sz="1400" dirty="0"/>
              <a:t> (ГК «</a:t>
            </a:r>
            <a:r>
              <a:rPr lang="ru-RU" sz="1400" dirty="0" err="1"/>
              <a:t>Геоскан</a:t>
            </a:r>
            <a:r>
              <a:rPr lang="ru-RU" sz="1400" dirty="0"/>
              <a:t>», Россия) – для БВС, продается в 121 страну мира. (+) - простая, быстрая, минимум настроек.  (-) - нет по стадийного контроля качества.</a:t>
            </a: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 err="1"/>
              <a:t>Photomod</a:t>
            </a:r>
            <a:r>
              <a:rPr lang="ru-RU" sz="1400" dirty="0"/>
              <a:t> (Россия) – для пилотируемой авиации и спутников. Высочайшее качество, для профессиональных фотограмметристов. Огромное количество настроек. (+) – контроль качества на каждом этапе. (-) – очень сложная, длительный процесс обработки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>
              <a:buFont typeface="Wingdings" panose="05000000000000000000" pitchFamily="2" charset="2"/>
              <a:buChar char="§"/>
            </a:pPr>
            <a:endParaRPr lang="ru-RU" sz="1600" dirty="0"/>
          </a:p>
        </p:txBody>
      </p:sp>
      <p:sp>
        <p:nvSpPr>
          <p:cNvPr id="27" name="Объект 13">
            <a:extLst>
              <a:ext uri="{FF2B5EF4-FFF2-40B4-BE49-F238E27FC236}">
                <a16:creationId xmlns:a16="http://schemas.microsoft.com/office/drawing/2014/main" xmlns="" id="{123CA1EE-8C1C-AB31-3B1F-E58E7528AF86}"/>
              </a:ext>
            </a:extLst>
          </p:cNvPr>
          <p:cNvSpPr txBox="1">
            <a:spLocks/>
          </p:cNvSpPr>
          <p:nvPr/>
        </p:nvSpPr>
        <p:spPr>
          <a:xfrm>
            <a:off x="6058941" y="4577308"/>
            <a:ext cx="5580000" cy="2005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5600" b="1" dirty="0" err="1"/>
              <a:t>Agisoft</a:t>
            </a:r>
            <a:r>
              <a:rPr lang="en-US" sz="5600" b="1" dirty="0"/>
              <a:t> </a:t>
            </a:r>
            <a:r>
              <a:rPr lang="en-US" sz="5600" b="1" dirty="0" err="1"/>
              <a:t>Metashape</a:t>
            </a:r>
            <a:r>
              <a:rPr lang="ru-RU" sz="5600" dirty="0"/>
              <a:t> (бывший </a:t>
            </a:r>
            <a:r>
              <a:rPr lang="en-US" sz="5600" b="1" dirty="0" err="1"/>
              <a:t>Photoscan</a:t>
            </a:r>
            <a:r>
              <a:rPr lang="ru-RU" sz="5600" b="1" dirty="0"/>
              <a:t>,</a:t>
            </a:r>
            <a:r>
              <a:rPr lang="en-US" sz="5600" b="1" dirty="0"/>
              <a:t> </a:t>
            </a:r>
            <a:r>
              <a:rPr lang="ru-RU" sz="5600" dirty="0"/>
              <a:t>ГК «</a:t>
            </a:r>
            <a:r>
              <a:rPr lang="ru-RU" sz="5600" dirty="0" err="1"/>
              <a:t>Геоскан</a:t>
            </a:r>
            <a:r>
              <a:rPr lang="ru-RU" sz="5600" dirty="0"/>
              <a:t>», Россия) – остается лидером - для БВС, продается в 131 страну мира. (+) - добавили возможности контроля и корректировки на различных стадиях, постоянно увеличивается функционал.</a:t>
            </a:r>
            <a:endParaRPr lang="ru-RU" sz="5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5600" dirty="0"/>
              <a:t>Появилось большое количество ПО: </a:t>
            </a:r>
            <a:r>
              <a:rPr lang="en-US" sz="5600" b="1" dirty="0" err="1"/>
              <a:t>Photomod</a:t>
            </a:r>
            <a:r>
              <a:rPr lang="ru-RU" sz="5600" dirty="0"/>
              <a:t> (Россия) выпустил версию для БВС, </a:t>
            </a:r>
            <a:r>
              <a:rPr lang="en-US" sz="5600" dirty="0"/>
              <a:t>DJI </a:t>
            </a:r>
            <a:r>
              <a:rPr lang="ru-RU" sz="5600" dirty="0"/>
              <a:t>создал</a:t>
            </a:r>
            <a:r>
              <a:rPr lang="en-US" sz="5600" dirty="0"/>
              <a:t> DJI Terra, Autodesk </a:t>
            </a:r>
            <a:r>
              <a:rPr lang="ru-RU" sz="5600" dirty="0"/>
              <a:t>свою </a:t>
            </a:r>
            <a:r>
              <a:rPr lang="en-US" sz="5600" dirty="0"/>
              <a:t>Autodesk </a:t>
            </a:r>
            <a:r>
              <a:rPr lang="en-US" sz="5600" dirty="0" err="1"/>
              <a:t>ReCap</a:t>
            </a:r>
            <a:r>
              <a:rPr lang="en-US" sz="5600" dirty="0"/>
              <a:t> Pro</a:t>
            </a:r>
            <a:r>
              <a:rPr lang="ru-RU" sz="5600" dirty="0"/>
              <a:t>, появилось ПО </a:t>
            </a:r>
            <a:r>
              <a:rPr lang="en-US" sz="5600" dirty="0"/>
              <a:t>Pix4D Mapper </a:t>
            </a:r>
            <a:r>
              <a:rPr lang="ru-RU" sz="5600" dirty="0"/>
              <a:t>и т.д.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28" name="Текст 12">
            <a:extLst>
              <a:ext uri="{FF2B5EF4-FFF2-40B4-BE49-F238E27FC236}">
                <a16:creationId xmlns:a16="http://schemas.microsoft.com/office/drawing/2014/main" xmlns="" id="{02640E51-3DC7-A047-F97C-EA55320620C4}"/>
              </a:ext>
            </a:extLst>
          </p:cNvPr>
          <p:cNvSpPr txBox="1">
            <a:spLocks/>
          </p:cNvSpPr>
          <p:nvPr/>
        </p:nvSpPr>
        <p:spPr>
          <a:xfrm>
            <a:off x="514771" y="4212768"/>
            <a:ext cx="11293421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ru-RU"/>
            </a:defPPr>
            <a:lvl1pPr indent="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20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r>
              <a:rPr lang="ru-RU" sz="1800" dirty="0"/>
              <a:t>3. Фотограмметрические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418908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БПЛА\Фирменный стиль\logo_ENDDD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3" y="35941"/>
            <a:ext cx="1976472" cy="5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B64372C3-1AA2-0CD1-50EA-7852C163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71" y="658218"/>
            <a:ext cx="11388249" cy="102459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Виды услуг и продуктов, получаемых с помощью БВС компанией «ООО Беспилотные технологии»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0296" y="283664"/>
            <a:ext cx="37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Актуально. Объективно. Оперативно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9BD0B961-DD63-2D9F-0250-6812E21863D5}"/>
              </a:ext>
            </a:extLst>
          </p:cNvPr>
          <p:cNvSpPr txBox="1">
            <a:spLocks/>
          </p:cNvSpPr>
          <p:nvPr/>
        </p:nvSpPr>
        <p:spPr>
          <a:xfrm>
            <a:off x="-24680" y="589534"/>
            <a:ext cx="12240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2EA5433B-C506-C6F3-AD8B-9D7D1F274227}"/>
              </a:ext>
            </a:extLst>
          </p:cNvPr>
          <p:cNvSpPr txBox="1">
            <a:spLocks/>
          </p:cNvSpPr>
          <p:nvPr/>
        </p:nvSpPr>
        <p:spPr>
          <a:xfrm rot="5400000">
            <a:off x="-2229656" y="2771664"/>
            <a:ext cx="4752000" cy="1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7E7A91-2AA4-45E6-C88E-7408535AC658}"/>
              </a:ext>
            </a:extLst>
          </p:cNvPr>
          <p:cNvSpPr txBox="1"/>
          <p:nvPr/>
        </p:nvSpPr>
        <p:spPr>
          <a:xfrm>
            <a:off x="335360" y="6583014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xmlns="" id="{565D1112-9EEF-34E1-5EB3-4F9547A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4000"/>
            <a:ext cx="12204000" cy="25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02458-9C56-87F1-3E30-22454845E61B}"/>
              </a:ext>
            </a:extLst>
          </p:cNvPr>
          <p:cNvSpPr txBox="1"/>
          <p:nvPr/>
        </p:nvSpPr>
        <p:spPr>
          <a:xfrm>
            <a:off x="310680" y="6588000"/>
            <a:ext cx="48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Более 7700 полётов БВС, около 9300 часов в воздухе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A3BFA8-F970-CDAF-5A7E-267958368FE1}"/>
              </a:ext>
            </a:extLst>
          </p:cNvPr>
          <p:cNvSpPr txBox="1"/>
          <p:nvPr/>
        </p:nvSpPr>
        <p:spPr>
          <a:xfrm>
            <a:off x="263353" y="1980123"/>
            <a:ext cx="11701302" cy="3416320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/>
              <a:t>Мониторинг объектов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/>
              <a:t>Ортофотопланы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/>
              <a:t>Цифровые модели рельефа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/>
              <a:t>Цифровые топопланы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/>
              <a:t>3</a:t>
            </a:r>
            <a:r>
              <a:rPr lang="en-US" sz="2400" dirty="0"/>
              <a:t>D </a:t>
            </a:r>
            <a:r>
              <a:rPr lang="ru-RU" sz="2400" dirty="0"/>
              <a:t>модели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/>
              <a:t>Комплекс работ по инвентаризации линий электропередач и газопроводов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/>
              <a:t>Комплекс работ по инвентаризации с/х полей (вкл. мультиспектральную съёмку)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/>
              <a:t>Комплекс работ по инженерно-геодезическим изысканиям в малоэтажном строительстве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1162402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13274</TotalTime>
  <Words>2266</Words>
  <Application>Microsoft Office PowerPoint</Application>
  <PresentationFormat>Широкоэкранный</PresentationFormat>
  <Paragraphs>319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Roboto</vt:lpstr>
      <vt:lpstr>Times New Roman</vt:lpstr>
      <vt:lpstr>Wingdings</vt:lpstr>
      <vt:lpstr>Тема Office</vt:lpstr>
      <vt:lpstr>Развития среды и направлений применения БВС на примере  ООО «Беспилотные технологии»  с 2015 по 2023 годы.</vt:lpstr>
      <vt:lpstr>Отрасли применения БВС</vt:lpstr>
      <vt:lpstr>Парк БВС и объёмы выполненных работ за 2015-2023 гг.</vt:lpstr>
      <vt:lpstr>Компании-производители БВС, доступных в 2015 г.</vt:lpstr>
      <vt:lpstr>Компании-производители БВС, доступных в 2015 и 2023 гг.</vt:lpstr>
      <vt:lpstr>Развитие моделей БВС ГК «Беспилотные системы», г. Ижевск </vt:lpstr>
      <vt:lpstr>Развитие моделей БВС ГК «Геоскан», г. Санкт-Петербург</vt:lpstr>
      <vt:lpstr>Сравнение программного обеспечения для БВС 2015 и 2023 гг </vt:lpstr>
      <vt:lpstr>Виды услуг и продуктов, получаемых с помощью БВС компанией «ООО Беспилотные технологии»</vt:lpstr>
      <vt:lpstr>Сравнение среды использования БВС в 2015 и 2023 годах</vt:lpstr>
      <vt:lpstr>Сравнение рынка специалистов в сфере БВС в 2015 и 2023 гг. </vt:lpstr>
      <vt:lpstr>Изменения в Воздушном кодексе РФ (по БВС 30 кг и менее)</vt:lpstr>
      <vt:lpstr>Другие ключевые изменения в законах по БВС 30 кг и менее</vt:lpstr>
      <vt:lpstr>Спасибо за внимание. Тел.+7 (923)-191-00-61; ra@bplatech.ru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Карты учета полей</dc:title>
  <dc:creator>www www</dc:creator>
  <cp:lastModifiedBy>i.leontev</cp:lastModifiedBy>
  <cp:revision>687</cp:revision>
  <cp:lastPrinted>2014-12-28T11:37:38Z</cp:lastPrinted>
  <dcterms:created xsi:type="dcterms:W3CDTF">2014-08-04T03:31:55Z</dcterms:created>
  <dcterms:modified xsi:type="dcterms:W3CDTF">2023-06-27T03:34:00Z</dcterms:modified>
</cp:coreProperties>
</file>