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5" r:id="rId4"/>
    <p:sldId id="269" r:id="rId5"/>
    <p:sldId id="276" r:id="rId6"/>
    <p:sldId id="288" r:id="rId7"/>
    <p:sldId id="281" r:id="rId8"/>
    <p:sldId id="286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10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900A-5E2B-4C2B-89D4-4CCEB88474FD}" type="datetimeFigureOut">
              <a:rPr lang="ru-RU" smtClean="0"/>
              <a:t>12.06.2024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55BC-9BD1-490A-BA6F-E5956508F4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833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900A-5E2B-4C2B-89D4-4CCEB88474FD}" type="datetimeFigureOut">
              <a:rPr lang="ru-RU" smtClean="0"/>
              <a:t>12.06.2024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55BC-9BD1-490A-BA6F-E5956508F4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62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900A-5E2B-4C2B-89D4-4CCEB88474FD}" type="datetimeFigureOut">
              <a:rPr lang="ru-RU" smtClean="0"/>
              <a:t>12.06.2024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55BC-9BD1-490A-BA6F-E5956508F4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718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900A-5E2B-4C2B-89D4-4CCEB88474FD}" type="datetimeFigureOut">
              <a:rPr lang="ru-RU" smtClean="0"/>
              <a:t>12.06.2024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55BC-9BD1-490A-BA6F-E5956508F4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778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900A-5E2B-4C2B-89D4-4CCEB88474FD}" type="datetimeFigureOut">
              <a:rPr lang="ru-RU" smtClean="0"/>
              <a:t>12.06.2024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55BC-9BD1-490A-BA6F-E5956508F4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95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900A-5E2B-4C2B-89D4-4CCEB88474FD}" type="datetimeFigureOut">
              <a:rPr lang="ru-RU" smtClean="0"/>
              <a:t>12.06.2024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55BC-9BD1-490A-BA6F-E5956508F4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41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900A-5E2B-4C2B-89D4-4CCEB88474FD}" type="datetimeFigureOut">
              <a:rPr lang="ru-RU" smtClean="0"/>
              <a:t>12.06.2024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55BC-9BD1-490A-BA6F-E5956508F4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34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900A-5E2B-4C2B-89D4-4CCEB88474FD}" type="datetimeFigureOut">
              <a:rPr lang="ru-RU" smtClean="0"/>
              <a:t>12.06.2024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55BC-9BD1-490A-BA6F-E5956508F4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908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900A-5E2B-4C2B-89D4-4CCEB88474FD}" type="datetimeFigureOut">
              <a:rPr lang="ru-RU" smtClean="0"/>
              <a:t>12.06.2024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55BC-9BD1-490A-BA6F-E5956508F4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260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900A-5E2B-4C2B-89D4-4CCEB88474FD}" type="datetimeFigureOut">
              <a:rPr lang="ru-RU" smtClean="0"/>
              <a:t>12.06.2024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55BC-9BD1-490A-BA6F-E5956508F4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107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900A-5E2B-4C2B-89D4-4CCEB88474FD}" type="datetimeFigureOut">
              <a:rPr lang="ru-RU" smtClean="0"/>
              <a:t>12.06.2024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55BC-9BD1-490A-BA6F-E5956508F4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021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F900A-5E2B-4C2B-89D4-4CCEB88474FD}" type="datetimeFigureOut">
              <a:rPr lang="ru-RU" smtClean="0"/>
              <a:t>12.06.2024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355BC-9BD1-490A-BA6F-E5956508F4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105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12570" y="314547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Методология профессиональной подготовки водителя в парадигме общих требований и индивидуальных возможностей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4600" y="80010"/>
            <a:ext cx="75798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700" b="1" dirty="0" smtClean="0"/>
              <a:t>Сибирский государственный </a:t>
            </a:r>
          </a:p>
          <a:p>
            <a:pPr algn="ctr"/>
            <a:r>
              <a:rPr lang="ru-RU" sz="2700" b="1" dirty="0" smtClean="0"/>
              <a:t>автомобильно-дорожный университет (СибАДИ)</a:t>
            </a:r>
            <a:endParaRPr lang="ru-RU" sz="27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084570" y="5533073"/>
            <a:ext cx="54374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b="1" dirty="0" smtClean="0"/>
              <a:t>Кандидат педагогических наук, доцент</a:t>
            </a:r>
          </a:p>
          <a:p>
            <a:pPr algn="r"/>
            <a:r>
              <a:rPr lang="ru-RU" sz="2400" b="1" dirty="0" smtClean="0"/>
              <a:t>Бебинов Сергей Евгеньевич</a:t>
            </a:r>
            <a:endParaRPr lang="ru-RU" sz="24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850583"/>
            <a:ext cx="1912620" cy="190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433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092" y="-59162"/>
            <a:ext cx="1125019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Противоречие универсального и индивидуального 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в профессиональном обучении водителей транспортных средств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02609" y="963701"/>
            <a:ext cx="255800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</a:rPr>
              <a:t>Универсальное</a:t>
            </a: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</a:rPr>
              <a:t>(общее)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78886" y="1202948"/>
            <a:ext cx="2836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Индивидуальное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10135" y="1726168"/>
            <a:ext cx="27183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Приказ Минпросвещения</a:t>
            </a:r>
          </a:p>
          <a:p>
            <a:pPr algn="ctr"/>
            <a:r>
              <a:rPr lang="ru-RU" dirty="0" smtClean="0"/>
              <a:t>от 08.11.2021 г. № 808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068830" y="2526387"/>
            <a:ext cx="155523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Базовый цикл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867471" y="3134183"/>
            <a:ext cx="206017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Специальный цикл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597324" y="3716549"/>
            <a:ext cx="266329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Профессиональный цикл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080541" y="4309657"/>
            <a:ext cx="184710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Знания и умения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902970" y="4881204"/>
            <a:ext cx="103784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77365" y="5467142"/>
            <a:ext cx="25426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</a:rPr>
              <a:t>Противоречия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26796" y="4990088"/>
            <a:ext cx="395056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Отсутствие четких </a:t>
            </a:r>
          </a:p>
          <a:p>
            <a:r>
              <a:rPr lang="ru-RU" dirty="0"/>
              <a:t>и</a:t>
            </a:r>
            <a:r>
              <a:rPr lang="ru-RU" dirty="0" smtClean="0"/>
              <a:t> понятных рекомендаций</a:t>
            </a:r>
          </a:p>
          <a:p>
            <a:r>
              <a:rPr lang="ru-RU" dirty="0"/>
              <a:t>п</a:t>
            </a:r>
            <a:r>
              <a:rPr lang="ru-RU" dirty="0" smtClean="0"/>
              <a:t>о средствам, методам и критериям</a:t>
            </a:r>
          </a:p>
          <a:p>
            <a:r>
              <a:rPr lang="ru-RU" dirty="0"/>
              <a:t>о</a:t>
            </a:r>
            <a:r>
              <a:rPr lang="ru-RU" dirty="0" smtClean="0"/>
              <a:t>ценки умений.</a:t>
            </a:r>
          </a:p>
          <a:p>
            <a:r>
              <a:rPr lang="ru-RU" dirty="0" smtClean="0"/>
              <a:t>Отсутствие составляющей «</a:t>
            </a:r>
            <a:r>
              <a:rPr lang="ru-RU" b="1" dirty="0" smtClean="0">
                <a:solidFill>
                  <a:srgbClr val="FF0000"/>
                </a:solidFill>
              </a:rPr>
              <a:t>ВЛАДЕТЬ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7778886" y="4990088"/>
            <a:ext cx="410240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Большое количество индивидуальных</a:t>
            </a:r>
          </a:p>
          <a:p>
            <a:r>
              <a:rPr lang="ru-RU" dirty="0"/>
              <a:t>о</a:t>
            </a:r>
            <a:r>
              <a:rPr lang="ru-RU" dirty="0" smtClean="0"/>
              <a:t>собенностей, что затрудняет выбрать </a:t>
            </a:r>
          </a:p>
          <a:p>
            <a:r>
              <a:rPr lang="ru-RU" dirty="0"/>
              <a:t>в</a:t>
            </a:r>
            <a:r>
              <a:rPr lang="ru-RU" dirty="0" smtClean="0"/>
              <a:t>едущее для конкретного курсанта.</a:t>
            </a:r>
          </a:p>
          <a:p>
            <a:r>
              <a:rPr lang="ru-RU" dirty="0" smtClean="0"/>
              <a:t>Дефицит опытных специалистов.</a:t>
            </a:r>
          </a:p>
          <a:p>
            <a:r>
              <a:rPr lang="ru-RU" dirty="0" smtClean="0"/>
              <a:t>В лучшем случае не индивидуальный,</a:t>
            </a:r>
            <a:r>
              <a:rPr lang="en-US" dirty="0" smtClean="0"/>
              <a:t> </a:t>
            </a:r>
            <a:r>
              <a:rPr lang="ru-RU" dirty="0" smtClean="0"/>
              <a:t>а</a:t>
            </a:r>
          </a:p>
          <a:p>
            <a:r>
              <a:rPr lang="ru-RU" dirty="0" smtClean="0"/>
              <a:t> дифференцированный подход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7777827" y="1835051"/>
            <a:ext cx="341003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Свойства темперамента</a:t>
            </a:r>
          </a:p>
          <a:p>
            <a:r>
              <a:rPr lang="ru-RU" dirty="0" smtClean="0"/>
              <a:t>Свойства нервной системы</a:t>
            </a:r>
          </a:p>
          <a:p>
            <a:r>
              <a:rPr lang="ru-RU" dirty="0" smtClean="0"/>
              <a:t>Тревожность</a:t>
            </a:r>
          </a:p>
          <a:p>
            <a:r>
              <a:rPr lang="ru-RU" dirty="0" smtClean="0"/>
              <a:t>Мотивация</a:t>
            </a:r>
          </a:p>
          <a:p>
            <a:r>
              <a:rPr lang="ru-RU" dirty="0" smtClean="0"/>
              <a:t>Психофизиологические свойства</a:t>
            </a:r>
          </a:p>
          <a:p>
            <a:r>
              <a:rPr lang="ru-RU" dirty="0" smtClean="0"/>
              <a:t>Пол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8632292" y="3503515"/>
            <a:ext cx="170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СПОСОБНОСТИ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778886" y="3828291"/>
            <a:ext cx="21262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Общие</a:t>
            </a:r>
          </a:p>
          <a:p>
            <a:r>
              <a:rPr lang="ru-RU" dirty="0" smtClean="0"/>
              <a:t>Специальные</a:t>
            </a:r>
          </a:p>
          <a:p>
            <a:r>
              <a:rPr lang="ru-RU" dirty="0" smtClean="0"/>
              <a:t>Профессиональные</a:t>
            </a:r>
            <a:endParaRPr lang="ru-RU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7778886" y="3503515"/>
            <a:ext cx="325106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7727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5349" y="22082"/>
            <a:ext cx="10515600" cy="726134"/>
          </a:xfrm>
        </p:spPr>
        <p:txBody>
          <a:bodyPr/>
          <a:lstStyle/>
          <a:p>
            <a:pPr algn="ctr"/>
            <a:r>
              <a:rPr lang="ru-RU" b="1" i="1" dirty="0" smtClean="0"/>
              <a:t>Уровни водительских навыков</a:t>
            </a:r>
            <a:endParaRPr lang="ru-RU" b="1" i="1" dirty="0"/>
          </a:p>
        </p:txBody>
      </p:sp>
      <p:grpSp>
        <p:nvGrpSpPr>
          <p:cNvPr id="12" name="Группа 11"/>
          <p:cNvGrpSpPr/>
          <p:nvPr/>
        </p:nvGrpSpPr>
        <p:grpSpPr>
          <a:xfrm>
            <a:off x="1569966" y="748216"/>
            <a:ext cx="10384899" cy="5408427"/>
            <a:chOff x="666996" y="748216"/>
            <a:chExt cx="10384899" cy="5408427"/>
          </a:xfrm>
        </p:grpSpPr>
        <p:sp>
          <p:nvSpPr>
            <p:cNvPr id="5" name="Правая фигурная скобка 4"/>
            <p:cNvSpPr/>
            <p:nvPr/>
          </p:nvSpPr>
          <p:spPr>
            <a:xfrm>
              <a:off x="6731043" y="4105624"/>
              <a:ext cx="366987" cy="1348675"/>
            </a:xfrm>
            <a:prstGeom prst="rightBrace">
              <a:avLst>
                <a:gd name="adj1" fmla="val 32154"/>
                <a:gd name="adj2" fmla="val 47458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авая фигурная скобка 12"/>
            <p:cNvSpPr/>
            <p:nvPr/>
          </p:nvSpPr>
          <p:spPr>
            <a:xfrm>
              <a:off x="5909310" y="1724576"/>
              <a:ext cx="303646" cy="1404687"/>
            </a:xfrm>
            <a:prstGeom prst="rightBrace">
              <a:avLst>
                <a:gd name="adj1" fmla="val 32154"/>
                <a:gd name="adj2" fmla="val 47458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1" name="Группа 10"/>
            <p:cNvGrpSpPr/>
            <p:nvPr/>
          </p:nvGrpSpPr>
          <p:grpSpPr>
            <a:xfrm>
              <a:off x="666996" y="748216"/>
              <a:ext cx="10384899" cy="5408427"/>
              <a:chOff x="666996" y="748216"/>
              <a:chExt cx="10384899" cy="5408427"/>
            </a:xfrm>
          </p:grpSpPr>
          <p:grpSp>
            <p:nvGrpSpPr>
              <p:cNvPr id="3" name="Группа 2"/>
              <p:cNvGrpSpPr/>
              <p:nvPr/>
            </p:nvGrpSpPr>
            <p:grpSpPr>
              <a:xfrm>
                <a:off x="666996" y="748216"/>
                <a:ext cx="6064047" cy="5408427"/>
                <a:chOff x="2735826" y="646072"/>
                <a:chExt cx="6064047" cy="5408427"/>
              </a:xfrm>
            </p:grpSpPr>
            <p:sp>
              <p:nvSpPr>
                <p:cNvPr id="22" name="TextBox 21"/>
                <p:cNvSpPr txBox="1"/>
                <p:nvPr/>
              </p:nvSpPr>
              <p:spPr>
                <a:xfrm>
                  <a:off x="3010146" y="4705824"/>
                  <a:ext cx="5429250" cy="646331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dirty="0" smtClean="0"/>
                    <a:t>Технические </a:t>
                  </a:r>
                  <a:r>
                    <a:rPr lang="ru-RU" dirty="0"/>
                    <a:t>водительские навыки </a:t>
                  </a:r>
                  <a:r>
                    <a:rPr lang="ru-RU" dirty="0" smtClean="0"/>
                    <a:t>маневрирования в ограниченных условиях движения</a:t>
                  </a:r>
                  <a:endParaRPr lang="ru-RU" dirty="0"/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3221664" y="4003480"/>
                  <a:ext cx="4856458" cy="646331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ru-RU" dirty="0" smtClean="0"/>
                    <a:t>Технические водительские навыки управления </a:t>
                  </a:r>
                </a:p>
                <a:p>
                  <a:pPr algn="ctr"/>
                  <a:r>
                    <a:rPr lang="ru-RU" dirty="0" smtClean="0"/>
                    <a:t>автомобилем в условиях транспортного потока</a:t>
                  </a:r>
                  <a:endParaRPr lang="ru-RU" dirty="0"/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3529629" y="3024137"/>
                  <a:ext cx="4240529" cy="923330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dirty="0" smtClean="0"/>
                    <a:t>Тактические водительские навыки</a:t>
                  </a:r>
                </a:p>
                <a:p>
                  <a:pPr algn="ctr"/>
                  <a:r>
                    <a:rPr lang="ru-RU" dirty="0"/>
                    <a:t>в</a:t>
                  </a:r>
                  <a:r>
                    <a:rPr lang="ru-RU" dirty="0" smtClean="0"/>
                    <a:t>заимодействия с другими участниками движения</a:t>
                  </a:r>
                  <a:endParaRPr lang="ru-RU" dirty="0"/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3702406" y="2321793"/>
                  <a:ext cx="3894977" cy="646331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ru-RU" dirty="0" smtClean="0"/>
                    <a:t>Стратегические водительские навыки</a:t>
                  </a:r>
                </a:p>
                <a:p>
                  <a:pPr algn="ctr"/>
                  <a:r>
                    <a:rPr lang="ru-RU" dirty="0" smtClean="0"/>
                    <a:t>планирования поездки</a:t>
                  </a:r>
                  <a:endParaRPr lang="ru-RU" dirty="0"/>
                </a:p>
              </p:txBody>
            </p:sp>
            <p:sp>
              <p:nvSpPr>
                <p:cNvPr id="26" name="TextBox 25"/>
                <p:cNvSpPr txBox="1"/>
                <p:nvPr/>
              </p:nvSpPr>
              <p:spPr>
                <a:xfrm>
                  <a:off x="3847832" y="1622432"/>
                  <a:ext cx="3604127" cy="646331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ru-RU" dirty="0" smtClean="0"/>
                    <a:t>Индивидуальный стиль вождения,</a:t>
                  </a:r>
                </a:p>
                <a:p>
                  <a:pPr algn="ctr"/>
                  <a:r>
                    <a:rPr lang="ru-RU" dirty="0" smtClean="0"/>
                    <a:t>оценка рисков</a:t>
                  </a:r>
                  <a:endParaRPr lang="ru-RU" dirty="0"/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4304497" y="646072"/>
                  <a:ext cx="2690800" cy="923330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ru-RU" dirty="0" smtClean="0"/>
                    <a:t>Культура вождения,</a:t>
                  </a:r>
                </a:p>
                <a:p>
                  <a:pPr algn="ctr"/>
                  <a:r>
                    <a:rPr lang="ru-RU" dirty="0"/>
                    <a:t>п</a:t>
                  </a:r>
                  <a:r>
                    <a:rPr lang="ru-RU" dirty="0" smtClean="0"/>
                    <a:t>редвидение и действия </a:t>
                  </a:r>
                </a:p>
                <a:p>
                  <a:pPr algn="ctr"/>
                  <a:r>
                    <a:rPr lang="ru-RU" dirty="0" smtClean="0"/>
                    <a:t>с учетом чужих ошибок</a:t>
                  </a:r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2735826" y="5408168"/>
                  <a:ext cx="6064047" cy="646331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dirty="0" smtClean="0"/>
                    <a:t>Соответствующий уровень здоровья и работоспособность обучающегося водителя</a:t>
                  </a:r>
                  <a:endParaRPr lang="ru-RU" dirty="0"/>
                </a:p>
              </p:txBody>
            </p:sp>
          </p:grpSp>
          <p:sp>
            <p:nvSpPr>
              <p:cNvPr id="4" name="Стрелка вправо 3"/>
              <p:cNvSpPr/>
              <p:nvPr/>
            </p:nvSpPr>
            <p:spPr>
              <a:xfrm>
                <a:off x="7994904" y="5584042"/>
                <a:ext cx="978408" cy="484632"/>
              </a:xfrm>
              <a:prstGeom prst="rightArrow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Стрелка вправо 13"/>
              <p:cNvSpPr/>
              <p:nvPr/>
            </p:nvSpPr>
            <p:spPr>
              <a:xfrm>
                <a:off x="7547610" y="4464327"/>
                <a:ext cx="978408" cy="484632"/>
              </a:xfrm>
              <a:prstGeom prst="rightArrow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Стрелка вправо 14"/>
              <p:cNvSpPr/>
              <p:nvPr/>
            </p:nvSpPr>
            <p:spPr>
              <a:xfrm>
                <a:off x="6891062" y="3337493"/>
                <a:ext cx="978408" cy="484632"/>
              </a:xfrm>
              <a:prstGeom prst="rightArrow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" name="Стрелка вправо 15"/>
              <p:cNvSpPr/>
              <p:nvPr/>
            </p:nvSpPr>
            <p:spPr>
              <a:xfrm>
                <a:off x="6370566" y="2144295"/>
                <a:ext cx="978408" cy="484632"/>
              </a:xfrm>
              <a:prstGeom prst="rightArrow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Стрелка вправо 16"/>
              <p:cNvSpPr/>
              <p:nvPr/>
            </p:nvSpPr>
            <p:spPr>
              <a:xfrm>
                <a:off x="5263571" y="926519"/>
                <a:ext cx="978408" cy="484632"/>
              </a:xfrm>
              <a:prstGeom prst="rightArrow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9144000" y="5503059"/>
                <a:ext cx="190789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dirty="0" smtClean="0">
                    <a:solidFill>
                      <a:srgbClr val="FF0000"/>
                    </a:solidFill>
                  </a:rPr>
                  <a:t>Функциональная </a:t>
                </a:r>
              </a:p>
              <a:p>
                <a:pPr algn="ctr"/>
                <a:r>
                  <a:rPr lang="ru-RU" dirty="0" smtClean="0">
                    <a:solidFill>
                      <a:srgbClr val="FF0000"/>
                    </a:solidFill>
                  </a:rPr>
                  <a:t>надежность</a:t>
                </a:r>
                <a:endParaRPr lang="ru-RU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8881872" y="4521977"/>
                <a:ext cx="15135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>
                    <a:solidFill>
                      <a:srgbClr val="FF0000"/>
                    </a:solidFill>
                  </a:rPr>
                  <a:t>Безопасность</a:t>
                </a:r>
                <a:endParaRPr lang="ru-RU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8221023" y="3264780"/>
                <a:ext cx="187692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dirty="0" smtClean="0">
                    <a:solidFill>
                      <a:srgbClr val="FF0000"/>
                    </a:solidFill>
                  </a:rPr>
                  <a:t>Взаимодействие,</a:t>
                </a:r>
              </a:p>
              <a:p>
                <a:pPr algn="ctr"/>
                <a:r>
                  <a:rPr lang="ru-RU" dirty="0" smtClean="0">
                    <a:solidFill>
                      <a:srgbClr val="FF0000"/>
                    </a:solidFill>
                  </a:rPr>
                  <a:t>социум</a:t>
                </a:r>
                <a:endParaRPr lang="ru-RU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506584" y="2186241"/>
                <a:ext cx="16474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>
                    <a:solidFill>
                      <a:srgbClr val="FF0000"/>
                    </a:solidFill>
                  </a:rPr>
                  <a:t>Оценка рисков</a:t>
                </a:r>
                <a:endParaRPr lang="ru-RU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6454193" y="980444"/>
                <a:ext cx="17668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>
                    <a:solidFill>
                      <a:srgbClr val="FF0000"/>
                    </a:solidFill>
                  </a:rPr>
                  <a:t>Безаварийность</a:t>
                </a:r>
                <a:endParaRPr lang="ru-RU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18" name="Левая фигурная скобка 17"/>
          <p:cNvSpPr/>
          <p:nvPr/>
        </p:nvSpPr>
        <p:spPr>
          <a:xfrm>
            <a:off x="1214112" y="3126281"/>
            <a:ext cx="422192" cy="3030362"/>
          </a:xfrm>
          <a:prstGeom prst="leftBrace">
            <a:avLst>
              <a:gd name="adj1" fmla="val 59772"/>
              <a:gd name="adj2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Левая фигурная скобка 27"/>
          <p:cNvSpPr/>
          <p:nvPr/>
        </p:nvSpPr>
        <p:spPr>
          <a:xfrm>
            <a:off x="1344232" y="748216"/>
            <a:ext cx="422192" cy="2322052"/>
          </a:xfrm>
          <a:prstGeom prst="leftBrace">
            <a:avLst>
              <a:gd name="adj1" fmla="val 59772"/>
              <a:gd name="adj2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278961" y="3474831"/>
            <a:ext cx="800219" cy="246362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Безопасность</a:t>
            </a:r>
          </a:p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дорожного движения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3354" y="396168"/>
            <a:ext cx="800219" cy="302614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Качество </a:t>
            </a:r>
          </a:p>
          <a:p>
            <a:pPr algn="ctr"/>
            <a:r>
              <a:rPr lang="ru-RU" sz="2000" dirty="0">
                <a:solidFill>
                  <a:srgbClr val="FF0000"/>
                </a:solidFill>
              </a:rPr>
              <a:t>а</a:t>
            </a:r>
            <a:r>
              <a:rPr lang="ru-RU" sz="2000" dirty="0" smtClean="0">
                <a:solidFill>
                  <a:srgbClr val="FF0000"/>
                </a:solidFill>
              </a:rPr>
              <a:t>втомобильных перевозок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678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2612" y="1"/>
            <a:ext cx="10515600" cy="115443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Технические водительские навыки маневрирования в ограниченных условиях движения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684557" y="1401684"/>
            <a:ext cx="11011710" cy="469065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/>
              <a:t>Устойчивость двигательного навыка начала движения (УДН</a:t>
            </a:r>
            <a:r>
              <a:rPr lang="ru-RU" sz="3200" dirty="0" smtClean="0"/>
              <a:t>);</a:t>
            </a:r>
          </a:p>
          <a:p>
            <a:r>
              <a:rPr lang="ru-RU" sz="3200" dirty="0"/>
              <a:t>Общая скоординированность управляющих автомобилем действий (опережающие действия органами управления, использование инерционных свойств автомобиля) (СД)</a:t>
            </a:r>
          </a:p>
          <a:p>
            <a:r>
              <a:rPr lang="ru-RU" sz="3200" dirty="0" smtClean="0"/>
              <a:t>Оценка боковых габаритов автомобиля (БГ);</a:t>
            </a:r>
          </a:p>
          <a:p>
            <a:r>
              <a:rPr lang="ru-RU" sz="3200" dirty="0" smtClean="0"/>
              <a:t>Оценка переднего </a:t>
            </a:r>
            <a:r>
              <a:rPr lang="ru-RU" sz="3200" dirty="0"/>
              <a:t>габарита автомобиля (ПГ</a:t>
            </a:r>
            <a:r>
              <a:rPr lang="ru-RU" sz="3200" dirty="0" smtClean="0"/>
              <a:t>);</a:t>
            </a:r>
          </a:p>
          <a:p>
            <a:r>
              <a:rPr lang="ru-RU" sz="3200" dirty="0" smtClean="0"/>
              <a:t>Определение зрительно-моторных ориентиров движения (траектории) (ЗМО);</a:t>
            </a:r>
          </a:p>
          <a:p>
            <a:r>
              <a:rPr lang="ru-RU" sz="3200" dirty="0" smtClean="0"/>
              <a:t>Определение ориентиров движения задним ходом (траектории и задний габарит) (ДЗХ);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97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34353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Технические водительские навыки </a:t>
            </a:r>
            <a:r>
              <a:rPr lang="ru-RU" sz="2400" b="1" dirty="0" smtClean="0">
                <a:solidFill>
                  <a:srgbClr val="FF0000"/>
                </a:solidFill>
              </a:rPr>
              <a:t>управления автомобилем </a:t>
            </a:r>
            <a:r>
              <a:rPr lang="ru-RU" sz="2400" b="1" dirty="0">
                <a:solidFill>
                  <a:srgbClr val="FF0000"/>
                </a:solidFill>
              </a:rPr>
              <a:t>в условиях транспортного потока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2259" y="343534"/>
            <a:ext cx="7419865" cy="6514465"/>
          </a:xfrm>
        </p:spPr>
      </p:pic>
    </p:spTree>
    <p:extLst>
      <p:ext uri="{BB962C8B-B14F-4D97-AF65-F5344CB8AC3E}">
        <p14:creationId xmlns:p14="http://schemas.microsoft.com/office/powerpoint/2010/main" val="2243918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820" y="0"/>
            <a:ext cx="10515600" cy="72707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Пример расположения контрольных точек</a:t>
            </a:r>
            <a:endParaRPr lang="ru-RU" sz="4000" b="1" dirty="0">
              <a:solidFill>
                <a:srgbClr val="FF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784"/>
            <a:ext cx="4754880" cy="3817620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620" y="682784"/>
            <a:ext cx="4937760" cy="280416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3740" y="3949700"/>
            <a:ext cx="3002280" cy="28194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463" y="3486944"/>
            <a:ext cx="4162337" cy="3220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48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7161"/>
            <a:ext cx="12192000" cy="697229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Соответствие </a:t>
            </a:r>
            <a:r>
              <a:rPr lang="ru-RU" sz="2800" b="1" dirty="0" smtClean="0">
                <a:solidFill>
                  <a:srgbClr val="FF0000"/>
                </a:solidFill>
              </a:rPr>
              <a:t>формируемых водительских навыков уровням удобства движения</a:t>
            </a:r>
            <a:r>
              <a:rPr lang="ru-RU" sz="3200" b="1" i="1" dirty="0"/>
              <a:t/>
            </a:r>
            <a:br>
              <a:rPr lang="ru-RU" sz="3200" b="1" i="1" dirty="0"/>
            </a:br>
            <a:endParaRPr lang="ru-RU" sz="32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7055497"/>
              </p:ext>
            </p:extLst>
          </p:nvPr>
        </p:nvGraphicFramePr>
        <p:xfrm>
          <a:off x="112395" y="596895"/>
          <a:ext cx="11967210" cy="616031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50031"/>
                <a:gridCol w="8655334"/>
                <a:gridCol w="762000"/>
                <a:gridCol w="685800"/>
                <a:gridCol w="614045"/>
              </a:tblGrid>
              <a:tr h="5660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навыка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Навыки вождения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Уровни удобства </a:t>
                      </a:r>
                      <a:r>
                        <a:rPr lang="ru-RU" sz="1600" dirty="0" smtClean="0">
                          <a:effectLst/>
                        </a:rPr>
                        <a:t>движения (по Яндекс-карте)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83029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Осведомительно-коммуникативные навыки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830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Подготовка рабочего места водителя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830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Пользование зеркалами заднего вида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</a:tr>
              <a:tr h="2830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Использование указателей поворотов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</a:tr>
              <a:tr h="283029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Паттерны управления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830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Начало движения на регулируемом перекрестке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</a:tr>
              <a:tr h="2830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Остановка у края проезжей части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83029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Технические навыки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830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Своевременность переключения передач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830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Обеспечение безопасной дистанции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</a:tr>
              <a:tr h="5660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Выбор оптимального скоростного 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режима движения в транспортном потоке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830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Торможение автомобиля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</a:tr>
              <a:tr h="5660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Выбор оптимального скоростного режима 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при маневрировании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5660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Выбор оптимальной траектории движения 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при маневрировании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830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Расположение на полосе движения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</a:tr>
              <a:tr h="2830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Перестроение между полосами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600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125095"/>
            <a:ext cx="10515600" cy="777875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Технология проектирования </a:t>
            </a:r>
            <a:r>
              <a:rPr lang="ru-RU" b="1" dirty="0" smtClean="0">
                <a:solidFill>
                  <a:srgbClr val="FF0000"/>
                </a:solidFill>
              </a:rPr>
              <a:t>ГИОТ</a:t>
            </a:r>
            <a:endParaRPr lang="ru-RU" b="1" dirty="0">
              <a:solidFill>
                <a:srgbClr val="FF0000"/>
              </a:solidFill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1358264" y="902970"/>
            <a:ext cx="9475470" cy="5760720"/>
            <a:chOff x="1358264" y="902970"/>
            <a:chExt cx="9475470" cy="5760720"/>
          </a:xfrm>
        </p:grpSpPr>
        <p:grpSp>
          <p:nvGrpSpPr>
            <p:cNvPr id="8" name="Группа 7"/>
            <p:cNvGrpSpPr/>
            <p:nvPr/>
          </p:nvGrpSpPr>
          <p:grpSpPr>
            <a:xfrm>
              <a:off x="1358264" y="902970"/>
              <a:ext cx="9475470" cy="5760720"/>
              <a:chOff x="1358264" y="902970"/>
              <a:chExt cx="9475470" cy="5760720"/>
            </a:xfrm>
          </p:grpSpPr>
          <p:pic>
            <p:nvPicPr>
              <p:cNvPr id="4" name="Рисунок 3"/>
              <p:cNvPicPr/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58264" y="902970"/>
                <a:ext cx="9475470" cy="5760720"/>
              </a:xfrm>
              <a:prstGeom prst="rect">
                <a:avLst/>
              </a:prstGeom>
            </p:spPr>
          </p:pic>
          <p:cxnSp>
            <p:nvCxnSpPr>
              <p:cNvPr id="5" name="Прямая соединительная линия 4"/>
              <p:cNvCxnSpPr/>
              <p:nvPr/>
            </p:nvCxnSpPr>
            <p:spPr>
              <a:xfrm flipH="1">
                <a:off x="1931670" y="1588770"/>
                <a:ext cx="685800" cy="0"/>
              </a:xfrm>
              <a:prstGeom prst="line">
                <a:avLst/>
              </a:prstGeom>
              <a:ln w="19050">
                <a:prstDash val="lg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Прямая со стрелкой 6"/>
              <p:cNvCxnSpPr/>
              <p:nvPr/>
            </p:nvCxnSpPr>
            <p:spPr>
              <a:xfrm>
                <a:off x="1943100" y="1600200"/>
                <a:ext cx="0" cy="1120140"/>
              </a:xfrm>
              <a:prstGeom prst="straightConnector1">
                <a:avLst/>
              </a:prstGeom>
              <a:ln w="19050">
                <a:prstDash val="lgDash"/>
                <a:headEnd type="none" w="med" len="med"/>
                <a:tailEnd type="arrow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9" name="TextBox 8"/>
            <p:cNvSpPr txBox="1"/>
            <p:nvPr/>
          </p:nvSpPr>
          <p:spPr>
            <a:xfrm>
              <a:off x="2924035" y="5292090"/>
              <a:ext cx="1512850" cy="40011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Самооценка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Прямая соединительная линия 10"/>
            <p:cNvCxnSpPr>
              <a:stCxn id="9" idx="3"/>
            </p:cNvCxnSpPr>
            <p:nvPr/>
          </p:nvCxnSpPr>
          <p:spPr>
            <a:xfrm flipV="1">
              <a:off x="4436885" y="5486400"/>
              <a:ext cx="363715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flipV="1">
              <a:off x="4800600" y="5097780"/>
              <a:ext cx="0" cy="394365"/>
            </a:xfrm>
            <a:prstGeom prst="straightConnector1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286007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385</Words>
  <Application>Microsoft Office PowerPoint</Application>
  <PresentationFormat>Широкоэкранный</PresentationFormat>
  <Paragraphs>124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Методология профессиональной подготовки водителя в парадигме общих требований и индивидуальных возможностей</vt:lpstr>
      <vt:lpstr>Презентация PowerPoint</vt:lpstr>
      <vt:lpstr>Уровни водительских навыков</vt:lpstr>
      <vt:lpstr>Технические водительские навыки маневрирования в ограниченных условиях движения</vt:lpstr>
      <vt:lpstr>Технические водительские навыки управления автомобилем в условиях транспортного потока</vt:lpstr>
      <vt:lpstr>Пример расположения контрольных точек</vt:lpstr>
      <vt:lpstr>Соответствие формируемых водительских навыков уровням удобства движения </vt:lpstr>
      <vt:lpstr>Технология проектирования ГИОТ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Индивидуальное обучение будущего водителя</dc:title>
  <dc:creator>User</dc:creator>
  <cp:lastModifiedBy>User</cp:lastModifiedBy>
  <cp:revision>68</cp:revision>
  <dcterms:created xsi:type="dcterms:W3CDTF">2023-12-10T15:02:10Z</dcterms:created>
  <dcterms:modified xsi:type="dcterms:W3CDTF">2024-06-12T09:37:14Z</dcterms:modified>
</cp:coreProperties>
</file>