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66" r:id="rId1"/>
    <p:sldMasterId id="2147483680" r:id="rId2"/>
  </p:sldMasterIdLst>
  <p:sldIdLst>
    <p:sldId id="256" r:id="rId3"/>
    <p:sldId id="257" r:id="rId4"/>
    <p:sldId id="275" r:id="rId5"/>
    <p:sldId id="294" r:id="rId6"/>
    <p:sldId id="293" r:id="rId7"/>
    <p:sldId id="292" r:id="rId8"/>
    <p:sldId id="296" r:id="rId9"/>
    <p:sldId id="299" r:id="rId10"/>
    <p:sldId id="297" r:id="rId11"/>
    <p:sldId id="290" r:id="rId12"/>
    <p:sldId id="300" r:id="rId13"/>
    <p:sldId id="301" r:id="rId14"/>
    <p:sldId id="289" r:id="rId15"/>
  </p:sldIdLst>
  <p:sldSz cx="20104100" cy="1130935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FA94C1-A9ED-4862-BDF0-3F3CD93808D0}">
          <p14:sldIdLst>
            <p14:sldId id="256"/>
            <p14:sldId id="257"/>
            <p14:sldId id="275"/>
            <p14:sldId id="294"/>
            <p14:sldId id="293"/>
            <p14:sldId id="292"/>
            <p14:sldId id="296"/>
            <p14:sldId id="299"/>
            <p14:sldId id="297"/>
            <p14:sldId id="290"/>
            <p14:sldId id="300"/>
            <p14:sldId id="301"/>
          </p14:sldIdLst>
        </p14:section>
        <p14:section name="Раздел без заголовка" id="{989A5121-99C9-4AC5-8A91-7F4729661826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38" userDrawn="1">
          <p15:clr>
            <a:srgbClr val="A4A3A4"/>
          </p15:clr>
        </p15:guide>
        <p15:guide id="2" pos="10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E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0" y="102"/>
      </p:cViewPr>
      <p:guideLst>
        <p:guide orient="horz" pos="2938"/>
        <p:guide pos="10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solidFill>
                  <a:schemeClr val="tx1"/>
                </a:solidFill>
              </a:rPr>
              <a:t>Общая протяженность </a:t>
            </a:r>
            <a:r>
              <a:rPr lang="ru-RU" sz="2400" dirty="0" smtClean="0">
                <a:solidFill>
                  <a:schemeClr val="tx1"/>
                </a:solidFill>
              </a:rPr>
              <a:t>28 329,6 </a:t>
            </a:r>
            <a:r>
              <a:rPr lang="ru-RU" sz="2400" dirty="0">
                <a:solidFill>
                  <a:schemeClr val="tx1"/>
                </a:solidFill>
              </a:rPr>
              <a:t>км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19722698092136"/>
          <c:y val="0.38542502320281263"/>
          <c:w val="0.54407828040491157"/>
          <c:h val="0.594318441590671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протяженность 28329,6 км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5C8-4697-A891-F853452752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5C8-4697-A891-F853452752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5C8-4697-A891-F853452752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федеральные 804,4 км</c:v>
                </c:pt>
                <c:pt idx="1">
                  <c:v>региональные 12 708,6 км</c:v>
                </c:pt>
                <c:pt idx="2">
                  <c:v>местные 14 816,6 км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804.43100000000004</c:v>
                </c:pt>
                <c:pt idx="1">
                  <c:v>12708.567999999999</c:v>
                </c:pt>
                <c:pt idx="2">
                  <c:v>14816.6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4843-896A-EF73BFD2127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>
                <a:solidFill>
                  <a:schemeClr val="tx1"/>
                </a:solidFill>
              </a:rPr>
              <a:t>с </a:t>
            </a:r>
            <a:r>
              <a:rPr lang="ru-RU" sz="2400" b="1" dirty="0">
                <a:solidFill>
                  <a:schemeClr val="tx1"/>
                </a:solidFill>
              </a:rPr>
              <a:t>переходным</a:t>
            </a:r>
            <a:r>
              <a:rPr lang="ru-RU" sz="2400" b="0" dirty="0">
                <a:solidFill>
                  <a:schemeClr val="tx1"/>
                </a:solidFill>
              </a:rPr>
              <a:t> покрытием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11 452,514 </a:t>
            </a:r>
            <a:r>
              <a:rPr lang="ru-RU" sz="2400" dirty="0">
                <a:solidFill>
                  <a:schemeClr val="tx1"/>
                </a:solidFill>
              </a:rPr>
              <a:t>км</a:t>
            </a:r>
          </a:p>
        </c:rich>
      </c:tx>
      <c:layout>
        <c:manualLayout>
          <c:xMode val="edge"/>
          <c:yMode val="edge"/>
          <c:x val="0.14194112106246454"/>
          <c:y val="4.694111594858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1085268816644722"/>
          <c:y val="0.21114497009309932"/>
          <c:w val="0.29351249238903598"/>
          <c:h val="0.7888550299069007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переходным покрытием 11452,514 км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CF-4734-98FC-D7BC818C78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CF-4734-98FC-D7BC818C78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CF-4734-98FC-D7BC818C78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федеральные 0 км</c:v>
                </c:pt>
                <c:pt idx="1">
                  <c:v>региональные 7 135,7 км</c:v>
                </c:pt>
                <c:pt idx="2">
                  <c:v>местные 4 316,8 км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7135.7139999999999</c:v>
                </c:pt>
                <c:pt idx="2">
                  <c:v>4316.8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CCF-4734-98FC-D7BC818C783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365170147327448"/>
          <c:y val="0.24461092803963885"/>
          <c:w val="0.45722150215438911"/>
          <c:h val="0.5710469078505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>
                <a:solidFill>
                  <a:schemeClr val="tx1"/>
                </a:solidFill>
              </a:rPr>
              <a:t>с </a:t>
            </a:r>
            <a:r>
              <a:rPr lang="ru-RU" sz="2400" b="1" dirty="0">
                <a:solidFill>
                  <a:schemeClr val="tx1"/>
                </a:solidFill>
              </a:rPr>
              <a:t>усовершенствованным</a:t>
            </a:r>
            <a:r>
              <a:rPr lang="ru-RU" sz="2400" b="0" dirty="0">
                <a:solidFill>
                  <a:schemeClr val="tx1"/>
                </a:solidFill>
              </a:rPr>
              <a:t> покрытием </a:t>
            </a:r>
            <a:r>
              <a:rPr lang="ru-RU" sz="2400" dirty="0" smtClean="0">
                <a:solidFill>
                  <a:schemeClr val="tx1"/>
                </a:solidFill>
              </a:rPr>
              <a:t>9 135,3 </a:t>
            </a:r>
            <a:r>
              <a:rPr lang="ru-RU" sz="2400" dirty="0">
                <a:solidFill>
                  <a:schemeClr val="tx1"/>
                </a:solidFill>
              </a:rPr>
              <a:t>км</a:t>
            </a:r>
          </a:p>
        </c:rich>
      </c:tx>
      <c:layout>
        <c:manualLayout>
          <c:xMode val="edge"/>
          <c:yMode val="edge"/>
          <c:x val="5.9928835115122807E-2"/>
          <c:y val="2.89855072463768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2753579583039922"/>
          <c:y val="0.13408050895811938"/>
          <c:w val="0.29405735868382304"/>
          <c:h val="0.786283806915439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усовершенствованным покрытием 9135,3 км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F61-477A-A94F-B61245FB58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F61-477A-A94F-B61245FB58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F61-477A-A94F-B61245FB58F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федеральные 804,4 км</c:v>
                </c:pt>
                <c:pt idx="1">
                  <c:v>региональные 3 600,4 км</c:v>
                </c:pt>
                <c:pt idx="2">
                  <c:v>местные 4 730,5 км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804.43100000000004</c:v>
                </c:pt>
                <c:pt idx="1">
                  <c:v>3600.3850000000002</c:v>
                </c:pt>
                <c:pt idx="2">
                  <c:v>4730.5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61-477A-A94F-B61245FB58F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6287920573634838E-4"/>
          <c:y val="0.1751620449617711"/>
          <c:w val="0.54125206571400786"/>
          <c:h val="0.47922073717045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0" dirty="0" smtClean="0">
                <a:solidFill>
                  <a:schemeClr val="tx1"/>
                </a:solidFill>
              </a:rPr>
              <a:t>без покрытия </a:t>
            </a:r>
            <a:r>
              <a:rPr lang="ru-RU" sz="2400" dirty="0" smtClean="0">
                <a:solidFill>
                  <a:schemeClr val="tx1"/>
                </a:solidFill>
              </a:rPr>
              <a:t>7 741,8 </a:t>
            </a:r>
            <a:r>
              <a:rPr lang="ru-RU" sz="2400" dirty="0">
                <a:solidFill>
                  <a:schemeClr val="tx1"/>
                </a:solidFill>
              </a:rPr>
              <a:t>км</a:t>
            </a:r>
          </a:p>
        </c:rich>
      </c:tx>
      <c:layout>
        <c:manualLayout>
          <c:xMode val="edge"/>
          <c:yMode val="edge"/>
          <c:x val="7.7914974447107765E-2"/>
          <c:y val="3.88611473864263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846727873004383"/>
          <c:y val="0.17641804938799643"/>
          <c:w val="0.19915245805255302"/>
          <c:h val="0.748571776335227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 грунтовым покрытием 7741,8 км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12-4637-BF91-B6E86FAB74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12-4637-BF91-B6E86FAB74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A12-4637-BF91-B6E86FAB743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федеральные 0 км</c:v>
                </c:pt>
                <c:pt idx="1">
                  <c:v>региональные 1 972,5 км</c:v>
                </c:pt>
                <c:pt idx="2">
                  <c:v>местные 5 769,3 км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1972.4690000000001</c:v>
                </c:pt>
                <c:pt idx="2">
                  <c:v>5769.3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12-4637-BF91-B6E86FAB743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3355125934637868"/>
          <c:w val="0.52273354719548937"/>
          <c:h val="0.64187327730029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chemeClr val="tx2"/>
                </a:solidFill>
              </a:rPr>
              <a:t>Типы</a:t>
            </a:r>
            <a:r>
              <a:rPr lang="ru-RU" sz="2400" baseline="0" dirty="0" smtClean="0">
                <a:solidFill>
                  <a:schemeClr val="tx2"/>
                </a:solidFill>
              </a:rPr>
              <a:t> покрытий:</a:t>
            </a:r>
            <a:endParaRPr lang="ru-RU" sz="240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3170093664564848"/>
          <c:y val="2.6056243872764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5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767693303536327"/>
          <c:y val="0.39411043402111101"/>
          <c:w val="0.54407828040491157"/>
          <c:h val="0.594318441590671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634-4416-B3F2-3DDD848D38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634-4416-B3F2-3DDD848D38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634-4416-B3F2-3DDD848D3863}"/>
              </c:ext>
            </c:extLst>
          </c:dPt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усовершенствованный 867,31 км (88%)</c:v>
                </c:pt>
                <c:pt idx="1">
                  <c:v>переходный 107,797 км (11%)</c:v>
                </c:pt>
                <c:pt idx="2">
                  <c:v>грунт 11,692 км (1%)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867.31</c:v>
                </c:pt>
                <c:pt idx="1">
                  <c:v>107.797</c:v>
                </c:pt>
                <c:pt idx="2">
                  <c:v>11.692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34-4416-B3F2-3DDD848D386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7683759300643996E-2"/>
          <c:y val="0.10486561030596253"/>
          <c:w val="0.94292276405623754"/>
          <c:h val="0.26423322321549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06C8F1-C4B0-496E-99C7-BE489372DC1B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</dgm:pt>
    <dgm:pt modelId="{D9E1DD63-452F-44D5-A557-25EA4C870B3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ЛЕНИНСК-КУЗНЕЦКИЙ, НОВОКУЗНЕЦК</a:t>
          </a:r>
          <a:endParaRPr lang="ru-RU" b="1" dirty="0">
            <a:solidFill>
              <a:schemeClr val="bg1"/>
            </a:solidFill>
          </a:endParaRPr>
        </a:p>
      </dgm:t>
    </dgm:pt>
    <dgm:pt modelId="{754C87B4-C0C8-4835-B6DB-FB56B63BC8CC}" type="parTrans" cxnId="{8600FA72-B937-4BEA-BA79-18AAC7F866DE}">
      <dgm:prSet/>
      <dgm:spPr/>
      <dgm:t>
        <a:bodyPr/>
        <a:lstStyle/>
        <a:p>
          <a:endParaRPr lang="ru-RU"/>
        </a:p>
      </dgm:t>
    </dgm:pt>
    <dgm:pt modelId="{DE6C1090-CD47-4EA2-8153-B1A398529EAA}" type="sibTrans" cxnId="{8600FA72-B937-4BEA-BA79-18AAC7F866DE}">
      <dgm:prSet/>
      <dgm:spPr/>
      <dgm:t>
        <a:bodyPr/>
        <a:lstStyle/>
        <a:p>
          <a:endParaRPr lang="ru-RU"/>
        </a:p>
      </dgm:t>
    </dgm:pt>
    <dgm:pt modelId="{718B513E-AE35-4CDA-BA05-2B3890BCDDDC}" type="pres">
      <dgm:prSet presAssocID="{FB06C8F1-C4B0-496E-99C7-BE489372DC1B}" presName="Name0" presStyleCnt="0">
        <dgm:presLayoutVars>
          <dgm:dir/>
          <dgm:animLvl val="lvl"/>
          <dgm:resizeHandles val="exact"/>
        </dgm:presLayoutVars>
      </dgm:prSet>
      <dgm:spPr/>
    </dgm:pt>
    <dgm:pt modelId="{37A1E7C8-2D92-4876-97B2-8A48B4ED1AB0}" type="pres">
      <dgm:prSet presAssocID="{FB06C8F1-C4B0-496E-99C7-BE489372DC1B}" presName="dummy" presStyleCnt="0"/>
      <dgm:spPr/>
    </dgm:pt>
    <dgm:pt modelId="{61FE3B82-F93C-456B-BB99-ED5DAEA8E406}" type="pres">
      <dgm:prSet presAssocID="{FB06C8F1-C4B0-496E-99C7-BE489372DC1B}" presName="linH" presStyleCnt="0"/>
      <dgm:spPr/>
    </dgm:pt>
    <dgm:pt modelId="{BAE529C1-EE56-4650-9333-72AA01881483}" type="pres">
      <dgm:prSet presAssocID="{FB06C8F1-C4B0-496E-99C7-BE489372DC1B}" presName="padding1" presStyleCnt="0"/>
      <dgm:spPr/>
    </dgm:pt>
    <dgm:pt modelId="{45C7B4EB-C661-41C4-BAEC-095843BA5C87}" type="pres">
      <dgm:prSet presAssocID="{D9E1DD63-452F-44D5-A557-25EA4C870B36}" presName="linV" presStyleCnt="0"/>
      <dgm:spPr/>
    </dgm:pt>
    <dgm:pt modelId="{90F99DC7-19D8-4658-845C-529DCD5092E6}" type="pres">
      <dgm:prSet presAssocID="{D9E1DD63-452F-44D5-A557-25EA4C870B36}" presName="spVertical1" presStyleCnt="0"/>
      <dgm:spPr/>
    </dgm:pt>
    <dgm:pt modelId="{790BF71C-0B62-42FC-8D50-98DDD5066577}" type="pres">
      <dgm:prSet presAssocID="{D9E1DD63-452F-44D5-A557-25EA4C870B36}" presName="parTx" presStyleLbl="revTx" presStyleIdx="0" presStyleCnt="1" custScaleX="1298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51E74-E209-4BC2-94B1-0F9065FD7797}" type="pres">
      <dgm:prSet presAssocID="{D9E1DD63-452F-44D5-A557-25EA4C870B36}" presName="spVertical2" presStyleCnt="0"/>
      <dgm:spPr/>
    </dgm:pt>
    <dgm:pt modelId="{F8DCA95A-793E-4259-83B3-CFF243F1F942}" type="pres">
      <dgm:prSet presAssocID="{D9E1DD63-452F-44D5-A557-25EA4C870B36}" presName="spVertical3" presStyleCnt="0"/>
      <dgm:spPr/>
    </dgm:pt>
    <dgm:pt modelId="{48DA4995-BADC-4366-B8F6-C885080D586D}" type="pres">
      <dgm:prSet presAssocID="{FB06C8F1-C4B0-496E-99C7-BE489372DC1B}" presName="padding2" presStyleCnt="0"/>
      <dgm:spPr/>
    </dgm:pt>
    <dgm:pt modelId="{E80B1B94-C4E6-48F7-AF7D-50F79DAF8179}" type="pres">
      <dgm:prSet presAssocID="{FB06C8F1-C4B0-496E-99C7-BE489372DC1B}" presName="negArrow" presStyleCnt="0"/>
      <dgm:spPr/>
    </dgm:pt>
    <dgm:pt modelId="{7B13AAEC-D10C-4C04-8FA4-F59223DE2AED}" type="pres">
      <dgm:prSet presAssocID="{FB06C8F1-C4B0-496E-99C7-BE489372DC1B}" presName="backgroundArrow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8600FA72-B937-4BEA-BA79-18AAC7F866DE}" srcId="{FB06C8F1-C4B0-496E-99C7-BE489372DC1B}" destId="{D9E1DD63-452F-44D5-A557-25EA4C870B36}" srcOrd="0" destOrd="0" parTransId="{754C87B4-C0C8-4835-B6DB-FB56B63BC8CC}" sibTransId="{DE6C1090-CD47-4EA2-8153-B1A398529EAA}"/>
    <dgm:cxn modelId="{435E171E-70CC-4CCA-B536-97AFD4E8C038}" type="presOf" srcId="{D9E1DD63-452F-44D5-A557-25EA4C870B36}" destId="{790BF71C-0B62-42FC-8D50-98DDD5066577}" srcOrd="0" destOrd="0" presId="urn:microsoft.com/office/officeart/2005/8/layout/hProcess3"/>
    <dgm:cxn modelId="{F1DDBE85-DAFF-40E3-AAAE-BFAA678195D4}" type="presOf" srcId="{FB06C8F1-C4B0-496E-99C7-BE489372DC1B}" destId="{718B513E-AE35-4CDA-BA05-2B3890BCDDDC}" srcOrd="0" destOrd="0" presId="urn:microsoft.com/office/officeart/2005/8/layout/hProcess3"/>
    <dgm:cxn modelId="{AA2225F4-2CCB-4B9D-A596-5D005A58CDB4}" type="presParOf" srcId="{718B513E-AE35-4CDA-BA05-2B3890BCDDDC}" destId="{37A1E7C8-2D92-4876-97B2-8A48B4ED1AB0}" srcOrd="0" destOrd="0" presId="urn:microsoft.com/office/officeart/2005/8/layout/hProcess3"/>
    <dgm:cxn modelId="{F78C8A95-2E7F-42F7-A561-9C2D10C6C877}" type="presParOf" srcId="{718B513E-AE35-4CDA-BA05-2B3890BCDDDC}" destId="{61FE3B82-F93C-456B-BB99-ED5DAEA8E406}" srcOrd="1" destOrd="0" presId="urn:microsoft.com/office/officeart/2005/8/layout/hProcess3"/>
    <dgm:cxn modelId="{AD77C213-7A57-499D-A71C-BA7FE118995F}" type="presParOf" srcId="{61FE3B82-F93C-456B-BB99-ED5DAEA8E406}" destId="{BAE529C1-EE56-4650-9333-72AA01881483}" srcOrd="0" destOrd="0" presId="urn:microsoft.com/office/officeart/2005/8/layout/hProcess3"/>
    <dgm:cxn modelId="{4A44EE1C-3E51-40B7-81A8-76B142A3162F}" type="presParOf" srcId="{61FE3B82-F93C-456B-BB99-ED5DAEA8E406}" destId="{45C7B4EB-C661-41C4-BAEC-095843BA5C87}" srcOrd="1" destOrd="0" presId="urn:microsoft.com/office/officeart/2005/8/layout/hProcess3"/>
    <dgm:cxn modelId="{DFEB0858-88C6-4174-8C9B-15738189C08F}" type="presParOf" srcId="{45C7B4EB-C661-41C4-BAEC-095843BA5C87}" destId="{90F99DC7-19D8-4658-845C-529DCD5092E6}" srcOrd="0" destOrd="0" presId="urn:microsoft.com/office/officeart/2005/8/layout/hProcess3"/>
    <dgm:cxn modelId="{DBB2F3EF-794E-4CD1-98F0-8F6985C34C5E}" type="presParOf" srcId="{45C7B4EB-C661-41C4-BAEC-095843BA5C87}" destId="{790BF71C-0B62-42FC-8D50-98DDD5066577}" srcOrd="1" destOrd="0" presId="urn:microsoft.com/office/officeart/2005/8/layout/hProcess3"/>
    <dgm:cxn modelId="{DA8372EB-7AD9-4BC5-8A63-AB7B904B462E}" type="presParOf" srcId="{45C7B4EB-C661-41C4-BAEC-095843BA5C87}" destId="{F6D51E74-E209-4BC2-94B1-0F9065FD7797}" srcOrd="2" destOrd="0" presId="urn:microsoft.com/office/officeart/2005/8/layout/hProcess3"/>
    <dgm:cxn modelId="{AC64FE6C-A700-42D6-8DFF-66B2DB23D458}" type="presParOf" srcId="{45C7B4EB-C661-41C4-BAEC-095843BA5C87}" destId="{F8DCA95A-793E-4259-83B3-CFF243F1F942}" srcOrd="3" destOrd="0" presId="urn:microsoft.com/office/officeart/2005/8/layout/hProcess3"/>
    <dgm:cxn modelId="{F2FAA7E6-90E8-411D-A2D0-234589D72D6C}" type="presParOf" srcId="{61FE3B82-F93C-456B-BB99-ED5DAEA8E406}" destId="{48DA4995-BADC-4366-B8F6-C885080D586D}" srcOrd="2" destOrd="0" presId="urn:microsoft.com/office/officeart/2005/8/layout/hProcess3"/>
    <dgm:cxn modelId="{9556915B-39A6-4C0E-8E59-9148B246B4A7}" type="presParOf" srcId="{61FE3B82-F93C-456B-BB99-ED5DAEA8E406}" destId="{E80B1B94-C4E6-48F7-AF7D-50F79DAF8179}" srcOrd="3" destOrd="0" presId="urn:microsoft.com/office/officeart/2005/8/layout/hProcess3"/>
    <dgm:cxn modelId="{DEEA538D-8951-4EED-82CC-3D927BD932F5}" type="presParOf" srcId="{61FE3B82-F93C-456B-BB99-ED5DAEA8E406}" destId="{7B13AAEC-D10C-4C04-8FA4-F59223DE2AE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06C8F1-C4B0-496E-99C7-BE489372DC1B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</dgm:pt>
    <dgm:pt modelId="{D9E1DD63-452F-44D5-A557-25EA4C870B3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КЕМЕРОВО, ТОМСК</a:t>
          </a:r>
          <a:endParaRPr lang="ru-RU" b="1" dirty="0">
            <a:solidFill>
              <a:schemeClr val="bg1"/>
            </a:solidFill>
          </a:endParaRPr>
        </a:p>
      </dgm:t>
    </dgm:pt>
    <dgm:pt modelId="{754C87B4-C0C8-4835-B6DB-FB56B63BC8CC}" type="parTrans" cxnId="{8600FA72-B937-4BEA-BA79-18AAC7F866DE}">
      <dgm:prSet/>
      <dgm:spPr/>
      <dgm:t>
        <a:bodyPr/>
        <a:lstStyle/>
        <a:p>
          <a:endParaRPr lang="ru-RU"/>
        </a:p>
      </dgm:t>
    </dgm:pt>
    <dgm:pt modelId="{DE6C1090-CD47-4EA2-8153-B1A398529EAA}" type="sibTrans" cxnId="{8600FA72-B937-4BEA-BA79-18AAC7F866DE}">
      <dgm:prSet/>
      <dgm:spPr/>
      <dgm:t>
        <a:bodyPr/>
        <a:lstStyle/>
        <a:p>
          <a:endParaRPr lang="ru-RU"/>
        </a:p>
      </dgm:t>
    </dgm:pt>
    <dgm:pt modelId="{718B513E-AE35-4CDA-BA05-2B3890BCDDDC}" type="pres">
      <dgm:prSet presAssocID="{FB06C8F1-C4B0-496E-99C7-BE489372DC1B}" presName="Name0" presStyleCnt="0">
        <dgm:presLayoutVars>
          <dgm:dir/>
          <dgm:animLvl val="lvl"/>
          <dgm:resizeHandles val="exact"/>
        </dgm:presLayoutVars>
      </dgm:prSet>
      <dgm:spPr/>
    </dgm:pt>
    <dgm:pt modelId="{37A1E7C8-2D92-4876-97B2-8A48B4ED1AB0}" type="pres">
      <dgm:prSet presAssocID="{FB06C8F1-C4B0-496E-99C7-BE489372DC1B}" presName="dummy" presStyleCnt="0"/>
      <dgm:spPr/>
    </dgm:pt>
    <dgm:pt modelId="{61FE3B82-F93C-456B-BB99-ED5DAEA8E406}" type="pres">
      <dgm:prSet presAssocID="{FB06C8F1-C4B0-496E-99C7-BE489372DC1B}" presName="linH" presStyleCnt="0"/>
      <dgm:spPr/>
    </dgm:pt>
    <dgm:pt modelId="{BAE529C1-EE56-4650-9333-72AA01881483}" type="pres">
      <dgm:prSet presAssocID="{FB06C8F1-C4B0-496E-99C7-BE489372DC1B}" presName="padding1" presStyleCnt="0"/>
      <dgm:spPr/>
    </dgm:pt>
    <dgm:pt modelId="{45C7B4EB-C661-41C4-BAEC-095843BA5C87}" type="pres">
      <dgm:prSet presAssocID="{D9E1DD63-452F-44D5-A557-25EA4C870B36}" presName="linV" presStyleCnt="0"/>
      <dgm:spPr/>
    </dgm:pt>
    <dgm:pt modelId="{90F99DC7-19D8-4658-845C-529DCD5092E6}" type="pres">
      <dgm:prSet presAssocID="{D9E1DD63-452F-44D5-A557-25EA4C870B36}" presName="spVertical1" presStyleCnt="0"/>
      <dgm:spPr/>
    </dgm:pt>
    <dgm:pt modelId="{790BF71C-0B62-42FC-8D50-98DDD5066577}" type="pres">
      <dgm:prSet presAssocID="{D9E1DD63-452F-44D5-A557-25EA4C870B36}" presName="parTx" presStyleLbl="revTx" presStyleIdx="0" presStyleCnt="1" custAng="191686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51E74-E209-4BC2-94B1-0F9065FD7797}" type="pres">
      <dgm:prSet presAssocID="{D9E1DD63-452F-44D5-A557-25EA4C870B36}" presName="spVertical2" presStyleCnt="0"/>
      <dgm:spPr/>
    </dgm:pt>
    <dgm:pt modelId="{F8DCA95A-793E-4259-83B3-CFF243F1F942}" type="pres">
      <dgm:prSet presAssocID="{D9E1DD63-452F-44D5-A557-25EA4C870B36}" presName="spVertical3" presStyleCnt="0"/>
      <dgm:spPr/>
    </dgm:pt>
    <dgm:pt modelId="{48DA4995-BADC-4366-B8F6-C885080D586D}" type="pres">
      <dgm:prSet presAssocID="{FB06C8F1-C4B0-496E-99C7-BE489372DC1B}" presName="padding2" presStyleCnt="0"/>
      <dgm:spPr/>
    </dgm:pt>
    <dgm:pt modelId="{E80B1B94-C4E6-48F7-AF7D-50F79DAF8179}" type="pres">
      <dgm:prSet presAssocID="{FB06C8F1-C4B0-496E-99C7-BE489372DC1B}" presName="negArrow" presStyleCnt="0"/>
      <dgm:spPr/>
    </dgm:pt>
    <dgm:pt modelId="{7B13AAEC-D10C-4C04-8FA4-F59223DE2AED}" type="pres">
      <dgm:prSet presAssocID="{FB06C8F1-C4B0-496E-99C7-BE489372DC1B}" presName="backgroundArrow" presStyleLbl="node1" presStyleIdx="0" presStyleCnt="1" custAng="19146412"/>
      <dgm:spPr/>
      <dgm:t>
        <a:bodyPr/>
        <a:lstStyle/>
        <a:p>
          <a:endParaRPr lang="ru-RU"/>
        </a:p>
      </dgm:t>
    </dgm:pt>
  </dgm:ptLst>
  <dgm:cxnLst>
    <dgm:cxn modelId="{8600FA72-B937-4BEA-BA79-18AAC7F866DE}" srcId="{FB06C8F1-C4B0-496E-99C7-BE489372DC1B}" destId="{D9E1DD63-452F-44D5-A557-25EA4C870B36}" srcOrd="0" destOrd="0" parTransId="{754C87B4-C0C8-4835-B6DB-FB56B63BC8CC}" sibTransId="{DE6C1090-CD47-4EA2-8153-B1A398529EAA}"/>
    <dgm:cxn modelId="{435E171E-70CC-4CCA-B536-97AFD4E8C038}" type="presOf" srcId="{D9E1DD63-452F-44D5-A557-25EA4C870B36}" destId="{790BF71C-0B62-42FC-8D50-98DDD5066577}" srcOrd="0" destOrd="0" presId="urn:microsoft.com/office/officeart/2005/8/layout/hProcess3"/>
    <dgm:cxn modelId="{F1DDBE85-DAFF-40E3-AAAE-BFAA678195D4}" type="presOf" srcId="{FB06C8F1-C4B0-496E-99C7-BE489372DC1B}" destId="{718B513E-AE35-4CDA-BA05-2B3890BCDDDC}" srcOrd="0" destOrd="0" presId="urn:microsoft.com/office/officeart/2005/8/layout/hProcess3"/>
    <dgm:cxn modelId="{AA2225F4-2CCB-4B9D-A596-5D005A58CDB4}" type="presParOf" srcId="{718B513E-AE35-4CDA-BA05-2B3890BCDDDC}" destId="{37A1E7C8-2D92-4876-97B2-8A48B4ED1AB0}" srcOrd="0" destOrd="0" presId="urn:microsoft.com/office/officeart/2005/8/layout/hProcess3"/>
    <dgm:cxn modelId="{F78C8A95-2E7F-42F7-A561-9C2D10C6C877}" type="presParOf" srcId="{718B513E-AE35-4CDA-BA05-2B3890BCDDDC}" destId="{61FE3B82-F93C-456B-BB99-ED5DAEA8E406}" srcOrd="1" destOrd="0" presId="urn:microsoft.com/office/officeart/2005/8/layout/hProcess3"/>
    <dgm:cxn modelId="{AD77C213-7A57-499D-A71C-BA7FE118995F}" type="presParOf" srcId="{61FE3B82-F93C-456B-BB99-ED5DAEA8E406}" destId="{BAE529C1-EE56-4650-9333-72AA01881483}" srcOrd="0" destOrd="0" presId="urn:microsoft.com/office/officeart/2005/8/layout/hProcess3"/>
    <dgm:cxn modelId="{4A44EE1C-3E51-40B7-81A8-76B142A3162F}" type="presParOf" srcId="{61FE3B82-F93C-456B-BB99-ED5DAEA8E406}" destId="{45C7B4EB-C661-41C4-BAEC-095843BA5C87}" srcOrd="1" destOrd="0" presId="urn:microsoft.com/office/officeart/2005/8/layout/hProcess3"/>
    <dgm:cxn modelId="{DFEB0858-88C6-4174-8C9B-15738189C08F}" type="presParOf" srcId="{45C7B4EB-C661-41C4-BAEC-095843BA5C87}" destId="{90F99DC7-19D8-4658-845C-529DCD5092E6}" srcOrd="0" destOrd="0" presId="urn:microsoft.com/office/officeart/2005/8/layout/hProcess3"/>
    <dgm:cxn modelId="{DBB2F3EF-794E-4CD1-98F0-8F6985C34C5E}" type="presParOf" srcId="{45C7B4EB-C661-41C4-BAEC-095843BA5C87}" destId="{790BF71C-0B62-42FC-8D50-98DDD5066577}" srcOrd="1" destOrd="0" presId="urn:microsoft.com/office/officeart/2005/8/layout/hProcess3"/>
    <dgm:cxn modelId="{DA8372EB-7AD9-4BC5-8A63-AB7B904B462E}" type="presParOf" srcId="{45C7B4EB-C661-41C4-BAEC-095843BA5C87}" destId="{F6D51E74-E209-4BC2-94B1-0F9065FD7797}" srcOrd="2" destOrd="0" presId="urn:microsoft.com/office/officeart/2005/8/layout/hProcess3"/>
    <dgm:cxn modelId="{AC64FE6C-A700-42D6-8DFF-66B2DB23D458}" type="presParOf" srcId="{45C7B4EB-C661-41C4-BAEC-095843BA5C87}" destId="{F8DCA95A-793E-4259-83B3-CFF243F1F942}" srcOrd="3" destOrd="0" presId="urn:microsoft.com/office/officeart/2005/8/layout/hProcess3"/>
    <dgm:cxn modelId="{F2FAA7E6-90E8-411D-A2D0-234589D72D6C}" type="presParOf" srcId="{61FE3B82-F93C-456B-BB99-ED5DAEA8E406}" destId="{48DA4995-BADC-4366-B8F6-C885080D586D}" srcOrd="2" destOrd="0" presId="urn:microsoft.com/office/officeart/2005/8/layout/hProcess3"/>
    <dgm:cxn modelId="{9556915B-39A6-4C0E-8E59-9148B246B4A7}" type="presParOf" srcId="{61FE3B82-F93C-456B-BB99-ED5DAEA8E406}" destId="{E80B1B94-C4E6-48F7-AF7D-50F79DAF8179}" srcOrd="3" destOrd="0" presId="urn:microsoft.com/office/officeart/2005/8/layout/hProcess3"/>
    <dgm:cxn modelId="{DEEA538D-8951-4EED-82CC-3D927BD932F5}" type="presParOf" srcId="{61FE3B82-F93C-456B-BB99-ED5DAEA8E406}" destId="{7B13AAEC-D10C-4C04-8FA4-F59223DE2AE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6C8F1-C4B0-496E-99C7-BE489372DC1B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</dgm:pt>
    <dgm:pt modelId="{D9E1DD63-452F-44D5-A557-25EA4C870B3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АЛТАЙСКИЙ КРАЙ, МОНГОЛИЯ</a:t>
          </a:r>
          <a:endParaRPr lang="ru-RU" sz="1800" b="1" dirty="0">
            <a:solidFill>
              <a:schemeClr val="bg1"/>
            </a:solidFill>
          </a:endParaRPr>
        </a:p>
      </dgm:t>
    </dgm:pt>
    <dgm:pt modelId="{754C87B4-C0C8-4835-B6DB-FB56B63BC8CC}" type="parTrans" cxnId="{8600FA72-B937-4BEA-BA79-18AAC7F866DE}">
      <dgm:prSet/>
      <dgm:spPr/>
      <dgm:t>
        <a:bodyPr/>
        <a:lstStyle/>
        <a:p>
          <a:endParaRPr lang="ru-RU"/>
        </a:p>
      </dgm:t>
    </dgm:pt>
    <dgm:pt modelId="{DE6C1090-CD47-4EA2-8153-B1A398529EAA}" type="sibTrans" cxnId="{8600FA72-B937-4BEA-BA79-18AAC7F866DE}">
      <dgm:prSet/>
      <dgm:spPr/>
      <dgm:t>
        <a:bodyPr/>
        <a:lstStyle/>
        <a:p>
          <a:endParaRPr lang="ru-RU"/>
        </a:p>
      </dgm:t>
    </dgm:pt>
    <dgm:pt modelId="{718B513E-AE35-4CDA-BA05-2B3890BCDDDC}" type="pres">
      <dgm:prSet presAssocID="{FB06C8F1-C4B0-496E-99C7-BE489372DC1B}" presName="Name0" presStyleCnt="0">
        <dgm:presLayoutVars>
          <dgm:dir/>
          <dgm:animLvl val="lvl"/>
          <dgm:resizeHandles val="exact"/>
        </dgm:presLayoutVars>
      </dgm:prSet>
      <dgm:spPr/>
    </dgm:pt>
    <dgm:pt modelId="{37A1E7C8-2D92-4876-97B2-8A48B4ED1AB0}" type="pres">
      <dgm:prSet presAssocID="{FB06C8F1-C4B0-496E-99C7-BE489372DC1B}" presName="dummy" presStyleCnt="0"/>
      <dgm:spPr/>
    </dgm:pt>
    <dgm:pt modelId="{61FE3B82-F93C-456B-BB99-ED5DAEA8E406}" type="pres">
      <dgm:prSet presAssocID="{FB06C8F1-C4B0-496E-99C7-BE489372DC1B}" presName="linH" presStyleCnt="0"/>
      <dgm:spPr/>
    </dgm:pt>
    <dgm:pt modelId="{BAE529C1-EE56-4650-9333-72AA01881483}" type="pres">
      <dgm:prSet presAssocID="{FB06C8F1-C4B0-496E-99C7-BE489372DC1B}" presName="padding1" presStyleCnt="0"/>
      <dgm:spPr/>
    </dgm:pt>
    <dgm:pt modelId="{45C7B4EB-C661-41C4-BAEC-095843BA5C87}" type="pres">
      <dgm:prSet presAssocID="{D9E1DD63-452F-44D5-A557-25EA4C870B36}" presName="linV" presStyleCnt="0"/>
      <dgm:spPr/>
    </dgm:pt>
    <dgm:pt modelId="{90F99DC7-19D8-4658-845C-529DCD5092E6}" type="pres">
      <dgm:prSet presAssocID="{D9E1DD63-452F-44D5-A557-25EA4C870B36}" presName="spVertical1" presStyleCnt="0"/>
      <dgm:spPr/>
    </dgm:pt>
    <dgm:pt modelId="{790BF71C-0B62-42FC-8D50-98DDD5066577}" type="pres">
      <dgm:prSet presAssocID="{D9E1DD63-452F-44D5-A557-25EA4C870B36}" presName="parTx" presStyleLbl="revTx" presStyleIdx="0" presStyleCnt="1" custAng="23368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51E74-E209-4BC2-94B1-0F9065FD7797}" type="pres">
      <dgm:prSet presAssocID="{D9E1DD63-452F-44D5-A557-25EA4C870B36}" presName="spVertical2" presStyleCnt="0"/>
      <dgm:spPr/>
    </dgm:pt>
    <dgm:pt modelId="{F8DCA95A-793E-4259-83B3-CFF243F1F942}" type="pres">
      <dgm:prSet presAssocID="{D9E1DD63-452F-44D5-A557-25EA4C870B36}" presName="spVertical3" presStyleCnt="0"/>
      <dgm:spPr/>
    </dgm:pt>
    <dgm:pt modelId="{48DA4995-BADC-4366-B8F6-C885080D586D}" type="pres">
      <dgm:prSet presAssocID="{FB06C8F1-C4B0-496E-99C7-BE489372DC1B}" presName="padding2" presStyleCnt="0"/>
      <dgm:spPr/>
    </dgm:pt>
    <dgm:pt modelId="{E80B1B94-C4E6-48F7-AF7D-50F79DAF8179}" type="pres">
      <dgm:prSet presAssocID="{FB06C8F1-C4B0-496E-99C7-BE489372DC1B}" presName="negArrow" presStyleCnt="0"/>
      <dgm:spPr/>
    </dgm:pt>
    <dgm:pt modelId="{7B13AAEC-D10C-4C04-8FA4-F59223DE2AED}" type="pres">
      <dgm:prSet presAssocID="{FB06C8F1-C4B0-496E-99C7-BE489372DC1B}" presName="backgroundArrow" presStyleLbl="node1" presStyleIdx="0" presStyleCnt="1" custAng="2294087"/>
      <dgm:spPr/>
      <dgm:t>
        <a:bodyPr/>
        <a:lstStyle/>
        <a:p>
          <a:endParaRPr lang="ru-RU"/>
        </a:p>
      </dgm:t>
    </dgm:pt>
  </dgm:ptLst>
  <dgm:cxnLst>
    <dgm:cxn modelId="{8600FA72-B937-4BEA-BA79-18AAC7F866DE}" srcId="{FB06C8F1-C4B0-496E-99C7-BE489372DC1B}" destId="{D9E1DD63-452F-44D5-A557-25EA4C870B36}" srcOrd="0" destOrd="0" parTransId="{754C87B4-C0C8-4835-B6DB-FB56B63BC8CC}" sibTransId="{DE6C1090-CD47-4EA2-8153-B1A398529EAA}"/>
    <dgm:cxn modelId="{435E171E-70CC-4CCA-B536-97AFD4E8C038}" type="presOf" srcId="{D9E1DD63-452F-44D5-A557-25EA4C870B36}" destId="{790BF71C-0B62-42FC-8D50-98DDD5066577}" srcOrd="0" destOrd="0" presId="urn:microsoft.com/office/officeart/2005/8/layout/hProcess3"/>
    <dgm:cxn modelId="{F1DDBE85-DAFF-40E3-AAAE-BFAA678195D4}" type="presOf" srcId="{FB06C8F1-C4B0-496E-99C7-BE489372DC1B}" destId="{718B513E-AE35-4CDA-BA05-2B3890BCDDDC}" srcOrd="0" destOrd="0" presId="urn:microsoft.com/office/officeart/2005/8/layout/hProcess3"/>
    <dgm:cxn modelId="{AA2225F4-2CCB-4B9D-A596-5D005A58CDB4}" type="presParOf" srcId="{718B513E-AE35-4CDA-BA05-2B3890BCDDDC}" destId="{37A1E7C8-2D92-4876-97B2-8A48B4ED1AB0}" srcOrd="0" destOrd="0" presId="urn:microsoft.com/office/officeart/2005/8/layout/hProcess3"/>
    <dgm:cxn modelId="{F78C8A95-2E7F-42F7-A561-9C2D10C6C877}" type="presParOf" srcId="{718B513E-AE35-4CDA-BA05-2B3890BCDDDC}" destId="{61FE3B82-F93C-456B-BB99-ED5DAEA8E406}" srcOrd="1" destOrd="0" presId="urn:microsoft.com/office/officeart/2005/8/layout/hProcess3"/>
    <dgm:cxn modelId="{AD77C213-7A57-499D-A71C-BA7FE118995F}" type="presParOf" srcId="{61FE3B82-F93C-456B-BB99-ED5DAEA8E406}" destId="{BAE529C1-EE56-4650-9333-72AA01881483}" srcOrd="0" destOrd="0" presId="urn:microsoft.com/office/officeart/2005/8/layout/hProcess3"/>
    <dgm:cxn modelId="{4A44EE1C-3E51-40B7-81A8-76B142A3162F}" type="presParOf" srcId="{61FE3B82-F93C-456B-BB99-ED5DAEA8E406}" destId="{45C7B4EB-C661-41C4-BAEC-095843BA5C87}" srcOrd="1" destOrd="0" presId="urn:microsoft.com/office/officeart/2005/8/layout/hProcess3"/>
    <dgm:cxn modelId="{DFEB0858-88C6-4174-8C9B-15738189C08F}" type="presParOf" srcId="{45C7B4EB-C661-41C4-BAEC-095843BA5C87}" destId="{90F99DC7-19D8-4658-845C-529DCD5092E6}" srcOrd="0" destOrd="0" presId="urn:microsoft.com/office/officeart/2005/8/layout/hProcess3"/>
    <dgm:cxn modelId="{DBB2F3EF-794E-4CD1-98F0-8F6985C34C5E}" type="presParOf" srcId="{45C7B4EB-C661-41C4-BAEC-095843BA5C87}" destId="{790BF71C-0B62-42FC-8D50-98DDD5066577}" srcOrd="1" destOrd="0" presId="urn:microsoft.com/office/officeart/2005/8/layout/hProcess3"/>
    <dgm:cxn modelId="{DA8372EB-7AD9-4BC5-8A63-AB7B904B462E}" type="presParOf" srcId="{45C7B4EB-C661-41C4-BAEC-095843BA5C87}" destId="{F6D51E74-E209-4BC2-94B1-0F9065FD7797}" srcOrd="2" destOrd="0" presId="urn:microsoft.com/office/officeart/2005/8/layout/hProcess3"/>
    <dgm:cxn modelId="{AC64FE6C-A700-42D6-8DFF-66B2DB23D458}" type="presParOf" srcId="{45C7B4EB-C661-41C4-BAEC-095843BA5C87}" destId="{F8DCA95A-793E-4259-83B3-CFF243F1F942}" srcOrd="3" destOrd="0" presId="urn:microsoft.com/office/officeart/2005/8/layout/hProcess3"/>
    <dgm:cxn modelId="{F2FAA7E6-90E8-411D-A2D0-234589D72D6C}" type="presParOf" srcId="{61FE3B82-F93C-456B-BB99-ED5DAEA8E406}" destId="{48DA4995-BADC-4366-B8F6-C885080D586D}" srcOrd="2" destOrd="0" presId="urn:microsoft.com/office/officeart/2005/8/layout/hProcess3"/>
    <dgm:cxn modelId="{9556915B-39A6-4C0E-8E59-9148B246B4A7}" type="presParOf" srcId="{61FE3B82-F93C-456B-BB99-ED5DAEA8E406}" destId="{E80B1B94-C4E6-48F7-AF7D-50F79DAF8179}" srcOrd="3" destOrd="0" presId="urn:microsoft.com/office/officeart/2005/8/layout/hProcess3"/>
    <dgm:cxn modelId="{DEEA538D-8951-4EED-82CC-3D927BD932F5}" type="presParOf" srcId="{61FE3B82-F93C-456B-BB99-ED5DAEA8E406}" destId="{7B13AAEC-D10C-4C04-8FA4-F59223DE2AE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06C8F1-C4B0-496E-99C7-BE489372DC1B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</dgm:pt>
    <dgm:pt modelId="{D9E1DD63-452F-44D5-A557-25EA4C870B36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ОМСК</a:t>
          </a:r>
          <a:endParaRPr lang="ru-RU" sz="1100" b="1" dirty="0">
            <a:solidFill>
              <a:schemeClr val="bg1"/>
            </a:solidFill>
          </a:endParaRPr>
        </a:p>
      </dgm:t>
    </dgm:pt>
    <dgm:pt modelId="{754C87B4-C0C8-4835-B6DB-FB56B63BC8CC}" type="parTrans" cxnId="{8600FA72-B937-4BEA-BA79-18AAC7F866DE}">
      <dgm:prSet/>
      <dgm:spPr/>
      <dgm:t>
        <a:bodyPr/>
        <a:lstStyle/>
        <a:p>
          <a:endParaRPr lang="ru-RU"/>
        </a:p>
      </dgm:t>
    </dgm:pt>
    <dgm:pt modelId="{DE6C1090-CD47-4EA2-8153-B1A398529EAA}" type="sibTrans" cxnId="{8600FA72-B937-4BEA-BA79-18AAC7F866DE}">
      <dgm:prSet/>
      <dgm:spPr/>
      <dgm:t>
        <a:bodyPr/>
        <a:lstStyle/>
        <a:p>
          <a:endParaRPr lang="ru-RU"/>
        </a:p>
      </dgm:t>
    </dgm:pt>
    <dgm:pt modelId="{718B513E-AE35-4CDA-BA05-2B3890BCDDDC}" type="pres">
      <dgm:prSet presAssocID="{FB06C8F1-C4B0-496E-99C7-BE489372DC1B}" presName="Name0" presStyleCnt="0">
        <dgm:presLayoutVars>
          <dgm:dir/>
          <dgm:animLvl val="lvl"/>
          <dgm:resizeHandles val="exact"/>
        </dgm:presLayoutVars>
      </dgm:prSet>
      <dgm:spPr/>
    </dgm:pt>
    <dgm:pt modelId="{37A1E7C8-2D92-4876-97B2-8A48B4ED1AB0}" type="pres">
      <dgm:prSet presAssocID="{FB06C8F1-C4B0-496E-99C7-BE489372DC1B}" presName="dummy" presStyleCnt="0"/>
      <dgm:spPr/>
    </dgm:pt>
    <dgm:pt modelId="{61FE3B82-F93C-456B-BB99-ED5DAEA8E406}" type="pres">
      <dgm:prSet presAssocID="{FB06C8F1-C4B0-496E-99C7-BE489372DC1B}" presName="linH" presStyleCnt="0"/>
      <dgm:spPr/>
    </dgm:pt>
    <dgm:pt modelId="{BAE529C1-EE56-4650-9333-72AA01881483}" type="pres">
      <dgm:prSet presAssocID="{FB06C8F1-C4B0-496E-99C7-BE489372DC1B}" presName="padding1" presStyleCnt="0"/>
      <dgm:spPr/>
    </dgm:pt>
    <dgm:pt modelId="{45C7B4EB-C661-41C4-BAEC-095843BA5C87}" type="pres">
      <dgm:prSet presAssocID="{D9E1DD63-452F-44D5-A557-25EA4C870B36}" presName="linV" presStyleCnt="0"/>
      <dgm:spPr/>
    </dgm:pt>
    <dgm:pt modelId="{90F99DC7-19D8-4658-845C-529DCD5092E6}" type="pres">
      <dgm:prSet presAssocID="{D9E1DD63-452F-44D5-A557-25EA4C870B36}" presName="spVertical1" presStyleCnt="0"/>
      <dgm:spPr/>
    </dgm:pt>
    <dgm:pt modelId="{790BF71C-0B62-42FC-8D50-98DDD5066577}" type="pres">
      <dgm:prSet presAssocID="{D9E1DD63-452F-44D5-A557-25EA4C870B36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51E74-E209-4BC2-94B1-0F9065FD7797}" type="pres">
      <dgm:prSet presAssocID="{D9E1DD63-452F-44D5-A557-25EA4C870B36}" presName="spVertical2" presStyleCnt="0"/>
      <dgm:spPr/>
    </dgm:pt>
    <dgm:pt modelId="{F8DCA95A-793E-4259-83B3-CFF243F1F942}" type="pres">
      <dgm:prSet presAssocID="{D9E1DD63-452F-44D5-A557-25EA4C870B36}" presName="spVertical3" presStyleCnt="0"/>
      <dgm:spPr/>
    </dgm:pt>
    <dgm:pt modelId="{48DA4995-BADC-4366-B8F6-C885080D586D}" type="pres">
      <dgm:prSet presAssocID="{FB06C8F1-C4B0-496E-99C7-BE489372DC1B}" presName="padding2" presStyleCnt="0"/>
      <dgm:spPr/>
    </dgm:pt>
    <dgm:pt modelId="{E80B1B94-C4E6-48F7-AF7D-50F79DAF8179}" type="pres">
      <dgm:prSet presAssocID="{FB06C8F1-C4B0-496E-99C7-BE489372DC1B}" presName="negArrow" presStyleCnt="0"/>
      <dgm:spPr/>
    </dgm:pt>
    <dgm:pt modelId="{7B13AAEC-D10C-4C04-8FA4-F59223DE2AED}" type="pres">
      <dgm:prSet presAssocID="{FB06C8F1-C4B0-496E-99C7-BE489372DC1B}" presName="backgroundArrow" presStyleLbl="node1" presStyleIdx="0" presStyleCnt="1" custAng="10800000" custLinFactNeighborX="-6989" custLinFactNeighborY="132"/>
      <dgm:spPr/>
      <dgm:t>
        <a:bodyPr/>
        <a:lstStyle/>
        <a:p>
          <a:endParaRPr lang="ru-RU"/>
        </a:p>
      </dgm:t>
    </dgm:pt>
  </dgm:ptLst>
  <dgm:cxnLst>
    <dgm:cxn modelId="{8600FA72-B937-4BEA-BA79-18AAC7F866DE}" srcId="{FB06C8F1-C4B0-496E-99C7-BE489372DC1B}" destId="{D9E1DD63-452F-44D5-A557-25EA4C870B36}" srcOrd="0" destOrd="0" parTransId="{754C87B4-C0C8-4835-B6DB-FB56B63BC8CC}" sibTransId="{DE6C1090-CD47-4EA2-8153-B1A398529EAA}"/>
    <dgm:cxn modelId="{435E171E-70CC-4CCA-B536-97AFD4E8C038}" type="presOf" srcId="{D9E1DD63-452F-44D5-A557-25EA4C870B36}" destId="{790BF71C-0B62-42FC-8D50-98DDD5066577}" srcOrd="0" destOrd="0" presId="urn:microsoft.com/office/officeart/2005/8/layout/hProcess3"/>
    <dgm:cxn modelId="{F1DDBE85-DAFF-40E3-AAAE-BFAA678195D4}" type="presOf" srcId="{FB06C8F1-C4B0-496E-99C7-BE489372DC1B}" destId="{718B513E-AE35-4CDA-BA05-2B3890BCDDDC}" srcOrd="0" destOrd="0" presId="urn:microsoft.com/office/officeart/2005/8/layout/hProcess3"/>
    <dgm:cxn modelId="{AA2225F4-2CCB-4B9D-A596-5D005A58CDB4}" type="presParOf" srcId="{718B513E-AE35-4CDA-BA05-2B3890BCDDDC}" destId="{37A1E7C8-2D92-4876-97B2-8A48B4ED1AB0}" srcOrd="0" destOrd="0" presId="urn:microsoft.com/office/officeart/2005/8/layout/hProcess3"/>
    <dgm:cxn modelId="{F78C8A95-2E7F-42F7-A561-9C2D10C6C877}" type="presParOf" srcId="{718B513E-AE35-4CDA-BA05-2B3890BCDDDC}" destId="{61FE3B82-F93C-456B-BB99-ED5DAEA8E406}" srcOrd="1" destOrd="0" presId="urn:microsoft.com/office/officeart/2005/8/layout/hProcess3"/>
    <dgm:cxn modelId="{AD77C213-7A57-499D-A71C-BA7FE118995F}" type="presParOf" srcId="{61FE3B82-F93C-456B-BB99-ED5DAEA8E406}" destId="{BAE529C1-EE56-4650-9333-72AA01881483}" srcOrd="0" destOrd="0" presId="urn:microsoft.com/office/officeart/2005/8/layout/hProcess3"/>
    <dgm:cxn modelId="{4A44EE1C-3E51-40B7-81A8-76B142A3162F}" type="presParOf" srcId="{61FE3B82-F93C-456B-BB99-ED5DAEA8E406}" destId="{45C7B4EB-C661-41C4-BAEC-095843BA5C87}" srcOrd="1" destOrd="0" presId="urn:microsoft.com/office/officeart/2005/8/layout/hProcess3"/>
    <dgm:cxn modelId="{DFEB0858-88C6-4174-8C9B-15738189C08F}" type="presParOf" srcId="{45C7B4EB-C661-41C4-BAEC-095843BA5C87}" destId="{90F99DC7-19D8-4658-845C-529DCD5092E6}" srcOrd="0" destOrd="0" presId="urn:microsoft.com/office/officeart/2005/8/layout/hProcess3"/>
    <dgm:cxn modelId="{DBB2F3EF-794E-4CD1-98F0-8F6985C34C5E}" type="presParOf" srcId="{45C7B4EB-C661-41C4-BAEC-095843BA5C87}" destId="{790BF71C-0B62-42FC-8D50-98DDD5066577}" srcOrd="1" destOrd="0" presId="urn:microsoft.com/office/officeart/2005/8/layout/hProcess3"/>
    <dgm:cxn modelId="{DA8372EB-7AD9-4BC5-8A63-AB7B904B462E}" type="presParOf" srcId="{45C7B4EB-C661-41C4-BAEC-095843BA5C87}" destId="{F6D51E74-E209-4BC2-94B1-0F9065FD7797}" srcOrd="2" destOrd="0" presId="urn:microsoft.com/office/officeart/2005/8/layout/hProcess3"/>
    <dgm:cxn modelId="{AC64FE6C-A700-42D6-8DFF-66B2DB23D458}" type="presParOf" srcId="{45C7B4EB-C661-41C4-BAEC-095843BA5C87}" destId="{F8DCA95A-793E-4259-83B3-CFF243F1F942}" srcOrd="3" destOrd="0" presId="urn:microsoft.com/office/officeart/2005/8/layout/hProcess3"/>
    <dgm:cxn modelId="{F2FAA7E6-90E8-411D-A2D0-234589D72D6C}" type="presParOf" srcId="{61FE3B82-F93C-456B-BB99-ED5DAEA8E406}" destId="{48DA4995-BADC-4366-B8F6-C885080D586D}" srcOrd="2" destOrd="0" presId="urn:microsoft.com/office/officeart/2005/8/layout/hProcess3"/>
    <dgm:cxn modelId="{9556915B-39A6-4C0E-8E59-9148B246B4A7}" type="presParOf" srcId="{61FE3B82-F93C-456B-BB99-ED5DAEA8E406}" destId="{E80B1B94-C4E6-48F7-AF7D-50F79DAF8179}" srcOrd="3" destOrd="0" presId="urn:microsoft.com/office/officeart/2005/8/layout/hProcess3"/>
    <dgm:cxn modelId="{DEEA538D-8951-4EED-82CC-3D927BD932F5}" type="presParOf" srcId="{61FE3B82-F93C-456B-BB99-ED5DAEA8E406}" destId="{7B13AAEC-D10C-4C04-8FA4-F59223DE2AE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06C8F1-C4B0-496E-99C7-BE489372DC1B}" type="doc">
      <dgm:prSet loTypeId="urn:microsoft.com/office/officeart/2005/8/layout/hProcess3" loCatId="process" qsTypeId="urn:microsoft.com/office/officeart/2005/8/quickstyle/simple5" qsCatId="simple" csTypeId="urn:microsoft.com/office/officeart/2005/8/colors/accent1_2" csCatId="accent1" phldr="1"/>
      <dgm:spPr/>
    </dgm:pt>
    <dgm:pt modelId="{D9E1DD63-452F-44D5-A557-25EA4C870B3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КАЗАХСТАН</a:t>
          </a:r>
          <a:endParaRPr lang="ru-RU" b="1" dirty="0">
            <a:solidFill>
              <a:schemeClr val="bg1"/>
            </a:solidFill>
          </a:endParaRPr>
        </a:p>
      </dgm:t>
    </dgm:pt>
    <dgm:pt modelId="{754C87B4-C0C8-4835-B6DB-FB56B63BC8CC}" type="parTrans" cxnId="{8600FA72-B937-4BEA-BA79-18AAC7F866DE}">
      <dgm:prSet/>
      <dgm:spPr/>
      <dgm:t>
        <a:bodyPr/>
        <a:lstStyle/>
        <a:p>
          <a:endParaRPr lang="ru-RU"/>
        </a:p>
      </dgm:t>
    </dgm:pt>
    <dgm:pt modelId="{DE6C1090-CD47-4EA2-8153-B1A398529EAA}" type="sibTrans" cxnId="{8600FA72-B937-4BEA-BA79-18AAC7F866DE}">
      <dgm:prSet/>
      <dgm:spPr/>
      <dgm:t>
        <a:bodyPr/>
        <a:lstStyle/>
        <a:p>
          <a:endParaRPr lang="ru-RU"/>
        </a:p>
      </dgm:t>
    </dgm:pt>
    <dgm:pt modelId="{718B513E-AE35-4CDA-BA05-2B3890BCDDDC}" type="pres">
      <dgm:prSet presAssocID="{FB06C8F1-C4B0-496E-99C7-BE489372DC1B}" presName="Name0" presStyleCnt="0">
        <dgm:presLayoutVars>
          <dgm:dir/>
          <dgm:animLvl val="lvl"/>
          <dgm:resizeHandles val="exact"/>
        </dgm:presLayoutVars>
      </dgm:prSet>
      <dgm:spPr/>
    </dgm:pt>
    <dgm:pt modelId="{37A1E7C8-2D92-4876-97B2-8A48B4ED1AB0}" type="pres">
      <dgm:prSet presAssocID="{FB06C8F1-C4B0-496E-99C7-BE489372DC1B}" presName="dummy" presStyleCnt="0"/>
      <dgm:spPr/>
    </dgm:pt>
    <dgm:pt modelId="{61FE3B82-F93C-456B-BB99-ED5DAEA8E406}" type="pres">
      <dgm:prSet presAssocID="{FB06C8F1-C4B0-496E-99C7-BE489372DC1B}" presName="linH" presStyleCnt="0"/>
      <dgm:spPr/>
    </dgm:pt>
    <dgm:pt modelId="{BAE529C1-EE56-4650-9333-72AA01881483}" type="pres">
      <dgm:prSet presAssocID="{FB06C8F1-C4B0-496E-99C7-BE489372DC1B}" presName="padding1" presStyleCnt="0"/>
      <dgm:spPr/>
    </dgm:pt>
    <dgm:pt modelId="{45C7B4EB-C661-41C4-BAEC-095843BA5C87}" type="pres">
      <dgm:prSet presAssocID="{D9E1DD63-452F-44D5-A557-25EA4C870B36}" presName="linV" presStyleCnt="0"/>
      <dgm:spPr/>
    </dgm:pt>
    <dgm:pt modelId="{90F99DC7-19D8-4658-845C-529DCD5092E6}" type="pres">
      <dgm:prSet presAssocID="{D9E1DD63-452F-44D5-A557-25EA4C870B36}" presName="spVertical1" presStyleCnt="0"/>
      <dgm:spPr/>
    </dgm:pt>
    <dgm:pt modelId="{790BF71C-0B62-42FC-8D50-98DDD5066577}" type="pres">
      <dgm:prSet presAssocID="{D9E1DD63-452F-44D5-A557-25EA4C870B36}" presName="parTx" presStyleLbl="revTx" presStyleIdx="0" presStyleCnt="1" custAng="19283618" custLinFactNeighborX="274" custLinFactNeighborY="-36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51E74-E209-4BC2-94B1-0F9065FD7797}" type="pres">
      <dgm:prSet presAssocID="{D9E1DD63-452F-44D5-A557-25EA4C870B36}" presName="spVertical2" presStyleCnt="0"/>
      <dgm:spPr/>
    </dgm:pt>
    <dgm:pt modelId="{F8DCA95A-793E-4259-83B3-CFF243F1F942}" type="pres">
      <dgm:prSet presAssocID="{D9E1DD63-452F-44D5-A557-25EA4C870B36}" presName="spVertical3" presStyleCnt="0"/>
      <dgm:spPr/>
    </dgm:pt>
    <dgm:pt modelId="{48DA4995-BADC-4366-B8F6-C885080D586D}" type="pres">
      <dgm:prSet presAssocID="{FB06C8F1-C4B0-496E-99C7-BE489372DC1B}" presName="padding2" presStyleCnt="0"/>
      <dgm:spPr/>
    </dgm:pt>
    <dgm:pt modelId="{E80B1B94-C4E6-48F7-AF7D-50F79DAF8179}" type="pres">
      <dgm:prSet presAssocID="{FB06C8F1-C4B0-496E-99C7-BE489372DC1B}" presName="negArrow" presStyleCnt="0"/>
      <dgm:spPr/>
    </dgm:pt>
    <dgm:pt modelId="{7B13AAEC-D10C-4C04-8FA4-F59223DE2AED}" type="pres">
      <dgm:prSet presAssocID="{FB06C8F1-C4B0-496E-99C7-BE489372DC1B}" presName="backgroundArrow" presStyleLbl="node1" presStyleIdx="0" presStyleCnt="1" custAng="8506026" custScaleX="97206" custScaleY="79776" custLinFactNeighborX="1752" custLinFactNeighborY="-12806"/>
      <dgm:spPr/>
      <dgm:t>
        <a:bodyPr/>
        <a:lstStyle/>
        <a:p>
          <a:endParaRPr lang="ru-RU"/>
        </a:p>
      </dgm:t>
    </dgm:pt>
  </dgm:ptLst>
  <dgm:cxnLst>
    <dgm:cxn modelId="{8600FA72-B937-4BEA-BA79-18AAC7F866DE}" srcId="{FB06C8F1-C4B0-496E-99C7-BE489372DC1B}" destId="{D9E1DD63-452F-44D5-A557-25EA4C870B36}" srcOrd="0" destOrd="0" parTransId="{754C87B4-C0C8-4835-B6DB-FB56B63BC8CC}" sibTransId="{DE6C1090-CD47-4EA2-8153-B1A398529EAA}"/>
    <dgm:cxn modelId="{435E171E-70CC-4CCA-B536-97AFD4E8C038}" type="presOf" srcId="{D9E1DD63-452F-44D5-A557-25EA4C870B36}" destId="{790BF71C-0B62-42FC-8D50-98DDD5066577}" srcOrd="0" destOrd="0" presId="urn:microsoft.com/office/officeart/2005/8/layout/hProcess3"/>
    <dgm:cxn modelId="{F1DDBE85-DAFF-40E3-AAAE-BFAA678195D4}" type="presOf" srcId="{FB06C8F1-C4B0-496E-99C7-BE489372DC1B}" destId="{718B513E-AE35-4CDA-BA05-2B3890BCDDDC}" srcOrd="0" destOrd="0" presId="urn:microsoft.com/office/officeart/2005/8/layout/hProcess3"/>
    <dgm:cxn modelId="{AA2225F4-2CCB-4B9D-A596-5D005A58CDB4}" type="presParOf" srcId="{718B513E-AE35-4CDA-BA05-2B3890BCDDDC}" destId="{37A1E7C8-2D92-4876-97B2-8A48B4ED1AB0}" srcOrd="0" destOrd="0" presId="urn:microsoft.com/office/officeart/2005/8/layout/hProcess3"/>
    <dgm:cxn modelId="{F78C8A95-2E7F-42F7-A561-9C2D10C6C877}" type="presParOf" srcId="{718B513E-AE35-4CDA-BA05-2B3890BCDDDC}" destId="{61FE3B82-F93C-456B-BB99-ED5DAEA8E406}" srcOrd="1" destOrd="0" presId="urn:microsoft.com/office/officeart/2005/8/layout/hProcess3"/>
    <dgm:cxn modelId="{AD77C213-7A57-499D-A71C-BA7FE118995F}" type="presParOf" srcId="{61FE3B82-F93C-456B-BB99-ED5DAEA8E406}" destId="{BAE529C1-EE56-4650-9333-72AA01881483}" srcOrd="0" destOrd="0" presId="urn:microsoft.com/office/officeart/2005/8/layout/hProcess3"/>
    <dgm:cxn modelId="{4A44EE1C-3E51-40B7-81A8-76B142A3162F}" type="presParOf" srcId="{61FE3B82-F93C-456B-BB99-ED5DAEA8E406}" destId="{45C7B4EB-C661-41C4-BAEC-095843BA5C87}" srcOrd="1" destOrd="0" presId="urn:microsoft.com/office/officeart/2005/8/layout/hProcess3"/>
    <dgm:cxn modelId="{DFEB0858-88C6-4174-8C9B-15738189C08F}" type="presParOf" srcId="{45C7B4EB-C661-41C4-BAEC-095843BA5C87}" destId="{90F99DC7-19D8-4658-845C-529DCD5092E6}" srcOrd="0" destOrd="0" presId="urn:microsoft.com/office/officeart/2005/8/layout/hProcess3"/>
    <dgm:cxn modelId="{DBB2F3EF-794E-4CD1-98F0-8F6985C34C5E}" type="presParOf" srcId="{45C7B4EB-C661-41C4-BAEC-095843BA5C87}" destId="{790BF71C-0B62-42FC-8D50-98DDD5066577}" srcOrd="1" destOrd="0" presId="urn:microsoft.com/office/officeart/2005/8/layout/hProcess3"/>
    <dgm:cxn modelId="{DA8372EB-7AD9-4BC5-8A63-AB7B904B462E}" type="presParOf" srcId="{45C7B4EB-C661-41C4-BAEC-095843BA5C87}" destId="{F6D51E74-E209-4BC2-94B1-0F9065FD7797}" srcOrd="2" destOrd="0" presId="urn:microsoft.com/office/officeart/2005/8/layout/hProcess3"/>
    <dgm:cxn modelId="{AC64FE6C-A700-42D6-8DFF-66B2DB23D458}" type="presParOf" srcId="{45C7B4EB-C661-41C4-BAEC-095843BA5C87}" destId="{F8DCA95A-793E-4259-83B3-CFF243F1F942}" srcOrd="3" destOrd="0" presId="urn:microsoft.com/office/officeart/2005/8/layout/hProcess3"/>
    <dgm:cxn modelId="{F2FAA7E6-90E8-411D-A2D0-234589D72D6C}" type="presParOf" srcId="{61FE3B82-F93C-456B-BB99-ED5DAEA8E406}" destId="{48DA4995-BADC-4366-B8F6-C885080D586D}" srcOrd="2" destOrd="0" presId="urn:microsoft.com/office/officeart/2005/8/layout/hProcess3"/>
    <dgm:cxn modelId="{9556915B-39A6-4C0E-8E59-9148B246B4A7}" type="presParOf" srcId="{61FE3B82-F93C-456B-BB99-ED5DAEA8E406}" destId="{E80B1B94-C4E6-48F7-AF7D-50F79DAF8179}" srcOrd="3" destOrd="0" presId="urn:microsoft.com/office/officeart/2005/8/layout/hProcess3"/>
    <dgm:cxn modelId="{DEEA538D-8951-4EED-82CC-3D927BD932F5}" type="presParOf" srcId="{61FE3B82-F93C-456B-BB99-ED5DAEA8E406}" destId="{7B13AAEC-D10C-4C04-8FA4-F59223DE2AED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3AAEC-D10C-4C04-8FA4-F59223DE2AED}">
      <dsp:nvSpPr>
        <dsp:cNvPr id="0" name=""/>
        <dsp:cNvSpPr/>
      </dsp:nvSpPr>
      <dsp:spPr>
        <a:xfrm>
          <a:off x="0" y="157531"/>
          <a:ext cx="4614387" cy="1845755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0BF71C-0B62-42FC-8D50-98DDD5066577}">
      <dsp:nvSpPr>
        <dsp:cNvPr id="0" name=""/>
        <dsp:cNvSpPr/>
      </dsp:nvSpPr>
      <dsp:spPr>
        <a:xfrm>
          <a:off x="373704" y="618970"/>
          <a:ext cx="3779244" cy="922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</a:rPr>
            <a:t>ЛЕНИНСК-КУЗНЕЦКИЙ, НОВОКУЗНЕЦК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373704" y="618970"/>
        <a:ext cx="3779244" cy="922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3AAEC-D10C-4C04-8FA4-F59223DE2AED}">
      <dsp:nvSpPr>
        <dsp:cNvPr id="0" name=""/>
        <dsp:cNvSpPr/>
      </dsp:nvSpPr>
      <dsp:spPr>
        <a:xfrm rot="19146412">
          <a:off x="0" y="28572"/>
          <a:ext cx="3746398" cy="1368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0BF71C-0B62-42FC-8D50-98DDD5066577}">
      <dsp:nvSpPr>
        <dsp:cNvPr id="0" name=""/>
        <dsp:cNvSpPr/>
      </dsp:nvSpPr>
      <dsp:spPr>
        <a:xfrm rot="19168630">
          <a:off x="302260" y="370573"/>
          <a:ext cx="3087851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3040" rIns="0" bIns="19304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bg1"/>
              </a:solidFill>
            </a:rPr>
            <a:t>КЕМЕРОВО, ТОМСК</a:t>
          </a:r>
          <a:endParaRPr lang="ru-RU" sz="1900" b="1" kern="1200" dirty="0">
            <a:solidFill>
              <a:schemeClr val="bg1"/>
            </a:solidFill>
          </a:endParaRPr>
        </a:p>
      </dsp:txBody>
      <dsp:txXfrm>
        <a:off x="302260" y="370573"/>
        <a:ext cx="3087851" cy="68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3AAEC-D10C-4C04-8FA4-F59223DE2AED}">
      <dsp:nvSpPr>
        <dsp:cNvPr id="0" name=""/>
        <dsp:cNvSpPr/>
      </dsp:nvSpPr>
      <dsp:spPr>
        <a:xfrm rot="2294087">
          <a:off x="0" y="28572"/>
          <a:ext cx="3746398" cy="1368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0BF71C-0B62-42FC-8D50-98DDD5066577}">
      <dsp:nvSpPr>
        <dsp:cNvPr id="0" name=""/>
        <dsp:cNvSpPr/>
      </dsp:nvSpPr>
      <dsp:spPr>
        <a:xfrm rot="2336854">
          <a:off x="302260" y="370573"/>
          <a:ext cx="3087851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АЛТАЙСКИЙ КРАЙ, МОНГОЛИЯ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02260" y="370573"/>
        <a:ext cx="3087851" cy="684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3AAEC-D10C-4C04-8FA4-F59223DE2AED}">
      <dsp:nvSpPr>
        <dsp:cNvPr id="0" name=""/>
        <dsp:cNvSpPr/>
      </dsp:nvSpPr>
      <dsp:spPr>
        <a:xfrm rot="10800000">
          <a:off x="0" y="9238"/>
          <a:ext cx="3865066" cy="165600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0BF71C-0B62-42FC-8D50-98DDD5066577}">
      <dsp:nvSpPr>
        <dsp:cNvPr id="0" name=""/>
        <dsp:cNvSpPr/>
      </dsp:nvSpPr>
      <dsp:spPr>
        <a:xfrm>
          <a:off x="311771" y="421052"/>
          <a:ext cx="3166787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ОМСК</a:t>
          </a:r>
          <a:endParaRPr lang="ru-RU" sz="1100" b="1" kern="1200" dirty="0">
            <a:solidFill>
              <a:schemeClr val="bg1"/>
            </a:solidFill>
          </a:endParaRPr>
        </a:p>
      </dsp:txBody>
      <dsp:txXfrm>
        <a:off x="311771" y="421052"/>
        <a:ext cx="3166787" cy="828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3AAEC-D10C-4C04-8FA4-F59223DE2AED}">
      <dsp:nvSpPr>
        <dsp:cNvPr id="0" name=""/>
        <dsp:cNvSpPr/>
      </dsp:nvSpPr>
      <dsp:spPr>
        <a:xfrm rot="8506026">
          <a:off x="59356" y="-114221"/>
          <a:ext cx="3442408" cy="132109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0BF71C-0B62-42FC-8D50-98DDD5066577}">
      <dsp:nvSpPr>
        <dsp:cNvPr id="0" name=""/>
        <dsp:cNvSpPr/>
      </dsp:nvSpPr>
      <dsp:spPr>
        <a:xfrm rot="19283618">
          <a:off x="293610" y="272334"/>
          <a:ext cx="2901558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33680" rIns="0" bIns="23368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КАЗАХСТАН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93610" y="272334"/>
        <a:ext cx="2901558" cy="8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86336853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67163617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94077844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BCAA20"/>
                </a:solidFill>
                <a:latin typeface="Microsoft Sans Serif"/>
                <a:cs typeface="Microsoft Sans Serif"/>
              </a:defRPr>
            </a:lvl1pPr>
          </a:lstStyle>
          <a:p>
            <a:pPr marL="38100">
              <a:lnSpc>
                <a:spcPts val="319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0145727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808" y="3513230"/>
            <a:ext cx="17088485" cy="24241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5615" y="6408632"/>
            <a:ext cx="14072870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0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1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1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2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2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31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36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4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4123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7306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085" y="7267307"/>
            <a:ext cx="17088485" cy="2246162"/>
          </a:xfrm>
        </p:spPr>
        <p:txBody>
          <a:bodyPr anchor="t"/>
          <a:lstStyle>
            <a:lvl1pPr algn="l">
              <a:defRPr sz="87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88085" y="4793386"/>
            <a:ext cx="17088485" cy="2473919"/>
          </a:xfrm>
        </p:spPr>
        <p:txBody>
          <a:bodyPr anchor="b"/>
          <a:lstStyle>
            <a:lvl1pPr marL="0" indent="0">
              <a:buNone/>
              <a:defRPr sz="4397">
                <a:solidFill>
                  <a:schemeClr val="tx1">
                    <a:tint val="75000"/>
                  </a:schemeClr>
                </a:solidFill>
              </a:defRPr>
            </a:lvl1pPr>
            <a:lvl2pPr marL="1005200" indent="0">
              <a:buNone/>
              <a:defRPr sz="3957">
                <a:solidFill>
                  <a:schemeClr val="tx1">
                    <a:tint val="75000"/>
                  </a:schemeClr>
                </a:solidFill>
              </a:defRPr>
            </a:lvl2pPr>
            <a:lvl3pPr marL="2010400" indent="0">
              <a:buNone/>
              <a:defRPr sz="3518">
                <a:solidFill>
                  <a:schemeClr val="tx1">
                    <a:tint val="75000"/>
                  </a:schemeClr>
                </a:solidFill>
              </a:defRPr>
            </a:lvl3pPr>
            <a:lvl4pPr marL="30156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4pPr>
            <a:lvl5pPr marL="40208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5pPr>
            <a:lvl6pPr marL="50260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6pPr>
            <a:lvl7pPr marL="6031200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7pPr>
            <a:lvl8pPr marL="70363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8pPr>
            <a:lvl9pPr marL="8041599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4063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5205" y="1979137"/>
            <a:ext cx="8879311" cy="5597081"/>
          </a:xfrm>
        </p:spPr>
        <p:txBody>
          <a:bodyPr/>
          <a:lstStyle>
            <a:lvl1pPr>
              <a:defRPr sz="6156"/>
            </a:lvl1pPr>
            <a:lvl2pPr>
              <a:defRPr sz="5277"/>
            </a:lvl2pPr>
            <a:lvl3pPr>
              <a:defRPr sz="4397"/>
            </a:lvl3pPr>
            <a:lvl4pPr>
              <a:defRPr sz="3957"/>
            </a:lvl4pPr>
            <a:lvl5pPr>
              <a:defRPr sz="3957"/>
            </a:lvl5pPr>
            <a:lvl6pPr>
              <a:defRPr sz="3957"/>
            </a:lvl6pPr>
            <a:lvl7pPr>
              <a:defRPr sz="3957"/>
            </a:lvl7pPr>
            <a:lvl8pPr>
              <a:defRPr sz="3957"/>
            </a:lvl8pPr>
            <a:lvl9pPr>
              <a:defRPr sz="395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219584" y="1979137"/>
            <a:ext cx="8879311" cy="5597081"/>
          </a:xfrm>
        </p:spPr>
        <p:txBody>
          <a:bodyPr/>
          <a:lstStyle>
            <a:lvl1pPr>
              <a:defRPr sz="6156"/>
            </a:lvl1pPr>
            <a:lvl2pPr>
              <a:defRPr sz="5277"/>
            </a:lvl2pPr>
            <a:lvl3pPr>
              <a:defRPr sz="4397"/>
            </a:lvl3pPr>
            <a:lvl4pPr>
              <a:defRPr sz="3957"/>
            </a:lvl4pPr>
            <a:lvl5pPr>
              <a:defRPr sz="3957"/>
            </a:lvl5pPr>
            <a:lvl6pPr>
              <a:defRPr sz="3957"/>
            </a:lvl6pPr>
            <a:lvl7pPr>
              <a:defRPr sz="3957"/>
            </a:lvl7pPr>
            <a:lvl8pPr>
              <a:defRPr sz="3957"/>
            </a:lvl8pPr>
            <a:lvl9pPr>
              <a:defRPr sz="395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3493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7"/>
            <a:ext cx="18093690" cy="188489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531516"/>
            <a:ext cx="8882802" cy="1055016"/>
          </a:xfrm>
        </p:spPr>
        <p:txBody>
          <a:bodyPr anchor="b"/>
          <a:lstStyle>
            <a:lvl1pPr marL="0" indent="0">
              <a:buNone/>
              <a:defRPr sz="5277" b="1"/>
            </a:lvl1pPr>
            <a:lvl2pPr marL="1005200" indent="0">
              <a:buNone/>
              <a:defRPr sz="4397" b="1"/>
            </a:lvl2pPr>
            <a:lvl3pPr marL="2010400" indent="0">
              <a:buNone/>
              <a:defRPr sz="3957" b="1"/>
            </a:lvl3pPr>
            <a:lvl4pPr marL="3015600" indent="0">
              <a:buNone/>
              <a:defRPr sz="3518" b="1"/>
            </a:lvl4pPr>
            <a:lvl5pPr marL="4020800" indent="0">
              <a:buNone/>
              <a:defRPr sz="3518" b="1"/>
            </a:lvl5pPr>
            <a:lvl6pPr marL="5026000" indent="0">
              <a:buNone/>
              <a:defRPr sz="3518" b="1"/>
            </a:lvl6pPr>
            <a:lvl7pPr marL="6031200" indent="0">
              <a:buNone/>
              <a:defRPr sz="3518" b="1"/>
            </a:lvl7pPr>
            <a:lvl8pPr marL="7036399" indent="0">
              <a:buNone/>
              <a:defRPr sz="3518" b="1"/>
            </a:lvl8pPr>
            <a:lvl9pPr marL="8041599" indent="0">
              <a:buNone/>
              <a:defRPr sz="351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05205" y="3586529"/>
            <a:ext cx="8882802" cy="6515967"/>
          </a:xfrm>
        </p:spPr>
        <p:txBody>
          <a:bodyPr/>
          <a:lstStyle>
            <a:lvl1pPr>
              <a:defRPr sz="5277"/>
            </a:lvl1pPr>
            <a:lvl2pPr>
              <a:defRPr sz="4397"/>
            </a:lvl2pPr>
            <a:lvl3pPr>
              <a:defRPr sz="3957"/>
            </a:lvl3pPr>
            <a:lvl4pPr>
              <a:defRPr sz="3518"/>
            </a:lvl4pPr>
            <a:lvl5pPr>
              <a:defRPr sz="3518"/>
            </a:lvl5pPr>
            <a:lvl6pPr>
              <a:defRPr sz="3518"/>
            </a:lvl6pPr>
            <a:lvl7pPr>
              <a:defRPr sz="3518"/>
            </a:lvl7pPr>
            <a:lvl8pPr>
              <a:defRPr sz="3518"/>
            </a:lvl8pPr>
            <a:lvl9pPr>
              <a:defRPr sz="35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212607" y="2531516"/>
            <a:ext cx="8886291" cy="1055016"/>
          </a:xfrm>
        </p:spPr>
        <p:txBody>
          <a:bodyPr anchor="b"/>
          <a:lstStyle>
            <a:lvl1pPr marL="0" indent="0">
              <a:buNone/>
              <a:defRPr sz="5277" b="1"/>
            </a:lvl1pPr>
            <a:lvl2pPr marL="1005200" indent="0">
              <a:buNone/>
              <a:defRPr sz="4397" b="1"/>
            </a:lvl2pPr>
            <a:lvl3pPr marL="2010400" indent="0">
              <a:buNone/>
              <a:defRPr sz="3957" b="1"/>
            </a:lvl3pPr>
            <a:lvl4pPr marL="3015600" indent="0">
              <a:buNone/>
              <a:defRPr sz="3518" b="1"/>
            </a:lvl4pPr>
            <a:lvl5pPr marL="4020800" indent="0">
              <a:buNone/>
              <a:defRPr sz="3518" b="1"/>
            </a:lvl5pPr>
            <a:lvl6pPr marL="5026000" indent="0">
              <a:buNone/>
              <a:defRPr sz="3518" b="1"/>
            </a:lvl6pPr>
            <a:lvl7pPr marL="6031200" indent="0">
              <a:buNone/>
              <a:defRPr sz="3518" b="1"/>
            </a:lvl7pPr>
            <a:lvl8pPr marL="7036399" indent="0">
              <a:buNone/>
              <a:defRPr sz="3518" b="1"/>
            </a:lvl8pPr>
            <a:lvl9pPr marL="8041599" indent="0">
              <a:buNone/>
              <a:defRPr sz="351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0212607" y="3586529"/>
            <a:ext cx="8886291" cy="6515967"/>
          </a:xfrm>
        </p:spPr>
        <p:txBody>
          <a:bodyPr/>
          <a:lstStyle>
            <a:lvl1pPr>
              <a:defRPr sz="5277"/>
            </a:lvl1pPr>
            <a:lvl2pPr>
              <a:defRPr sz="4397"/>
            </a:lvl2pPr>
            <a:lvl3pPr>
              <a:defRPr sz="3957"/>
            </a:lvl3pPr>
            <a:lvl4pPr>
              <a:defRPr sz="3518"/>
            </a:lvl4pPr>
            <a:lvl5pPr>
              <a:defRPr sz="3518"/>
            </a:lvl5pPr>
            <a:lvl6pPr>
              <a:defRPr sz="3518"/>
            </a:lvl6pPr>
            <a:lvl7pPr>
              <a:defRPr sz="3518"/>
            </a:lvl7pPr>
            <a:lvl8pPr>
              <a:defRPr sz="3518"/>
            </a:lvl8pPr>
            <a:lvl9pPr>
              <a:defRPr sz="35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3340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57916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3934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03938026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8" y="450278"/>
            <a:ext cx="6614110" cy="1916308"/>
          </a:xfrm>
        </p:spPr>
        <p:txBody>
          <a:bodyPr anchor="b"/>
          <a:lstStyle>
            <a:lvl1pPr algn="l">
              <a:defRPr sz="43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60145" y="450282"/>
            <a:ext cx="11238750" cy="9652217"/>
          </a:xfrm>
        </p:spPr>
        <p:txBody>
          <a:bodyPr/>
          <a:lstStyle>
            <a:lvl1pPr>
              <a:defRPr sz="7036"/>
            </a:lvl1pPr>
            <a:lvl2pPr>
              <a:defRPr sz="6156"/>
            </a:lvl2pPr>
            <a:lvl3pPr>
              <a:defRPr sz="5277"/>
            </a:lvl3pPr>
            <a:lvl4pPr>
              <a:defRPr sz="4397"/>
            </a:lvl4pPr>
            <a:lvl5pPr>
              <a:defRPr sz="4397"/>
            </a:lvl5pPr>
            <a:lvl6pPr>
              <a:defRPr sz="4397"/>
            </a:lvl6pPr>
            <a:lvl7pPr>
              <a:defRPr sz="4397"/>
            </a:lvl7pPr>
            <a:lvl8pPr>
              <a:defRPr sz="4397"/>
            </a:lvl8pPr>
            <a:lvl9pPr>
              <a:defRPr sz="439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5208" y="2366589"/>
            <a:ext cx="6614110" cy="7735910"/>
          </a:xfrm>
        </p:spPr>
        <p:txBody>
          <a:bodyPr/>
          <a:lstStyle>
            <a:lvl1pPr marL="0" indent="0">
              <a:buNone/>
              <a:defRPr sz="3078"/>
            </a:lvl1pPr>
            <a:lvl2pPr marL="1005200" indent="0">
              <a:buNone/>
              <a:defRPr sz="2638"/>
            </a:lvl2pPr>
            <a:lvl3pPr marL="2010400" indent="0">
              <a:buNone/>
              <a:defRPr sz="2199"/>
            </a:lvl3pPr>
            <a:lvl4pPr marL="3015600" indent="0">
              <a:buNone/>
              <a:defRPr sz="1979"/>
            </a:lvl4pPr>
            <a:lvl5pPr marL="4020800" indent="0">
              <a:buNone/>
              <a:defRPr sz="1979"/>
            </a:lvl5pPr>
            <a:lvl6pPr marL="5026000" indent="0">
              <a:buNone/>
              <a:defRPr sz="1979"/>
            </a:lvl6pPr>
            <a:lvl7pPr marL="6031200" indent="0">
              <a:buNone/>
              <a:defRPr sz="1979"/>
            </a:lvl7pPr>
            <a:lvl8pPr marL="7036399" indent="0">
              <a:buNone/>
              <a:defRPr sz="1979"/>
            </a:lvl8pPr>
            <a:lvl9pPr marL="8041599" indent="0">
              <a:buNone/>
              <a:defRPr sz="19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8874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544" y="7916545"/>
            <a:ext cx="12062460" cy="934594"/>
          </a:xfrm>
        </p:spPr>
        <p:txBody>
          <a:bodyPr anchor="b"/>
          <a:lstStyle>
            <a:lvl1pPr algn="l">
              <a:defRPr sz="439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940544" y="1010511"/>
            <a:ext cx="12062460" cy="6785610"/>
          </a:xfrm>
        </p:spPr>
        <p:txBody>
          <a:bodyPr/>
          <a:lstStyle>
            <a:lvl1pPr marL="0" indent="0">
              <a:buNone/>
              <a:defRPr sz="7036"/>
            </a:lvl1pPr>
            <a:lvl2pPr marL="1005200" indent="0">
              <a:buNone/>
              <a:defRPr sz="6156"/>
            </a:lvl2pPr>
            <a:lvl3pPr marL="2010400" indent="0">
              <a:buNone/>
              <a:defRPr sz="5277"/>
            </a:lvl3pPr>
            <a:lvl4pPr marL="3015600" indent="0">
              <a:buNone/>
              <a:defRPr sz="4397"/>
            </a:lvl4pPr>
            <a:lvl5pPr marL="4020800" indent="0">
              <a:buNone/>
              <a:defRPr sz="4397"/>
            </a:lvl5pPr>
            <a:lvl6pPr marL="5026000" indent="0">
              <a:buNone/>
              <a:defRPr sz="4397"/>
            </a:lvl6pPr>
            <a:lvl7pPr marL="6031200" indent="0">
              <a:buNone/>
              <a:defRPr sz="4397"/>
            </a:lvl7pPr>
            <a:lvl8pPr marL="7036399" indent="0">
              <a:buNone/>
              <a:defRPr sz="4397"/>
            </a:lvl8pPr>
            <a:lvl9pPr marL="8041599" indent="0">
              <a:buNone/>
              <a:defRPr sz="439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40544" y="8851138"/>
            <a:ext cx="12062460" cy="1327278"/>
          </a:xfrm>
        </p:spPr>
        <p:txBody>
          <a:bodyPr/>
          <a:lstStyle>
            <a:lvl1pPr marL="0" indent="0">
              <a:buNone/>
              <a:defRPr sz="3078"/>
            </a:lvl1pPr>
            <a:lvl2pPr marL="1005200" indent="0">
              <a:buNone/>
              <a:defRPr sz="2638"/>
            </a:lvl2pPr>
            <a:lvl3pPr marL="2010400" indent="0">
              <a:buNone/>
              <a:defRPr sz="2199"/>
            </a:lvl3pPr>
            <a:lvl4pPr marL="3015600" indent="0">
              <a:buNone/>
              <a:defRPr sz="1979"/>
            </a:lvl4pPr>
            <a:lvl5pPr marL="4020800" indent="0">
              <a:buNone/>
              <a:defRPr sz="1979"/>
            </a:lvl5pPr>
            <a:lvl6pPr marL="5026000" indent="0">
              <a:buNone/>
              <a:defRPr sz="1979"/>
            </a:lvl6pPr>
            <a:lvl7pPr marL="6031200" indent="0">
              <a:buNone/>
              <a:defRPr sz="1979"/>
            </a:lvl7pPr>
            <a:lvl8pPr marL="7036399" indent="0">
              <a:buNone/>
              <a:defRPr sz="1979"/>
            </a:lvl8pPr>
            <a:lvl9pPr marL="8041599" indent="0">
              <a:buNone/>
              <a:defRPr sz="197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88744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61228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575472" y="340327"/>
            <a:ext cx="4523423" cy="723589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05205" y="340327"/>
            <a:ext cx="13235199" cy="72358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1507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6005358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15588648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78262814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45812474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61063862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343417465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27176372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3190"/>
              </a:lnSpc>
            </a:pPr>
            <a:fld id="{81D60167-4931-47E6-BA6A-407CBD079E47}" type="slidenum">
              <a:rPr lang="ru-RU" spc="-5" smtClean="0"/>
              <a:t>‹#›</a:t>
            </a:fld>
            <a:endParaRPr lang="ru-RU" spc="-5" dirty="0"/>
          </a:p>
        </p:txBody>
      </p:sp>
    </p:spTree>
    <p:extLst>
      <p:ext uri="{BB962C8B-B14F-4D97-AF65-F5344CB8AC3E}">
        <p14:creationId xmlns:p14="http://schemas.microsoft.com/office/powerpoint/2010/main" val="1471905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 spd="slow">
    <p:wipe/>
  </p:transition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205" y="452897"/>
            <a:ext cx="18093690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205" y="2638850"/>
            <a:ext cx="18093690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05205" y="10482093"/>
            <a:ext cx="4690957" cy="602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8057F-3768-40AB-92E8-5F84C77898FE}" type="datetimeFigureOut">
              <a:rPr lang="ru-RU" smtClean="0"/>
              <a:pPr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68901" y="10482093"/>
            <a:ext cx="6366298" cy="602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4407938" y="10482093"/>
            <a:ext cx="4690957" cy="6021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83425-D922-4849-82E9-4D1CA94DD4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5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wipe/>
  </p:transition>
  <p:txStyles>
    <p:titleStyle>
      <a:lvl1pPr algn="ctr" defTabSz="2010400" rtl="0" eaLnBrk="1" latinLnBrk="0" hangingPunct="1">
        <a:spcBef>
          <a:spcPct val="0"/>
        </a:spcBef>
        <a:buNone/>
        <a:defRPr sz="9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3900" indent="-753900" algn="l" defTabSz="2010400" rtl="0" eaLnBrk="1" latinLnBrk="0" hangingPunct="1">
        <a:spcBef>
          <a:spcPct val="20000"/>
        </a:spcBef>
        <a:buFont typeface="Arial" pitchFamily="34" charset="0"/>
        <a:buChar char="•"/>
        <a:defRPr sz="7036" kern="1200">
          <a:solidFill>
            <a:schemeClr val="tx1"/>
          </a:solidFill>
          <a:latin typeface="+mn-lt"/>
          <a:ea typeface="+mn-ea"/>
          <a:cs typeface="+mn-cs"/>
        </a:defRPr>
      </a:lvl1pPr>
      <a:lvl2pPr marL="1633450" indent="-628250" algn="l" defTabSz="2010400" rtl="0" eaLnBrk="1" latinLnBrk="0" hangingPunct="1">
        <a:spcBef>
          <a:spcPct val="20000"/>
        </a:spcBef>
        <a:buFont typeface="Arial" pitchFamily="34" charset="0"/>
        <a:buChar char="–"/>
        <a:defRPr sz="6156" kern="1200">
          <a:solidFill>
            <a:schemeClr val="tx1"/>
          </a:solidFill>
          <a:latin typeface="+mn-lt"/>
          <a:ea typeface="+mn-ea"/>
          <a:cs typeface="+mn-cs"/>
        </a:defRPr>
      </a:lvl2pPr>
      <a:lvl3pPr marL="2513000" indent="-502600" algn="l" defTabSz="2010400" rtl="0" eaLnBrk="1" latinLnBrk="0" hangingPunct="1">
        <a:spcBef>
          <a:spcPct val="20000"/>
        </a:spcBef>
        <a:buFont typeface="Arial" pitchFamily="34" charset="0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3pPr>
      <a:lvl4pPr marL="3518200" indent="-502600" algn="l" defTabSz="2010400" rtl="0" eaLnBrk="1" latinLnBrk="0" hangingPunct="1">
        <a:spcBef>
          <a:spcPct val="20000"/>
        </a:spcBef>
        <a:buFont typeface="Arial" pitchFamily="34" charset="0"/>
        <a:buChar char="–"/>
        <a:defRPr sz="4397" kern="1200">
          <a:solidFill>
            <a:schemeClr val="tx1"/>
          </a:solidFill>
          <a:latin typeface="+mn-lt"/>
          <a:ea typeface="+mn-ea"/>
          <a:cs typeface="+mn-cs"/>
        </a:defRPr>
      </a:lvl4pPr>
      <a:lvl5pPr marL="4523400" indent="-502600" algn="l" defTabSz="2010400" rtl="0" eaLnBrk="1" latinLnBrk="0" hangingPunct="1">
        <a:spcBef>
          <a:spcPct val="20000"/>
        </a:spcBef>
        <a:buFont typeface="Arial" pitchFamily="34" charset="0"/>
        <a:buChar char="»"/>
        <a:defRPr sz="4397" kern="1200">
          <a:solidFill>
            <a:schemeClr val="tx1"/>
          </a:solidFill>
          <a:latin typeface="+mn-lt"/>
          <a:ea typeface="+mn-ea"/>
          <a:cs typeface="+mn-cs"/>
        </a:defRPr>
      </a:lvl5pPr>
      <a:lvl6pPr marL="5528600" indent="-502600" algn="l" defTabSz="2010400" rtl="0" eaLnBrk="1" latinLnBrk="0" hangingPunct="1">
        <a:spcBef>
          <a:spcPct val="20000"/>
        </a:spcBef>
        <a:buFont typeface="Arial" pitchFamily="34" charset="0"/>
        <a:buChar char="•"/>
        <a:defRPr sz="4397" kern="1200">
          <a:solidFill>
            <a:schemeClr val="tx1"/>
          </a:solidFill>
          <a:latin typeface="+mn-lt"/>
          <a:ea typeface="+mn-ea"/>
          <a:cs typeface="+mn-cs"/>
        </a:defRPr>
      </a:lvl6pPr>
      <a:lvl7pPr marL="6533799" indent="-502600" algn="l" defTabSz="2010400" rtl="0" eaLnBrk="1" latinLnBrk="0" hangingPunct="1">
        <a:spcBef>
          <a:spcPct val="20000"/>
        </a:spcBef>
        <a:buFont typeface="Arial" pitchFamily="34" charset="0"/>
        <a:buChar char="•"/>
        <a:defRPr sz="4397" kern="1200">
          <a:solidFill>
            <a:schemeClr val="tx1"/>
          </a:solidFill>
          <a:latin typeface="+mn-lt"/>
          <a:ea typeface="+mn-ea"/>
          <a:cs typeface="+mn-cs"/>
        </a:defRPr>
      </a:lvl7pPr>
      <a:lvl8pPr marL="7538999" indent="-502600" algn="l" defTabSz="2010400" rtl="0" eaLnBrk="1" latinLnBrk="0" hangingPunct="1">
        <a:spcBef>
          <a:spcPct val="20000"/>
        </a:spcBef>
        <a:buFont typeface="Arial" pitchFamily="34" charset="0"/>
        <a:buChar char="•"/>
        <a:defRPr sz="4397" kern="1200">
          <a:solidFill>
            <a:schemeClr val="tx1"/>
          </a:solidFill>
          <a:latin typeface="+mn-lt"/>
          <a:ea typeface="+mn-ea"/>
          <a:cs typeface="+mn-cs"/>
        </a:defRPr>
      </a:lvl8pPr>
      <a:lvl9pPr marL="8544199" indent="-502600" algn="l" defTabSz="2010400" rtl="0" eaLnBrk="1" latinLnBrk="0" hangingPunct="1">
        <a:spcBef>
          <a:spcPct val="20000"/>
        </a:spcBef>
        <a:buFont typeface="Arial" pitchFamily="34" charset="0"/>
        <a:buChar char="•"/>
        <a:defRPr sz="4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1pPr>
      <a:lvl2pPr marL="10052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2pPr>
      <a:lvl3pPr marL="20104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3pPr>
      <a:lvl4pPr marL="30156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4pPr>
      <a:lvl5pPr marL="40208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5pPr>
      <a:lvl6pPr marL="50260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6pPr>
      <a:lvl7pPr marL="6031200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7pPr>
      <a:lvl8pPr marL="7036399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8pPr>
      <a:lvl9pPr marL="8041599" algn="l" defTabSz="20104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8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7228" b="6131"/>
          <a:stretch>
            <a:fillRect/>
          </a:stretch>
        </p:blipFill>
        <p:spPr>
          <a:xfrm>
            <a:off x="13076488" y="3216275"/>
            <a:ext cx="7026024" cy="4038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3216275"/>
            <a:ext cx="13076488" cy="403860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erb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6799"/>
            <a:ext cx="1228543" cy="1488995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480063" y="608514"/>
            <a:ext cx="6282990" cy="133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rgbClr val="004A98"/>
                </a:solidFill>
                <a:latin typeface="+mj-lt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1957050" y="8778875"/>
            <a:ext cx="7982272" cy="2073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4A98"/>
                </a:solidFill>
                <a:latin typeface="+mj-lt"/>
              </a:rPr>
              <a:t>Мирошниченко Антон Александрович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4A98"/>
                </a:solidFill>
                <a:latin typeface="+mj-lt"/>
              </a:rPr>
              <a:t>Начальник управления дорожного комплекса Минтранса Новосибирской области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9876" y="3825875"/>
            <a:ext cx="13076487" cy="2535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0800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О сети автомобильных дорог Новосибирской области Текущее состояние, проблемы и пути их решения</a:t>
            </a:r>
            <a:endParaRPr lang="ru-RU" sz="4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9829463" y="10793413"/>
            <a:ext cx="274637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943" y="271877"/>
            <a:ext cx="1361531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pic>
        <p:nvPicPr>
          <p:cNvPr id="17" name="Рисунок 16" descr="gerb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538" y="10440591"/>
            <a:ext cx="482045" cy="5756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52806" y="10404203"/>
            <a:ext cx="17651294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611124" y="10404204"/>
            <a:ext cx="10926358" cy="602844"/>
          </a:xfrm>
          <a:prstGeom prst="rect">
            <a:avLst/>
          </a:prstGeom>
        </p:spPr>
        <p:txBody>
          <a:bodyPr vert="horz" lIns="201041" tIns="100521" rIns="201041" bIns="1005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10400">
              <a:spcBef>
                <a:spcPts val="0"/>
              </a:spcBef>
              <a:buNone/>
            </a:pPr>
            <a:r>
              <a:rPr lang="ru-RU" sz="2199" dirty="0">
                <a:solidFill>
                  <a:prstClr val="white"/>
                </a:solidFill>
                <a:latin typeface="Calibri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 smtClean="0">
                <a:solidFill>
                  <a:prstClr val="white"/>
                </a:solidFill>
                <a:latin typeface="Calibri"/>
              </a:rPr>
              <a:t>10</a:t>
            </a:r>
            <a:endParaRPr lang="ru-RU" sz="307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430194"/>
            <a:ext cx="88261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027943" y="311376"/>
            <a:ext cx="1710130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r>
              <a:rPr lang="ru-RU" altLang="ru-RU" sz="4800" dirty="0">
                <a:solidFill>
                  <a:srgbClr val="004A98"/>
                </a:solidFill>
                <a:latin typeface="Calibri"/>
              </a:rPr>
              <a:t>Достижение показателей национального </a:t>
            </a:r>
            <a:r>
              <a:rPr lang="ru-RU" altLang="ru-RU" sz="4800" dirty="0" smtClean="0">
                <a:solidFill>
                  <a:srgbClr val="004A98"/>
                </a:solidFill>
                <a:latin typeface="Calibri"/>
              </a:rPr>
              <a:t>проекта</a:t>
            </a:r>
          </a:p>
          <a:p>
            <a:pPr algn="l" defTabSz="2010400"/>
            <a:r>
              <a:rPr lang="ru-RU" altLang="ru-RU" sz="4800" dirty="0" smtClean="0">
                <a:solidFill>
                  <a:srgbClr val="004A98"/>
                </a:solidFill>
                <a:latin typeface="Calibri"/>
              </a:rPr>
              <a:t>«Безопасные </a:t>
            </a:r>
            <a:r>
              <a:rPr lang="ru-RU" altLang="ru-RU" sz="4800" dirty="0">
                <a:solidFill>
                  <a:srgbClr val="004A98"/>
                </a:solidFill>
                <a:latin typeface="Calibri"/>
              </a:rPr>
              <a:t>качественные дороги» в 2023 году</a:t>
            </a:r>
            <a:r>
              <a:rPr lang="ru-RU" altLang="ru-RU" sz="4800" dirty="0" smtClean="0">
                <a:solidFill>
                  <a:srgbClr val="004A98"/>
                </a:solidFill>
                <a:latin typeface="Calibri"/>
              </a:rPr>
              <a:t>:</a:t>
            </a:r>
          </a:p>
          <a:p>
            <a:pPr algn="l" defTabSz="2010400"/>
            <a:endParaRPr lang="ru-RU" altLang="ru-RU" sz="4800" dirty="0">
              <a:solidFill>
                <a:srgbClr val="004A98"/>
              </a:solidFill>
              <a:latin typeface="Calibri"/>
            </a:endParaRP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Доля автомобильных дорог регионального и межмуниципального значения соответствующих нормативным требованиям, </a:t>
            </a:r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не менее 47,37%</a:t>
            </a:r>
            <a:r>
              <a:rPr lang="ru-RU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algn="l" defTabSz="2010400"/>
            <a:endParaRPr lang="ru-RU" altLang="ru-RU" sz="3518" b="1" dirty="0" smtClean="0">
              <a:solidFill>
                <a:srgbClr val="004A98"/>
              </a:solidFill>
              <a:latin typeface="Calibri"/>
            </a:endParaRPr>
          </a:p>
          <a:p>
            <a:pPr algn="l" defTabSz="2010400"/>
            <a:r>
              <a:rPr lang="ru-RU" altLang="ru-RU" sz="3518" dirty="0" smtClean="0">
                <a:solidFill>
                  <a:srgbClr val="004A98"/>
                </a:solidFill>
                <a:latin typeface="Calibri"/>
              </a:rPr>
              <a:t> </a:t>
            </a:r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268934"/>
            <a:ext cx="3547491" cy="23377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76" y="4150520"/>
            <a:ext cx="18252038" cy="62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47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9829463" y="10793413"/>
            <a:ext cx="274637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943" y="271877"/>
            <a:ext cx="1361531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pic>
        <p:nvPicPr>
          <p:cNvPr id="17" name="Рисунок 16" descr="gerb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538" y="10440591"/>
            <a:ext cx="482045" cy="5756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52806" y="10404203"/>
            <a:ext cx="17651294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611124" y="10404204"/>
            <a:ext cx="10926358" cy="602844"/>
          </a:xfrm>
          <a:prstGeom prst="rect">
            <a:avLst/>
          </a:prstGeom>
        </p:spPr>
        <p:txBody>
          <a:bodyPr vert="horz" lIns="201041" tIns="100521" rIns="201041" bIns="1005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10400">
              <a:spcBef>
                <a:spcPts val="0"/>
              </a:spcBef>
              <a:buNone/>
            </a:pPr>
            <a:r>
              <a:rPr lang="ru-RU" sz="2199" dirty="0">
                <a:solidFill>
                  <a:prstClr val="white"/>
                </a:solidFill>
                <a:latin typeface="Calibri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 smtClean="0">
                <a:solidFill>
                  <a:prstClr val="white"/>
                </a:solidFill>
                <a:latin typeface="Calibri"/>
              </a:rPr>
              <a:t>11</a:t>
            </a:r>
            <a:endParaRPr lang="ru-RU" sz="307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430194"/>
            <a:ext cx="88261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027943" y="311376"/>
            <a:ext cx="1710130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r>
              <a:rPr lang="ru-RU" altLang="ru-RU" sz="4800" dirty="0">
                <a:solidFill>
                  <a:srgbClr val="004A98"/>
                </a:solidFill>
                <a:latin typeface="Calibri"/>
              </a:rPr>
              <a:t>Достижение показателей национального </a:t>
            </a:r>
            <a:r>
              <a:rPr lang="ru-RU" altLang="ru-RU" sz="4800" dirty="0" smtClean="0">
                <a:solidFill>
                  <a:srgbClr val="004A98"/>
                </a:solidFill>
                <a:latin typeface="Calibri"/>
              </a:rPr>
              <a:t>проекта</a:t>
            </a:r>
          </a:p>
          <a:p>
            <a:pPr algn="l" defTabSz="2010400"/>
            <a:r>
              <a:rPr lang="ru-RU" altLang="ru-RU" sz="4800" dirty="0" smtClean="0">
                <a:solidFill>
                  <a:srgbClr val="004A98"/>
                </a:solidFill>
                <a:latin typeface="Calibri"/>
              </a:rPr>
              <a:t>«Безопасные </a:t>
            </a:r>
            <a:r>
              <a:rPr lang="ru-RU" altLang="ru-RU" sz="4800" dirty="0">
                <a:solidFill>
                  <a:srgbClr val="004A98"/>
                </a:solidFill>
                <a:latin typeface="Calibri"/>
              </a:rPr>
              <a:t>качественные дороги» в 2023 году</a:t>
            </a:r>
            <a:r>
              <a:rPr lang="ru-RU" altLang="ru-RU" sz="4800" dirty="0" smtClean="0">
                <a:solidFill>
                  <a:srgbClr val="004A98"/>
                </a:solidFill>
                <a:latin typeface="Calibri"/>
              </a:rPr>
              <a:t>:</a:t>
            </a:r>
          </a:p>
          <a:p>
            <a:pPr algn="l" defTabSz="2010400"/>
            <a:endParaRPr lang="ru-RU" altLang="ru-RU" sz="4800" dirty="0">
              <a:solidFill>
                <a:srgbClr val="004A98"/>
              </a:solidFill>
              <a:latin typeface="Calibri"/>
            </a:endParaRP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Доля протяженности дорожной сети агломерации, соответствующей нормативным требованиям </a:t>
            </a:r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не менее 79,99%.</a:t>
            </a:r>
          </a:p>
          <a:p>
            <a:pPr algn="l" defTabSz="2010400"/>
            <a:endParaRPr lang="ru-RU" altLang="ru-RU" sz="3518" b="1" dirty="0" smtClean="0">
              <a:solidFill>
                <a:srgbClr val="004A98"/>
              </a:solidFill>
              <a:latin typeface="Calibri"/>
            </a:endParaRPr>
          </a:p>
          <a:p>
            <a:pPr algn="l" defTabSz="2010400"/>
            <a:r>
              <a:rPr lang="ru-RU" altLang="ru-RU" sz="3518" dirty="0" smtClean="0">
                <a:solidFill>
                  <a:srgbClr val="004A98"/>
                </a:solidFill>
                <a:latin typeface="Calibri"/>
              </a:rPr>
              <a:t> </a:t>
            </a:r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268934"/>
            <a:ext cx="3547491" cy="23377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246" y="4054474"/>
            <a:ext cx="18100270" cy="617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07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9829463" y="10793413"/>
            <a:ext cx="274637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943" y="271877"/>
            <a:ext cx="1361531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pic>
        <p:nvPicPr>
          <p:cNvPr id="17" name="Рисунок 16" descr="gerb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538" y="10440591"/>
            <a:ext cx="482045" cy="5756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52806" y="10404203"/>
            <a:ext cx="17651294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611124" y="10404204"/>
            <a:ext cx="10926358" cy="602844"/>
          </a:xfrm>
          <a:prstGeom prst="rect">
            <a:avLst/>
          </a:prstGeom>
        </p:spPr>
        <p:txBody>
          <a:bodyPr vert="horz" lIns="201041" tIns="100521" rIns="201041" bIns="1005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10400">
              <a:spcBef>
                <a:spcPts val="0"/>
              </a:spcBef>
              <a:buNone/>
            </a:pPr>
            <a:r>
              <a:rPr lang="ru-RU" sz="2199" dirty="0">
                <a:solidFill>
                  <a:prstClr val="white"/>
                </a:solidFill>
                <a:latin typeface="Calibri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 smtClean="0">
                <a:solidFill>
                  <a:prstClr val="white"/>
                </a:solidFill>
                <a:latin typeface="Calibri"/>
              </a:rPr>
              <a:t>12</a:t>
            </a:r>
            <a:endParaRPr lang="ru-RU" sz="307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430194"/>
            <a:ext cx="88261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1027943" y="311376"/>
            <a:ext cx="1710130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r>
              <a:rPr lang="ru-RU" altLang="ru-RU" sz="4800" dirty="0">
                <a:solidFill>
                  <a:srgbClr val="004A98"/>
                </a:solidFill>
                <a:latin typeface="Calibri"/>
              </a:rPr>
              <a:t>Достижение показателей национального </a:t>
            </a:r>
            <a:r>
              <a:rPr lang="ru-RU" altLang="ru-RU" sz="4800" dirty="0" smtClean="0">
                <a:solidFill>
                  <a:srgbClr val="004A98"/>
                </a:solidFill>
                <a:latin typeface="Calibri"/>
              </a:rPr>
              <a:t>проекта</a:t>
            </a:r>
          </a:p>
          <a:p>
            <a:pPr algn="l" defTabSz="2010400"/>
            <a:r>
              <a:rPr lang="ru-RU" altLang="ru-RU" sz="4800" dirty="0" smtClean="0">
                <a:solidFill>
                  <a:srgbClr val="004A98"/>
                </a:solidFill>
                <a:latin typeface="Calibri"/>
              </a:rPr>
              <a:t>«Безопасные </a:t>
            </a:r>
            <a:r>
              <a:rPr lang="ru-RU" altLang="ru-RU" sz="4800" dirty="0">
                <a:solidFill>
                  <a:srgbClr val="004A98"/>
                </a:solidFill>
                <a:latin typeface="Calibri"/>
              </a:rPr>
              <a:t>качественные дороги» в 2023 году</a:t>
            </a:r>
            <a:r>
              <a:rPr lang="ru-RU" altLang="ru-RU" sz="4800" dirty="0" smtClean="0">
                <a:solidFill>
                  <a:srgbClr val="004A98"/>
                </a:solidFill>
                <a:latin typeface="Calibri"/>
              </a:rPr>
              <a:t>:</a:t>
            </a:r>
          </a:p>
          <a:p>
            <a:pPr algn="l" defTabSz="2010400"/>
            <a:endParaRPr lang="ru-RU" altLang="ru-RU" sz="4800" dirty="0">
              <a:solidFill>
                <a:srgbClr val="004A98"/>
              </a:solidFill>
              <a:latin typeface="Calibri"/>
            </a:endParaRPr>
          </a:p>
          <a:p>
            <a:pPr marL="285750" lvl="0" indent="-2857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Приведение в нормативное состояние искусственных сооружений протяженностью </a:t>
            </a:r>
            <a:r>
              <a:rPr lang="ru-RU" sz="4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1335,25 </a:t>
            </a:r>
            <a:r>
              <a:rPr lang="ru-RU" sz="4000" b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п.м</a:t>
            </a:r>
            <a:r>
              <a:rPr lang="ru-RU" sz="4000" b="1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</a:t>
            </a:r>
            <a:r>
              <a:rPr lang="ru-RU" sz="40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endParaRPr lang="ru-RU" sz="40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2010400"/>
            <a:endParaRPr lang="ru-RU" altLang="ru-RU" sz="3518" b="1" dirty="0" smtClean="0">
              <a:solidFill>
                <a:srgbClr val="004A98"/>
              </a:solidFill>
              <a:latin typeface="Calibri"/>
            </a:endParaRPr>
          </a:p>
          <a:p>
            <a:pPr algn="l" defTabSz="2010400"/>
            <a:r>
              <a:rPr lang="ru-RU" altLang="ru-RU" sz="3518" dirty="0" smtClean="0">
                <a:solidFill>
                  <a:srgbClr val="004A98"/>
                </a:solidFill>
                <a:latin typeface="Calibri"/>
              </a:rPr>
              <a:t> </a:t>
            </a:r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650" y="268934"/>
            <a:ext cx="3547491" cy="2337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b="6791"/>
          <a:stretch/>
        </p:blipFill>
        <p:spPr>
          <a:xfrm>
            <a:off x="1042037" y="3902074"/>
            <a:ext cx="17392013" cy="6331996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A8C3FD1-7642-4564-8B27-BBFF318968C0}"/>
              </a:ext>
            </a:extLst>
          </p:cNvPr>
          <p:cNvCxnSpPr/>
          <p:nvPr/>
        </p:nvCxnSpPr>
        <p:spPr>
          <a:xfrm flipH="1" flipV="1">
            <a:off x="949912" y="3731941"/>
            <a:ext cx="17484138" cy="17744"/>
          </a:xfrm>
          <a:prstGeom prst="line">
            <a:avLst/>
          </a:prstGeom>
          <a:ln w="12700" cap="rnd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204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0601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17228" b="6131"/>
          <a:stretch>
            <a:fillRect/>
          </a:stretch>
        </p:blipFill>
        <p:spPr>
          <a:xfrm>
            <a:off x="13076488" y="3216275"/>
            <a:ext cx="7026024" cy="40386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" y="3216275"/>
            <a:ext cx="13076488" cy="403860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gerb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46799"/>
            <a:ext cx="1228543" cy="1488995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480063" y="608514"/>
            <a:ext cx="6282990" cy="13380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800" b="1" dirty="0">
                <a:solidFill>
                  <a:srgbClr val="004A98"/>
                </a:solidFill>
                <a:latin typeface="+mj-lt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1499850" y="8245475"/>
            <a:ext cx="8602662" cy="2073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4A98"/>
                </a:solidFill>
                <a:latin typeface="+mj-lt"/>
              </a:rPr>
              <a:t>Мирошниченко Антон Александрович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4A98"/>
                </a:solidFill>
                <a:latin typeface="+mj-lt"/>
              </a:rPr>
              <a:t>Начальник управления дорожного комплекса Минтранса Новосибирской области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" y="3946129"/>
            <a:ext cx="13076487" cy="25357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4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08000"/>
              </a:lnSpc>
            </a:pPr>
            <a:r>
              <a:rPr lang="ru-RU" sz="4000" b="1" dirty="0" smtClean="0">
                <a:solidFill>
                  <a:schemeClr val="bg1"/>
                </a:solidFill>
              </a:rPr>
              <a:t>О сети автомобильных дорог Новосибирской области Текущее состояние, проблемы и пути их решения</a:t>
            </a:r>
            <a:endParaRPr lang="ru-RU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5445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27943" y="271877"/>
            <a:ext cx="1361531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r>
              <a:rPr lang="ru-RU" altLang="ru-RU" sz="3518" dirty="0" smtClean="0">
                <a:solidFill>
                  <a:srgbClr val="004A98"/>
                </a:solidFill>
                <a:latin typeface="Calibri"/>
              </a:rPr>
              <a:t>Характеристики автомобильных дорог Новосибирской области</a:t>
            </a:r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430194"/>
            <a:ext cx="88261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Рисунок 14" descr="gerb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538" y="10440591"/>
            <a:ext cx="482045" cy="57564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52806" y="10404203"/>
            <a:ext cx="17651294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611124" y="10404204"/>
            <a:ext cx="10926358" cy="602844"/>
          </a:xfrm>
          <a:prstGeom prst="rect">
            <a:avLst/>
          </a:prstGeom>
        </p:spPr>
        <p:txBody>
          <a:bodyPr vert="horz" lIns="201041" tIns="100521" rIns="201041" bIns="1005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10400">
              <a:spcBef>
                <a:spcPts val="0"/>
              </a:spcBef>
              <a:buNone/>
            </a:pPr>
            <a:r>
              <a:rPr lang="ru-RU" sz="2199" dirty="0">
                <a:solidFill>
                  <a:prstClr val="white"/>
                </a:solidFill>
                <a:latin typeface="Calibri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 smtClean="0">
                <a:solidFill>
                  <a:prstClr val="white"/>
                </a:solidFill>
                <a:latin typeface="Calibri"/>
              </a:rPr>
              <a:t>2</a:t>
            </a:r>
            <a:endParaRPr lang="ru-RU" sz="307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19538" y="7595539"/>
            <a:ext cx="96662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marR="47870" defTabSz="1077072">
              <a:tabLst>
                <a:tab pos="4122738" algn="l"/>
                <a:tab pos="4662488" algn="l"/>
                <a:tab pos="5291138" algn="l"/>
              </a:tabLst>
            </a:pPr>
            <a:r>
              <a:rPr lang="ru-RU" sz="2400" spc="-6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400" spc="14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6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региональных дорогах</a:t>
            </a:r>
            <a:r>
              <a:rPr lang="ru-RU" sz="2400" spc="29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4288" marR="47870" defTabSz="1077072">
              <a:tabLst>
                <a:tab pos="4122738" algn="l"/>
                <a:tab pos="4662488" algn="l"/>
                <a:tab pos="5291138" algn="l"/>
              </a:tabLst>
            </a:pPr>
            <a:r>
              <a:rPr lang="ru-RU" sz="2400" spc="-12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мосты</a:t>
            </a:r>
            <a:r>
              <a:rPr lang="ru-RU" sz="2400" spc="29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spc="12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12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путепроводы – 274 шт.</a:t>
            </a:r>
          </a:p>
          <a:p>
            <a:pPr marL="14288" marR="47870" defTabSz="1077072">
              <a:tabLst>
                <a:tab pos="4122738" algn="l"/>
                <a:tab pos="4662488" algn="l"/>
                <a:tab pos="5291138" algn="l"/>
              </a:tabLst>
            </a:pPr>
            <a:r>
              <a:rPr lang="ru-RU" sz="2400" spc="-12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</a:t>
            </a:r>
            <a:r>
              <a:rPr lang="ru-RU" sz="2400" spc="53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12 762</a:t>
            </a:r>
            <a:r>
              <a:rPr lang="ru-RU" sz="2400" spc="-6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,57</a:t>
            </a:r>
            <a:r>
              <a:rPr lang="ru-RU" sz="2400" spc="12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29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</a:t>
            </a:r>
            <a:r>
              <a:rPr lang="ru-RU" sz="2400" spc="-6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400" spc="-6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8" marR="5346465" defTabSz="1077072">
              <a:tabLst>
                <a:tab pos="4122738" algn="l"/>
                <a:tab pos="4662488" algn="l"/>
                <a:tab pos="5291138" algn="l"/>
              </a:tabLst>
            </a:pPr>
            <a:r>
              <a:rPr lang="ru-RU" sz="2400" spc="-12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железобетонные</a:t>
            </a:r>
            <a:r>
              <a:rPr lang="ru-RU" sz="2400" spc="4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spc="-6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 шт.</a:t>
            </a:r>
            <a:endParaRPr lang="ru-RU" sz="2400" spc="18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8" marR="5346465" defTabSz="1077072">
              <a:tabLst>
                <a:tab pos="4122738" algn="l"/>
                <a:tab pos="4662488" algn="l"/>
                <a:tab pos="5291138" algn="l"/>
              </a:tabLst>
            </a:pPr>
            <a:r>
              <a:rPr lang="ru-RU" sz="2400" spc="-6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металлические</a:t>
            </a:r>
            <a:r>
              <a:rPr lang="ru-RU" sz="2400" spc="24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6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61 шт.</a:t>
            </a:r>
          </a:p>
          <a:p>
            <a:pPr marL="14288" marR="5346465" defTabSz="1077072">
              <a:tabLst>
                <a:tab pos="4122738" algn="l"/>
                <a:tab pos="4662488" algn="l"/>
                <a:tab pos="5291138" algn="l"/>
              </a:tabLst>
            </a:pPr>
            <a:r>
              <a:rPr lang="ru-RU" sz="2400" spc="-6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комбинированные</a:t>
            </a:r>
            <a:r>
              <a:rPr lang="ru-RU" sz="2400" spc="12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spc="-6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6 шт.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67980680"/>
              </p:ext>
            </p:extLst>
          </p:nvPr>
        </p:nvGraphicFramePr>
        <p:xfrm>
          <a:off x="815657" y="1197230"/>
          <a:ext cx="7019944" cy="584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462969942"/>
              </p:ext>
            </p:extLst>
          </p:nvPr>
        </p:nvGraphicFramePr>
        <p:xfrm>
          <a:off x="8453755" y="4303011"/>
          <a:ext cx="9607850" cy="297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415985038"/>
              </p:ext>
            </p:extLst>
          </p:nvPr>
        </p:nvGraphicFramePr>
        <p:xfrm>
          <a:off x="9290050" y="1082675"/>
          <a:ext cx="93726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4124763794"/>
              </p:ext>
            </p:extLst>
          </p:nvPr>
        </p:nvGraphicFramePr>
        <p:xfrm>
          <a:off x="8909050" y="7279081"/>
          <a:ext cx="11055500" cy="294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27943" y="271877"/>
            <a:ext cx="1361531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r>
              <a:rPr lang="ru-RU" altLang="ru-RU" sz="3518" dirty="0" smtClean="0">
                <a:solidFill>
                  <a:srgbClr val="004A98"/>
                </a:solidFill>
                <a:latin typeface="Calibri"/>
              </a:rPr>
              <a:t>Опорная сеть Новосибирской области</a:t>
            </a:r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30194"/>
            <a:ext cx="88261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 descr="gerb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538" y="10440591"/>
            <a:ext cx="482045" cy="5756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52806" y="10404203"/>
            <a:ext cx="17651294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611124" y="10404204"/>
            <a:ext cx="10926358" cy="602844"/>
          </a:xfrm>
          <a:prstGeom prst="rect">
            <a:avLst/>
          </a:prstGeom>
        </p:spPr>
        <p:txBody>
          <a:bodyPr vert="horz" lIns="201041" tIns="100521" rIns="201041" bIns="1005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10400">
              <a:spcBef>
                <a:spcPts val="0"/>
              </a:spcBef>
              <a:buNone/>
            </a:pPr>
            <a:r>
              <a:rPr lang="ru-RU" sz="2199" dirty="0">
                <a:solidFill>
                  <a:prstClr val="white"/>
                </a:solidFill>
                <a:latin typeface="Calibri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9813" y="984464"/>
            <a:ext cx="7605890" cy="4973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955"/>
              </a:spcBef>
            </a:pPr>
            <a:r>
              <a:rPr lang="ru-RU" sz="3200" spc="-20" dirty="0" smtClean="0">
                <a:solidFill>
                  <a:schemeClr val="tx2"/>
                </a:solidFill>
                <a:cs typeface="Arial" panose="020B0604020202020204" pitchFamily="34" charset="0"/>
              </a:rPr>
              <a:t>Общая протяженность</a:t>
            </a:r>
            <a:r>
              <a:rPr lang="ru-RU" sz="3200" spc="-5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3200" b="1" i="1" spc="-5" dirty="0" smtClean="0">
                <a:solidFill>
                  <a:schemeClr val="tx2"/>
                </a:solidFill>
                <a:cs typeface="Arial" panose="020B0604020202020204" pitchFamily="34" charset="0"/>
              </a:rPr>
              <a:t>1 791,23 </a:t>
            </a:r>
            <a:r>
              <a:rPr lang="ru-RU" sz="3200" b="1" i="1" spc="5" dirty="0" smtClean="0">
                <a:solidFill>
                  <a:schemeClr val="tx2"/>
                </a:solidFill>
                <a:cs typeface="Arial" panose="020B0604020202020204" pitchFamily="34" charset="0"/>
              </a:rPr>
              <a:t>км</a:t>
            </a:r>
            <a:r>
              <a:rPr lang="ru-RU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955"/>
              </a:spcBef>
            </a:pPr>
            <a:r>
              <a:rPr lang="ru-RU" sz="3200" dirty="0">
                <a:solidFill>
                  <a:schemeClr val="tx2"/>
                </a:solidFill>
                <a:cs typeface="Arial" panose="020B0604020202020204" pitchFamily="34" charset="0"/>
              </a:rPr>
              <a:t>ф</a:t>
            </a:r>
            <a:r>
              <a:rPr lang="ru-RU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едерального значения </a:t>
            </a:r>
            <a:r>
              <a:rPr lang="ru-RU" sz="3200" spc="840" dirty="0" smtClean="0">
                <a:solidFill>
                  <a:schemeClr val="tx2"/>
                </a:solidFill>
                <a:cs typeface="Arial" panose="020B0604020202020204" pitchFamily="34" charset="0"/>
              </a:rPr>
              <a:t>–</a:t>
            </a:r>
            <a:r>
              <a:rPr lang="ru-RU" sz="3200" b="1" i="1" spc="-10" dirty="0" smtClean="0">
                <a:solidFill>
                  <a:schemeClr val="tx2"/>
                </a:solidFill>
                <a:cs typeface="Arial" panose="020B0604020202020204" pitchFamily="34" charset="0"/>
              </a:rPr>
              <a:t>804,4</a:t>
            </a:r>
            <a:r>
              <a:rPr lang="ru-RU" sz="3200" b="1" i="1" spc="1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chemeClr val="tx2"/>
                </a:solidFill>
                <a:cs typeface="Arial" panose="020B0604020202020204" pitchFamily="34" charset="0"/>
              </a:rPr>
              <a:t>км</a:t>
            </a:r>
            <a:endParaRPr lang="ru-RU" sz="3200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720"/>
              </a:spcBef>
            </a:pPr>
            <a:r>
              <a:rPr lang="ru-RU" sz="3200" spc="-20" dirty="0" smtClean="0">
                <a:solidFill>
                  <a:schemeClr val="tx2"/>
                </a:solidFill>
                <a:cs typeface="Arial" panose="020B0604020202020204" pitchFamily="34" charset="0"/>
              </a:rPr>
              <a:t>регионального</a:t>
            </a:r>
            <a:r>
              <a:rPr lang="ru-RU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3200" spc="-40" dirty="0" smtClean="0">
                <a:solidFill>
                  <a:schemeClr val="tx2"/>
                </a:solidFill>
                <a:cs typeface="Arial" panose="020B0604020202020204" pitchFamily="34" charset="0"/>
              </a:rPr>
              <a:t>значения</a:t>
            </a:r>
            <a:r>
              <a:rPr lang="ru-RU" sz="3200" spc="25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3200" spc="840" dirty="0" smtClean="0">
                <a:solidFill>
                  <a:schemeClr val="tx2"/>
                </a:solidFill>
                <a:cs typeface="Arial" panose="020B0604020202020204" pitchFamily="34" charset="0"/>
              </a:rPr>
              <a:t>–</a:t>
            </a:r>
            <a:r>
              <a:rPr lang="ru-RU" sz="3200" spc="25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3200" b="1" i="1" spc="-10" dirty="0" smtClean="0">
                <a:solidFill>
                  <a:schemeClr val="tx2"/>
                </a:solidFill>
                <a:cs typeface="Arial" panose="020B0604020202020204" pitchFamily="34" charset="0"/>
              </a:rPr>
              <a:t>986,8</a:t>
            </a:r>
            <a:r>
              <a:rPr lang="ru-RU" sz="3200" b="1" i="1" spc="10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3200" b="1" i="1" dirty="0" smtClean="0">
                <a:solidFill>
                  <a:schemeClr val="tx2"/>
                </a:solidFill>
                <a:cs typeface="Arial" panose="020B0604020202020204" pitchFamily="34" charset="0"/>
              </a:rPr>
              <a:t>км</a:t>
            </a:r>
            <a:r>
              <a:rPr lang="ru-RU" sz="3200" dirty="0" smtClean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720"/>
              </a:spcBef>
            </a:pPr>
            <a:r>
              <a:rPr lang="ru-RU" sz="2800" dirty="0" smtClean="0">
                <a:solidFill>
                  <a:schemeClr val="tx2"/>
                </a:solidFill>
                <a:cs typeface="Arial" panose="020B0604020202020204" pitchFamily="34" charset="0"/>
              </a:rPr>
              <a:t>в </a:t>
            </a:r>
            <a:r>
              <a:rPr lang="ru-RU" sz="2800" spc="5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2800" b="1" spc="-30" dirty="0">
                <a:solidFill>
                  <a:schemeClr val="tx2"/>
                </a:solidFill>
                <a:cs typeface="Arial" panose="020B0604020202020204" pitchFamily="34" charset="0"/>
              </a:rPr>
              <a:t>нормативном</a:t>
            </a:r>
            <a:r>
              <a:rPr lang="ru-RU" sz="2800" spc="15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2800" spc="-5" dirty="0" smtClean="0">
                <a:solidFill>
                  <a:schemeClr val="tx2"/>
                </a:solidFill>
                <a:cs typeface="Arial" panose="020B0604020202020204" pitchFamily="34" charset="0"/>
              </a:rPr>
              <a:t>состоянии:</a:t>
            </a:r>
            <a:br>
              <a:rPr lang="ru-RU" sz="2800" spc="-5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2800" b="1" spc="20" dirty="0" smtClean="0">
                <a:solidFill>
                  <a:schemeClr val="tx2"/>
                </a:solidFill>
                <a:cs typeface="Arial" panose="020B0604020202020204" pitchFamily="34" charset="0"/>
              </a:rPr>
              <a:t>на 01.01.2023 </a:t>
            </a:r>
            <a:r>
              <a:rPr lang="ru-RU" sz="2800" spc="20" dirty="0" smtClean="0">
                <a:solidFill>
                  <a:schemeClr val="tx2"/>
                </a:solidFill>
                <a:cs typeface="Arial" panose="020B0604020202020204" pitchFamily="34" charset="0"/>
              </a:rPr>
              <a:t>- </a:t>
            </a:r>
            <a:r>
              <a:rPr lang="ru-RU" sz="2800" b="1" i="1" spc="-50" dirty="0" smtClean="0">
                <a:solidFill>
                  <a:schemeClr val="tx2"/>
                </a:solidFill>
                <a:cs typeface="Arial" panose="020B0604020202020204" pitchFamily="34" charset="0"/>
              </a:rPr>
              <a:t>410,79</a:t>
            </a:r>
            <a:r>
              <a:rPr lang="ru-RU" sz="2800" b="1" i="1" spc="-45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2800" b="1" i="1" spc="-5" dirty="0" smtClean="0">
                <a:solidFill>
                  <a:schemeClr val="tx2"/>
                </a:solidFill>
                <a:cs typeface="Arial" panose="020B0604020202020204" pitchFamily="34" charset="0"/>
              </a:rPr>
              <a:t>км (41,6%)</a:t>
            </a:r>
            <a:endParaRPr lang="en-US" sz="2800" b="1" i="1" spc="-5" dirty="0" smtClean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>
              <a:spcBef>
                <a:spcPts val="720"/>
              </a:spcBef>
            </a:pPr>
            <a:r>
              <a:rPr lang="ru-RU" sz="2800" b="1" i="1" spc="-5" dirty="0">
                <a:solidFill>
                  <a:schemeClr val="tx2"/>
                </a:solidFill>
                <a:cs typeface="Arial" panose="020B0604020202020204" pitchFamily="34" charset="0"/>
              </a:rPr>
              <a:t>п</a:t>
            </a:r>
            <a:r>
              <a:rPr lang="ru-RU" sz="2800" b="1" i="1" spc="-5" dirty="0" smtClean="0">
                <a:solidFill>
                  <a:schemeClr val="tx2"/>
                </a:solidFill>
                <a:cs typeface="Arial" panose="020B0604020202020204" pitchFamily="34" charset="0"/>
              </a:rPr>
              <a:t>лан на 01.01.2024 -  532,79 км (54%)</a:t>
            </a:r>
          </a:p>
          <a:p>
            <a:pPr algn="just">
              <a:spcBef>
                <a:spcPts val="720"/>
              </a:spcBef>
            </a:pPr>
            <a:r>
              <a:rPr lang="ru-RU" sz="2800" spc="-5" dirty="0" smtClean="0">
                <a:solidFill>
                  <a:schemeClr val="tx2"/>
                </a:solidFill>
                <a:cs typeface="Arial" panose="020B0604020202020204" pitchFamily="34" charset="0"/>
              </a:rPr>
              <a:t>До конца</a:t>
            </a:r>
            <a:r>
              <a:rPr lang="ru-RU" sz="2800" b="1" spc="-5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2800" b="1" spc="-5" dirty="0">
                <a:solidFill>
                  <a:schemeClr val="tx2"/>
                </a:solidFill>
                <a:cs typeface="Arial" panose="020B0604020202020204" pitchFamily="34" charset="0"/>
              </a:rPr>
              <a:t>2027 </a:t>
            </a:r>
            <a:r>
              <a:rPr lang="ru-RU" sz="2800" spc="-5" dirty="0" smtClean="0">
                <a:solidFill>
                  <a:schemeClr val="tx2"/>
                </a:solidFill>
                <a:cs typeface="Arial" panose="020B0604020202020204" pitchFamily="34" charset="0"/>
              </a:rPr>
              <a:t>года будет выполнено  </a:t>
            </a:r>
            <a:r>
              <a:rPr lang="ru-RU" sz="2800" b="1" i="1" spc="-10" dirty="0">
                <a:solidFill>
                  <a:schemeClr val="tx2"/>
                </a:solidFill>
                <a:cs typeface="Arial" panose="020B0604020202020204" pitchFamily="34" charset="0"/>
              </a:rPr>
              <a:t>821,41</a:t>
            </a:r>
            <a:r>
              <a:rPr lang="ru-RU" sz="2800" b="1" i="1" spc="-35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ru-RU" sz="2800" b="1" i="1" spc="-5" dirty="0">
                <a:solidFill>
                  <a:schemeClr val="tx2"/>
                </a:solidFill>
                <a:cs typeface="Arial" panose="020B0604020202020204" pitchFamily="34" charset="0"/>
              </a:rPr>
              <a:t>км</a:t>
            </a:r>
            <a:endParaRPr lang="ru-RU" sz="28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algn="ctr">
              <a:spcBef>
                <a:spcPts val="72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lang="en-US" sz="2000" dirty="0" smtClean="0">
              <a:cs typeface="Arial" panose="020B0604020202020204" pitchFamily="34" charset="0"/>
            </a:endParaRPr>
          </a:p>
          <a:p>
            <a:pPr marL="285750" indent="-285750" algn="ctr">
              <a:lnSpc>
                <a:spcPct val="100000"/>
              </a:lnSpc>
              <a:spcBef>
                <a:spcPts val="720"/>
              </a:spcBef>
              <a:buFontTx/>
              <a:buChar char="-"/>
            </a:pPr>
            <a:endParaRPr lang="ru-RU" sz="2000" dirty="0">
              <a:cs typeface="Microsoft Sans Serif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067030734"/>
              </p:ext>
            </p:extLst>
          </p:nvPr>
        </p:nvGraphicFramePr>
        <p:xfrm>
          <a:off x="309813" y="4587875"/>
          <a:ext cx="7019944" cy="584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43" t="1071" r="777" b="749"/>
          <a:stretch/>
        </p:blipFill>
        <p:spPr>
          <a:xfrm>
            <a:off x="8223250" y="1107802"/>
            <a:ext cx="11880850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22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1027943" y="271877"/>
            <a:ext cx="1361531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r>
              <a:rPr lang="ru-RU" altLang="ru-RU" dirty="0" smtClean="0">
                <a:solidFill>
                  <a:srgbClr val="004A98"/>
                </a:solidFill>
              </a:rPr>
              <a:t>Задачи в </a:t>
            </a:r>
            <a:r>
              <a:rPr lang="ru-RU" altLang="ru-RU" dirty="0">
                <a:solidFill>
                  <a:srgbClr val="004A98"/>
                </a:solidFill>
              </a:rPr>
              <a:t>области дорожного комплекса</a:t>
            </a:r>
            <a:endParaRPr lang="ru-RU" altLang="ru-RU" dirty="0">
              <a:solidFill>
                <a:srgbClr val="004A98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30194"/>
            <a:ext cx="88261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Рисунок 11" descr="gerb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538" y="10440591"/>
            <a:ext cx="482045" cy="5756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52806" y="10404203"/>
            <a:ext cx="17651294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2611124" y="10404204"/>
            <a:ext cx="10926358" cy="602844"/>
          </a:xfrm>
          <a:prstGeom prst="rect">
            <a:avLst/>
          </a:prstGeom>
        </p:spPr>
        <p:txBody>
          <a:bodyPr vert="horz" lIns="201041" tIns="100521" rIns="201041" bIns="1005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10400">
              <a:spcBef>
                <a:spcPts val="0"/>
              </a:spcBef>
              <a:buNone/>
            </a:pPr>
            <a:r>
              <a:rPr lang="ru-RU" sz="2199" dirty="0">
                <a:solidFill>
                  <a:prstClr val="white"/>
                </a:solidFill>
                <a:latin typeface="Calibri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 smtClean="0">
                <a:solidFill>
                  <a:prstClr val="white"/>
                </a:solidFill>
                <a:latin typeface="Calibri"/>
              </a:rPr>
              <a:t>4</a:t>
            </a:r>
            <a:endParaRPr lang="ru-RU" sz="307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259" y="1692275"/>
            <a:ext cx="12285342" cy="83407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lIns="0" tIns="0" rIns="0" bIns="0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2"/>
                </a:solidFill>
              </a:rPr>
              <a:t>Интеграция </a:t>
            </a:r>
            <a:r>
              <a:rPr lang="ru-RU" sz="3600" dirty="0">
                <a:solidFill>
                  <a:schemeClr val="tx2"/>
                </a:solidFill>
              </a:rPr>
              <a:t>транспортного комплекса Новосибирской области в международное транспортное пространство, и реализация транзитного потенциала региона</a:t>
            </a:r>
            <a:r>
              <a:rPr lang="ru-RU" sz="3600" dirty="0" smtClean="0">
                <a:solidFill>
                  <a:schemeClr val="tx2"/>
                </a:solidFill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3600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2"/>
                </a:solidFill>
              </a:rPr>
              <a:t>П</a:t>
            </a:r>
            <a:r>
              <a:rPr lang="ru-RU" sz="3600" dirty="0" smtClean="0">
                <a:solidFill>
                  <a:schemeClr val="tx2"/>
                </a:solidFill>
              </a:rPr>
              <a:t>овышение </a:t>
            </a:r>
            <a:r>
              <a:rPr lang="ru-RU" sz="3600" dirty="0">
                <a:solidFill>
                  <a:schemeClr val="tx2"/>
                </a:solidFill>
              </a:rPr>
              <a:t>уровня технической и технологической безопасности объектов транспортной инфраструктуры и транспортных средств</a:t>
            </a:r>
            <a:r>
              <a:rPr lang="ru-RU" sz="3600" dirty="0" smtClean="0">
                <a:solidFill>
                  <a:schemeClr val="tx2"/>
                </a:solidFill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3600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2"/>
                </a:solidFill>
              </a:rPr>
              <a:t>Ликвидация </a:t>
            </a:r>
            <a:r>
              <a:rPr lang="ru-RU" sz="3600" dirty="0">
                <a:solidFill>
                  <a:schemeClr val="tx2"/>
                </a:solidFill>
              </a:rPr>
              <a:t>разрывов и «узких мест» транспортной системы региона, ограничивающих ее пропускную способность</a:t>
            </a:r>
            <a:r>
              <a:rPr lang="ru-RU" sz="3600" dirty="0" smtClean="0">
                <a:solidFill>
                  <a:schemeClr val="tx2"/>
                </a:solidFill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u-RU" sz="3600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tx2"/>
                </a:solidFill>
              </a:rPr>
              <a:t>П</a:t>
            </a:r>
            <a:r>
              <a:rPr lang="ru-RU" sz="3600" dirty="0" smtClean="0">
                <a:solidFill>
                  <a:schemeClr val="tx2"/>
                </a:solidFill>
              </a:rPr>
              <a:t>оддержание </a:t>
            </a:r>
            <a:r>
              <a:rPr lang="ru-RU" sz="3600" dirty="0">
                <a:solidFill>
                  <a:schemeClr val="tx2"/>
                </a:solidFill>
              </a:rPr>
              <a:t>сохранности и восстановление существующей </a:t>
            </a:r>
            <a:r>
              <a:rPr lang="ru-RU" sz="3600" dirty="0" smtClean="0">
                <a:solidFill>
                  <a:schemeClr val="tx2"/>
                </a:solidFill>
              </a:rPr>
              <a:t>сети </a:t>
            </a:r>
            <a:r>
              <a:rPr lang="ru-RU" sz="3600" dirty="0">
                <a:solidFill>
                  <a:schemeClr val="tx2"/>
                </a:solidFill>
              </a:rPr>
              <a:t>автомобильных дорог.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dirty="0" smtClean="0">
              <a:solidFill>
                <a:schemeClr val="tx2"/>
              </a:solidFill>
            </a:endParaRP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5650" y="1776224"/>
            <a:ext cx="7738797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9829463" y="10793413"/>
            <a:ext cx="274637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943" y="271877"/>
            <a:ext cx="1361531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pic>
        <p:nvPicPr>
          <p:cNvPr id="17" name="Рисунок 16" descr="gerb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538" y="10440591"/>
            <a:ext cx="482045" cy="5756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52806" y="10404203"/>
            <a:ext cx="17651294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611124" y="10404204"/>
            <a:ext cx="10926358" cy="602844"/>
          </a:xfrm>
          <a:prstGeom prst="rect">
            <a:avLst/>
          </a:prstGeom>
        </p:spPr>
        <p:txBody>
          <a:bodyPr vert="horz" lIns="201041" tIns="100521" rIns="201041" bIns="1005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10400">
              <a:spcBef>
                <a:spcPts val="0"/>
              </a:spcBef>
              <a:buNone/>
            </a:pPr>
            <a:r>
              <a:rPr lang="ru-RU" sz="2199" dirty="0">
                <a:solidFill>
                  <a:prstClr val="white"/>
                </a:solidFill>
                <a:latin typeface="Calibri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430194"/>
            <a:ext cx="88261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0590" r="10661"/>
          <a:stretch/>
        </p:blipFill>
        <p:spPr>
          <a:xfrm>
            <a:off x="2452806" y="33904"/>
            <a:ext cx="15347795" cy="101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4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19829463" y="10793413"/>
            <a:ext cx="274637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9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027943" y="271877"/>
            <a:ext cx="1361531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pic>
        <p:nvPicPr>
          <p:cNvPr id="17" name="Рисунок 16" descr="gerb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9538" y="10440591"/>
            <a:ext cx="482045" cy="575643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452806" y="10404203"/>
            <a:ext cx="17651294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2611124" y="10404204"/>
            <a:ext cx="10926358" cy="602844"/>
          </a:xfrm>
          <a:prstGeom prst="rect">
            <a:avLst/>
          </a:prstGeom>
        </p:spPr>
        <p:txBody>
          <a:bodyPr vert="horz" lIns="201041" tIns="100521" rIns="201041" bIns="10052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010400">
              <a:spcBef>
                <a:spcPts val="0"/>
              </a:spcBef>
              <a:buNone/>
            </a:pPr>
            <a:r>
              <a:rPr lang="ru-RU" sz="2199" dirty="0">
                <a:solidFill>
                  <a:prstClr val="white"/>
                </a:solidFill>
                <a:latin typeface="Calibri"/>
              </a:rPr>
              <a:t>Министерство транспорта и дорожного хозяйства Новосибирской области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 smtClean="0">
                <a:solidFill>
                  <a:prstClr val="white"/>
                </a:solidFill>
                <a:latin typeface="Calibri"/>
              </a:rPr>
              <a:t>6</a:t>
            </a:r>
            <a:endParaRPr lang="ru-RU" sz="307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027943" y="311376"/>
            <a:ext cx="17101307" cy="712587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/>
            <a:r>
              <a:rPr lang="ru-RU" altLang="ru-RU" sz="3518" dirty="0">
                <a:solidFill>
                  <a:srgbClr val="004A98"/>
                </a:solidFill>
                <a:latin typeface="Calibri"/>
              </a:rPr>
              <a:t>Строительство и реконструкция федеральных объектов</a:t>
            </a:r>
          </a:p>
          <a:p>
            <a:pPr algn="l" defTabSz="2010400"/>
            <a:r>
              <a:rPr lang="ru-RU" altLang="ru-RU" sz="3518" dirty="0" smtClean="0">
                <a:solidFill>
                  <a:srgbClr val="004A98"/>
                </a:solidFill>
                <a:latin typeface="Calibri"/>
              </a:rPr>
              <a:t> </a:t>
            </a:r>
            <a:endParaRPr lang="ru-RU" altLang="ru-RU" sz="3518" dirty="0">
              <a:solidFill>
                <a:srgbClr val="004A98"/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1" y="430194"/>
            <a:ext cx="88261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" t="1577" r="2533" b="3662"/>
          <a:stretch/>
        </p:blipFill>
        <p:spPr>
          <a:xfrm>
            <a:off x="6763642" y="1536594"/>
            <a:ext cx="13322076" cy="88257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5143"/>
            <a:ext cx="6763642" cy="88061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966587"/>
            <a:ext cx="7536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Восточный обход г. Новосибирска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794317" y="966586"/>
            <a:ext cx="501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</a:rPr>
              <a:t>Р-254 «Иртыш»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782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7666"/>
          <a:stretch/>
        </p:blipFill>
        <p:spPr>
          <a:xfrm>
            <a:off x="0" y="395"/>
            <a:ext cx="20104100" cy="11287617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8774603" y="1016072"/>
            <a:ext cx="1811464" cy="6104527"/>
          </a:xfrm>
          <a:custGeom>
            <a:avLst/>
            <a:gdLst>
              <a:gd name="connsiteX0" fmla="*/ 577850 w 1098550"/>
              <a:gd name="connsiteY0" fmla="*/ 3702050 h 3702050"/>
              <a:gd name="connsiteX1" fmla="*/ 381000 w 1098550"/>
              <a:gd name="connsiteY1" fmla="*/ 2374900 h 3702050"/>
              <a:gd name="connsiteX2" fmla="*/ 304800 w 1098550"/>
              <a:gd name="connsiteY2" fmla="*/ 1885950 h 3702050"/>
              <a:gd name="connsiteX3" fmla="*/ 285750 w 1098550"/>
              <a:gd name="connsiteY3" fmla="*/ 1797050 h 3702050"/>
              <a:gd name="connsiteX4" fmla="*/ 215900 w 1098550"/>
              <a:gd name="connsiteY4" fmla="*/ 1720850 h 3702050"/>
              <a:gd name="connsiteX5" fmla="*/ 146050 w 1098550"/>
              <a:gd name="connsiteY5" fmla="*/ 1631950 h 3702050"/>
              <a:gd name="connsiteX6" fmla="*/ 38100 w 1098550"/>
              <a:gd name="connsiteY6" fmla="*/ 1511300 h 3702050"/>
              <a:gd name="connsiteX7" fmla="*/ 0 w 1098550"/>
              <a:gd name="connsiteY7" fmla="*/ 1365250 h 3702050"/>
              <a:gd name="connsiteX8" fmla="*/ 38100 w 1098550"/>
              <a:gd name="connsiteY8" fmla="*/ 1212850 h 3702050"/>
              <a:gd name="connsiteX9" fmla="*/ 107950 w 1098550"/>
              <a:gd name="connsiteY9" fmla="*/ 901700 h 3702050"/>
              <a:gd name="connsiteX10" fmla="*/ 203200 w 1098550"/>
              <a:gd name="connsiteY10" fmla="*/ 736600 h 3702050"/>
              <a:gd name="connsiteX11" fmla="*/ 279400 w 1098550"/>
              <a:gd name="connsiteY11" fmla="*/ 641350 h 3702050"/>
              <a:gd name="connsiteX12" fmla="*/ 330200 w 1098550"/>
              <a:gd name="connsiteY12" fmla="*/ 527050 h 3702050"/>
              <a:gd name="connsiteX13" fmla="*/ 361950 w 1098550"/>
              <a:gd name="connsiteY13" fmla="*/ 381000 h 3702050"/>
              <a:gd name="connsiteX14" fmla="*/ 577850 w 1098550"/>
              <a:gd name="connsiteY14" fmla="*/ 247650 h 3702050"/>
              <a:gd name="connsiteX15" fmla="*/ 787400 w 1098550"/>
              <a:gd name="connsiteY15" fmla="*/ 95250 h 3702050"/>
              <a:gd name="connsiteX16" fmla="*/ 965200 w 1098550"/>
              <a:gd name="connsiteY16" fmla="*/ 44450 h 3702050"/>
              <a:gd name="connsiteX17" fmla="*/ 1098550 w 1098550"/>
              <a:gd name="connsiteY17" fmla="*/ 0 h 3702050"/>
              <a:gd name="connsiteX0" fmla="*/ 577850 w 1098550"/>
              <a:gd name="connsiteY0" fmla="*/ 3702050 h 3702050"/>
              <a:gd name="connsiteX1" fmla="*/ 381000 w 1098550"/>
              <a:gd name="connsiteY1" fmla="*/ 2374900 h 3702050"/>
              <a:gd name="connsiteX2" fmla="*/ 304800 w 1098550"/>
              <a:gd name="connsiteY2" fmla="*/ 1885950 h 3702050"/>
              <a:gd name="connsiteX3" fmla="*/ 285750 w 1098550"/>
              <a:gd name="connsiteY3" fmla="*/ 1797050 h 3702050"/>
              <a:gd name="connsiteX4" fmla="*/ 215900 w 1098550"/>
              <a:gd name="connsiteY4" fmla="*/ 1720850 h 3702050"/>
              <a:gd name="connsiteX5" fmla="*/ 146050 w 1098550"/>
              <a:gd name="connsiteY5" fmla="*/ 1631950 h 3702050"/>
              <a:gd name="connsiteX6" fmla="*/ 38100 w 1098550"/>
              <a:gd name="connsiteY6" fmla="*/ 1511300 h 3702050"/>
              <a:gd name="connsiteX7" fmla="*/ 0 w 1098550"/>
              <a:gd name="connsiteY7" fmla="*/ 1365250 h 3702050"/>
              <a:gd name="connsiteX8" fmla="*/ 38100 w 1098550"/>
              <a:gd name="connsiteY8" fmla="*/ 1212850 h 3702050"/>
              <a:gd name="connsiteX9" fmla="*/ 107950 w 1098550"/>
              <a:gd name="connsiteY9" fmla="*/ 901700 h 3702050"/>
              <a:gd name="connsiteX10" fmla="*/ 203200 w 1098550"/>
              <a:gd name="connsiteY10" fmla="*/ 736600 h 3702050"/>
              <a:gd name="connsiteX11" fmla="*/ 279400 w 1098550"/>
              <a:gd name="connsiteY11" fmla="*/ 641350 h 3702050"/>
              <a:gd name="connsiteX12" fmla="*/ 330200 w 1098550"/>
              <a:gd name="connsiteY12" fmla="*/ 527050 h 3702050"/>
              <a:gd name="connsiteX13" fmla="*/ 393700 w 1098550"/>
              <a:gd name="connsiteY13" fmla="*/ 400050 h 3702050"/>
              <a:gd name="connsiteX14" fmla="*/ 577850 w 1098550"/>
              <a:gd name="connsiteY14" fmla="*/ 247650 h 3702050"/>
              <a:gd name="connsiteX15" fmla="*/ 787400 w 1098550"/>
              <a:gd name="connsiteY15" fmla="*/ 95250 h 3702050"/>
              <a:gd name="connsiteX16" fmla="*/ 965200 w 1098550"/>
              <a:gd name="connsiteY16" fmla="*/ 44450 h 3702050"/>
              <a:gd name="connsiteX17" fmla="*/ 1098550 w 1098550"/>
              <a:gd name="connsiteY17" fmla="*/ 0 h 3702050"/>
              <a:gd name="connsiteX0" fmla="*/ 577850 w 1098550"/>
              <a:gd name="connsiteY0" fmla="*/ 3702050 h 3702050"/>
              <a:gd name="connsiteX1" fmla="*/ 381000 w 1098550"/>
              <a:gd name="connsiteY1" fmla="*/ 2374900 h 3702050"/>
              <a:gd name="connsiteX2" fmla="*/ 304800 w 1098550"/>
              <a:gd name="connsiteY2" fmla="*/ 1885950 h 3702050"/>
              <a:gd name="connsiteX3" fmla="*/ 285750 w 1098550"/>
              <a:gd name="connsiteY3" fmla="*/ 1797050 h 3702050"/>
              <a:gd name="connsiteX4" fmla="*/ 215900 w 1098550"/>
              <a:gd name="connsiteY4" fmla="*/ 1720850 h 3702050"/>
              <a:gd name="connsiteX5" fmla="*/ 146050 w 1098550"/>
              <a:gd name="connsiteY5" fmla="*/ 1631950 h 3702050"/>
              <a:gd name="connsiteX6" fmla="*/ 38100 w 1098550"/>
              <a:gd name="connsiteY6" fmla="*/ 1511300 h 3702050"/>
              <a:gd name="connsiteX7" fmla="*/ 0 w 1098550"/>
              <a:gd name="connsiteY7" fmla="*/ 1365250 h 3702050"/>
              <a:gd name="connsiteX8" fmla="*/ 38100 w 1098550"/>
              <a:gd name="connsiteY8" fmla="*/ 1212850 h 3702050"/>
              <a:gd name="connsiteX9" fmla="*/ 107950 w 1098550"/>
              <a:gd name="connsiteY9" fmla="*/ 901700 h 3702050"/>
              <a:gd name="connsiteX10" fmla="*/ 203200 w 1098550"/>
              <a:gd name="connsiteY10" fmla="*/ 736600 h 3702050"/>
              <a:gd name="connsiteX11" fmla="*/ 279400 w 1098550"/>
              <a:gd name="connsiteY11" fmla="*/ 641350 h 3702050"/>
              <a:gd name="connsiteX12" fmla="*/ 330200 w 1098550"/>
              <a:gd name="connsiteY12" fmla="*/ 527050 h 3702050"/>
              <a:gd name="connsiteX13" fmla="*/ 374650 w 1098550"/>
              <a:gd name="connsiteY13" fmla="*/ 387350 h 3702050"/>
              <a:gd name="connsiteX14" fmla="*/ 577850 w 1098550"/>
              <a:gd name="connsiteY14" fmla="*/ 247650 h 3702050"/>
              <a:gd name="connsiteX15" fmla="*/ 787400 w 1098550"/>
              <a:gd name="connsiteY15" fmla="*/ 95250 h 3702050"/>
              <a:gd name="connsiteX16" fmla="*/ 965200 w 1098550"/>
              <a:gd name="connsiteY16" fmla="*/ 44450 h 3702050"/>
              <a:gd name="connsiteX17" fmla="*/ 1098550 w 1098550"/>
              <a:gd name="connsiteY17" fmla="*/ 0 h 3702050"/>
              <a:gd name="connsiteX0" fmla="*/ 577850 w 1098550"/>
              <a:gd name="connsiteY0" fmla="*/ 3702050 h 3702050"/>
              <a:gd name="connsiteX1" fmla="*/ 381000 w 1098550"/>
              <a:gd name="connsiteY1" fmla="*/ 2374900 h 3702050"/>
              <a:gd name="connsiteX2" fmla="*/ 304800 w 1098550"/>
              <a:gd name="connsiteY2" fmla="*/ 1885950 h 3702050"/>
              <a:gd name="connsiteX3" fmla="*/ 285750 w 1098550"/>
              <a:gd name="connsiteY3" fmla="*/ 1797050 h 3702050"/>
              <a:gd name="connsiteX4" fmla="*/ 215900 w 1098550"/>
              <a:gd name="connsiteY4" fmla="*/ 1720850 h 3702050"/>
              <a:gd name="connsiteX5" fmla="*/ 146050 w 1098550"/>
              <a:gd name="connsiteY5" fmla="*/ 1631950 h 3702050"/>
              <a:gd name="connsiteX6" fmla="*/ 38100 w 1098550"/>
              <a:gd name="connsiteY6" fmla="*/ 1511300 h 3702050"/>
              <a:gd name="connsiteX7" fmla="*/ 0 w 1098550"/>
              <a:gd name="connsiteY7" fmla="*/ 1365250 h 3702050"/>
              <a:gd name="connsiteX8" fmla="*/ 38100 w 1098550"/>
              <a:gd name="connsiteY8" fmla="*/ 1212850 h 3702050"/>
              <a:gd name="connsiteX9" fmla="*/ 107950 w 1098550"/>
              <a:gd name="connsiteY9" fmla="*/ 901700 h 3702050"/>
              <a:gd name="connsiteX10" fmla="*/ 203200 w 1098550"/>
              <a:gd name="connsiteY10" fmla="*/ 736600 h 3702050"/>
              <a:gd name="connsiteX11" fmla="*/ 279400 w 1098550"/>
              <a:gd name="connsiteY11" fmla="*/ 641350 h 3702050"/>
              <a:gd name="connsiteX12" fmla="*/ 330200 w 1098550"/>
              <a:gd name="connsiteY12" fmla="*/ 527050 h 3702050"/>
              <a:gd name="connsiteX13" fmla="*/ 374650 w 1098550"/>
              <a:gd name="connsiteY13" fmla="*/ 387350 h 3702050"/>
              <a:gd name="connsiteX14" fmla="*/ 577850 w 1098550"/>
              <a:gd name="connsiteY14" fmla="*/ 247650 h 3702050"/>
              <a:gd name="connsiteX15" fmla="*/ 793750 w 1098550"/>
              <a:gd name="connsiteY15" fmla="*/ 107950 h 3702050"/>
              <a:gd name="connsiteX16" fmla="*/ 965200 w 1098550"/>
              <a:gd name="connsiteY16" fmla="*/ 44450 h 3702050"/>
              <a:gd name="connsiteX17" fmla="*/ 1098550 w 1098550"/>
              <a:gd name="connsiteY17" fmla="*/ 0 h 370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8550" h="3702050">
                <a:moveTo>
                  <a:pt x="577850" y="3702050"/>
                </a:moveTo>
                <a:cubicBezTo>
                  <a:pt x="502179" y="3189816"/>
                  <a:pt x="426508" y="2677583"/>
                  <a:pt x="381000" y="2374900"/>
                </a:cubicBezTo>
                <a:cubicBezTo>
                  <a:pt x="335492" y="2072217"/>
                  <a:pt x="320675" y="1982258"/>
                  <a:pt x="304800" y="1885950"/>
                </a:cubicBezTo>
                <a:cubicBezTo>
                  <a:pt x="288925" y="1789642"/>
                  <a:pt x="300567" y="1824567"/>
                  <a:pt x="285750" y="1797050"/>
                </a:cubicBezTo>
                <a:cubicBezTo>
                  <a:pt x="270933" y="1769533"/>
                  <a:pt x="239183" y="1748367"/>
                  <a:pt x="215900" y="1720850"/>
                </a:cubicBezTo>
                <a:cubicBezTo>
                  <a:pt x="192617" y="1693333"/>
                  <a:pt x="175683" y="1666875"/>
                  <a:pt x="146050" y="1631950"/>
                </a:cubicBezTo>
                <a:cubicBezTo>
                  <a:pt x="116417" y="1597025"/>
                  <a:pt x="62442" y="1555750"/>
                  <a:pt x="38100" y="1511300"/>
                </a:cubicBezTo>
                <a:cubicBezTo>
                  <a:pt x="13758" y="1466850"/>
                  <a:pt x="0" y="1414992"/>
                  <a:pt x="0" y="1365250"/>
                </a:cubicBezTo>
                <a:cubicBezTo>
                  <a:pt x="0" y="1315508"/>
                  <a:pt x="20108" y="1290108"/>
                  <a:pt x="38100" y="1212850"/>
                </a:cubicBezTo>
                <a:cubicBezTo>
                  <a:pt x="56092" y="1135592"/>
                  <a:pt x="80433" y="981075"/>
                  <a:pt x="107950" y="901700"/>
                </a:cubicBezTo>
                <a:cubicBezTo>
                  <a:pt x="135467" y="822325"/>
                  <a:pt x="174625" y="779992"/>
                  <a:pt x="203200" y="736600"/>
                </a:cubicBezTo>
                <a:cubicBezTo>
                  <a:pt x="231775" y="693208"/>
                  <a:pt x="258233" y="676275"/>
                  <a:pt x="279400" y="641350"/>
                </a:cubicBezTo>
                <a:cubicBezTo>
                  <a:pt x="300567" y="606425"/>
                  <a:pt x="314325" y="569383"/>
                  <a:pt x="330200" y="527050"/>
                </a:cubicBezTo>
                <a:cubicBezTo>
                  <a:pt x="346075" y="484717"/>
                  <a:pt x="333375" y="433917"/>
                  <a:pt x="374650" y="387350"/>
                </a:cubicBezTo>
                <a:cubicBezTo>
                  <a:pt x="415925" y="340783"/>
                  <a:pt x="508000" y="294217"/>
                  <a:pt x="577850" y="247650"/>
                </a:cubicBezTo>
                <a:cubicBezTo>
                  <a:pt x="647700" y="201083"/>
                  <a:pt x="729192" y="141817"/>
                  <a:pt x="793750" y="107950"/>
                </a:cubicBezTo>
                <a:cubicBezTo>
                  <a:pt x="858308" y="74083"/>
                  <a:pt x="914400" y="62442"/>
                  <a:pt x="965200" y="44450"/>
                </a:cubicBezTo>
                <a:cubicBezTo>
                  <a:pt x="1016000" y="26458"/>
                  <a:pt x="1057804" y="14287"/>
                  <a:pt x="1098550" y="0"/>
                </a:cubicBez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8722248" y="3612851"/>
            <a:ext cx="178006" cy="1246036"/>
          </a:xfrm>
          <a:custGeom>
            <a:avLst/>
            <a:gdLst>
              <a:gd name="connsiteX0" fmla="*/ 0 w 107950"/>
              <a:gd name="connsiteY0" fmla="*/ 755650 h 755650"/>
              <a:gd name="connsiteX1" fmla="*/ 107950 w 107950"/>
              <a:gd name="connsiteY1" fmla="*/ 0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950" h="755650">
                <a:moveTo>
                  <a:pt x="0" y="755650"/>
                </a:moveTo>
                <a:lnTo>
                  <a:pt x="107950" y="0"/>
                </a:lnTo>
              </a:path>
            </a:pathLst>
          </a:cu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11570327" y="4738473"/>
            <a:ext cx="5601925" cy="1078544"/>
          </a:xfrm>
          <a:custGeom>
            <a:avLst/>
            <a:gdLst>
              <a:gd name="connsiteX0" fmla="*/ 0 w 3397250"/>
              <a:gd name="connsiteY0" fmla="*/ 0 h 663588"/>
              <a:gd name="connsiteX1" fmla="*/ 76200 w 3397250"/>
              <a:gd name="connsiteY1" fmla="*/ 95250 h 663588"/>
              <a:gd name="connsiteX2" fmla="*/ 111125 w 3397250"/>
              <a:gd name="connsiteY2" fmla="*/ 142875 h 663588"/>
              <a:gd name="connsiteX3" fmla="*/ 174625 w 3397250"/>
              <a:gd name="connsiteY3" fmla="*/ 174625 h 663588"/>
              <a:gd name="connsiteX4" fmla="*/ 247650 w 3397250"/>
              <a:gd name="connsiteY4" fmla="*/ 219075 h 663588"/>
              <a:gd name="connsiteX5" fmla="*/ 320675 w 3397250"/>
              <a:gd name="connsiteY5" fmla="*/ 269875 h 663588"/>
              <a:gd name="connsiteX6" fmla="*/ 434975 w 3397250"/>
              <a:gd name="connsiteY6" fmla="*/ 387350 h 663588"/>
              <a:gd name="connsiteX7" fmla="*/ 523875 w 3397250"/>
              <a:gd name="connsiteY7" fmla="*/ 479425 h 663588"/>
              <a:gd name="connsiteX8" fmla="*/ 596900 w 3397250"/>
              <a:gd name="connsiteY8" fmla="*/ 555625 h 663588"/>
              <a:gd name="connsiteX9" fmla="*/ 638175 w 3397250"/>
              <a:gd name="connsiteY9" fmla="*/ 600075 h 663588"/>
              <a:gd name="connsiteX10" fmla="*/ 673100 w 3397250"/>
              <a:gd name="connsiteY10" fmla="*/ 638175 h 663588"/>
              <a:gd name="connsiteX11" fmla="*/ 688975 w 3397250"/>
              <a:gd name="connsiteY11" fmla="*/ 663575 h 663588"/>
              <a:gd name="connsiteX12" fmla="*/ 787400 w 3397250"/>
              <a:gd name="connsiteY12" fmla="*/ 635000 h 663588"/>
              <a:gd name="connsiteX13" fmla="*/ 974725 w 3397250"/>
              <a:gd name="connsiteY13" fmla="*/ 577850 h 663588"/>
              <a:gd name="connsiteX14" fmla="*/ 1219200 w 3397250"/>
              <a:gd name="connsiteY14" fmla="*/ 498475 h 663588"/>
              <a:gd name="connsiteX15" fmla="*/ 1435100 w 3397250"/>
              <a:gd name="connsiteY15" fmla="*/ 438150 h 663588"/>
              <a:gd name="connsiteX16" fmla="*/ 1638300 w 3397250"/>
              <a:gd name="connsiteY16" fmla="*/ 374650 h 663588"/>
              <a:gd name="connsiteX17" fmla="*/ 1730375 w 3397250"/>
              <a:gd name="connsiteY17" fmla="*/ 298450 h 663588"/>
              <a:gd name="connsiteX18" fmla="*/ 1793875 w 3397250"/>
              <a:gd name="connsiteY18" fmla="*/ 247650 h 663588"/>
              <a:gd name="connsiteX19" fmla="*/ 1838325 w 3397250"/>
              <a:gd name="connsiteY19" fmla="*/ 219075 h 663588"/>
              <a:gd name="connsiteX20" fmla="*/ 1857375 w 3397250"/>
              <a:gd name="connsiteY20" fmla="*/ 200025 h 663588"/>
              <a:gd name="connsiteX21" fmla="*/ 1936750 w 3397250"/>
              <a:gd name="connsiteY21" fmla="*/ 200025 h 663588"/>
              <a:gd name="connsiteX22" fmla="*/ 2000250 w 3397250"/>
              <a:gd name="connsiteY22" fmla="*/ 200025 h 663588"/>
              <a:gd name="connsiteX23" fmla="*/ 2041525 w 3397250"/>
              <a:gd name="connsiteY23" fmla="*/ 196850 h 663588"/>
              <a:gd name="connsiteX24" fmla="*/ 2114550 w 3397250"/>
              <a:gd name="connsiteY24" fmla="*/ 174625 h 663588"/>
              <a:gd name="connsiteX25" fmla="*/ 2200275 w 3397250"/>
              <a:gd name="connsiteY25" fmla="*/ 142875 h 663588"/>
              <a:gd name="connsiteX26" fmla="*/ 2257425 w 3397250"/>
              <a:gd name="connsiteY26" fmla="*/ 120650 h 663588"/>
              <a:gd name="connsiteX27" fmla="*/ 2330450 w 3397250"/>
              <a:gd name="connsiteY27" fmla="*/ 123825 h 663588"/>
              <a:gd name="connsiteX28" fmla="*/ 2390775 w 3397250"/>
              <a:gd name="connsiteY28" fmla="*/ 130175 h 663588"/>
              <a:gd name="connsiteX29" fmla="*/ 2460625 w 3397250"/>
              <a:gd name="connsiteY29" fmla="*/ 155575 h 663588"/>
              <a:gd name="connsiteX30" fmla="*/ 2517775 w 3397250"/>
              <a:gd name="connsiteY30" fmla="*/ 187325 h 663588"/>
              <a:gd name="connsiteX31" fmla="*/ 2578100 w 3397250"/>
              <a:gd name="connsiteY31" fmla="*/ 244475 h 663588"/>
              <a:gd name="connsiteX32" fmla="*/ 2660650 w 3397250"/>
              <a:gd name="connsiteY32" fmla="*/ 279400 h 663588"/>
              <a:gd name="connsiteX33" fmla="*/ 2771775 w 3397250"/>
              <a:gd name="connsiteY33" fmla="*/ 263525 h 663588"/>
              <a:gd name="connsiteX34" fmla="*/ 2835275 w 3397250"/>
              <a:gd name="connsiteY34" fmla="*/ 241300 h 663588"/>
              <a:gd name="connsiteX35" fmla="*/ 2936875 w 3397250"/>
              <a:gd name="connsiteY35" fmla="*/ 238125 h 663588"/>
              <a:gd name="connsiteX36" fmla="*/ 3013075 w 3397250"/>
              <a:gd name="connsiteY36" fmla="*/ 234950 h 663588"/>
              <a:gd name="connsiteX37" fmla="*/ 3086100 w 3397250"/>
              <a:gd name="connsiteY37" fmla="*/ 200025 h 663588"/>
              <a:gd name="connsiteX38" fmla="*/ 3175000 w 3397250"/>
              <a:gd name="connsiteY38" fmla="*/ 161925 h 663588"/>
              <a:gd name="connsiteX39" fmla="*/ 3279775 w 3397250"/>
              <a:gd name="connsiteY39" fmla="*/ 133350 h 663588"/>
              <a:gd name="connsiteX40" fmla="*/ 3397250 w 3397250"/>
              <a:gd name="connsiteY40" fmla="*/ 107950 h 663588"/>
              <a:gd name="connsiteX0" fmla="*/ 0 w 3397250"/>
              <a:gd name="connsiteY0" fmla="*/ 0 h 654076"/>
              <a:gd name="connsiteX1" fmla="*/ 76200 w 3397250"/>
              <a:gd name="connsiteY1" fmla="*/ 95250 h 654076"/>
              <a:gd name="connsiteX2" fmla="*/ 111125 w 3397250"/>
              <a:gd name="connsiteY2" fmla="*/ 142875 h 654076"/>
              <a:gd name="connsiteX3" fmla="*/ 174625 w 3397250"/>
              <a:gd name="connsiteY3" fmla="*/ 174625 h 654076"/>
              <a:gd name="connsiteX4" fmla="*/ 247650 w 3397250"/>
              <a:gd name="connsiteY4" fmla="*/ 219075 h 654076"/>
              <a:gd name="connsiteX5" fmla="*/ 320675 w 3397250"/>
              <a:gd name="connsiteY5" fmla="*/ 269875 h 654076"/>
              <a:gd name="connsiteX6" fmla="*/ 434975 w 3397250"/>
              <a:gd name="connsiteY6" fmla="*/ 387350 h 654076"/>
              <a:gd name="connsiteX7" fmla="*/ 523875 w 3397250"/>
              <a:gd name="connsiteY7" fmla="*/ 479425 h 654076"/>
              <a:gd name="connsiteX8" fmla="*/ 596900 w 3397250"/>
              <a:gd name="connsiteY8" fmla="*/ 555625 h 654076"/>
              <a:gd name="connsiteX9" fmla="*/ 638175 w 3397250"/>
              <a:gd name="connsiteY9" fmla="*/ 600075 h 654076"/>
              <a:gd name="connsiteX10" fmla="*/ 673100 w 3397250"/>
              <a:gd name="connsiteY10" fmla="*/ 638175 h 654076"/>
              <a:gd name="connsiteX11" fmla="*/ 698500 w 3397250"/>
              <a:gd name="connsiteY11" fmla="*/ 654050 h 654076"/>
              <a:gd name="connsiteX12" fmla="*/ 787400 w 3397250"/>
              <a:gd name="connsiteY12" fmla="*/ 635000 h 654076"/>
              <a:gd name="connsiteX13" fmla="*/ 974725 w 3397250"/>
              <a:gd name="connsiteY13" fmla="*/ 577850 h 654076"/>
              <a:gd name="connsiteX14" fmla="*/ 1219200 w 3397250"/>
              <a:gd name="connsiteY14" fmla="*/ 498475 h 654076"/>
              <a:gd name="connsiteX15" fmla="*/ 1435100 w 3397250"/>
              <a:gd name="connsiteY15" fmla="*/ 438150 h 654076"/>
              <a:gd name="connsiteX16" fmla="*/ 1638300 w 3397250"/>
              <a:gd name="connsiteY16" fmla="*/ 374650 h 654076"/>
              <a:gd name="connsiteX17" fmla="*/ 1730375 w 3397250"/>
              <a:gd name="connsiteY17" fmla="*/ 298450 h 654076"/>
              <a:gd name="connsiteX18" fmla="*/ 1793875 w 3397250"/>
              <a:gd name="connsiteY18" fmla="*/ 247650 h 654076"/>
              <a:gd name="connsiteX19" fmla="*/ 1838325 w 3397250"/>
              <a:gd name="connsiteY19" fmla="*/ 219075 h 654076"/>
              <a:gd name="connsiteX20" fmla="*/ 1857375 w 3397250"/>
              <a:gd name="connsiteY20" fmla="*/ 200025 h 654076"/>
              <a:gd name="connsiteX21" fmla="*/ 1936750 w 3397250"/>
              <a:gd name="connsiteY21" fmla="*/ 200025 h 654076"/>
              <a:gd name="connsiteX22" fmla="*/ 2000250 w 3397250"/>
              <a:gd name="connsiteY22" fmla="*/ 200025 h 654076"/>
              <a:gd name="connsiteX23" fmla="*/ 2041525 w 3397250"/>
              <a:gd name="connsiteY23" fmla="*/ 196850 h 654076"/>
              <a:gd name="connsiteX24" fmla="*/ 2114550 w 3397250"/>
              <a:gd name="connsiteY24" fmla="*/ 174625 h 654076"/>
              <a:gd name="connsiteX25" fmla="*/ 2200275 w 3397250"/>
              <a:gd name="connsiteY25" fmla="*/ 142875 h 654076"/>
              <a:gd name="connsiteX26" fmla="*/ 2257425 w 3397250"/>
              <a:gd name="connsiteY26" fmla="*/ 120650 h 654076"/>
              <a:gd name="connsiteX27" fmla="*/ 2330450 w 3397250"/>
              <a:gd name="connsiteY27" fmla="*/ 123825 h 654076"/>
              <a:gd name="connsiteX28" fmla="*/ 2390775 w 3397250"/>
              <a:gd name="connsiteY28" fmla="*/ 130175 h 654076"/>
              <a:gd name="connsiteX29" fmla="*/ 2460625 w 3397250"/>
              <a:gd name="connsiteY29" fmla="*/ 155575 h 654076"/>
              <a:gd name="connsiteX30" fmla="*/ 2517775 w 3397250"/>
              <a:gd name="connsiteY30" fmla="*/ 187325 h 654076"/>
              <a:gd name="connsiteX31" fmla="*/ 2578100 w 3397250"/>
              <a:gd name="connsiteY31" fmla="*/ 244475 h 654076"/>
              <a:gd name="connsiteX32" fmla="*/ 2660650 w 3397250"/>
              <a:gd name="connsiteY32" fmla="*/ 279400 h 654076"/>
              <a:gd name="connsiteX33" fmla="*/ 2771775 w 3397250"/>
              <a:gd name="connsiteY33" fmla="*/ 263525 h 654076"/>
              <a:gd name="connsiteX34" fmla="*/ 2835275 w 3397250"/>
              <a:gd name="connsiteY34" fmla="*/ 241300 h 654076"/>
              <a:gd name="connsiteX35" fmla="*/ 2936875 w 3397250"/>
              <a:gd name="connsiteY35" fmla="*/ 238125 h 654076"/>
              <a:gd name="connsiteX36" fmla="*/ 3013075 w 3397250"/>
              <a:gd name="connsiteY36" fmla="*/ 234950 h 654076"/>
              <a:gd name="connsiteX37" fmla="*/ 3086100 w 3397250"/>
              <a:gd name="connsiteY37" fmla="*/ 200025 h 654076"/>
              <a:gd name="connsiteX38" fmla="*/ 3175000 w 3397250"/>
              <a:gd name="connsiteY38" fmla="*/ 161925 h 654076"/>
              <a:gd name="connsiteX39" fmla="*/ 3279775 w 3397250"/>
              <a:gd name="connsiteY39" fmla="*/ 133350 h 654076"/>
              <a:gd name="connsiteX40" fmla="*/ 3397250 w 3397250"/>
              <a:gd name="connsiteY40" fmla="*/ 107950 h 654076"/>
              <a:gd name="connsiteX0" fmla="*/ 0 w 3397250"/>
              <a:gd name="connsiteY0" fmla="*/ 0 h 654076"/>
              <a:gd name="connsiteX1" fmla="*/ 76200 w 3397250"/>
              <a:gd name="connsiteY1" fmla="*/ 95250 h 654076"/>
              <a:gd name="connsiteX2" fmla="*/ 111125 w 3397250"/>
              <a:gd name="connsiteY2" fmla="*/ 142875 h 654076"/>
              <a:gd name="connsiteX3" fmla="*/ 174625 w 3397250"/>
              <a:gd name="connsiteY3" fmla="*/ 174625 h 654076"/>
              <a:gd name="connsiteX4" fmla="*/ 247650 w 3397250"/>
              <a:gd name="connsiteY4" fmla="*/ 219075 h 654076"/>
              <a:gd name="connsiteX5" fmla="*/ 320675 w 3397250"/>
              <a:gd name="connsiteY5" fmla="*/ 269875 h 654076"/>
              <a:gd name="connsiteX6" fmla="*/ 434975 w 3397250"/>
              <a:gd name="connsiteY6" fmla="*/ 387350 h 654076"/>
              <a:gd name="connsiteX7" fmla="*/ 523875 w 3397250"/>
              <a:gd name="connsiteY7" fmla="*/ 479425 h 654076"/>
              <a:gd name="connsiteX8" fmla="*/ 596900 w 3397250"/>
              <a:gd name="connsiteY8" fmla="*/ 555625 h 654076"/>
              <a:gd name="connsiteX9" fmla="*/ 638175 w 3397250"/>
              <a:gd name="connsiteY9" fmla="*/ 600075 h 654076"/>
              <a:gd name="connsiteX10" fmla="*/ 673100 w 3397250"/>
              <a:gd name="connsiteY10" fmla="*/ 638175 h 654076"/>
              <a:gd name="connsiteX11" fmla="*/ 698500 w 3397250"/>
              <a:gd name="connsiteY11" fmla="*/ 654050 h 654076"/>
              <a:gd name="connsiteX12" fmla="*/ 787400 w 3397250"/>
              <a:gd name="connsiteY12" fmla="*/ 635000 h 654076"/>
              <a:gd name="connsiteX13" fmla="*/ 974725 w 3397250"/>
              <a:gd name="connsiteY13" fmla="*/ 577850 h 654076"/>
              <a:gd name="connsiteX14" fmla="*/ 1219200 w 3397250"/>
              <a:gd name="connsiteY14" fmla="*/ 498475 h 654076"/>
              <a:gd name="connsiteX15" fmla="*/ 1435100 w 3397250"/>
              <a:gd name="connsiteY15" fmla="*/ 438150 h 654076"/>
              <a:gd name="connsiteX16" fmla="*/ 1638300 w 3397250"/>
              <a:gd name="connsiteY16" fmla="*/ 374650 h 654076"/>
              <a:gd name="connsiteX17" fmla="*/ 1730375 w 3397250"/>
              <a:gd name="connsiteY17" fmla="*/ 298450 h 654076"/>
              <a:gd name="connsiteX18" fmla="*/ 1793875 w 3397250"/>
              <a:gd name="connsiteY18" fmla="*/ 247650 h 654076"/>
              <a:gd name="connsiteX19" fmla="*/ 1831181 w 3397250"/>
              <a:gd name="connsiteY19" fmla="*/ 221457 h 654076"/>
              <a:gd name="connsiteX20" fmla="*/ 1857375 w 3397250"/>
              <a:gd name="connsiteY20" fmla="*/ 200025 h 654076"/>
              <a:gd name="connsiteX21" fmla="*/ 1936750 w 3397250"/>
              <a:gd name="connsiteY21" fmla="*/ 200025 h 654076"/>
              <a:gd name="connsiteX22" fmla="*/ 2000250 w 3397250"/>
              <a:gd name="connsiteY22" fmla="*/ 200025 h 654076"/>
              <a:gd name="connsiteX23" fmla="*/ 2041525 w 3397250"/>
              <a:gd name="connsiteY23" fmla="*/ 196850 h 654076"/>
              <a:gd name="connsiteX24" fmla="*/ 2114550 w 3397250"/>
              <a:gd name="connsiteY24" fmla="*/ 174625 h 654076"/>
              <a:gd name="connsiteX25" fmla="*/ 2200275 w 3397250"/>
              <a:gd name="connsiteY25" fmla="*/ 142875 h 654076"/>
              <a:gd name="connsiteX26" fmla="*/ 2257425 w 3397250"/>
              <a:gd name="connsiteY26" fmla="*/ 120650 h 654076"/>
              <a:gd name="connsiteX27" fmla="*/ 2330450 w 3397250"/>
              <a:gd name="connsiteY27" fmla="*/ 123825 h 654076"/>
              <a:gd name="connsiteX28" fmla="*/ 2390775 w 3397250"/>
              <a:gd name="connsiteY28" fmla="*/ 130175 h 654076"/>
              <a:gd name="connsiteX29" fmla="*/ 2460625 w 3397250"/>
              <a:gd name="connsiteY29" fmla="*/ 155575 h 654076"/>
              <a:gd name="connsiteX30" fmla="*/ 2517775 w 3397250"/>
              <a:gd name="connsiteY30" fmla="*/ 187325 h 654076"/>
              <a:gd name="connsiteX31" fmla="*/ 2578100 w 3397250"/>
              <a:gd name="connsiteY31" fmla="*/ 244475 h 654076"/>
              <a:gd name="connsiteX32" fmla="*/ 2660650 w 3397250"/>
              <a:gd name="connsiteY32" fmla="*/ 279400 h 654076"/>
              <a:gd name="connsiteX33" fmla="*/ 2771775 w 3397250"/>
              <a:gd name="connsiteY33" fmla="*/ 263525 h 654076"/>
              <a:gd name="connsiteX34" fmla="*/ 2835275 w 3397250"/>
              <a:gd name="connsiteY34" fmla="*/ 241300 h 654076"/>
              <a:gd name="connsiteX35" fmla="*/ 2936875 w 3397250"/>
              <a:gd name="connsiteY35" fmla="*/ 238125 h 654076"/>
              <a:gd name="connsiteX36" fmla="*/ 3013075 w 3397250"/>
              <a:gd name="connsiteY36" fmla="*/ 234950 h 654076"/>
              <a:gd name="connsiteX37" fmla="*/ 3086100 w 3397250"/>
              <a:gd name="connsiteY37" fmla="*/ 200025 h 654076"/>
              <a:gd name="connsiteX38" fmla="*/ 3175000 w 3397250"/>
              <a:gd name="connsiteY38" fmla="*/ 161925 h 654076"/>
              <a:gd name="connsiteX39" fmla="*/ 3279775 w 3397250"/>
              <a:gd name="connsiteY39" fmla="*/ 133350 h 654076"/>
              <a:gd name="connsiteX40" fmla="*/ 3397250 w 3397250"/>
              <a:gd name="connsiteY40" fmla="*/ 107950 h 654076"/>
              <a:gd name="connsiteX0" fmla="*/ 0 w 3397250"/>
              <a:gd name="connsiteY0" fmla="*/ 0 h 654076"/>
              <a:gd name="connsiteX1" fmla="*/ 76200 w 3397250"/>
              <a:gd name="connsiteY1" fmla="*/ 95250 h 654076"/>
              <a:gd name="connsiteX2" fmla="*/ 111125 w 3397250"/>
              <a:gd name="connsiteY2" fmla="*/ 142875 h 654076"/>
              <a:gd name="connsiteX3" fmla="*/ 174625 w 3397250"/>
              <a:gd name="connsiteY3" fmla="*/ 174625 h 654076"/>
              <a:gd name="connsiteX4" fmla="*/ 247650 w 3397250"/>
              <a:gd name="connsiteY4" fmla="*/ 219075 h 654076"/>
              <a:gd name="connsiteX5" fmla="*/ 320675 w 3397250"/>
              <a:gd name="connsiteY5" fmla="*/ 269875 h 654076"/>
              <a:gd name="connsiteX6" fmla="*/ 434975 w 3397250"/>
              <a:gd name="connsiteY6" fmla="*/ 387350 h 654076"/>
              <a:gd name="connsiteX7" fmla="*/ 523875 w 3397250"/>
              <a:gd name="connsiteY7" fmla="*/ 479425 h 654076"/>
              <a:gd name="connsiteX8" fmla="*/ 596900 w 3397250"/>
              <a:gd name="connsiteY8" fmla="*/ 555625 h 654076"/>
              <a:gd name="connsiteX9" fmla="*/ 638175 w 3397250"/>
              <a:gd name="connsiteY9" fmla="*/ 600075 h 654076"/>
              <a:gd name="connsiteX10" fmla="*/ 673100 w 3397250"/>
              <a:gd name="connsiteY10" fmla="*/ 638175 h 654076"/>
              <a:gd name="connsiteX11" fmla="*/ 698500 w 3397250"/>
              <a:gd name="connsiteY11" fmla="*/ 654050 h 654076"/>
              <a:gd name="connsiteX12" fmla="*/ 787400 w 3397250"/>
              <a:gd name="connsiteY12" fmla="*/ 635000 h 654076"/>
              <a:gd name="connsiteX13" fmla="*/ 974725 w 3397250"/>
              <a:gd name="connsiteY13" fmla="*/ 577850 h 654076"/>
              <a:gd name="connsiteX14" fmla="*/ 1219200 w 3397250"/>
              <a:gd name="connsiteY14" fmla="*/ 498475 h 654076"/>
              <a:gd name="connsiteX15" fmla="*/ 1435100 w 3397250"/>
              <a:gd name="connsiteY15" fmla="*/ 438150 h 654076"/>
              <a:gd name="connsiteX16" fmla="*/ 1638300 w 3397250"/>
              <a:gd name="connsiteY16" fmla="*/ 374650 h 654076"/>
              <a:gd name="connsiteX17" fmla="*/ 1730375 w 3397250"/>
              <a:gd name="connsiteY17" fmla="*/ 298450 h 654076"/>
              <a:gd name="connsiteX18" fmla="*/ 1793875 w 3397250"/>
              <a:gd name="connsiteY18" fmla="*/ 247650 h 654076"/>
              <a:gd name="connsiteX19" fmla="*/ 1831181 w 3397250"/>
              <a:gd name="connsiteY19" fmla="*/ 221457 h 654076"/>
              <a:gd name="connsiteX20" fmla="*/ 1866900 w 3397250"/>
              <a:gd name="connsiteY20" fmla="*/ 197644 h 654076"/>
              <a:gd name="connsiteX21" fmla="*/ 1936750 w 3397250"/>
              <a:gd name="connsiteY21" fmla="*/ 200025 h 654076"/>
              <a:gd name="connsiteX22" fmla="*/ 2000250 w 3397250"/>
              <a:gd name="connsiteY22" fmla="*/ 200025 h 654076"/>
              <a:gd name="connsiteX23" fmla="*/ 2041525 w 3397250"/>
              <a:gd name="connsiteY23" fmla="*/ 196850 h 654076"/>
              <a:gd name="connsiteX24" fmla="*/ 2114550 w 3397250"/>
              <a:gd name="connsiteY24" fmla="*/ 174625 h 654076"/>
              <a:gd name="connsiteX25" fmla="*/ 2200275 w 3397250"/>
              <a:gd name="connsiteY25" fmla="*/ 142875 h 654076"/>
              <a:gd name="connsiteX26" fmla="*/ 2257425 w 3397250"/>
              <a:gd name="connsiteY26" fmla="*/ 120650 h 654076"/>
              <a:gd name="connsiteX27" fmla="*/ 2330450 w 3397250"/>
              <a:gd name="connsiteY27" fmla="*/ 123825 h 654076"/>
              <a:gd name="connsiteX28" fmla="*/ 2390775 w 3397250"/>
              <a:gd name="connsiteY28" fmla="*/ 130175 h 654076"/>
              <a:gd name="connsiteX29" fmla="*/ 2460625 w 3397250"/>
              <a:gd name="connsiteY29" fmla="*/ 155575 h 654076"/>
              <a:gd name="connsiteX30" fmla="*/ 2517775 w 3397250"/>
              <a:gd name="connsiteY30" fmla="*/ 187325 h 654076"/>
              <a:gd name="connsiteX31" fmla="*/ 2578100 w 3397250"/>
              <a:gd name="connsiteY31" fmla="*/ 244475 h 654076"/>
              <a:gd name="connsiteX32" fmla="*/ 2660650 w 3397250"/>
              <a:gd name="connsiteY32" fmla="*/ 279400 h 654076"/>
              <a:gd name="connsiteX33" fmla="*/ 2771775 w 3397250"/>
              <a:gd name="connsiteY33" fmla="*/ 263525 h 654076"/>
              <a:gd name="connsiteX34" fmla="*/ 2835275 w 3397250"/>
              <a:gd name="connsiteY34" fmla="*/ 241300 h 654076"/>
              <a:gd name="connsiteX35" fmla="*/ 2936875 w 3397250"/>
              <a:gd name="connsiteY35" fmla="*/ 238125 h 654076"/>
              <a:gd name="connsiteX36" fmla="*/ 3013075 w 3397250"/>
              <a:gd name="connsiteY36" fmla="*/ 234950 h 654076"/>
              <a:gd name="connsiteX37" fmla="*/ 3086100 w 3397250"/>
              <a:gd name="connsiteY37" fmla="*/ 200025 h 654076"/>
              <a:gd name="connsiteX38" fmla="*/ 3175000 w 3397250"/>
              <a:gd name="connsiteY38" fmla="*/ 161925 h 654076"/>
              <a:gd name="connsiteX39" fmla="*/ 3279775 w 3397250"/>
              <a:gd name="connsiteY39" fmla="*/ 133350 h 654076"/>
              <a:gd name="connsiteX40" fmla="*/ 3397250 w 3397250"/>
              <a:gd name="connsiteY40" fmla="*/ 107950 h 65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97250" h="654076">
                <a:moveTo>
                  <a:pt x="0" y="0"/>
                </a:moveTo>
                <a:cubicBezTo>
                  <a:pt x="29104" y="36248"/>
                  <a:pt x="57679" y="71438"/>
                  <a:pt x="76200" y="95250"/>
                </a:cubicBezTo>
                <a:cubicBezTo>
                  <a:pt x="94721" y="119062"/>
                  <a:pt x="94721" y="129646"/>
                  <a:pt x="111125" y="142875"/>
                </a:cubicBezTo>
                <a:cubicBezTo>
                  <a:pt x="127529" y="156104"/>
                  <a:pt x="151871" y="161925"/>
                  <a:pt x="174625" y="174625"/>
                </a:cubicBezTo>
                <a:cubicBezTo>
                  <a:pt x="197379" y="187325"/>
                  <a:pt x="223308" y="203200"/>
                  <a:pt x="247650" y="219075"/>
                </a:cubicBezTo>
                <a:cubicBezTo>
                  <a:pt x="271992" y="234950"/>
                  <a:pt x="289454" y="241829"/>
                  <a:pt x="320675" y="269875"/>
                </a:cubicBezTo>
                <a:cubicBezTo>
                  <a:pt x="351896" y="297921"/>
                  <a:pt x="434975" y="387350"/>
                  <a:pt x="434975" y="387350"/>
                </a:cubicBezTo>
                <a:lnTo>
                  <a:pt x="523875" y="479425"/>
                </a:lnTo>
                <a:lnTo>
                  <a:pt x="596900" y="555625"/>
                </a:lnTo>
                <a:cubicBezTo>
                  <a:pt x="615950" y="575733"/>
                  <a:pt x="638175" y="600075"/>
                  <a:pt x="638175" y="600075"/>
                </a:cubicBezTo>
                <a:cubicBezTo>
                  <a:pt x="650875" y="613833"/>
                  <a:pt x="663046" y="629179"/>
                  <a:pt x="673100" y="638175"/>
                </a:cubicBezTo>
                <a:cubicBezTo>
                  <a:pt x="683154" y="647171"/>
                  <a:pt x="679450" y="654579"/>
                  <a:pt x="698500" y="654050"/>
                </a:cubicBezTo>
                <a:cubicBezTo>
                  <a:pt x="717550" y="653521"/>
                  <a:pt x="741363" y="647700"/>
                  <a:pt x="787400" y="635000"/>
                </a:cubicBezTo>
                <a:cubicBezTo>
                  <a:pt x="833437" y="622300"/>
                  <a:pt x="912283" y="596900"/>
                  <a:pt x="974725" y="577850"/>
                </a:cubicBezTo>
                <a:lnTo>
                  <a:pt x="1219200" y="498475"/>
                </a:lnTo>
                <a:cubicBezTo>
                  <a:pt x="1295929" y="475192"/>
                  <a:pt x="1365250" y="458787"/>
                  <a:pt x="1435100" y="438150"/>
                </a:cubicBezTo>
                <a:cubicBezTo>
                  <a:pt x="1504950" y="417513"/>
                  <a:pt x="1589088" y="397933"/>
                  <a:pt x="1638300" y="374650"/>
                </a:cubicBezTo>
                <a:cubicBezTo>
                  <a:pt x="1687512" y="351367"/>
                  <a:pt x="1704446" y="319617"/>
                  <a:pt x="1730375" y="298450"/>
                </a:cubicBezTo>
                <a:cubicBezTo>
                  <a:pt x="1756304" y="277283"/>
                  <a:pt x="1777074" y="260482"/>
                  <a:pt x="1793875" y="247650"/>
                </a:cubicBezTo>
                <a:cubicBezTo>
                  <a:pt x="1810676" y="234818"/>
                  <a:pt x="1819010" y="229791"/>
                  <a:pt x="1831181" y="221457"/>
                </a:cubicBezTo>
                <a:cubicBezTo>
                  <a:pt x="1843352" y="213123"/>
                  <a:pt x="1849305" y="201216"/>
                  <a:pt x="1866900" y="197644"/>
                </a:cubicBezTo>
                <a:cubicBezTo>
                  <a:pt x="1884495" y="194072"/>
                  <a:pt x="1914525" y="199628"/>
                  <a:pt x="1936750" y="200025"/>
                </a:cubicBezTo>
                <a:cubicBezTo>
                  <a:pt x="1958975" y="200422"/>
                  <a:pt x="1982788" y="200554"/>
                  <a:pt x="2000250" y="200025"/>
                </a:cubicBezTo>
                <a:cubicBezTo>
                  <a:pt x="2017712" y="199496"/>
                  <a:pt x="2022475" y="201083"/>
                  <a:pt x="2041525" y="196850"/>
                </a:cubicBezTo>
                <a:cubicBezTo>
                  <a:pt x="2060575" y="192617"/>
                  <a:pt x="2088092" y="183621"/>
                  <a:pt x="2114550" y="174625"/>
                </a:cubicBezTo>
                <a:cubicBezTo>
                  <a:pt x="2141008" y="165629"/>
                  <a:pt x="2176463" y="151871"/>
                  <a:pt x="2200275" y="142875"/>
                </a:cubicBezTo>
                <a:cubicBezTo>
                  <a:pt x="2224087" y="133879"/>
                  <a:pt x="2235729" y="123825"/>
                  <a:pt x="2257425" y="120650"/>
                </a:cubicBezTo>
                <a:cubicBezTo>
                  <a:pt x="2279121" y="117475"/>
                  <a:pt x="2308225" y="122238"/>
                  <a:pt x="2330450" y="123825"/>
                </a:cubicBezTo>
                <a:cubicBezTo>
                  <a:pt x="2352675" y="125412"/>
                  <a:pt x="2369079" y="124883"/>
                  <a:pt x="2390775" y="130175"/>
                </a:cubicBezTo>
                <a:cubicBezTo>
                  <a:pt x="2412471" y="135467"/>
                  <a:pt x="2439458" y="146050"/>
                  <a:pt x="2460625" y="155575"/>
                </a:cubicBezTo>
                <a:cubicBezTo>
                  <a:pt x="2481792" y="165100"/>
                  <a:pt x="2498196" y="172508"/>
                  <a:pt x="2517775" y="187325"/>
                </a:cubicBezTo>
                <a:cubicBezTo>
                  <a:pt x="2537354" y="202142"/>
                  <a:pt x="2554288" y="229129"/>
                  <a:pt x="2578100" y="244475"/>
                </a:cubicBezTo>
                <a:cubicBezTo>
                  <a:pt x="2601912" y="259821"/>
                  <a:pt x="2628371" y="276225"/>
                  <a:pt x="2660650" y="279400"/>
                </a:cubicBezTo>
                <a:cubicBezTo>
                  <a:pt x="2692929" y="282575"/>
                  <a:pt x="2742671" y="269875"/>
                  <a:pt x="2771775" y="263525"/>
                </a:cubicBezTo>
                <a:cubicBezTo>
                  <a:pt x="2800879" y="257175"/>
                  <a:pt x="2807758" y="245533"/>
                  <a:pt x="2835275" y="241300"/>
                </a:cubicBezTo>
                <a:cubicBezTo>
                  <a:pt x="2862792" y="237067"/>
                  <a:pt x="2936875" y="238125"/>
                  <a:pt x="2936875" y="238125"/>
                </a:cubicBezTo>
                <a:cubicBezTo>
                  <a:pt x="2966508" y="237067"/>
                  <a:pt x="2988204" y="241300"/>
                  <a:pt x="3013075" y="234950"/>
                </a:cubicBezTo>
                <a:cubicBezTo>
                  <a:pt x="3037946" y="228600"/>
                  <a:pt x="3059113" y="212196"/>
                  <a:pt x="3086100" y="200025"/>
                </a:cubicBezTo>
                <a:cubicBezTo>
                  <a:pt x="3113088" y="187854"/>
                  <a:pt x="3142721" y="173038"/>
                  <a:pt x="3175000" y="161925"/>
                </a:cubicBezTo>
                <a:cubicBezTo>
                  <a:pt x="3207279" y="150813"/>
                  <a:pt x="3242733" y="142346"/>
                  <a:pt x="3279775" y="133350"/>
                </a:cubicBezTo>
                <a:cubicBezTo>
                  <a:pt x="3316817" y="124354"/>
                  <a:pt x="3367617" y="114300"/>
                  <a:pt x="3397250" y="107950"/>
                </a:cubicBezTo>
              </a:path>
            </a:pathLst>
          </a:custGeom>
          <a:noFill/>
          <a:ln w="76200">
            <a:solidFill>
              <a:srgbClr val="C77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8397650" y="5497612"/>
            <a:ext cx="4607190" cy="3654340"/>
          </a:xfrm>
          <a:custGeom>
            <a:avLst/>
            <a:gdLst>
              <a:gd name="connsiteX0" fmla="*/ 0 w 2952750"/>
              <a:gd name="connsiteY0" fmla="*/ 0 h 2406650"/>
              <a:gd name="connsiteX1" fmla="*/ 152400 w 2952750"/>
              <a:gd name="connsiteY1" fmla="*/ 254000 h 2406650"/>
              <a:gd name="connsiteX2" fmla="*/ 196850 w 2952750"/>
              <a:gd name="connsiteY2" fmla="*/ 381000 h 2406650"/>
              <a:gd name="connsiteX3" fmla="*/ 279400 w 2952750"/>
              <a:gd name="connsiteY3" fmla="*/ 527050 h 2406650"/>
              <a:gd name="connsiteX4" fmla="*/ 419100 w 2952750"/>
              <a:gd name="connsiteY4" fmla="*/ 704850 h 2406650"/>
              <a:gd name="connsiteX5" fmla="*/ 692150 w 2952750"/>
              <a:gd name="connsiteY5" fmla="*/ 914400 h 2406650"/>
              <a:gd name="connsiteX6" fmla="*/ 908050 w 2952750"/>
              <a:gd name="connsiteY6" fmla="*/ 1117600 h 2406650"/>
              <a:gd name="connsiteX7" fmla="*/ 1263650 w 2952750"/>
              <a:gd name="connsiteY7" fmla="*/ 1371600 h 2406650"/>
              <a:gd name="connsiteX8" fmla="*/ 1682750 w 2952750"/>
              <a:gd name="connsiteY8" fmla="*/ 1644650 h 2406650"/>
              <a:gd name="connsiteX9" fmla="*/ 2165350 w 2952750"/>
              <a:gd name="connsiteY9" fmla="*/ 1955800 h 2406650"/>
              <a:gd name="connsiteX10" fmla="*/ 2438400 w 2952750"/>
              <a:gd name="connsiteY10" fmla="*/ 2127250 h 2406650"/>
              <a:gd name="connsiteX11" fmla="*/ 2660650 w 2952750"/>
              <a:gd name="connsiteY11" fmla="*/ 2178050 h 2406650"/>
              <a:gd name="connsiteX12" fmla="*/ 2794000 w 2952750"/>
              <a:gd name="connsiteY12" fmla="*/ 2216150 h 2406650"/>
              <a:gd name="connsiteX13" fmla="*/ 2952750 w 2952750"/>
              <a:gd name="connsiteY13" fmla="*/ 2406650 h 2406650"/>
              <a:gd name="connsiteX0" fmla="*/ 0 w 2794000"/>
              <a:gd name="connsiteY0" fmla="*/ 0 h 2216150"/>
              <a:gd name="connsiteX1" fmla="*/ 152400 w 2794000"/>
              <a:gd name="connsiteY1" fmla="*/ 254000 h 2216150"/>
              <a:gd name="connsiteX2" fmla="*/ 196850 w 2794000"/>
              <a:gd name="connsiteY2" fmla="*/ 381000 h 2216150"/>
              <a:gd name="connsiteX3" fmla="*/ 279400 w 2794000"/>
              <a:gd name="connsiteY3" fmla="*/ 527050 h 2216150"/>
              <a:gd name="connsiteX4" fmla="*/ 419100 w 2794000"/>
              <a:gd name="connsiteY4" fmla="*/ 704850 h 2216150"/>
              <a:gd name="connsiteX5" fmla="*/ 692150 w 2794000"/>
              <a:gd name="connsiteY5" fmla="*/ 914400 h 2216150"/>
              <a:gd name="connsiteX6" fmla="*/ 908050 w 2794000"/>
              <a:gd name="connsiteY6" fmla="*/ 1117600 h 2216150"/>
              <a:gd name="connsiteX7" fmla="*/ 1263650 w 2794000"/>
              <a:gd name="connsiteY7" fmla="*/ 1371600 h 2216150"/>
              <a:gd name="connsiteX8" fmla="*/ 1682750 w 2794000"/>
              <a:gd name="connsiteY8" fmla="*/ 1644650 h 2216150"/>
              <a:gd name="connsiteX9" fmla="*/ 2165350 w 2794000"/>
              <a:gd name="connsiteY9" fmla="*/ 1955800 h 2216150"/>
              <a:gd name="connsiteX10" fmla="*/ 2438400 w 2794000"/>
              <a:gd name="connsiteY10" fmla="*/ 2127250 h 2216150"/>
              <a:gd name="connsiteX11" fmla="*/ 2660650 w 2794000"/>
              <a:gd name="connsiteY11" fmla="*/ 2178050 h 2216150"/>
              <a:gd name="connsiteX12" fmla="*/ 2794000 w 2794000"/>
              <a:gd name="connsiteY12" fmla="*/ 2216150 h 22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4000" h="2216150">
                <a:moveTo>
                  <a:pt x="0" y="0"/>
                </a:moveTo>
                <a:cubicBezTo>
                  <a:pt x="59796" y="95250"/>
                  <a:pt x="119592" y="190500"/>
                  <a:pt x="152400" y="254000"/>
                </a:cubicBezTo>
                <a:cubicBezTo>
                  <a:pt x="185208" y="317500"/>
                  <a:pt x="175683" y="335492"/>
                  <a:pt x="196850" y="381000"/>
                </a:cubicBezTo>
                <a:cubicBezTo>
                  <a:pt x="218017" y="426508"/>
                  <a:pt x="242358" y="473075"/>
                  <a:pt x="279400" y="527050"/>
                </a:cubicBezTo>
                <a:cubicBezTo>
                  <a:pt x="316442" y="581025"/>
                  <a:pt x="350308" y="640292"/>
                  <a:pt x="419100" y="704850"/>
                </a:cubicBezTo>
                <a:cubicBezTo>
                  <a:pt x="487892" y="769408"/>
                  <a:pt x="610658" y="845608"/>
                  <a:pt x="692150" y="914400"/>
                </a:cubicBezTo>
                <a:cubicBezTo>
                  <a:pt x="773642" y="983192"/>
                  <a:pt x="812800" y="1041400"/>
                  <a:pt x="908050" y="1117600"/>
                </a:cubicBezTo>
                <a:cubicBezTo>
                  <a:pt x="1003300" y="1193800"/>
                  <a:pt x="1134533" y="1283758"/>
                  <a:pt x="1263650" y="1371600"/>
                </a:cubicBezTo>
                <a:cubicBezTo>
                  <a:pt x="1392767" y="1459442"/>
                  <a:pt x="1682750" y="1644650"/>
                  <a:pt x="1682750" y="1644650"/>
                </a:cubicBezTo>
                <a:lnTo>
                  <a:pt x="2165350" y="1955800"/>
                </a:lnTo>
                <a:cubicBezTo>
                  <a:pt x="2291292" y="2036233"/>
                  <a:pt x="2355850" y="2090208"/>
                  <a:pt x="2438400" y="2127250"/>
                </a:cubicBezTo>
                <a:cubicBezTo>
                  <a:pt x="2520950" y="2164292"/>
                  <a:pt x="2601383" y="2163233"/>
                  <a:pt x="2660650" y="2178050"/>
                </a:cubicBezTo>
                <a:cubicBezTo>
                  <a:pt x="2719917" y="2192867"/>
                  <a:pt x="2745317" y="2178050"/>
                  <a:pt x="2794000" y="22161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004840" y="9151951"/>
            <a:ext cx="1340273" cy="2125591"/>
          </a:xfrm>
          <a:custGeom>
            <a:avLst/>
            <a:gdLst>
              <a:gd name="connsiteX0" fmla="*/ 0 w 806450"/>
              <a:gd name="connsiteY0" fmla="*/ 0 h 1289050"/>
              <a:gd name="connsiteX1" fmla="*/ 292100 w 806450"/>
              <a:gd name="connsiteY1" fmla="*/ 387350 h 1289050"/>
              <a:gd name="connsiteX2" fmla="*/ 577850 w 806450"/>
              <a:gd name="connsiteY2" fmla="*/ 717550 h 1289050"/>
              <a:gd name="connsiteX3" fmla="*/ 806450 w 806450"/>
              <a:gd name="connsiteY3" fmla="*/ 1289050 h 1289050"/>
              <a:gd name="connsiteX0" fmla="*/ 0 w 806450"/>
              <a:gd name="connsiteY0" fmla="*/ 0 h 1289050"/>
              <a:gd name="connsiteX1" fmla="*/ 292100 w 806450"/>
              <a:gd name="connsiteY1" fmla="*/ 387350 h 1289050"/>
              <a:gd name="connsiteX2" fmla="*/ 565150 w 806450"/>
              <a:gd name="connsiteY2" fmla="*/ 720725 h 1289050"/>
              <a:gd name="connsiteX3" fmla="*/ 806450 w 806450"/>
              <a:gd name="connsiteY3" fmla="*/ 1289050 h 1289050"/>
              <a:gd name="connsiteX0" fmla="*/ 0 w 806450"/>
              <a:gd name="connsiteY0" fmla="*/ 0 h 1289050"/>
              <a:gd name="connsiteX1" fmla="*/ 292100 w 806450"/>
              <a:gd name="connsiteY1" fmla="*/ 387350 h 1289050"/>
              <a:gd name="connsiteX2" fmla="*/ 565150 w 806450"/>
              <a:gd name="connsiteY2" fmla="*/ 720725 h 1289050"/>
              <a:gd name="connsiteX3" fmla="*/ 806450 w 806450"/>
              <a:gd name="connsiteY3" fmla="*/ 1289050 h 1289050"/>
              <a:gd name="connsiteX0" fmla="*/ 0 w 806450"/>
              <a:gd name="connsiteY0" fmla="*/ 0 h 1289050"/>
              <a:gd name="connsiteX1" fmla="*/ 292100 w 806450"/>
              <a:gd name="connsiteY1" fmla="*/ 387350 h 1289050"/>
              <a:gd name="connsiteX2" fmla="*/ 565150 w 806450"/>
              <a:gd name="connsiteY2" fmla="*/ 720725 h 1289050"/>
              <a:gd name="connsiteX3" fmla="*/ 565150 w 806450"/>
              <a:gd name="connsiteY3" fmla="*/ 730250 h 1289050"/>
              <a:gd name="connsiteX4" fmla="*/ 806450 w 806450"/>
              <a:gd name="connsiteY4" fmla="*/ 1289050 h 1289050"/>
              <a:gd name="connsiteX0" fmla="*/ 0 w 806450"/>
              <a:gd name="connsiteY0" fmla="*/ 0 h 1289050"/>
              <a:gd name="connsiteX1" fmla="*/ 292100 w 806450"/>
              <a:gd name="connsiteY1" fmla="*/ 387350 h 1289050"/>
              <a:gd name="connsiteX2" fmla="*/ 565150 w 806450"/>
              <a:gd name="connsiteY2" fmla="*/ 720725 h 1289050"/>
              <a:gd name="connsiteX3" fmla="*/ 647700 w 806450"/>
              <a:gd name="connsiteY3" fmla="*/ 898525 h 1289050"/>
              <a:gd name="connsiteX4" fmla="*/ 806450 w 806450"/>
              <a:gd name="connsiteY4" fmla="*/ 1289050 h 1289050"/>
              <a:gd name="connsiteX0" fmla="*/ 0 w 806450"/>
              <a:gd name="connsiteY0" fmla="*/ 0 h 1289050"/>
              <a:gd name="connsiteX1" fmla="*/ 292100 w 806450"/>
              <a:gd name="connsiteY1" fmla="*/ 387350 h 1289050"/>
              <a:gd name="connsiteX2" fmla="*/ 508000 w 806450"/>
              <a:gd name="connsiteY2" fmla="*/ 647700 h 1289050"/>
              <a:gd name="connsiteX3" fmla="*/ 647700 w 806450"/>
              <a:gd name="connsiteY3" fmla="*/ 898525 h 1289050"/>
              <a:gd name="connsiteX4" fmla="*/ 806450 w 806450"/>
              <a:gd name="connsiteY4" fmla="*/ 1289050 h 1289050"/>
              <a:gd name="connsiteX0" fmla="*/ 0 w 806450"/>
              <a:gd name="connsiteY0" fmla="*/ 0 h 1289050"/>
              <a:gd name="connsiteX1" fmla="*/ 292100 w 806450"/>
              <a:gd name="connsiteY1" fmla="*/ 387350 h 1289050"/>
              <a:gd name="connsiteX2" fmla="*/ 508000 w 806450"/>
              <a:gd name="connsiteY2" fmla="*/ 647700 h 1289050"/>
              <a:gd name="connsiteX3" fmla="*/ 603250 w 806450"/>
              <a:gd name="connsiteY3" fmla="*/ 784225 h 1289050"/>
              <a:gd name="connsiteX4" fmla="*/ 806450 w 806450"/>
              <a:gd name="connsiteY4" fmla="*/ 1289050 h 1289050"/>
              <a:gd name="connsiteX0" fmla="*/ 0 w 812800"/>
              <a:gd name="connsiteY0" fmla="*/ 0 h 1289050"/>
              <a:gd name="connsiteX1" fmla="*/ 298450 w 812800"/>
              <a:gd name="connsiteY1" fmla="*/ 387350 h 1289050"/>
              <a:gd name="connsiteX2" fmla="*/ 514350 w 812800"/>
              <a:gd name="connsiteY2" fmla="*/ 647700 h 1289050"/>
              <a:gd name="connsiteX3" fmla="*/ 609600 w 812800"/>
              <a:gd name="connsiteY3" fmla="*/ 784225 h 1289050"/>
              <a:gd name="connsiteX4" fmla="*/ 812800 w 812800"/>
              <a:gd name="connsiteY4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" h="1289050">
                <a:moveTo>
                  <a:pt x="0" y="0"/>
                </a:moveTo>
                <a:cubicBezTo>
                  <a:pt x="97896" y="133879"/>
                  <a:pt x="212725" y="279400"/>
                  <a:pt x="298450" y="387350"/>
                </a:cubicBezTo>
                <a:cubicBezTo>
                  <a:pt x="384175" y="495300"/>
                  <a:pt x="462492" y="581554"/>
                  <a:pt x="514350" y="647700"/>
                </a:cubicBezTo>
                <a:cubicBezTo>
                  <a:pt x="566208" y="713846"/>
                  <a:pt x="569383" y="689504"/>
                  <a:pt x="609600" y="784225"/>
                </a:cubicBezTo>
                <a:cubicBezTo>
                  <a:pt x="649817" y="878946"/>
                  <a:pt x="772583" y="1195917"/>
                  <a:pt x="812800" y="12890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13010074" y="9146717"/>
            <a:ext cx="3853286" cy="1183211"/>
          </a:xfrm>
          <a:custGeom>
            <a:avLst/>
            <a:gdLst>
              <a:gd name="connsiteX0" fmla="*/ 0 w 2336800"/>
              <a:gd name="connsiteY0" fmla="*/ 0 h 717550"/>
              <a:gd name="connsiteX1" fmla="*/ 114300 w 2336800"/>
              <a:gd name="connsiteY1" fmla="*/ 31750 h 717550"/>
              <a:gd name="connsiteX2" fmla="*/ 231775 w 2336800"/>
              <a:gd name="connsiteY2" fmla="*/ 22225 h 717550"/>
              <a:gd name="connsiteX3" fmla="*/ 393700 w 2336800"/>
              <a:gd name="connsiteY3" fmla="*/ 19050 h 717550"/>
              <a:gd name="connsiteX4" fmla="*/ 536575 w 2336800"/>
              <a:gd name="connsiteY4" fmla="*/ 50800 h 717550"/>
              <a:gd name="connsiteX5" fmla="*/ 936625 w 2336800"/>
              <a:gd name="connsiteY5" fmla="*/ 161925 h 717550"/>
              <a:gd name="connsiteX6" fmla="*/ 1323975 w 2336800"/>
              <a:gd name="connsiteY6" fmla="*/ 301625 h 717550"/>
              <a:gd name="connsiteX7" fmla="*/ 1568450 w 2336800"/>
              <a:gd name="connsiteY7" fmla="*/ 381000 h 717550"/>
              <a:gd name="connsiteX8" fmla="*/ 1724025 w 2336800"/>
              <a:gd name="connsiteY8" fmla="*/ 409575 h 717550"/>
              <a:gd name="connsiteX9" fmla="*/ 1933575 w 2336800"/>
              <a:gd name="connsiteY9" fmla="*/ 501650 h 717550"/>
              <a:gd name="connsiteX10" fmla="*/ 2187575 w 2336800"/>
              <a:gd name="connsiteY10" fmla="*/ 631825 h 717550"/>
              <a:gd name="connsiteX11" fmla="*/ 2336800 w 2336800"/>
              <a:gd name="connsiteY11" fmla="*/ 71755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6800" h="717550">
                <a:moveTo>
                  <a:pt x="0" y="0"/>
                </a:moveTo>
                <a:cubicBezTo>
                  <a:pt x="37835" y="14023"/>
                  <a:pt x="75671" y="28046"/>
                  <a:pt x="114300" y="31750"/>
                </a:cubicBezTo>
                <a:cubicBezTo>
                  <a:pt x="152929" y="35454"/>
                  <a:pt x="185208" y="24342"/>
                  <a:pt x="231775" y="22225"/>
                </a:cubicBezTo>
                <a:cubicBezTo>
                  <a:pt x="278342" y="20108"/>
                  <a:pt x="342900" y="14288"/>
                  <a:pt x="393700" y="19050"/>
                </a:cubicBezTo>
                <a:cubicBezTo>
                  <a:pt x="444500" y="23812"/>
                  <a:pt x="446088" y="26988"/>
                  <a:pt x="536575" y="50800"/>
                </a:cubicBezTo>
                <a:cubicBezTo>
                  <a:pt x="627062" y="74612"/>
                  <a:pt x="805392" y="120121"/>
                  <a:pt x="936625" y="161925"/>
                </a:cubicBezTo>
                <a:cubicBezTo>
                  <a:pt x="1067858" y="203729"/>
                  <a:pt x="1218671" y="265113"/>
                  <a:pt x="1323975" y="301625"/>
                </a:cubicBezTo>
                <a:cubicBezTo>
                  <a:pt x="1429279" y="338138"/>
                  <a:pt x="1501775" y="363008"/>
                  <a:pt x="1568450" y="381000"/>
                </a:cubicBezTo>
                <a:cubicBezTo>
                  <a:pt x="1635125" y="398992"/>
                  <a:pt x="1663171" y="389467"/>
                  <a:pt x="1724025" y="409575"/>
                </a:cubicBezTo>
                <a:cubicBezTo>
                  <a:pt x="1784879" y="429683"/>
                  <a:pt x="1856317" y="464608"/>
                  <a:pt x="1933575" y="501650"/>
                </a:cubicBezTo>
                <a:cubicBezTo>
                  <a:pt x="2010833" y="538692"/>
                  <a:pt x="2120371" y="595842"/>
                  <a:pt x="2187575" y="631825"/>
                </a:cubicBezTo>
                <a:cubicBezTo>
                  <a:pt x="2254779" y="667808"/>
                  <a:pt x="2295789" y="692679"/>
                  <a:pt x="2336800" y="71755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742856" y="3322287"/>
            <a:ext cx="1641841" cy="3478950"/>
          </a:xfrm>
          <a:custGeom>
            <a:avLst/>
            <a:gdLst>
              <a:gd name="connsiteX0" fmla="*/ 976590 w 995684"/>
              <a:gd name="connsiteY0" fmla="*/ 2109787 h 2109787"/>
              <a:gd name="connsiteX1" fmla="*/ 995640 w 995684"/>
              <a:gd name="connsiteY1" fmla="*/ 2057400 h 2109787"/>
              <a:gd name="connsiteX2" fmla="*/ 971827 w 995684"/>
              <a:gd name="connsiteY2" fmla="*/ 2009775 h 2109787"/>
              <a:gd name="connsiteX3" fmla="*/ 890865 w 995684"/>
              <a:gd name="connsiteY3" fmla="*/ 1924050 h 2109787"/>
              <a:gd name="connsiteX4" fmla="*/ 828952 w 995684"/>
              <a:gd name="connsiteY4" fmla="*/ 1857375 h 2109787"/>
              <a:gd name="connsiteX5" fmla="*/ 805140 w 995684"/>
              <a:gd name="connsiteY5" fmla="*/ 1814512 h 2109787"/>
              <a:gd name="connsiteX6" fmla="*/ 819427 w 995684"/>
              <a:gd name="connsiteY6" fmla="*/ 1743075 h 2109787"/>
              <a:gd name="connsiteX7" fmla="*/ 828952 w 995684"/>
              <a:gd name="connsiteY7" fmla="*/ 1676400 h 2109787"/>
              <a:gd name="connsiteX8" fmla="*/ 809902 w 995684"/>
              <a:gd name="connsiteY8" fmla="*/ 1619250 h 2109787"/>
              <a:gd name="connsiteX9" fmla="*/ 752752 w 995684"/>
              <a:gd name="connsiteY9" fmla="*/ 1490662 h 2109787"/>
              <a:gd name="connsiteX10" fmla="*/ 390802 w 995684"/>
              <a:gd name="connsiteY10" fmla="*/ 714375 h 2109787"/>
              <a:gd name="connsiteX11" fmla="*/ 157440 w 995684"/>
              <a:gd name="connsiteY11" fmla="*/ 423862 h 2109787"/>
              <a:gd name="connsiteX12" fmla="*/ 57427 w 995684"/>
              <a:gd name="connsiteY12" fmla="*/ 323850 h 2109787"/>
              <a:gd name="connsiteX13" fmla="*/ 5040 w 995684"/>
              <a:gd name="connsiteY13" fmla="*/ 204787 h 2109787"/>
              <a:gd name="connsiteX14" fmla="*/ 5040 w 995684"/>
              <a:gd name="connsiteY14" fmla="*/ 0 h 210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95684" h="2109787">
                <a:moveTo>
                  <a:pt x="976590" y="2109787"/>
                </a:moveTo>
                <a:cubicBezTo>
                  <a:pt x="986512" y="2091928"/>
                  <a:pt x="996434" y="2074069"/>
                  <a:pt x="995640" y="2057400"/>
                </a:cubicBezTo>
                <a:cubicBezTo>
                  <a:pt x="994846" y="2040731"/>
                  <a:pt x="989289" y="2032000"/>
                  <a:pt x="971827" y="2009775"/>
                </a:cubicBezTo>
                <a:cubicBezTo>
                  <a:pt x="954365" y="1987550"/>
                  <a:pt x="914677" y="1949450"/>
                  <a:pt x="890865" y="1924050"/>
                </a:cubicBezTo>
                <a:cubicBezTo>
                  <a:pt x="867052" y="1898650"/>
                  <a:pt x="843240" y="1875631"/>
                  <a:pt x="828952" y="1857375"/>
                </a:cubicBezTo>
                <a:cubicBezTo>
                  <a:pt x="814664" y="1839119"/>
                  <a:pt x="806727" y="1833562"/>
                  <a:pt x="805140" y="1814512"/>
                </a:cubicBezTo>
                <a:cubicBezTo>
                  <a:pt x="803553" y="1795462"/>
                  <a:pt x="815458" y="1766094"/>
                  <a:pt x="819427" y="1743075"/>
                </a:cubicBezTo>
                <a:cubicBezTo>
                  <a:pt x="823396" y="1720056"/>
                  <a:pt x="830539" y="1697037"/>
                  <a:pt x="828952" y="1676400"/>
                </a:cubicBezTo>
                <a:cubicBezTo>
                  <a:pt x="827365" y="1655763"/>
                  <a:pt x="822602" y="1650206"/>
                  <a:pt x="809902" y="1619250"/>
                </a:cubicBezTo>
                <a:cubicBezTo>
                  <a:pt x="797202" y="1588294"/>
                  <a:pt x="822602" y="1641474"/>
                  <a:pt x="752752" y="1490662"/>
                </a:cubicBezTo>
                <a:cubicBezTo>
                  <a:pt x="682902" y="1339850"/>
                  <a:pt x="490021" y="892175"/>
                  <a:pt x="390802" y="714375"/>
                </a:cubicBezTo>
                <a:cubicBezTo>
                  <a:pt x="291583" y="536575"/>
                  <a:pt x="213002" y="488949"/>
                  <a:pt x="157440" y="423862"/>
                </a:cubicBezTo>
                <a:cubicBezTo>
                  <a:pt x="101878" y="358775"/>
                  <a:pt x="82827" y="360362"/>
                  <a:pt x="57427" y="323850"/>
                </a:cubicBezTo>
                <a:cubicBezTo>
                  <a:pt x="32027" y="287338"/>
                  <a:pt x="13771" y="258762"/>
                  <a:pt x="5040" y="204787"/>
                </a:cubicBezTo>
                <a:cubicBezTo>
                  <a:pt x="-3691" y="150812"/>
                  <a:pt x="674" y="75406"/>
                  <a:pt x="5040" y="0"/>
                </a:cubicBezTo>
              </a:path>
            </a:pathLst>
          </a:custGeom>
          <a:noFill/>
          <a:ln w="76200">
            <a:solidFill>
              <a:srgbClr val="1CE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293126" y="8052715"/>
            <a:ext cx="5740664" cy="209213"/>
          </a:xfrm>
          <a:custGeom>
            <a:avLst/>
            <a:gdLst>
              <a:gd name="connsiteX0" fmla="*/ 3481388 w 3481388"/>
              <a:gd name="connsiteY0" fmla="*/ 3051 h 126876"/>
              <a:gd name="connsiteX1" fmla="*/ 2909888 w 3481388"/>
              <a:gd name="connsiteY1" fmla="*/ 45914 h 126876"/>
              <a:gd name="connsiteX2" fmla="*/ 2747963 w 3481388"/>
              <a:gd name="connsiteY2" fmla="*/ 31626 h 126876"/>
              <a:gd name="connsiteX3" fmla="*/ 2652713 w 3481388"/>
              <a:gd name="connsiteY3" fmla="*/ 22101 h 126876"/>
              <a:gd name="connsiteX4" fmla="*/ 2295525 w 3481388"/>
              <a:gd name="connsiteY4" fmla="*/ 50676 h 126876"/>
              <a:gd name="connsiteX5" fmla="*/ 2128838 w 3481388"/>
              <a:gd name="connsiteY5" fmla="*/ 41151 h 126876"/>
              <a:gd name="connsiteX6" fmla="*/ 1976438 w 3481388"/>
              <a:gd name="connsiteY6" fmla="*/ 7814 h 126876"/>
              <a:gd name="connsiteX7" fmla="*/ 1800225 w 3481388"/>
              <a:gd name="connsiteY7" fmla="*/ 7814 h 126876"/>
              <a:gd name="connsiteX8" fmla="*/ 1476375 w 3481388"/>
              <a:gd name="connsiteY8" fmla="*/ 3051 h 126876"/>
              <a:gd name="connsiteX9" fmla="*/ 1138238 w 3481388"/>
              <a:gd name="connsiteY9" fmla="*/ 60201 h 126876"/>
              <a:gd name="connsiteX10" fmla="*/ 804863 w 3481388"/>
              <a:gd name="connsiteY10" fmla="*/ 107826 h 126876"/>
              <a:gd name="connsiteX11" fmla="*/ 533400 w 3481388"/>
              <a:gd name="connsiteY11" fmla="*/ 126876 h 126876"/>
              <a:gd name="connsiteX12" fmla="*/ 295275 w 3481388"/>
              <a:gd name="connsiteY12" fmla="*/ 107826 h 126876"/>
              <a:gd name="connsiteX13" fmla="*/ 100013 w 3481388"/>
              <a:gd name="connsiteY13" fmla="*/ 74489 h 126876"/>
              <a:gd name="connsiteX14" fmla="*/ 0 w 3481388"/>
              <a:gd name="connsiteY14" fmla="*/ 12576 h 12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481388" h="126876">
                <a:moveTo>
                  <a:pt x="3481388" y="3051"/>
                </a:moveTo>
                <a:lnTo>
                  <a:pt x="2909888" y="45914"/>
                </a:lnTo>
                <a:cubicBezTo>
                  <a:pt x="2787651" y="50676"/>
                  <a:pt x="2747963" y="31626"/>
                  <a:pt x="2747963" y="31626"/>
                </a:cubicBezTo>
                <a:cubicBezTo>
                  <a:pt x="2705100" y="27657"/>
                  <a:pt x="2728119" y="18926"/>
                  <a:pt x="2652713" y="22101"/>
                </a:cubicBezTo>
                <a:cubicBezTo>
                  <a:pt x="2577307" y="25276"/>
                  <a:pt x="2382837" y="47501"/>
                  <a:pt x="2295525" y="50676"/>
                </a:cubicBezTo>
                <a:cubicBezTo>
                  <a:pt x="2208213" y="53851"/>
                  <a:pt x="2182019" y="48295"/>
                  <a:pt x="2128838" y="41151"/>
                </a:cubicBezTo>
                <a:cubicBezTo>
                  <a:pt x="2075657" y="34007"/>
                  <a:pt x="2031207" y="13370"/>
                  <a:pt x="1976438" y="7814"/>
                </a:cubicBezTo>
                <a:cubicBezTo>
                  <a:pt x="1921669" y="2258"/>
                  <a:pt x="1800225" y="7814"/>
                  <a:pt x="1800225" y="7814"/>
                </a:cubicBezTo>
                <a:cubicBezTo>
                  <a:pt x="1716881" y="7020"/>
                  <a:pt x="1586706" y="-5680"/>
                  <a:pt x="1476375" y="3051"/>
                </a:cubicBezTo>
                <a:cubicBezTo>
                  <a:pt x="1366044" y="11782"/>
                  <a:pt x="1250157" y="42739"/>
                  <a:pt x="1138238" y="60201"/>
                </a:cubicBezTo>
                <a:cubicBezTo>
                  <a:pt x="1026319" y="77663"/>
                  <a:pt x="905669" y="96714"/>
                  <a:pt x="804863" y="107826"/>
                </a:cubicBezTo>
                <a:cubicBezTo>
                  <a:pt x="704057" y="118938"/>
                  <a:pt x="618331" y="126876"/>
                  <a:pt x="533400" y="126876"/>
                </a:cubicBezTo>
                <a:cubicBezTo>
                  <a:pt x="448469" y="126876"/>
                  <a:pt x="367506" y="116557"/>
                  <a:pt x="295275" y="107826"/>
                </a:cubicBezTo>
                <a:cubicBezTo>
                  <a:pt x="223044" y="99095"/>
                  <a:pt x="149225" y="90364"/>
                  <a:pt x="100013" y="74489"/>
                </a:cubicBezTo>
                <a:cubicBezTo>
                  <a:pt x="50801" y="58614"/>
                  <a:pt x="25400" y="35595"/>
                  <a:pt x="0" y="12576"/>
                </a:cubicBezTo>
              </a:path>
            </a:pathLst>
          </a:custGeom>
          <a:noFill/>
          <a:ln w="76200">
            <a:solidFill>
              <a:srgbClr val="1CE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379512" y="8159836"/>
            <a:ext cx="3290474" cy="3117705"/>
          </a:xfrm>
          <a:custGeom>
            <a:avLst/>
            <a:gdLst>
              <a:gd name="connsiteX0" fmla="*/ 1995487 w 1995487"/>
              <a:gd name="connsiteY0" fmla="*/ 1890712 h 1890712"/>
              <a:gd name="connsiteX1" fmla="*/ 1666875 w 1995487"/>
              <a:gd name="connsiteY1" fmla="*/ 1762125 h 1890712"/>
              <a:gd name="connsiteX2" fmla="*/ 1352550 w 1995487"/>
              <a:gd name="connsiteY2" fmla="*/ 1576387 h 1890712"/>
              <a:gd name="connsiteX3" fmla="*/ 1066800 w 1995487"/>
              <a:gd name="connsiteY3" fmla="*/ 1366837 h 1890712"/>
              <a:gd name="connsiteX4" fmla="*/ 862012 w 1995487"/>
              <a:gd name="connsiteY4" fmla="*/ 1200150 h 1890712"/>
              <a:gd name="connsiteX5" fmla="*/ 657225 w 1995487"/>
              <a:gd name="connsiteY5" fmla="*/ 1095375 h 1890712"/>
              <a:gd name="connsiteX6" fmla="*/ 433387 w 1995487"/>
              <a:gd name="connsiteY6" fmla="*/ 1019175 h 1890712"/>
              <a:gd name="connsiteX7" fmla="*/ 257175 w 1995487"/>
              <a:gd name="connsiteY7" fmla="*/ 890587 h 1890712"/>
              <a:gd name="connsiteX8" fmla="*/ 190500 w 1995487"/>
              <a:gd name="connsiteY8" fmla="*/ 762000 h 1890712"/>
              <a:gd name="connsiteX9" fmla="*/ 204787 w 1995487"/>
              <a:gd name="connsiteY9" fmla="*/ 571500 h 1890712"/>
              <a:gd name="connsiteX10" fmla="*/ 214312 w 1995487"/>
              <a:gd name="connsiteY10" fmla="*/ 395287 h 1890712"/>
              <a:gd name="connsiteX11" fmla="*/ 152400 w 1995487"/>
              <a:gd name="connsiteY11" fmla="*/ 204787 h 1890712"/>
              <a:gd name="connsiteX12" fmla="*/ 0 w 1995487"/>
              <a:gd name="connsiteY12" fmla="*/ 0 h 189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5487" h="1890712">
                <a:moveTo>
                  <a:pt x="1995487" y="1890712"/>
                </a:moveTo>
                <a:cubicBezTo>
                  <a:pt x="1884759" y="1852612"/>
                  <a:pt x="1774031" y="1814512"/>
                  <a:pt x="1666875" y="1762125"/>
                </a:cubicBezTo>
                <a:cubicBezTo>
                  <a:pt x="1559719" y="1709738"/>
                  <a:pt x="1452562" y="1642268"/>
                  <a:pt x="1352550" y="1576387"/>
                </a:cubicBezTo>
                <a:cubicBezTo>
                  <a:pt x="1252538" y="1510506"/>
                  <a:pt x="1148556" y="1429543"/>
                  <a:pt x="1066800" y="1366837"/>
                </a:cubicBezTo>
                <a:cubicBezTo>
                  <a:pt x="985044" y="1304131"/>
                  <a:pt x="930274" y="1245394"/>
                  <a:pt x="862012" y="1200150"/>
                </a:cubicBezTo>
                <a:cubicBezTo>
                  <a:pt x="793750" y="1154906"/>
                  <a:pt x="728662" y="1125537"/>
                  <a:pt x="657225" y="1095375"/>
                </a:cubicBezTo>
                <a:cubicBezTo>
                  <a:pt x="585787" y="1065212"/>
                  <a:pt x="500062" y="1053306"/>
                  <a:pt x="433387" y="1019175"/>
                </a:cubicBezTo>
                <a:cubicBezTo>
                  <a:pt x="366712" y="985044"/>
                  <a:pt x="297656" y="933449"/>
                  <a:pt x="257175" y="890587"/>
                </a:cubicBezTo>
                <a:cubicBezTo>
                  <a:pt x="216694" y="847724"/>
                  <a:pt x="199231" y="815181"/>
                  <a:pt x="190500" y="762000"/>
                </a:cubicBezTo>
                <a:cubicBezTo>
                  <a:pt x="181769" y="708819"/>
                  <a:pt x="200818" y="632619"/>
                  <a:pt x="204787" y="571500"/>
                </a:cubicBezTo>
                <a:cubicBezTo>
                  <a:pt x="208756" y="510381"/>
                  <a:pt x="223043" y="456406"/>
                  <a:pt x="214312" y="395287"/>
                </a:cubicBezTo>
                <a:cubicBezTo>
                  <a:pt x="205581" y="334168"/>
                  <a:pt x="188119" y="270668"/>
                  <a:pt x="152400" y="204787"/>
                </a:cubicBezTo>
                <a:cubicBezTo>
                  <a:pt x="116681" y="138906"/>
                  <a:pt x="58340" y="69453"/>
                  <a:pt x="0" y="0"/>
                </a:cubicBezTo>
              </a:path>
            </a:pathLst>
          </a:custGeom>
          <a:noFill/>
          <a:ln w="76200">
            <a:solidFill>
              <a:srgbClr val="1CE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7020730" y="10633582"/>
            <a:ext cx="1900466" cy="376952"/>
          </a:xfrm>
          <a:custGeom>
            <a:avLst/>
            <a:gdLst>
              <a:gd name="connsiteX0" fmla="*/ 1152525 w 1152525"/>
              <a:gd name="connsiteY0" fmla="*/ 228600 h 228600"/>
              <a:gd name="connsiteX1" fmla="*/ 533400 w 1152525"/>
              <a:gd name="connsiteY1" fmla="*/ 157163 h 228600"/>
              <a:gd name="connsiteX2" fmla="*/ 314325 w 1152525"/>
              <a:gd name="connsiteY2" fmla="*/ 133350 h 228600"/>
              <a:gd name="connsiteX3" fmla="*/ 176213 w 1152525"/>
              <a:gd name="connsiteY3" fmla="*/ 114300 h 228600"/>
              <a:gd name="connsiteX4" fmla="*/ 100013 w 1152525"/>
              <a:gd name="connsiteY4" fmla="*/ 85725 h 228600"/>
              <a:gd name="connsiteX5" fmla="*/ 0 w 1152525"/>
              <a:gd name="connsiteY5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525" h="228600">
                <a:moveTo>
                  <a:pt x="1152525" y="228600"/>
                </a:moveTo>
                <a:lnTo>
                  <a:pt x="533400" y="157163"/>
                </a:lnTo>
                <a:lnTo>
                  <a:pt x="314325" y="133350"/>
                </a:lnTo>
                <a:cubicBezTo>
                  <a:pt x="254794" y="126206"/>
                  <a:pt x="211932" y="122237"/>
                  <a:pt x="176213" y="114300"/>
                </a:cubicBezTo>
                <a:cubicBezTo>
                  <a:pt x="140494" y="106363"/>
                  <a:pt x="129382" y="104775"/>
                  <a:pt x="100013" y="85725"/>
                </a:cubicBezTo>
                <a:cubicBezTo>
                  <a:pt x="70644" y="66675"/>
                  <a:pt x="35322" y="33337"/>
                  <a:pt x="0" y="0"/>
                </a:cubicBezTo>
              </a:path>
            </a:pathLst>
          </a:custGeom>
          <a:noFill/>
          <a:ln w="76200">
            <a:solidFill>
              <a:srgbClr val="1CE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6510274" y="10146686"/>
            <a:ext cx="659667" cy="1138709"/>
          </a:xfrm>
          <a:custGeom>
            <a:avLst/>
            <a:gdLst>
              <a:gd name="connsiteX0" fmla="*/ 400050 w 400050"/>
              <a:gd name="connsiteY0" fmla="*/ 0 h 690563"/>
              <a:gd name="connsiteX1" fmla="*/ 295275 w 400050"/>
              <a:gd name="connsiteY1" fmla="*/ 295275 h 690563"/>
              <a:gd name="connsiteX2" fmla="*/ 219075 w 400050"/>
              <a:gd name="connsiteY2" fmla="*/ 433388 h 690563"/>
              <a:gd name="connsiteX3" fmla="*/ 142875 w 400050"/>
              <a:gd name="connsiteY3" fmla="*/ 533400 h 690563"/>
              <a:gd name="connsiteX4" fmla="*/ 0 w 400050"/>
              <a:gd name="connsiteY4" fmla="*/ 690563 h 69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50" h="690563">
                <a:moveTo>
                  <a:pt x="400050" y="0"/>
                </a:moveTo>
                <a:cubicBezTo>
                  <a:pt x="362743" y="111522"/>
                  <a:pt x="325437" y="223044"/>
                  <a:pt x="295275" y="295275"/>
                </a:cubicBezTo>
                <a:cubicBezTo>
                  <a:pt x="265113" y="367506"/>
                  <a:pt x="244475" y="393701"/>
                  <a:pt x="219075" y="433388"/>
                </a:cubicBezTo>
                <a:cubicBezTo>
                  <a:pt x="193675" y="473076"/>
                  <a:pt x="179387" y="490538"/>
                  <a:pt x="142875" y="533400"/>
                </a:cubicBezTo>
                <a:cubicBezTo>
                  <a:pt x="106362" y="576263"/>
                  <a:pt x="53181" y="633413"/>
                  <a:pt x="0" y="690563"/>
                </a:cubicBezTo>
              </a:path>
            </a:pathLst>
          </a:custGeom>
          <a:noFill/>
          <a:ln w="76200">
            <a:solidFill>
              <a:srgbClr val="1CE4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2968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828995" y="398"/>
            <a:ext cx="7893251" cy="588619"/>
          </a:xfrm>
          <a:prstGeom prst="rect">
            <a:avLst/>
          </a:prstGeom>
        </p:spPr>
        <p:txBody>
          <a:bodyPr vert="horz" lIns="201041" tIns="100521" rIns="201041" bIns="100521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2010400">
              <a:defRPr/>
            </a:pPr>
            <a:r>
              <a:rPr lang="ru-RU" altLang="ru-RU" sz="3957" dirty="0" smtClean="0">
                <a:solidFill>
                  <a:srgbClr val="004A98"/>
                </a:solidFill>
                <a:latin typeface="Calibri"/>
              </a:rPr>
              <a:t>Пропускная способность УДС</a:t>
            </a:r>
          </a:p>
          <a:p>
            <a:pPr algn="l" defTabSz="2010400">
              <a:defRPr/>
            </a:pPr>
            <a:r>
              <a:rPr lang="ru-RU" altLang="ru-RU" sz="3957" dirty="0" smtClean="0">
                <a:solidFill>
                  <a:srgbClr val="004A98"/>
                </a:solidFill>
                <a:latin typeface="Calibri"/>
              </a:rPr>
              <a:t>г. Новосибирска</a:t>
            </a:r>
            <a:endParaRPr lang="ru-RU" altLang="ru-RU" sz="3957" dirty="0">
              <a:solidFill>
                <a:srgbClr val="004A98"/>
              </a:solidFill>
              <a:latin typeface="Calibri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" y="153218"/>
            <a:ext cx="88261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7" name="Рисунок 36" descr="gerbn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9538" y="10440591"/>
            <a:ext cx="482045" cy="57564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>
              <a:defRPr/>
            </a:pPr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>
                <a:solidFill>
                  <a:prstClr val="white"/>
                </a:solidFill>
                <a:latin typeface="Calibri"/>
              </a:rPr>
              <a:t>7</a:t>
            </a:r>
          </a:p>
        </p:txBody>
      </p:sp>
      <p:graphicFrame>
        <p:nvGraphicFramePr>
          <p:cNvPr id="15" name="Схема 14"/>
          <p:cNvGraphicFramePr/>
          <p:nvPr>
            <p:extLst/>
          </p:nvPr>
        </p:nvGraphicFramePr>
        <p:xfrm>
          <a:off x="14936717" y="4692305"/>
          <a:ext cx="4614388" cy="216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/>
          <p:cNvGraphicFramePr/>
          <p:nvPr>
            <p:extLst/>
          </p:nvPr>
        </p:nvGraphicFramePr>
        <p:xfrm>
          <a:off x="9240844" y="920603"/>
          <a:ext cx="3746398" cy="142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2482820708"/>
              </p:ext>
            </p:extLst>
          </p:nvPr>
        </p:nvGraphicFramePr>
        <p:xfrm>
          <a:off x="9040082" y="8260226"/>
          <a:ext cx="3746398" cy="142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85862819"/>
              </p:ext>
            </p:extLst>
          </p:nvPr>
        </p:nvGraphicFramePr>
        <p:xfrm>
          <a:off x="1593575" y="5654675"/>
          <a:ext cx="3865066" cy="1670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093227588"/>
              </p:ext>
            </p:extLst>
          </p:nvPr>
        </p:nvGraphicFramePr>
        <p:xfrm>
          <a:off x="5879404" y="8491307"/>
          <a:ext cx="3541354" cy="167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3" name="Полилиния 2"/>
          <p:cNvSpPr/>
          <p:nvPr/>
        </p:nvSpPr>
        <p:spPr>
          <a:xfrm>
            <a:off x="5771213" y="8124669"/>
            <a:ext cx="869430" cy="890189"/>
          </a:xfrm>
          <a:custGeom>
            <a:avLst/>
            <a:gdLst>
              <a:gd name="connsiteX0" fmla="*/ 869430 w 869430"/>
              <a:gd name="connsiteY0" fmla="*/ 884420 h 890189"/>
              <a:gd name="connsiteX1" fmla="*/ 374754 w 869430"/>
              <a:gd name="connsiteY1" fmla="*/ 884420 h 890189"/>
              <a:gd name="connsiteX2" fmla="*/ 149902 w 869430"/>
              <a:gd name="connsiteY2" fmla="*/ 824459 h 890189"/>
              <a:gd name="connsiteX3" fmla="*/ 44971 w 869430"/>
              <a:gd name="connsiteY3" fmla="*/ 344774 h 890189"/>
              <a:gd name="connsiteX4" fmla="*/ 0 w 869430"/>
              <a:gd name="connsiteY4" fmla="*/ 0 h 89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430" h="890189">
                <a:moveTo>
                  <a:pt x="869430" y="884420"/>
                </a:moveTo>
                <a:cubicBezTo>
                  <a:pt x="682052" y="889416"/>
                  <a:pt x="494675" y="894413"/>
                  <a:pt x="374754" y="884420"/>
                </a:cubicBezTo>
                <a:cubicBezTo>
                  <a:pt x="254833" y="874427"/>
                  <a:pt x="204866" y="914400"/>
                  <a:pt x="149902" y="824459"/>
                </a:cubicBezTo>
                <a:cubicBezTo>
                  <a:pt x="94938" y="734518"/>
                  <a:pt x="69955" y="482184"/>
                  <a:pt x="44971" y="344774"/>
                </a:cubicBezTo>
                <a:cubicBezTo>
                  <a:pt x="19987" y="207364"/>
                  <a:pt x="54964" y="77449"/>
                  <a:pt x="0" y="0"/>
                </a:cubicBezTo>
              </a:path>
            </a:pathLst>
          </a:cu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3104">
            <a:off x="13691012" y="10307067"/>
            <a:ext cx="870474" cy="843208"/>
          </a:xfrm>
          <a:prstGeom prst="rect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797270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48" y="1277419"/>
            <a:ext cx="10594352" cy="58975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6057" y="1277958"/>
            <a:ext cx="9406859" cy="9050409"/>
          </a:xfrm>
          <a:prstGeom prst="rect">
            <a:avLst/>
          </a:prstGeom>
          <a:solidFill>
            <a:srgbClr val="496A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630" y="271879"/>
            <a:ext cx="18048205" cy="791588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3518" dirty="0">
                <a:solidFill>
                  <a:srgbClr val="004A98"/>
                </a:solidFill>
              </a:rPr>
              <a:t>МОСТОВОЙ ПЕРЕХОД ЧЕРЕЗ Р. ОБЬ В СТВОРЕ УЛ. ИППОДРОМСКОЙ Г. НОВОСИБИРСКА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0" y="430194"/>
            <a:ext cx="869630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7" name="Рисунок 56" descr="IMG_00601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3685" t="47884" b="39853"/>
          <a:stretch>
            <a:fillRect/>
          </a:stretch>
        </p:blipFill>
        <p:spPr>
          <a:xfrm>
            <a:off x="13218402" y="10404203"/>
            <a:ext cx="6885698" cy="633270"/>
          </a:xfrm>
          <a:prstGeom prst="rect">
            <a:avLst/>
          </a:prstGeom>
        </p:spPr>
      </p:pic>
      <p:pic>
        <p:nvPicPr>
          <p:cNvPr id="58" name="Рисунок 57" descr="gerbns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9537" y="10440591"/>
            <a:ext cx="474953" cy="575643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2452806" y="10404203"/>
            <a:ext cx="10765596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394677" y="10404203"/>
            <a:ext cx="1266541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endParaRPr lang="ru-RU" sz="307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2" name="Подзаголовок 2"/>
          <p:cNvSpPr txBox="1">
            <a:spLocks/>
          </p:cNvSpPr>
          <p:nvPr/>
        </p:nvSpPr>
        <p:spPr>
          <a:xfrm>
            <a:off x="2611124" y="10404204"/>
            <a:ext cx="10607278" cy="602844"/>
          </a:xfrm>
          <a:prstGeom prst="rect">
            <a:avLst/>
          </a:prstGeom>
        </p:spPr>
        <p:txBody>
          <a:bodyPr vert="horz" lIns="201041" tIns="100521" rIns="201041" bIns="10052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2010400">
              <a:spcBef>
                <a:spcPts val="0"/>
              </a:spcBef>
            </a:pPr>
            <a:r>
              <a:rPr lang="ru-RU" sz="2199">
                <a:solidFill>
                  <a:prstClr val="white"/>
                </a:solidFill>
                <a:latin typeface="Calibri"/>
              </a:rPr>
              <a:t>Министерство транспорта и дорожного хозяйства Новосибирской области</a:t>
            </a:r>
            <a:endParaRPr lang="ru-RU" sz="219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02916" y="8392272"/>
            <a:ext cx="10601183" cy="6337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2010400"/>
            <a:r>
              <a:rPr lang="ru-RU" sz="3518" b="1" dirty="0" smtClean="0">
                <a:solidFill>
                  <a:prstClr val="white"/>
                </a:solidFill>
                <a:latin typeface="Calibri"/>
              </a:rPr>
              <a:t>Срок реализации проекта - 25 </a:t>
            </a:r>
            <a:r>
              <a:rPr lang="ru-RU" sz="3518" b="1" dirty="0">
                <a:solidFill>
                  <a:prstClr val="white"/>
                </a:solidFill>
                <a:latin typeface="Calibri"/>
              </a:rPr>
              <a:t>лет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03765" y="9009497"/>
            <a:ext cx="5312950" cy="5659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2010400"/>
            <a:r>
              <a:rPr lang="ru-RU" sz="3078" dirty="0">
                <a:solidFill>
                  <a:prstClr val="white"/>
                </a:solidFill>
                <a:latin typeface="Calibri"/>
              </a:rPr>
              <a:t>Инвестиционная стадия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782033" y="9009495"/>
            <a:ext cx="5322065" cy="56598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defTabSz="2010400"/>
            <a:r>
              <a:rPr lang="ru-RU" sz="3078" dirty="0">
                <a:solidFill>
                  <a:prstClr val="white"/>
                </a:solidFill>
                <a:latin typeface="Calibri"/>
              </a:rPr>
              <a:t>Эксплуатационная стадия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502916" y="9665105"/>
            <a:ext cx="5341141" cy="633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2010400"/>
            <a:r>
              <a:rPr lang="ru-RU" sz="3518" dirty="0">
                <a:solidFill>
                  <a:prstClr val="white"/>
                </a:solidFill>
                <a:latin typeface="Calibri"/>
              </a:rPr>
              <a:t>5 лет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844059" y="9660424"/>
            <a:ext cx="5260041" cy="6337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2010400"/>
            <a:r>
              <a:rPr lang="ru-RU" sz="3518" dirty="0">
                <a:solidFill>
                  <a:prstClr val="white"/>
                </a:solidFill>
                <a:latin typeface="Calibri"/>
              </a:rPr>
              <a:t>20 лет</a:t>
            </a:r>
          </a:p>
        </p:txBody>
      </p:sp>
      <p:graphicFrame>
        <p:nvGraphicFramePr>
          <p:cNvPr id="32" name="object 7">
            <a:extLst>
              <a:ext uri="{FF2B5EF4-FFF2-40B4-BE49-F238E27FC236}">
                <a16:creationId xmlns:a16="http://schemas.microsoft.com/office/drawing/2014/main" id="{0CB9088A-3DDA-4070-AF25-4BB220A517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053" y="7329120"/>
          <a:ext cx="4898589" cy="2969685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280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4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150">
                <a:tc>
                  <a:txBody>
                    <a:bodyPr/>
                    <a:lstStyle/>
                    <a:p>
                      <a:pPr marL="179388" indent="0" algn="r">
                        <a:lnSpc>
                          <a:spcPct val="100000"/>
                        </a:lnSpc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Категория автодороги</a:t>
                      </a:r>
                      <a:endParaRPr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1Б</a:t>
                      </a:r>
                      <a:endParaRPr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745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220">
                <a:tc>
                  <a:txBody>
                    <a:bodyPr/>
                    <a:lstStyle/>
                    <a:p>
                      <a:pPr marL="179388" indent="0" algn="r">
                        <a:lnSpc>
                          <a:spcPct val="100000"/>
                        </a:lnSpc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Общая длина моста и развязок</a:t>
                      </a:r>
                      <a:endParaRPr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5,1 км</a:t>
                      </a:r>
                      <a:endParaRPr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745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165">
                <a:tc>
                  <a:txBody>
                    <a:bodyPr/>
                    <a:lstStyle/>
                    <a:p>
                      <a:pPr marL="179388" indent="0" algn="r">
                        <a:lnSpc>
                          <a:spcPct val="100000"/>
                        </a:lnSpc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Длина моста</a:t>
                      </a:r>
                      <a:endParaRPr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1,5 км</a:t>
                      </a:r>
                      <a:endParaRPr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745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7150">
                <a:tc>
                  <a:txBody>
                    <a:bodyPr/>
                    <a:lstStyle/>
                    <a:p>
                      <a:pPr marL="179388" indent="0" algn="r">
                        <a:lnSpc>
                          <a:spcPct val="100000"/>
                        </a:lnSpc>
                      </a:pPr>
                      <a:r>
                        <a:rPr sz="2400" b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Рас</a:t>
                      </a:r>
                      <a:r>
                        <a:rPr sz="2400" b="0" spc="-5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ч</a:t>
                      </a:r>
                      <a:r>
                        <a:rPr sz="2400" b="0" spc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ёт</a:t>
                      </a:r>
                      <a:r>
                        <a:rPr sz="2400" b="0" spc="-5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н</a:t>
                      </a:r>
                      <a:r>
                        <a:rPr sz="2400" b="0" spc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ая</a:t>
                      </a:r>
                      <a:r>
                        <a:rPr lang="ru-RU" sz="2400" b="0" spc="-45" baseline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0" spc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ск</a:t>
                      </a:r>
                      <a:r>
                        <a:rPr sz="2400" b="0" spc="5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о</a:t>
                      </a:r>
                      <a:r>
                        <a:rPr sz="2400" b="0" spc="-5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р</a:t>
                      </a:r>
                      <a:r>
                        <a:rPr sz="2400" b="0" spc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ос</a:t>
                      </a:r>
                      <a:r>
                        <a:rPr sz="2400" b="0" spc="-1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т</a:t>
                      </a:r>
                      <a:r>
                        <a:rPr sz="2400" b="0" spc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ь</a:t>
                      </a:r>
                      <a:endParaRPr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r>
                        <a:rPr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км/ч</a:t>
                      </a:r>
                      <a:endParaRPr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745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object 7">
            <a:extLst>
              <a:ext uri="{FF2B5EF4-FFF2-40B4-BE49-F238E27FC236}">
                <a16:creationId xmlns:a16="http://schemas.microsoft.com/office/drawing/2014/main" id="{0CB9088A-3DDA-4070-AF25-4BB220A5176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46307" y="7372248"/>
          <a:ext cx="4493985" cy="2392176"/>
        </p:xfrm>
        <a:graphic>
          <a:graphicData uri="http://schemas.openxmlformats.org/drawingml/2006/table">
            <a:tbl>
              <a:tblPr firstRow="1" bandRow="1">
                <a:effectLst/>
                <a:tableStyleId>{93296810-A885-4BE3-A3E7-6D5BEEA58F35}</a:tableStyleId>
              </a:tblPr>
              <a:tblGrid>
                <a:gridCol w="2826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7150">
                <a:tc>
                  <a:txBody>
                    <a:bodyPr/>
                    <a:lstStyle/>
                    <a:p>
                      <a:pPr marL="179388" indent="0" algn="r">
                        <a:lnSpc>
                          <a:spcPct val="100000"/>
                        </a:lnSpc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Число полос движения</a:t>
                      </a:r>
                      <a:endParaRPr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4-6</a:t>
                      </a:r>
                      <a:endParaRPr sz="24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745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7876">
                <a:tc>
                  <a:txBody>
                    <a:bodyPr/>
                    <a:lstStyle/>
                    <a:p>
                      <a:pPr marL="179388" indent="0" algn="r">
                        <a:lnSpc>
                          <a:spcPct val="100000"/>
                        </a:lnSpc>
                      </a:pPr>
                      <a:r>
                        <a:rPr lang="ru-RU" sz="2400" b="0" dirty="0">
                          <a:solidFill>
                            <a:schemeClr val="bg1"/>
                          </a:solidFill>
                        </a:rPr>
                        <a:t>Количество ИССО</a:t>
                      </a:r>
                      <a:endParaRPr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sz="2400" b="1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3745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7863254"/>
                  </a:ext>
                </a:extLst>
              </a:tr>
              <a:tr h="737150">
                <a:tc>
                  <a:txBody>
                    <a:bodyPr/>
                    <a:lstStyle/>
                    <a:p>
                      <a:pPr marL="179388" indent="0" algn="r">
                        <a:lnSpc>
                          <a:spcPct val="100000"/>
                        </a:lnSpc>
                      </a:pPr>
                      <a:r>
                        <a:rPr sz="2400" b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Пунк</a:t>
                      </a:r>
                      <a:r>
                        <a:rPr sz="2400" b="0" spc="5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т</a:t>
                      </a:r>
                      <a:r>
                        <a:rPr sz="2400" b="0" spc="0" dirty="0" err="1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ы</a:t>
                      </a:r>
                      <a:r>
                        <a:rPr sz="2400" b="0" spc="-15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0" spc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взимания</a:t>
                      </a:r>
                      <a:r>
                        <a:rPr sz="2400" b="0" spc="-1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2400" b="0" spc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платы</a:t>
                      </a:r>
                      <a:endParaRPr sz="2400" b="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sz="24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3745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8969C94-CECC-BC84-A2DE-302EEF7F78E8}"/>
              </a:ext>
            </a:extLst>
          </p:cNvPr>
          <p:cNvSpPr txBox="1"/>
          <p:nvPr/>
        </p:nvSpPr>
        <p:spPr>
          <a:xfrm>
            <a:off x="9509748" y="7260925"/>
            <a:ext cx="10594351" cy="49827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2010400"/>
            <a:r>
              <a:rPr lang="ru-RU" sz="2638" b="1" dirty="0">
                <a:solidFill>
                  <a:prstClr val="white"/>
                </a:solidFill>
                <a:latin typeface="Calibri"/>
              </a:rPr>
              <a:t>СТОИМОСТЬ ОБЪЕКТА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FCEF58-E025-EA2F-5AFF-FDEECB742522}"/>
              </a:ext>
            </a:extLst>
          </p:cNvPr>
          <p:cNvSpPr txBox="1"/>
          <p:nvPr/>
        </p:nvSpPr>
        <p:spPr>
          <a:xfrm>
            <a:off x="9502916" y="7759205"/>
            <a:ext cx="10601183" cy="633700"/>
          </a:xfrm>
          <a:prstGeom prst="rect">
            <a:avLst/>
          </a:prstGeom>
          <a:solidFill>
            <a:srgbClr val="137506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 defTabSz="2010400"/>
            <a:r>
              <a:rPr lang="ru-RU" sz="3518" b="1" dirty="0">
                <a:solidFill>
                  <a:prstClr val="white"/>
                </a:solidFill>
                <a:latin typeface="Calibri"/>
              </a:rPr>
              <a:t>44 689,3 </a:t>
            </a:r>
            <a:r>
              <a:rPr lang="ru-RU" sz="3518" b="1" dirty="0" smtClean="0">
                <a:solidFill>
                  <a:prstClr val="white"/>
                </a:solidFill>
                <a:latin typeface="Calibri"/>
              </a:rPr>
              <a:t>млн руб.</a:t>
            </a:r>
            <a:endParaRPr lang="ru-RU" sz="3518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1" y="10404203"/>
            <a:ext cx="1686025" cy="633270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010400"/>
            <a:endParaRPr lang="ru-RU" sz="395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236360" y="10404203"/>
            <a:ext cx="1285453" cy="633270"/>
          </a:xfrm>
          <a:prstGeom prst="rect">
            <a:avLst/>
          </a:prstGeom>
        </p:spPr>
        <p:txBody>
          <a:bodyPr vert="horz" lIns="201041" tIns="100521" rIns="201041" bIns="100521" rtlCol="0" anchor="ctr" anchorCtr="0">
            <a:noAutofit/>
          </a:bodyPr>
          <a:lstStyle/>
          <a:p>
            <a:pPr defTabSz="2010400">
              <a:spcBef>
                <a:spcPct val="0"/>
              </a:spcBef>
              <a:defRPr/>
            </a:pPr>
            <a:r>
              <a:rPr lang="ru-RU" sz="3078" b="1" dirty="0" smtClean="0">
                <a:solidFill>
                  <a:prstClr val="white"/>
                </a:solidFill>
                <a:latin typeface="Calibri"/>
              </a:rPr>
              <a:t>8</a:t>
            </a:r>
            <a:endParaRPr lang="ru-RU" sz="3078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0" y="1277957"/>
            <a:ext cx="9103932" cy="52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9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Заголовок 1"/>
          <p:cNvSpPr>
            <a:spLocks noGrp="1"/>
          </p:cNvSpPr>
          <p:nvPr>
            <p:ph type="ctrTitle"/>
          </p:nvPr>
        </p:nvSpPr>
        <p:spPr>
          <a:xfrm>
            <a:off x="658851" y="100423"/>
            <a:ext cx="19240442" cy="593691"/>
          </a:xfrm>
        </p:spPr>
        <p:txBody>
          <a:bodyPr anchor="t" anchorCtr="0">
            <a:noAutofit/>
          </a:bodyPr>
          <a:lstStyle/>
          <a:p>
            <a:pPr algn="l"/>
            <a:r>
              <a:rPr lang="ru-RU" altLang="ru-RU" sz="2968" dirty="0" smtClean="0">
                <a:solidFill>
                  <a:srgbClr val="004A98"/>
                </a:solidFill>
              </a:rPr>
              <a:t>Транспортная доступность Новосибирского научного центра</a:t>
            </a:r>
            <a:endParaRPr lang="ru-RU" altLang="ru-RU" sz="2968" dirty="0">
              <a:solidFill>
                <a:srgbClr val="004A98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629" y="202651"/>
            <a:ext cx="652222" cy="356215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pic>
        <p:nvPicPr>
          <p:cNvPr id="130" name="Рисунок 129" descr="gerbns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282" y="10750299"/>
            <a:ext cx="356215" cy="431732"/>
          </a:xfrm>
          <a:prstGeom prst="rect">
            <a:avLst/>
          </a:prstGeom>
        </p:spPr>
      </p:pic>
      <p:sp>
        <p:nvSpPr>
          <p:cNvPr id="131" name="Прямоугольник 130"/>
          <p:cNvSpPr/>
          <p:nvPr/>
        </p:nvSpPr>
        <p:spPr>
          <a:xfrm>
            <a:off x="1846233" y="10723008"/>
            <a:ext cx="18257867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968"/>
          </a:p>
        </p:txBody>
      </p:sp>
      <p:sp>
        <p:nvSpPr>
          <p:cNvPr id="136" name="Прямоугольник 135"/>
          <p:cNvSpPr/>
          <p:nvPr/>
        </p:nvSpPr>
        <p:spPr>
          <a:xfrm>
            <a:off x="6629" y="10723008"/>
            <a:ext cx="1245913" cy="474953"/>
          </a:xfrm>
          <a:prstGeom prst="rect">
            <a:avLst/>
          </a:prstGeom>
          <a:solidFill>
            <a:srgbClr val="004A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968" b="1" dirty="0"/>
              <a:t>9</a:t>
            </a:r>
          </a:p>
        </p:txBody>
      </p:sp>
      <p:sp>
        <p:nvSpPr>
          <p:cNvPr id="137" name="Подзаголовок 2"/>
          <p:cNvSpPr txBox="1">
            <a:spLocks/>
          </p:cNvSpPr>
          <p:nvPr/>
        </p:nvSpPr>
        <p:spPr>
          <a:xfrm>
            <a:off x="1964971" y="10723008"/>
            <a:ext cx="7955459" cy="534465"/>
          </a:xfrm>
          <a:prstGeom prst="rect">
            <a:avLst/>
          </a:prstGeom>
        </p:spPr>
        <p:txBody>
          <a:bodyPr vert="horz" lIns="150781" tIns="75390" rIns="150781" bIns="753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979" dirty="0">
                <a:solidFill>
                  <a:schemeClr val="bg1"/>
                </a:solidFill>
                <a:latin typeface="+mj-lt"/>
              </a:rPr>
              <a:t>Минтранс Новосибирской области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51252" y="1841360"/>
            <a:ext cx="6530788" cy="7670783"/>
            <a:chOff x="114277" y="837330"/>
            <a:chExt cx="2970415" cy="348892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14277" y="837330"/>
              <a:ext cx="2970415" cy="1334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078" b="1" dirty="0">
                  <a:ea typeface="Times New Roman" panose="02020603050405020304" pitchFamily="18" charset="0"/>
                </a:rPr>
                <a:t>Строительство а/д</a:t>
              </a:r>
            </a:p>
            <a:p>
              <a:pPr algn="ctr"/>
              <a:r>
                <a:rPr lang="ru-RU" sz="3078" b="1" dirty="0">
                  <a:ea typeface="Times New Roman" panose="02020603050405020304" pitchFamily="18" charset="0"/>
                </a:rPr>
                <a:t>«</a:t>
              </a:r>
              <a:r>
                <a:rPr lang="ru-RU" sz="3078" b="1" dirty="0" err="1">
                  <a:ea typeface="Times New Roman" panose="02020603050405020304" pitchFamily="18" charset="0"/>
                </a:rPr>
                <a:t>Барышево</a:t>
              </a:r>
              <a:r>
                <a:rPr lang="ru-RU" sz="3078" b="1" dirty="0">
                  <a:ea typeface="Times New Roman" panose="02020603050405020304" pitchFamily="18" charset="0"/>
                </a:rPr>
                <a:t> – Орловка – Кольцово»</a:t>
              </a:r>
            </a:p>
            <a:p>
              <a:pPr algn="just"/>
              <a:r>
                <a:rPr lang="ru-RU" sz="3078" b="1" dirty="0">
                  <a:ea typeface="Times New Roman" panose="02020603050405020304" pitchFamily="18" charset="0"/>
                </a:rPr>
                <a:t>протяженность </a:t>
              </a:r>
              <a:r>
                <a:rPr lang="ru-RU" sz="3078" b="1" i="1" dirty="0">
                  <a:ea typeface="Times New Roman" panose="02020603050405020304" pitchFamily="18" charset="0"/>
                </a:rPr>
                <a:t>–</a:t>
              </a:r>
              <a:r>
                <a:rPr lang="ru-RU" sz="3078" b="1" dirty="0">
                  <a:ea typeface="Times New Roman" panose="02020603050405020304" pitchFamily="18" charset="0"/>
                </a:rPr>
                <a:t> 0,995 км, в т. ч.</a:t>
              </a:r>
            </a:p>
            <a:p>
              <a:pPr algn="just"/>
              <a:r>
                <a:rPr lang="ru-RU" sz="3078" b="1" dirty="0">
                  <a:ea typeface="Times New Roman" panose="02020603050405020304" pitchFamily="18" charset="0"/>
                </a:rPr>
                <a:t>эстакада – 157 </a:t>
              </a:r>
              <a:r>
                <a:rPr lang="ru-RU" sz="3078" b="1" dirty="0" err="1">
                  <a:ea typeface="Times New Roman" panose="02020603050405020304" pitchFamily="18" charset="0"/>
                </a:rPr>
                <a:t>п.м</a:t>
              </a:r>
              <a:r>
                <a:rPr lang="ru-RU" sz="3078" b="1" dirty="0">
                  <a:ea typeface="Times New Roman" panose="02020603050405020304" pitchFamily="18" charset="0"/>
                </a:rPr>
                <a:t>;</a:t>
              </a:r>
            </a:p>
            <a:p>
              <a:pPr algn="just"/>
              <a:r>
                <a:rPr lang="ru-RU" sz="3078" b="1" dirty="0">
                  <a:ea typeface="Times New Roman" panose="02020603050405020304" pitchFamily="18" charset="0"/>
                </a:rPr>
                <a:t>стоимость – 626 млн руб.;</a:t>
              </a:r>
            </a:p>
            <a:p>
              <a:pPr algn="just"/>
              <a:r>
                <a:rPr lang="ru-RU" sz="3078" b="1" dirty="0">
                  <a:ea typeface="Times New Roman" panose="02020603050405020304" pitchFamily="18" charset="0"/>
                </a:rPr>
                <a:t>срок сдачи – октябрь 2023 года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078389" y="923115"/>
              <a:ext cx="3509" cy="3403137"/>
            </a:xfrm>
            <a:prstGeom prst="lin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000" t="22592" r="28334" b="25556"/>
          <a:stretch/>
        </p:blipFill>
        <p:spPr>
          <a:xfrm>
            <a:off x="7080250" y="2441127"/>
            <a:ext cx="12496800" cy="705464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90050" y="987711"/>
            <a:ext cx="1005205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3200" b="1" dirty="0" smtClean="0"/>
              <a:t>Реконструкция </a:t>
            </a:r>
            <a:r>
              <a:rPr lang="ru-RU" altLang="ru-RU" sz="3200" b="1" dirty="0"/>
              <a:t>автомобильной дороги «</a:t>
            </a:r>
            <a:r>
              <a:rPr lang="ru-RU" altLang="ru-RU" sz="3200" b="1" dirty="0" err="1"/>
              <a:t>Инская</a:t>
            </a:r>
            <a:r>
              <a:rPr lang="ru-RU" altLang="ru-RU" sz="3200" b="1" dirty="0"/>
              <a:t> – </a:t>
            </a:r>
            <a:r>
              <a:rPr lang="ru-RU" altLang="ru-RU" sz="3200" b="1" dirty="0" err="1"/>
              <a:t>Барышево</a:t>
            </a:r>
            <a:r>
              <a:rPr lang="ru-RU" altLang="ru-RU" sz="3200" b="1" dirty="0"/>
              <a:t> – 39 км а/д «К-19р» (в границах района</a:t>
            </a:r>
            <a:r>
              <a:rPr lang="ru-RU" altLang="ru-RU" sz="3200" b="1" dirty="0" smtClean="0"/>
              <a:t>)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16387"/>
          <a:stretch/>
        </p:blipFill>
        <p:spPr>
          <a:xfrm>
            <a:off x="245109" y="4775457"/>
            <a:ext cx="6218720" cy="473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93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</TotalTime>
  <Words>555</Words>
  <Application>Microsoft Office PowerPoint</Application>
  <PresentationFormat>Произвольный</PresentationFormat>
  <Paragraphs>123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Microsoft Sans Serif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МОСТОВОЙ ПЕРЕХОД ЧЕРЕЗ Р. ОБЬ В СТВОРЕ УЛ. ИППОДРОМСКОЙ Г. НОВОСИБИРСКА</vt:lpstr>
      <vt:lpstr>Транспортная доступность Новосибирского научного центра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 Лазункова</dc:creator>
  <cp:lastModifiedBy>Калугин Андрей Валерьевич</cp:lastModifiedBy>
  <cp:revision>135</cp:revision>
  <cp:lastPrinted>2023-06-28T13:35:26Z</cp:lastPrinted>
  <dcterms:created xsi:type="dcterms:W3CDTF">2023-03-13T09:19:26Z</dcterms:created>
  <dcterms:modified xsi:type="dcterms:W3CDTF">2023-06-28T15:40:51Z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2023-03-13T00:00:00Z</vt:filetime>
  </property>
</Properties>
</file>