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637" autoAdjust="0"/>
  </p:normalViewPr>
  <p:slideViewPr>
    <p:cSldViewPr snapToGrid="0">
      <p:cViewPr varScale="1">
        <p:scale>
          <a:sx n="102" d="100"/>
          <a:sy n="102" d="100"/>
        </p:scale>
        <p:origin x="-77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F05DFD-F397-6402-75A9-DBBAE6D11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72C3D4-C631-4310-CB1D-C87672B25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B7967B-24AC-334B-4AD8-EE28586D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F1471A-11ED-4ED5-FDE6-89ECD483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D23FDF-8AF8-7597-5D80-DE80AF16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61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ED5A7-8D37-1852-D6A0-C9FCF792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0276DA-383F-4867-CCCD-B5D6E0BBF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BC0F80-B660-F321-C837-4611D112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D6FED7-B210-C94C-D9AA-A9E50459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3AD00B-4124-EB17-A45E-DBFB8D98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90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69EF33-0168-1D0E-C3A9-AE6733FA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8D53D05-D5D8-1837-59E2-FE483024E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BA8E98-FC85-EE28-13E9-19EC05C7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A1825B-3094-1EFE-8F3E-0EF30572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E17913-1C8B-0E35-896B-C000E30F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63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37C6B2-D1B2-1F1E-A94C-B7EF4F1C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6201F9-7559-F7B9-0E45-26F6A58B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C7CE35-75B8-C943-989E-7C38CE7E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179E03-C77D-BCDD-083A-3572DC68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C28B93-A41B-36D2-C708-23A7BABF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3E58E-891F-A7D2-8097-0AE1315F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8B97C3-B587-7E3E-5C8E-93ECC9CE0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901D13-C163-2C50-1EC2-F346664B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2EA985-62C6-B241-A065-23F92129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178373-62C9-1918-93CA-E6509074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58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D7B4C-F2D2-46A7-8254-31B3736D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D877AE-ED01-6D18-1988-33D901AC5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66F54F-2330-590F-8440-CAFD952D8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321756-A8B5-53A6-35A2-8CC1E0E3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515A13-3F9B-5480-F025-F6588544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11FC7C-7983-A0A1-9CED-774A8031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58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7C2C02-CD18-DE10-B156-51C32A2A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282B56-10BD-5B97-8931-288D6BFCD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FE195F-FD42-72CA-09EA-D331FE6C4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023297-9188-6D33-8530-3F4249CB6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C8F915A-5054-3D89-5CC3-FD1CBCF19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F6E6FE3-E444-27A4-31D6-2F757F09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D366EE-361F-2F02-AA57-BFDA64B9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4BE233-6942-6C7D-FEF8-2874AE4F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5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9D548A-991A-23D1-0335-87641F86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B3232C-FFE1-888D-68D3-1E9E5F04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E3BD55-E7EC-DB36-99E3-7F86626B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A1EB70-61C5-0D41-9D1C-257D2AA1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35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CD419F2-6E2C-17FB-EB2C-3B9C034B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F3BAAD-8CFD-5B16-B308-A2AE2BD6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1349CF-538E-0C81-84FD-107B6B8E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2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D3D94-7C54-0210-BF24-B6095A62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B64E72-710B-EE1B-5F5F-E310B7EA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EE1E37-49EE-45AC-3EE7-F11D53CCE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4672FC-21FC-2D83-AF0F-B7F3EDDE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00F0A1-D7B5-E920-59D1-6F56CC4B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069371-B483-26E9-9FBD-8EF2346C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25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1794FE-2030-73A5-68BF-09D0954A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67B4337-4D2F-6F6B-7A19-9344B8D45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440C83-48D8-86CD-B770-E2F1F60EF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D85BFF-CD40-944A-1B00-CEBB571B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489DAF-37A9-F498-7989-9DBEACB9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BDC7B2-B034-EA75-1FD2-498FED48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99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CCE07-D03A-7245-A71E-E28A6384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664C2A-5B6E-AD36-C1D6-CA4C1484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FDDB2E-18D5-FE8F-318C-1B3D48505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84D3-2FFF-4EC3-B794-60E24766C254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AD8B86-AF2D-DD65-1D4C-8C8316FF8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B73CA2-5F1A-BF67-E5B6-37EE0E124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2CE7-9617-4852-96BB-E62ECCDB5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34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53892-1790-819E-296E-4E88D8628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Применение гибридных силовых установок на современных дирижаблях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A3C8F8-C5E6-6F1C-8F2F-D4EDB726E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Д.т.н., проф. Зверков Илья Дмитриевич</a:t>
            </a:r>
          </a:p>
          <a:p>
            <a:r>
              <a:rPr lang="ru-RU" i="1" dirty="0"/>
              <a:t>Институт теоретической и прикладной механики СО РАН им. С.А. Христиановича,</a:t>
            </a:r>
          </a:p>
          <a:p>
            <a:r>
              <a:rPr lang="ru-RU" i="1" dirty="0"/>
              <a:t>Новосибирский государственный технический университет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512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27A1BDFC-60AF-6D2A-5A05-C452F565ECCE}"/>
              </a:ext>
            </a:extLst>
          </p:cNvPr>
          <p:cNvGrpSpPr/>
          <p:nvPr/>
        </p:nvGrpSpPr>
        <p:grpSpPr>
          <a:xfrm>
            <a:off x="733393" y="634535"/>
            <a:ext cx="8722251" cy="4063923"/>
            <a:chOff x="142844" y="1151028"/>
            <a:chExt cx="8722251" cy="406392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7F780C78-1702-B244-7869-117C6C2A1C92}"/>
                </a:ext>
              </a:extLst>
            </p:cNvPr>
            <p:cNvGrpSpPr/>
            <p:nvPr/>
          </p:nvGrpSpPr>
          <p:grpSpPr>
            <a:xfrm>
              <a:off x="142844" y="1151028"/>
              <a:ext cx="8722251" cy="4063923"/>
              <a:chOff x="142844" y="1151028"/>
              <a:chExt cx="8722251" cy="4063923"/>
            </a:xfrm>
          </p:grpSpPr>
          <p:pic>
            <p:nvPicPr>
              <p:cNvPr id="4" name="Рисунок 3" descr="дерижабль 1.jpg">
                <a:extLst>
                  <a:ext uri="{FF2B5EF4-FFF2-40B4-BE49-F238E27FC236}">
                    <a16:creationId xmlns:a16="http://schemas.microsoft.com/office/drawing/2014/main" xmlns="" id="{F69A1ABD-24D0-E028-0066-D9DEF7568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2844" y="1151028"/>
                <a:ext cx="8722251" cy="4063923"/>
              </a:xfrm>
              <a:prstGeom prst="rect">
                <a:avLst/>
              </a:prstGeom>
            </p:spPr>
          </p:pic>
          <p:cxnSp>
            <p:nvCxnSpPr>
              <p:cNvPr id="5" name="Прямая соединительная линия 4">
                <a:extLst>
                  <a:ext uri="{FF2B5EF4-FFF2-40B4-BE49-F238E27FC236}">
                    <a16:creationId xmlns:a16="http://schemas.microsoft.com/office/drawing/2014/main" xmlns="" id="{6A35EC4D-1D05-232B-F87E-9BBC7DCA85EB}"/>
                  </a:ext>
                </a:extLst>
              </p:cNvPr>
              <p:cNvCxnSpPr/>
              <p:nvPr/>
            </p:nvCxnSpPr>
            <p:spPr>
              <a:xfrm rot="5400000" flipH="1" flipV="1">
                <a:off x="-320709" y="2606669"/>
                <a:ext cx="135732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xmlns="" id="{91A62834-7ECF-E59E-27E7-4E964D803C6A}"/>
                  </a:ext>
                </a:extLst>
              </p:cNvPr>
              <p:cNvCxnSpPr/>
              <p:nvPr/>
            </p:nvCxnSpPr>
            <p:spPr>
              <a:xfrm rot="5400000" flipH="1" flipV="1">
                <a:off x="7823223" y="2749545"/>
                <a:ext cx="135732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>
                <a:extLst>
                  <a:ext uri="{FF2B5EF4-FFF2-40B4-BE49-F238E27FC236}">
                    <a16:creationId xmlns:a16="http://schemas.microsoft.com/office/drawing/2014/main" xmlns="" id="{0EFFF5E8-26AE-F719-9D98-10D38F1513F2}"/>
                  </a:ext>
                </a:extLst>
              </p:cNvPr>
              <p:cNvCxnSpPr/>
              <p:nvPr/>
            </p:nvCxnSpPr>
            <p:spPr>
              <a:xfrm>
                <a:off x="347634" y="1919278"/>
                <a:ext cx="8143932" cy="1428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xmlns="" id="{AF3D67D6-29A3-63E1-856B-F4C07A050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3825" y="2286000"/>
              <a:ext cx="42863" cy="1814513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C180FE0-3A87-0C79-3AC1-BEF0C9B6D2BB}"/>
                </a:ext>
              </a:extLst>
            </p:cNvPr>
            <p:cNvSpPr txBox="1"/>
            <p:nvPr/>
          </p:nvSpPr>
          <p:spPr>
            <a:xfrm>
              <a:off x="5351401" y="1692822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72 м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668EDC2-63A7-D507-6CCE-07D36D2663C1}"/>
                </a:ext>
              </a:extLst>
            </p:cNvPr>
            <p:cNvSpPr txBox="1"/>
            <p:nvPr/>
          </p:nvSpPr>
          <p:spPr>
            <a:xfrm rot="16200000">
              <a:off x="3457042" y="2930786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16 м</a:t>
              </a:r>
            </a:p>
          </p:txBody>
        </p:sp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06D671E1-225B-A677-2C3B-B2AA83BD0D69}"/>
              </a:ext>
            </a:extLst>
          </p:cNvPr>
          <p:cNvCxnSpPr>
            <a:cxnSpLocks/>
          </p:cNvCxnSpPr>
          <p:nvPr/>
        </p:nvCxnSpPr>
        <p:spPr>
          <a:xfrm flipH="1" flipV="1">
            <a:off x="4863565" y="3675423"/>
            <a:ext cx="2687398" cy="1196031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BAF303-316B-F973-E93B-F1C17C4F25A3}"/>
              </a:ext>
            </a:extLst>
          </p:cNvPr>
          <p:cNvSpPr txBox="1"/>
          <p:nvPr/>
        </p:nvSpPr>
        <p:spPr>
          <a:xfrm>
            <a:off x="7534275" y="4721035"/>
            <a:ext cx="406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двигателя 134 кВт  (</a:t>
            </a:r>
            <a:r>
              <a:rPr lang="en-US" dirty="0" err="1"/>
              <a:t>Licoming</a:t>
            </a:r>
            <a:r>
              <a:rPr lang="en-US" dirty="0"/>
              <a:t> IO-360)</a:t>
            </a:r>
            <a:endParaRPr lang="ru-RU" dirty="0"/>
          </a:p>
          <a:p>
            <a:r>
              <a:rPr lang="ru-RU" dirty="0"/>
              <a:t>2 генератора 120 кВт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73A3968-F741-5FC7-AB5E-25A2F5043C89}"/>
              </a:ext>
            </a:extLst>
          </p:cNvPr>
          <p:cNvSpPr txBox="1"/>
          <p:nvPr/>
        </p:nvSpPr>
        <p:spPr>
          <a:xfrm>
            <a:off x="222230" y="4403529"/>
            <a:ext cx="46413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двигателя 134 кВт  (</a:t>
            </a:r>
            <a:r>
              <a:rPr lang="en-US" dirty="0" err="1"/>
              <a:t>Licoming</a:t>
            </a:r>
            <a:r>
              <a:rPr lang="en-US" dirty="0"/>
              <a:t> IO-360)</a:t>
            </a:r>
            <a:r>
              <a:rPr lang="ru-RU" dirty="0"/>
              <a:t> -234 кг.</a:t>
            </a:r>
          </a:p>
          <a:p>
            <a:r>
              <a:rPr lang="ru-RU" dirty="0"/>
              <a:t>2 генератора 120 кВт -48 кг</a:t>
            </a:r>
          </a:p>
          <a:p>
            <a:r>
              <a:rPr lang="ru-RU" dirty="0"/>
              <a:t>2 преобразователя 120 кВт -120 кг</a:t>
            </a:r>
          </a:p>
          <a:p>
            <a:r>
              <a:rPr lang="ru-RU" dirty="0"/>
              <a:t>Аккумулятор буферный 50 кВт ч -100 кг</a:t>
            </a:r>
          </a:p>
          <a:p>
            <a:r>
              <a:rPr lang="ru-RU" dirty="0"/>
              <a:t>Электродвигатели 4 х 50 кВт – 40 кг</a:t>
            </a:r>
          </a:p>
          <a:p>
            <a:r>
              <a:rPr lang="ru-RU" dirty="0"/>
              <a:t>Контроллеры 4х50 кВт - 40 кг</a:t>
            </a:r>
          </a:p>
          <a:p>
            <a:r>
              <a:rPr lang="ru-RU" dirty="0" err="1"/>
              <a:t>Пировскитные</a:t>
            </a:r>
            <a:r>
              <a:rPr lang="ru-RU" dirty="0"/>
              <a:t> солнечные батареи - 5 кг</a:t>
            </a:r>
          </a:p>
          <a:p>
            <a:r>
              <a:rPr lang="ru-RU" dirty="0">
                <a:solidFill>
                  <a:srgbClr val="FF0000"/>
                </a:solidFill>
              </a:rPr>
              <a:t>Запас топлива на 7 часов </a:t>
            </a:r>
            <a:r>
              <a:rPr lang="ru-RU" dirty="0" smtClean="0">
                <a:solidFill>
                  <a:srgbClr val="FF0000"/>
                </a:solidFill>
              </a:rPr>
              <a:t>- 487 </a:t>
            </a:r>
            <a:r>
              <a:rPr lang="ru-RU" dirty="0">
                <a:solidFill>
                  <a:srgbClr val="FF0000"/>
                </a:solidFill>
              </a:rPr>
              <a:t>кг.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234DF0C-83B7-65A5-9210-A36453268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7370" y="5093601"/>
            <a:ext cx="2053700" cy="1542242"/>
          </a:xfrm>
          <a:prstGeom prst="rect">
            <a:avLst/>
          </a:prstGeom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A62DC5E5-99F0-A47C-13F6-CA59B42015D9}"/>
              </a:ext>
            </a:extLst>
          </p:cNvPr>
          <p:cNvCxnSpPr>
            <a:cxnSpLocks/>
          </p:cNvCxnSpPr>
          <p:nvPr/>
        </p:nvCxnSpPr>
        <p:spPr>
          <a:xfrm flipH="1">
            <a:off x="3695700" y="1827022"/>
            <a:ext cx="3238500" cy="1413270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30D43529-7565-0CAA-39B5-9BB5446F456E}"/>
              </a:ext>
            </a:extLst>
          </p:cNvPr>
          <p:cNvCxnSpPr>
            <a:cxnSpLocks/>
          </p:cNvCxnSpPr>
          <p:nvPr/>
        </p:nvCxnSpPr>
        <p:spPr>
          <a:xfrm flipH="1">
            <a:off x="5272088" y="1827022"/>
            <a:ext cx="1662112" cy="1351167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D722E-06CD-090A-DE7B-956BF8EA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37301"/>
            <a:ext cx="10720388" cy="79216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Бесхвостый дирижабль  с последовательной гибридной Силовой установкой 8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B1136F8-0612-1AD6-D0C2-97DFF1B57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0" t="7895" r="19721" b="9056"/>
          <a:stretch/>
        </p:blipFill>
        <p:spPr>
          <a:xfrm>
            <a:off x="6997931" y="1519618"/>
            <a:ext cx="536344" cy="5232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7CF3F3A-0FEF-30E5-A9ED-6E53B56A19FC}"/>
              </a:ext>
            </a:extLst>
          </p:cNvPr>
          <p:cNvSpPr txBox="1"/>
          <p:nvPr/>
        </p:nvSpPr>
        <p:spPr>
          <a:xfrm>
            <a:off x="9242424" y="1300470"/>
            <a:ext cx="2727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Преимущества:</a:t>
            </a:r>
          </a:p>
          <a:p>
            <a:r>
              <a:rPr lang="ru-RU" dirty="0">
                <a:solidFill>
                  <a:srgbClr val="00B050"/>
                </a:solidFill>
              </a:rPr>
              <a:t>1. Абсолютная управляемость в полёте и на причаливании. </a:t>
            </a:r>
          </a:p>
          <a:p>
            <a:r>
              <a:rPr lang="ru-RU" dirty="0">
                <a:solidFill>
                  <a:srgbClr val="00B050"/>
                </a:solidFill>
              </a:rPr>
              <a:t>2. Нет необходимости в причальной команде.</a:t>
            </a:r>
          </a:p>
          <a:p>
            <a:r>
              <a:rPr lang="ru-RU" dirty="0">
                <a:solidFill>
                  <a:srgbClr val="00B050"/>
                </a:solidFill>
              </a:rPr>
              <a:t>3. Возможность создавать отрицательную подъёмную силу и высокие разворачивающие моменты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582DF94-A510-9961-9F9C-8FEC7CB89E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0" t="7895" r="19721" b="9056"/>
          <a:stretch/>
        </p:blipFill>
        <p:spPr>
          <a:xfrm>
            <a:off x="7675663" y="5379851"/>
            <a:ext cx="1001203" cy="976811"/>
          </a:xfrm>
          <a:prstGeom prst="rect">
            <a:avLst/>
          </a:prstGeom>
        </p:spPr>
      </p:pic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xmlns="" id="{BEC89AA2-2DA9-3325-AB5F-16D989921F64}"/>
              </a:ext>
            </a:extLst>
          </p:cNvPr>
          <p:cNvSpPr/>
          <p:nvPr/>
        </p:nvSpPr>
        <p:spPr>
          <a:xfrm rot="10800000">
            <a:off x="3647533" y="3266155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верх 39">
            <a:extLst>
              <a:ext uri="{FF2B5EF4-FFF2-40B4-BE49-F238E27FC236}">
                <a16:creationId xmlns:a16="http://schemas.microsoft.com/office/drawing/2014/main" xmlns="" id="{D3776046-3876-1CBD-F394-20515115C5B7}"/>
              </a:ext>
            </a:extLst>
          </p:cNvPr>
          <p:cNvSpPr/>
          <p:nvPr/>
        </p:nvSpPr>
        <p:spPr>
          <a:xfrm rot="10800000">
            <a:off x="5210168" y="3266156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верх 40">
            <a:extLst>
              <a:ext uri="{FF2B5EF4-FFF2-40B4-BE49-F238E27FC236}">
                <a16:creationId xmlns:a16="http://schemas.microsoft.com/office/drawing/2014/main" xmlns="" id="{9698931B-8D79-733B-6908-33D8AFD81E24}"/>
              </a:ext>
            </a:extLst>
          </p:cNvPr>
          <p:cNvSpPr/>
          <p:nvPr/>
        </p:nvSpPr>
        <p:spPr>
          <a:xfrm>
            <a:off x="3564760" y="2705966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верх 41">
            <a:extLst>
              <a:ext uri="{FF2B5EF4-FFF2-40B4-BE49-F238E27FC236}">
                <a16:creationId xmlns:a16="http://schemas.microsoft.com/office/drawing/2014/main" xmlns="" id="{FEE00D9F-A5F0-6EC9-F10C-9412D40C1930}"/>
              </a:ext>
            </a:extLst>
          </p:cNvPr>
          <p:cNvSpPr/>
          <p:nvPr/>
        </p:nvSpPr>
        <p:spPr>
          <a:xfrm rot="10800000">
            <a:off x="5355682" y="3264386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91A268F-EECD-959C-929C-2C2738DA6A1E}"/>
              </a:ext>
            </a:extLst>
          </p:cNvPr>
          <p:cNvSpPr txBox="1"/>
          <p:nvPr/>
        </p:nvSpPr>
        <p:spPr>
          <a:xfrm>
            <a:off x="6159158" y="3649559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ru-RU" b="1" baseline="-25000" dirty="0" err="1">
                <a:solidFill>
                  <a:srgbClr val="FF0000"/>
                </a:solidFill>
              </a:rPr>
              <a:t>приж</a:t>
            </a:r>
            <a:r>
              <a:rPr lang="ru-RU" b="1" dirty="0">
                <a:solidFill>
                  <a:srgbClr val="FF0000"/>
                </a:solidFill>
              </a:rPr>
              <a:t>=11,2*10</a:t>
            </a:r>
            <a:r>
              <a:rPr lang="ru-RU" b="1" baseline="30000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Н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D4D3421-78A7-FECD-5637-DB8D9C2535FC}"/>
              </a:ext>
            </a:extLst>
          </p:cNvPr>
          <p:cNvSpPr txBox="1"/>
          <p:nvPr/>
        </p:nvSpPr>
        <p:spPr>
          <a:xfrm>
            <a:off x="1089179" y="3677933"/>
            <a:ext cx="22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М</a:t>
            </a:r>
            <a:r>
              <a:rPr lang="ru-RU" b="1" baseline="-25000" dirty="0" err="1">
                <a:solidFill>
                  <a:srgbClr val="0070C0"/>
                </a:solidFill>
              </a:rPr>
              <a:t>разв</a:t>
            </a:r>
            <a:r>
              <a:rPr lang="ru-RU" b="1" baseline="-25000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=</a:t>
            </a:r>
            <a:r>
              <a:rPr lang="ru-RU" b="1" dirty="0" err="1">
                <a:solidFill>
                  <a:srgbClr val="0070C0"/>
                </a:solidFill>
              </a:rPr>
              <a:t>М</a:t>
            </a:r>
            <a:r>
              <a:rPr lang="ru-RU" b="1" baseline="-25000" dirty="0" err="1">
                <a:solidFill>
                  <a:srgbClr val="0070C0"/>
                </a:solidFill>
              </a:rPr>
              <a:t>каб</a:t>
            </a:r>
            <a:r>
              <a:rPr lang="ru-RU" b="1" dirty="0">
                <a:solidFill>
                  <a:srgbClr val="0070C0"/>
                </a:solidFill>
              </a:rPr>
              <a:t>=80*10</a:t>
            </a:r>
            <a:r>
              <a:rPr lang="ru-RU" b="1" baseline="30000" dirty="0">
                <a:solidFill>
                  <a:srgbClr val="0070C0"/>
                </a:solidFill>
              </a:rPr>
              <a:t>3</a:t>
            </a:r>
            <a:r>
              <a:rPr lang="ru-RU" b="1" dirty="0">
                <a:solidFill>
                  <a:srgbClr val="0070C0"/>
                </a:solidFill>
              </a:rPr>
              <a:t> Н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3DB986F5-0D2F-1128-C775-D16B1C5175E2}"/>
              </a:ext>
            </a:extLst>
          </p:cNvPr>
          <p:cNvCxnSpPr/>
          <p:nvPr/>
        </p:nvCxnSpPr>
        <p:spPr>
          <a:xfrm rot="5400000" flipH="1" flipV="1">
            <a:off x="4635436" y="3904792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FFD9168A-B01E-B711-6B62-0326138F565C}"/>
              </a:ext>
            </a:extLst>
          </p:cNvPr>
          <p:cNvCxnSpPr/>
          <p:nvPr/>
        </p:nvCxnSpPr>
        <p:spPr>
          <a:xfrm rot="5400000" flipH="1" flipV="1">
            <a:off x="2994756" y="3938864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9919133D-B654-59C8-48BF-EE9CBED0D4FB}"/>
              </a:ext>
            </a:extLst>
          </p:cNvPr>
          <p:cNvCxnSpPr>
            <a:cxnSpLocks/>
          </p:cNvCxnSpPr>
          <p:nvPr/>
        </p:nvCxnSpPr>
        <p:spPr>
          <a:xfrm flipV="1">
            <a:off x="3672623" y="4421840"/>
            <a:ext cx="1634743" cy="8248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2914A15-CF29-F5DC-02BF-F1B0A6BEA6F6}"/>
              </a:ext>
            </a:extLst>
          </p:cNvPr>
          <p:cNvSpPr txBox="1"/>
          <p:nvPr/>
        </p:nvSpPr>
        <p:spPr>
          <a:xfrm>
            <a:off x="4390569" y="41163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 м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9FCD81BC-4751-C8CF-4998-E1FA8E0B8ADB}"/>
              </a:ext>
            </a:extLst>
          </p:cNvPr>
          <p:cNvCxnSpPr>
            <a:cxnSpLocks/>
          </p:cNvCxnSpPr>
          <p:nvPr/>
        </p:nvCxnSpPr>
        <p:spPr>
          <a:xfrm flipH="1" flipV="1">
            <a:off x="5015965" y="3827823"/>
            <a:ext cx="2449194" cy="1987190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xmlns="" id="{F7F2BAA1-AC09-CA1F-1211-B117423F4B0E}"/>
              </a:ext>
            </a:extLst>
          </p:cNvPr>
          <p:cNvSpPr/>
          <p:nvPr/>
        </p:nvSpPr>
        <p:spPr>
          <a:xfrm rot="5400000">
            <a:off x="4125992" y="5973270"/>
            <a:ext cx="163262" cy="116188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47E8469-25FA-4A40-D40C-39D33D6DAE01}"/>
              </a:ext>
            </a:extLst>
          </p:cNvPr>
          <p:cNvSpPr txBox="1"/>
          <p:nvPr/>
        </p:nvSpPr>
        <p:spPr>
          <a:xfrm>
            <a:off x="4909872" y="6365089"/>
            <a:ext cx="668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8 часов дневного полёта </a:t>
            </a:r>
            <a:r>
              <a:rPr lang="ru-RU" dirty="0" smtClean="0">
                <a:solidFill>
                  <a:srgbClr val="00B050"/>
                </a:solidFill>
              </a:rPr>
              <a:t>компенсируют </a:t>
            </a:r>
            <a:r>
              <a:rPr lang="ru-RU" dirty="0">
                <a:solidFill>
                  <a:srgbClr val="00B050"/>
                </a:solidFill>
              </a:rPr>
              <a:t>4 часа запаса топлива!</a:t>
            </a:r>
          </a:p>
        </p:txBody>
      </p:sp>
      <p:sp>
        <p:nvSpPr>
          <p:cNvPr id="58" name="Стрелка: вверх 57">
            <a:extLst>
              <a:ext uri="{FF2B5EF4-FFF2-40B4-BE49-F238E27FC236}">
                <a16:creationId xmlns:a16="http://schemas.microsoft.com/office/drawing/2014/main" xmlns="" id="{A2A39405-A55A-F1A4-384B-83A5719200E0}"/>
              </a:ext>
            </a:extLst>
          </p:cNvPr>
          <p:cNvSpPr/>
          <p:nvPr/>
        </p:nvSpPr>
        <p:spPr>
          <a:xfrm rot="6522145">
            <a:off x="4459963" y="6069785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87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27A1BDFC-60AF-6D2A-5A05-C452F565ECCE}"/>
              </a:ext>
            </a:extLst>
          </p:cNvPr>
          <p:cNvGrpSpPr/>
          <p:nvPr/>
        </p:nvGrpSpPr>
        <p:grpSpPr>
          <a:xfrm>
            <a:off x="733393" y="634535"/>
            <a:ext cx="8722251" cy="4063923"/>
            <a:chOff x="142844" y="1151028"/>
            <a:chExt cx="8722251" cy="406392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7F780C78-1702-B244-7869-117C6C2A1C92}"/>
                </a:ext>
              </a:extLst>
            </p:cNvPr>
            <p:cNvGrpSpPr/>
            <p:nvPr/>
          </p:nvGrpSpPr>
          <p:grpSpPr>
            <a:xfrm>
              <a:off x="142844" y="1151028"/>
              <a:ext cx="8722251" cy="4063923"/>
              <a:chOff x="142844" y="1151028"/>
              <a:chExt cx="8722251" cy="4063923"/>
            </a:xfrm>
          </p:grpSpPr>
          <p:pic>
            <p:nvPicPr>
              <p:cNvPr id="4" name="Рисунок 3" descr="дерижабль 1.jpg">
                <a:extLst>
                  <a:ext uri="{FF2B5EF4-FFF2-40B4-BE49-F238E27FC236}">
                    <a16:creationId xmlns:a16="http://schemas.microsoft.com/office/drawing/2014/main" xmlns="" id="{F69A1ABD-24D0-E028-0066-D9DEF7568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2844" y="1151028"/>
                <a:ext cx="8722251" cy="4063923"/>
              </a:xfrm>
              <a:prstGeom prst="rect">
                <a:avLst/>
              </a:prstGeom>
            </p:spPr>
          </p:pic>
          <p:cxnSp>
            <p:nvCxnSpPr>
              <p:cNvPr id="5" name="Прямая соединительная линия 4">
                <a:extLst>
                  <a:ext uri="{FF2B5EF4-FFF2-40B4-BE49-F238E27FC236}">
                    <a16:creationId xmlns:a16="http://schemas.microsoft.com/office/drawing/2014/main" xmlns="" id="{6A35EC4D-1D05-232B-F87E-9BBC7DCA85EB}"/>
                  </a:ext>
                </a:extLst>
              </p:cNvPr>
              <p:cNvCxnSpPr/>
              <p:nvPr/>
            </p:nvCxnSpPr>
            <p:spPr>
              <a:xfrm rot="5400000" flipH="1" flipV="1">
                <a:off x="-320709" y="2606669"/>
                <a:ext cx="135732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xmlns="" id="{91A62834-7ECF-E59E-27E7-4E964D803C6A}"/>
                  </a:ext>
                </a:extLst>
              </p:cNvPr>
              <p:cNvCxnSpPr/>
              <p:nvPr/>
            </p:nvCxnSpPr>
            <p:spPr>
              <a:xfrm rot="5400000" flipH="1" flipV="1">
                <a:off x="7823223" y="2749545"/>
                <a:ext cx="135732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>
                <a:extLst>
                  <a:ext uri="{FF2B5EF4-FFF2-40B4-BE49-F238E27FC236}">
                    <a16:creationId xmlns:a16="http://schemas.microsoft.com/office/drawing/2014/main" xmlns="" id="{0EFFF5E8-26AE-F719-9D98-10D38F1513F2}"/>
                  </a:ext>
                </a:extLst>
              </p:cNvPr>
              <p:cNvCxnSpPr/>
              <p:nvPr/>
            </p:nvCxnSpPr>
            <p:spPr>
              <a:xfrm>
                <a:off x="347634" y="1919278"/>
                <a:ext cx="8143932" cy="1428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xmlns="" id="{AF3D67D6-29A3-63E1-856B-F4C07A050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3825" y="2286000"/>
              <a:ext cx="42863" cy="1814513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C180FE0-3A87-0C79-3AC1-BEF0C9B6D2BB}"/>
                </a:ext>
              </a:extLst>
            </p:cNvPr>
            <p:cNvSpPr txBox="1"/>
            <p:nvPr/>
          </p:nvSpPr>
          <p:spPr>
            <a:xfrm>
              <a:off x="5351401" y="1692822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72 м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668EDC2-63A7-D507-6CCE-07D36D2663C1}"/>
                </a:ext>
              </a:extLst>
            </p:cNvPr>
            <p:cNvSpPr txBox="1"/>
            <p:nvPr/>
          </p:nvSpPr>
          <p:spPr>
            <a:xfrm rot="16200000">
              <a:off x="3457042" y="2930786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16 м</a:t>
              </a:r>
            </a:p>
          </p:txBody>
        </p:sp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06D671E1-225B-A677-2C3B-B2AA83BD0D69}"/>
              </a:ext>
            </a:extLst>
          </p:cNvPr>
          <p:cNvCxnSpPr>
            <a:cxnSpLocks/>
          </p:cNvCxnSpPr>
          <p:nvPr/>
        </p:nvCxnSpPr>
        <p:spPr>
          <a:xfrm flipH="1" flipV="1">
            <a:off x="5272088" y="3240292"/>
            <a:ext cx="2278875" cy="1631162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BAF303-316B-F973-E93B-F1C17C4F25A3}"/>
              </a:ext>
            </a:extLst>
          </p:cNvPr>
          <p:cNvSpPr txBox="1"/>
          <p:nvPr/>
        </p:nvSpPr>
        <p:spPr>
          <a:xfrm>
            <a:off x="7534274" y="4721035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гибридных 150 кВт  (ЗК-2000 «Электра»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73A3968-F741-5FC7-AB5E-25A2F5043C89}"/>
              </a:ext>
            </a:extLst>
          </p:cNvPr>
          <p:cNvSpPr txBox="1"/>
          <p:nvPr/>
        </p:nvSpPr>
        <p:spPr>
          <a:xfrm>
            <a:off x="222230" y="4403529"/>
            <a:ext cx="54340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двигателя 100+50 кВт  (ЗК-2000 «Электра»</a:t>
            </a:r>
            <a:r>
              <a:rPr lang="en-US" dirty="0"/>
              <a:t>)</a:t>
            </a:r>
            <a:r>
              <a:rPr lang="ru-RU" dirty="0"/>
              <a:t> -250 кг.</a:t>
            </a:r>
          </a:p>
          <a:p>
            <a:r>
              <a:rPr lang="ru-RU" dirty="0"/>
              <a:t>2 преобразователя 50 кВт -50 кг</a:t>
            </a:r>
          </a:p>
          <a:p>
            <a:r>
              <a:rPr lang="ru-RU" dirty="0"/>
              <a:t>Аккумулятор буферный 50 кВт ч -100 кг</a:t>
            </a:r>
          </a:p>
          <a:p>
            <a:r>
              <a:rPr lang="ru-RU" dirty="0"/>
              <a:t>Электродвигатели 2 х 50 кВт – 20 кг</a:t>
            </a:r>
          </a:p>
          <a:p>
            <a:r>
              <a:rPr lang="ru-RU" dirty="0"/>
              <a:t>Контроллеры 2х50 кВт - 20 кг</a:t>
            </a:r>
          </a:p>
          <a:p>
            <a:r>
              <a:rPr lang="ru-RU" dirty="0" err="1"/>
              <a:t>Пировскитные</a:t>
            </a:r>
            <a:r>
              <a:rPr lang="ru-RU" dirty="0"/>
              <a:t> солнечные батареи - 5 кг</a:t>
            </a:r>
          </a:p>
          <a:p>
            <a:r>
              <a:rPr lang="ru-RU" dirty="0">
                <a:solidFill>
                  <a:srgbClr val="FF0000"/>
                </a:solidFill>
              </a:rPr>
              <a:t>Запас топлива на 9.2 часа -630 кг.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A62DC5E5-99F0-A47C-13F6-CA59B42015D9}"/>
              </a:ext>
            </a:extLst>
          </p:cNvPr>
          <p:cNvCxnSpPr>
            <a:cxnSpLocks/>
          </p:cNvCxnSpPr>
          <p:nvPr/>
        </p:nvCxnSpPr>
        <p:spPr>
          <a:xfrm flipH="1">
            <a:off x="3695700" y="1827022"/>
            <a:ext cx="3238500" cy="1413270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D722E-06CD-090A-DE7B-956BF8EA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37301"/>
            <a:ext cx="10720388" cy="79216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Бесхвостый дирижабль  с параллельной гибридной Силовой установкой 8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B1136F8-0612-1AD6-D0C2-97DFF1B57C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0" t="7895" r="19721" b="9056"/>
          <a:stretch/>
        </p:blipFill>
        <p:spPr>
          <a:xfrm>
            <a:off x="6997931" y="1519618"/>
            <a:ext cx="536344" cy="5232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7CF3F3A-0FEF-30E5-A9ED-6E53B56A19FC}"/>
              </a:ext>
            </a:extLst>
          </p:cNvPr>
          <p:cNvSpPr txBox="1"/>
          <p:nvPr/>
        </p:nvSpPr>
        <p:spPr>
          <a:xfrm>
            <a:off x="9242424" y="1300470"/>
            <a:ext cx="2727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Преимущества:</a:t>
            </a:r>
          </a:p>
          <a:p>
            <a:r>
              <a:rPr lang="ru-RU" dirty="0">
                <a:solidFill>
                  <a:srgbClr val="00B050"/>
                </a:solidFill>
              </a:rPr>
              <a:t>1. Абсолютная управляемость в полёте и на причаливании. </a:t>
            </a:r>
          </a:p>
          <a:p>
            <a:r>
              <a:rPr lang="ru-RU" dirty="0">
                <a:solidFill>
                  <a:srgbClr val="00B050"/>
                </a:solidFill>
              </a:rPr>
              <a:t>2. Нет необходимости в причальной команде.</a:t>
            </a:r>
          </a:p>
          <a:p>
            <a:r>
              <a:rPr lang="ru-RU" dirty="0">
                <a:solidFill>
                  <a:srgbClr val="00B050"/>
                </a:solidFill>
              </a:rPr>
              <a:t>3. Возможность создавать отрицательную подъёмную силу и высокие разворачивающие моменты</a:t>
            </a: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xmlns="" id="{BEC89AA2-2DA9-3325-AB5F-16D989921F64}"/>
              </a:ext>
            </a:extLst>
          </p:cNvPr>
          <p:cNvSpPr/>
          <p:nvPr/>
        </p:nvSpPr>
        <p:spPr>
          <a:xfrm rot="10800000">
            <a:off x="3647533" y="3266155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верх 39">
            <a:extLst>
              <a:ext uri="{FF2B5EF4-FFF2-40B4-BE49-F238E27FC236}">
                <a16:creationId xmlns:a16="http://schemas.microsoft.com/office/drawing/2014/main" xmlns="" id="{D3776046-3876-1CBD-F394-20515115C5B7}"/>
              </a:ext>
            </a:extLst>
          </p:cNvPr>
          <p:cNvSpPr/>
          <p:nvPr/>
        </p:nvSpPr>
        <p:spPr>
          <a:xfrm rot="10800000">
            <a:off x="5210168" y="3266156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верх 40">
            <a:extLst>
              <a:ext uri="{FF2B5EF4-FFF2-40B4-BE49-F238E27FC236}">
                <a16:creationId xmlns:a16="http://schemas.microsoft.com/office/drawing/2014/main" xmlns="" id="{9698931B-8D79-733B-6908-33D8AFD81E24}"/>
              </a:ext>
            </a:extLst>
          </p:cNvPr>
          <p:cNvSpPr/>
          <p:nvPr/>
        </p:nvSpPr>
        <p:spPr>
          <a:xfrm>
            <a:off x="3564760" y="2705966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верх 41">
            <a:extLst>
              <a:ext uri="{FF2B5EF4-FFF2-40B4-BE49-F238E27FC236}">
                <a16:creationId xmlns:a16="http://schemas.microsoft.com/office/drawing/2014/main" xmlns="" id="{FEE00D9F-A5F0-6EC9-F10C-9412D40C1930}"/>
              </a:ext>
            </a:extLst>
          </p:cNvPr>
          <p:cNvSpPr/>
          <p:nvPr/>
        </p:nvSpPr>
        <p:spPr>
          <a:xfrm rot="10800000">
            <a:off x="5355682" y="3264386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91A268F-EECD-959C-929C-2C2738DA6A1E}"/>
              </a:ext>
            </a:extLst>
          </p:cNvPr>
          <p:cNvSpPr txBox="1"/>
          <p:nvPr/>
        </p:nvSpPr>
        <p:spPr>
          <a:xfrm>
            <a:off x="6159158" y="3649559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ru-RU" b="1" baseline="-25000" dirty="0" err="1">
                <a:solidFill>
                  <a:srgbClr val="FF0000"/>
                </a:solidFill>
              </a:rPr>
              <a:t>приж</a:t>
            </a:r>
            <a:r>
              <a:rPr lang="ru-RU" b="1" dirty="0">
                <a:solidFill>
                  <a:srgbClr val="FF0000"/>
                </a:solidFill>
              </a:rPr>
              <a:t>=11,2*10</a:t>
            </a:r>
            <a:r>
              <a:rPr lang="ru-RU" b="1" baseline="30000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Н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D4D3421-78A7-FECD-5637-DB8D9C2535FC}"/>
              </a:ext>
            </a:extLst>
          </p:cNvPr>
          <p:cNvSpPr txBox="1"/>
          <p:nvPr/>
        </p:nvSpPr>
        <p:spPr>
          <a:xfrm>
            <a:off x="1089179" y="3677933"/>
            <a:ext cx="224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М</a:t>
            </a:r>
            <a:r>
              <a:rPr lang="ru-RU" b="1" baseline="-25000" dirty="0" err="1">
                <a:solidFill>
                  <a:srgbClr val="0070C0"/>
                </a:solidFill>
              </a:rPr>
              <a:t>разв</a:t>
            </a:r>
            <a:r>
              <a:rPr lang="ru-RU" b="1" baseline="-25000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=</a:t>
            </a:r>
            <a:r>
              <a:rPr lang="ru-RU" b="1" dirty="0" err="1">
                <a:solidFill>
                  <a:srgbClr val="0070C0"/>
                </a:solidFill>
              </a:rPr>
              <a:t>М</a:t>
            </a:r>
            <a:r>
              <a:rPr lang="ru-RU" b="1" baseline="-25000" dirty="0" err="1">
                <a:solidFill>
                  <a:srgbClr val="0070C0"/>
                </a:solidFill>
              </a:rPr>
              <a:t>каб</a:t>
            </a:r>
            <a:r>
              <a:rPr lang="ru-RU" b="1" dirty="0">
                <a:solidFill>
                  <a:srgbClr val="0070C0"/>
                </a:solidFill>
              </a:rPr>
              <a:t>=80*10</a:t>
            </a:r>
            <a:r>
              <a:rPr lang="ru-RU" b="1" baseline="30000" dirty="0">
                <a:solidFill>
                  <a:srgbClr val="0070C0"/>
                </a:solidFill>
              </a:rPr>
              <a:t>3</a:t>
            </a:r>
            <a:r>
              <a:rPr lang="ru-RU" b="1" dirty="0">
                <a:solidFill>
                  <a:srgbClr val="0070C0"/>
                </a:solidFill>
              </a:rPr>
              <a:t> Н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3DB986F5-0D2F-1128-C775-D16B1C5175E2}"/>
              </a:ext>
            </a:extLst>
          </p:cNvPr>
          <p:cNvCxnSpPr/>
          <p:nvPr/>
        </p:nvCxnSpPr>
        <p:spPr>
          <a:xfrm rot="5400000" flipH="1" flipV="1">
            <a:off x="4635436" y="3904792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FFD9168A-B01E-B711-6B62-0326138F565C}"/>
              </a:ext>
            </a:extLst>
          </p:cNvPr>
          <p:cNvCxnSpPr/>
          <p:nvPr/>
        </p:nvCxnSpPr>
        <p:spPr>
          <a:xfrm rot="5400000" flipH="1" flipV="1">
            <a:off x="2994756" y="3938864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9919133D-B654-59C8-48BF-EE9CBED0D4FB}"/>
              </a:ext>
            </a:extLst>
          </p:cNvPr>
          <p:cNvCxnSpPr>
            <a:cxnSpLocks/>
          </p:cNvCxnSpPr>
          <p:nvPr/>
        </p:nvCxnSpPr>
        <p:spPr>
          <a:xfrm flipV="1">
            <a:off x="3672623" y="4421840"/>
            <a:ext cx="1634743" cy="8248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2914A15-CF29-F5DC-02BF-F1B0A6BEA6F6}"/>
              </a:ext>
            </a:extLst>
          </p:cNvPr>
          <p:cNvSpPr txBox="1"/>
          <p:nvPr/>
        </p:nvSpPr>
        <p:spPr>
          <a:xfrm>
            <a:off x="4390569" y="411632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 м</a:t>
            </a:r>
          </a:p>
        </p:txBody>
      </p: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xmlns="" id="{F7F2BAA1-AC09-CA1F-1211-B117423F4B0E}"/>
              </a:ext>
            </a:extLst>
          </p:cNvPr>
          <p:cNvSpPr/>
          <p:nvPr/>
        </p:nvSpPr>
        <p:spPr>
          <a:xfrm rot="5400000">
            <a:off x="4125992" y="5973270"/>
            <a:ext cx="163262" cy="116188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47E8469-25FA-4A40-D40C-39D33D6DAE01}"/>
              </a:ext>
            </a:extLst>
          </p:cNvPr>
          <p:cNvSpPr txBox="1"/>
          <p:nvPr/>
        </p:nvSpPr>
        <p:spPr>
          <a:xfrm>
            <a:off x="4909872" y="6365089"/>
            <a:ext cx="668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8 часов дневного полёта </a:t>
            </a:r>
            <a:r>
              <a:rPr lang="ru-RU" dirty="0" smtClean="0">
                <a:solidFill>
                  <a:srgbClr val="00B050"/>
                </a:solidFill>
              </a:rPr>
              <a:t>компенсируют </a:t>
            </a:r>
            <a:r>
              <a:rPr lang="ru-RU" dirty="0">
                <a:solidFill>
                  <a:srgbClr val="00B050"/>
                </a:solidFill>
              </a:rPr>
              <a:t>4 часа запаса топлива!</a:t>
            </a:r>
          </a:p>
        </p:txBody>
      </p:sp>
      <p:sp>
        <p:nvSpPr>
          <p:cNvPr id="58" name="Стрелка: вверх 57">
            <a:extLst>
              <a:ext uri="{FF2B5EF4-FFF2-40B4-BE49-F238E27FC236}">
                <a16:creationId xmlns:a16="http://schemas.microsoft.com/office/drawing/2014/main" xmlns="" id="{A2A39405-A55A-F1A4-384B-83A5719200E0}"/>
              </a:ext>
            </a:extLst>
          </p:cNvPr>
          <p:cNvSpPr/>
          <p:nvPr/>
        </p:nvSpPr>
        <p:spPr>
          <a:xfrm rot="6522145">
            <a:off x="4459963" y="6069785"/>
            <a:ext cx="123840" cy="521177"/>
          </a:xfrm>
          <a:prstGeom prst="upArrow">
            <a:avLst>
              <a:gd name="adj1" fmla="val 50000"/>
              <a:gd name="adj2" fmla="val 157679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xmlns="" id="{C7EB66EC-EE0D-392A-A35E-DE5E04BC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526" t="7680" r="1176" b="2110"/>
          <a:stretch>
            <a:fillRect/>
          </a:stretch>
        </p:blipFill>
        <p:spPr bwMode="auto">
          <a:xfrm>
            <a:off x="8867085" y="5120003"/>
            <a:ext cx="1439960" cy="132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825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8A2C5-6482-7999-AF50-61F31A9A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"/>
            <a:ext cx="12049125" cy="10636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6F3BC8-BD80-C6E6-64C3-BEF4C0E66B15}"/>
              </a:ext>
            </a:extLst>
          </p:cNvPr>
          <p:cNvSpPr txBox="1"/>
          <p:nvPr/>
        </p:nvSpPr>
        <p:spPr>
          <a:xfrm>
            <a:off x="1048998" y="1112706"/>
            <a:ext cx="100476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1. При выполнении длительных полётах на дирижаблях до высот 3000 м гибридные силовые установки последовательного типа проигрывают по техническим и экономическим показателям классическим схемам СУ дирижаблей с тепловыми двигателями.</a:t>
            </a:r>
          </a:p>
          <a:p>
            <a:pPr algn="just"/>
            <a:r>
              <a:rPr lang="ru-RU" sz="2400" dirty="0"/>
              <a:t>2. Применение </a:t>
            </a:r>
            <a:r>
              <a:rPr lang="ru-RU" sz="2400" dirty="0" err="1"/>
              <a:t>перовскитных</a:t>
            </a:r>
            <a:r>
              <a:rPr lang="ru-RU" sz="2400" dirty="0"/>
              <a:t> солнечных батарей может заметно увеличить длительность полёта в дневное время.</a:t>
            </a:r>
          </a:p>
          <a:p>
            <a:pPr algn="just"/>
            <a:r>
              <a:rPr lang="ru-RU" sz="2400" dirty="0"/>
              <a:t>3. Перспективным направлением является создание параллельной гибридной силовой установки, дальнейшие исследования должны быть направлены на совершенствование тепловой машины и определение оптимального соотношения отбора мощности на электрическую часть ГСУ.</a:t>
            </a:r>
          </a:p>
          <a:p>
            <a:pPr algn="just"/>
            <a:r>
              <a:rPr lang="ru-RU" sz="2400" dirty="0"/>
              <a:t>4. В плане безопасности и обеспечения автоматизации </a:t>
            </a:r>
            <a:r>
              <a:rPr lang="ru-RU" sz="2400" dirty="0" err="1"/>
              <a:t>причально</a:t>
            </a:r>
            <a:r>
              <a:rPr lang="ru-RU" sz="2400" dirty="0"/>
              <a:t>-швартовочных работ дирижабля без хвостового оперенья, а так же обеспечения беспилотной эксплуатации гибридная силовая установка является единственно возможным решением.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B49966-A452-0131-A14B-27B8D39A1699}"/>
              </a:ext>
            </a:extLst>
          </p:cNvPr>
          <p:cNvSpPr txBox="1"/>
          <p:nvPr/>
        </p:nvSpPr>
        <p:spPr>
          <a:xfrm>
            <a:off x="872785" y="262786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6146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FC2D71-01F6-37ED-2AD4-B0A5BD4C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5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20939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C7470-3050-4CE5-67B5-39B0A716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49" y="154153"/>
            <a:ext cx="11648850" cy="81039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Гибридная авиационная силовая установка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3896EB-F40C-E128-5AC9-FC3E0655924B}"/>
              </a:ext>
            </a:extLst>
          </p:cNvPr>
          <p:cNvSpPr txBox="1"/>
          <p:nvPr/>
        </p:nvSpPr>
        <p:spPr>
          <a:xfrm>
            <a:off x="8014602" y="1008554"/>
            <a:ext cx="22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Параллельная схема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FDECAB-7EBC-87D1-CD25-C42AC60AD6BE}"/>
              </a:ext>
            </a:extLst>
          </p:cNvPr>
          <p:cNvSpPr txBox="1"/>
          <p:nvPr/>
        </p:nvSpPr>
        <p:spPr>
          <a:xfrm>
            <a:off x="1384788" y="908225"/>
            <a:ext cx="270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Последовательная схема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B363694-7A60-0124-BCAF-BFA74ADCF752}"/>
              </a:ext>
            </a:extLst>
          </p:cNvPr>
          <p:cNvGrpSpPr/>
          <p:nvPr/>
        </p:nvGrpSpPr>
        <p:grpSpPr>
          <a:xfrm>
            <a:off x="1222310" y="1330182"/>
            <a:ext cx="2965526" cy="2821217"/>
            <a:chOff x="673637" y="1268760"/>
            <a:chExt cx="3184657" cy="361574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1AEC9541-0C0D-A57C-80A0-614855758921}"/>
                </a:ext>
              </a:extLst>
            </p:cNvPr>
            <p:cNvGrpSpPr/>
            <p:nvPr/>
          </p:nvGrpSpPr>
          <p:grpSpPr>
            <a:xfrm rot="10800000">
              <a:off x="3419872" y="1268760"/>
              <a:ext cx="438422" cy="1648576"/>
              <a:chOff x="1613298" y="1204360"/>
              <a:chExt cx="815562" cy="3929090"/>
            </a:xfrm>
          </p:grpSpPr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xmlns="" id="{817D57F4-CE58-47FD-A62F-66A2EC26EC3A}"/>
                  </a:ext>
                </a:extLst>
              </p:cNvPr>
              <p:cNvSpPr/>
              <p:nvPr/>
            </p:nvSpPr>
            <p:spPr>
              <a:xfrm>
                <a:off x="2000232" y="3000372"/>
                <a:ext cx="428628" cy="5000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xmlns="" id="{A578DED1-21D2-77E7-A162-776021D14124}"/>
                  </a:ext>
                </a:extLst>
              </p:cNvPr>
              <p:cNvGrpSpPr/>
              <p:nvPr/>
            </p:nvGrpSpPr>
            <p:grpSpPr>
              <a:xfrm>
                <a:off x="1613298" y="1204360"/>
                <a:ext cx="642942" cy="3929090"/>
                <a:chOff x="1643042" y="1214422"/>
                <a:chExt cx="642942" cy="3929090"/>
              </a:xfrm>
            </p:grpSpPr>
            <p:sp>
              <p:nvSpPr>
                <p:cNvPr id="38" name="Овал 37">
                  <a:extLst>
                    <a:ext uri="{FF2B5EF4-FFF2-40B4-BE49-F238E27FC236}">
                      <a16:creationId xmlns:a16="http://schemas.microsoft.com/office/drawing/2014/main" xmlns="" id="{F8598455-718D-0EB7-AD4A-05800F761D1D}"/>
                    </a:ext>
                  </a:extLst>
                </p:cNvPr>
                <p:cNvSpPr/>
                <p:nvPr/>
              </p:nvSpPr>
              <p:spPr>
                <a:xfrm>
                  <a:off x="1643042" y="3000372"/>
                  <a:ext cx="642942" cy="50006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xmlns="" id="{D913ACD8-A49C-5A16-A3E5-FFF81CF8CF82}"/>
                    </a:ext>
                  </a:extLst>
                </p:cNvPr>
                <p:cNvSpPr/>
                <p:nvPr/>
              </p:nvSpPr>
              <p:spPr>
                <a:xfrm>
                  <a:off x="2071670" y="1214422"/>
                  <a:ext cx="214314" cy="192882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xmlns="" id="{D32ED16C-94C9-91C0-7D32-03F17DEC4395}"/>
                    </a:ext>
                  </a:extLst>
                </p:cNvPr>
                <p:cNvSpPr/>
                <p:nvPr/>
              </p:nvSpPr>
              <p:spPr>
                <a:xfrm>
                  <a:off x="2071670" y="3214686"/>
                  <a:ext cx="214314" cy="192882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DC9DD2C8-65F8-F81D-109E-4E18F11268EC}"/>
                </a:ext>
              </a:extLst>
            </p:cNvPr>
            <p:cNvGrpSpPr/>
            <p:nvPr/>
          </p:nvGrpSpPr>
          <p:grpSpPr>
            <a:xfrm>
              <a:off x="2266830" y="1639190"/>
              <a:ext cx="1069440" cy="847497"/>
              <a:chOff x="4741327" y="3143248"/>
              <a:chExt cx="1116557" cy="1357322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xmlns="" id="{AF5EF279-3E63-40EF-0B18-907830A09F7D}"/>
                  </a:ext>
                </a:extLst>
              </p:cNvPr>
              <p:cNvSpPr/>
              <p:nvPr/>
            </p:nvSpPr>
            <p:spPr>
              <a:xfrm>
                <a:off x="4786314" y="3143248"/>
                <a:ext cx="1071570" cy="13573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CC90557-1DDA-6585-2F5F-819C8BA31D59}"/>
                  </a:ext>
                </a:extLst>
              </p:cNvPr>
              <p:cNvSpPr txBox="1"/>
              <p:nvPr/>
            </p:nvSpPr>
            <p:spPr>
              <a:xfrm>
                <a:off x="4741327" y="3152101"/>
                <a:ext cx="1085169" cy="1073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Электро-двигатель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5CE0ED6A-962F-F237-781F-69EEEFBB1E09}"/>
                </a:ext>
              </a:extLst>
            </p:cNvPr>
            <p:cNvGrpSpPr/>
            <p:nvPr/>
          </p:nvGrpSpPr>
          <p:grpSpPr>
            <a:xfrm>
              <a:off x="899592" y="1629395"/>
              <a:ext cx="1026351" cy="697851"/>
              <a:chOff x="6858016" y="3357560"/>
              <a:chExt cx="1785950" cy="1188191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xmlns="" id="{5D9648D3-3ADE-2245-EEB7-0122B9B590A0}"/>
                  </a:ext>
                </a:extLst>
              </p:cNvPr>
              <p:cNvSpPr/>
              <p:nvPr/>
            </p:nvSpPr>
            <p:spPr>
              <a:xfrm>
                <a:off x="6858016" y="3357560"/>
                <a:ext cx="1785950" cy="110516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78AA598-D5B8-B710-5151-96A3A5A275EF}"/>
                  </a:ext>
                </a:extLst>
              </p:cNvPr>
              <p:cNvSpPr txBox="1"/>
              <p:nvPr/>
            </p:nvSpPr>
            <p:spPr>
              <a:xfrm>
                <a:off x="6929454" y="3404007"/>
                <a:ext cx="1679996" cy="114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Силовой модуль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19DD1EE-57D9-578C-7564-1A840621134D}"/>
                </a:ext>
              </a:extLst>
            </p:cNvPr>
            <p:cNvGrpSpPr/>
            <p:nvPr/>
          </p:nvGrpSpPr>
          <p:grpSpPr>
            <a:xfrm>
              <a:off x="673637" y="2708920"/>
              <a:ext cx="1382770" cy="1092093"/>
              <a:chOff x="6232233" y="5047733"/>
              <a:chExt cx="1903230" cy="1541443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xmlns="" id="{726492D3-703F-20D5-62F4-1F84BE1B0337}"/>
                  </a:ext>
                </a:extLst>
              </p:cNvPr>
              <p:cNvSpPr/>
              <p:nvPr/>
            </p:nvSpPr>
            <p:spPr>
              <a:xfrm>
                <a:off x="6233118" y="5047733"/>
                <a:ext cx="1901153" cy="15414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055F90B-FD44-43A7-4569-25B1CFDC4405}"/>
                  </a:ext>
                </a:extLst>
              </p:cNvPr>
              <p:cNvSpPr txBox="1"/>
              <p:nvPr/>
            </p:nvSpPr>
            <p:spPr>
              <a:xfrm>
                <a:off x="6232233" y="5572139"/>
                <a:ext cx="1903230" cy="556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аккумуляторы</a:t>
                </a:r>
              </a:p>
            </p:txBody>
          </p:sp>
        </p:grp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D52763A7-CB2C-A68D-61DA-C4A4F7F5D129}"/>
                </a:ext>
              </a:extLst>
            </p:cNvPr>
            <p:cNvSpPr/>
            <p:nvPr/>
          </p:nvSpPr>
          <p:spPr>
            <a:xfrm>
              <a:off x="3304662" y="1953943"/>
              <a:ext cx="115209" cy="2098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641C01C4-F303-328A-FFD9-BF4B1730CDCD}"/>
                </a:ext>
              </a:extLst>
            </p:cNvPr>
            <p:cNvGrpSpPr/>
            <p:nvPr/>
          </p:nvGrpSpPr>
          <p:grpSpPr>
            <a:xfrm>
              <a:off x="899593" y="4037003"/>
              <a:ext cx="1026351" cy="847498"/>
              <a:chOff x="4753524" y="3143248"/>
              <a:chExt cx="1104361" cy="1357322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480765FF-F856-FBD9-B8C6-C00BDA1D040E}"/>
                  </a:ext>
                </a:extLst>
              </p:cNvPr>
              <p:cNvSpPr/>
              <p:nvPr/>
            </p:nvSpPr>
            <p:spPr>
              <a:xfrm>
                <a:off x="4786314" y="3143248"/>
                <a:ext cx="1071570" cy="13573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76CFFA0-4681-0F99-30CB-D39B1D04FE5F}"/>
                  </a:ext>
                </a:extLst>
              </p:cNvPr>
              <p:cNvSpPr txBox="1"/>
              <p:nvPr/>
            </p:nvSpPr>
            <p:spPr>
              <a:xfrm>
                <a:off x="4753524" y="3314088"/>
                <a:ext cx="1104361" cy="83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Электро-генератор</a:t>
                </a: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E8968157-AFB9-0AE0-C27B-6BDB274A5E15}"/>
                </a:ext>
              </a:extLst>
            </p:cNvPr>
            <p:cNvGrpSpPr/>
            <p:nvPr/>
          </p:nvGrpSpPr>
          <p:grpSpPr>
            <a:xfrm>
              <a:off x="2279937" y="3717032"/>
              <a:ext cx="1227318" cy="1087897"/>
              <a:chOff x="2857488" y="2643182"/>
              <a:chExt cx="1771656" cy="1700218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2F9AA1E7-D55A-E891-AACB-44225E367DBD}"/>
                  </a:ext>
                </a:extLst>
              </p:cNvPr>
              <p:cNvSpPr/>
              <p:nvPr/>
            </p:nvSpPr>
            <p:spPr>
              <a:xfrm>
                <a:off x="2857488" y="3429000"/>
                <a:ext cx="1771656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5B85C82A-9972-0D0F-B2D6-D39D27EAF221}"/>
                  </a:ext>
                </a:extLst>
              </p:cNvPr>
              <p:cNvGrpSpPr/>
              <p:nvPr/>
            </p:nvGrpSpPr>
            <p:grpSpPr>
              <a:xfrm>
                <a:off x="2928926" y="2643182"/>
                <a:ext cx="714380" cy="857256"/>
                <a:chOff x="2928926" y="2643182"/>
                <a:chExt cx="714380" cy="857256"/>
              </a:xfrm>
            </p:grpSpPr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xmlns="" id="{975B74F4-FE6F-EB0C-3466-6D23CC0E0A72}"/>
                    </a:ext>
                  </a:extLst>
                </p:cNvPr>
                <p:cNvSpPr/>
                <p:nvPr/>
              </p:nvSpPr>
              <p:spPr>
                <a:xfrm>
                  <a:off x="3000364" y="2786058"/>
                  <a:ext cx="571504" cy="71438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xmlns="" id="{AD89454F-82C5-9A80-7CB6-6316F969CBAF}"/>
                    </a:ext>
                  </a:extLst>
                </p:cNvPr>
                <p:cNvSpPr/>
                <p:nvPr/>
              </p:nvSpPr>
              <p:spPr>
                <a:xfrm>
                  <a:off x="2928926" y="2643182"/>
                  <a:ext cx="714380" cy="35719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4233847E-5273-BB5A-07FC-C809F3F62E99}"/>
                  </a:ext>
                </a:extLst>
              </p:cNvPr>
              <p:cNvGrpSpPr/>
              <p:nvPr/>
            </p:nvGrpSpPr>
            <p:grpSpPr>
              <a:xfrm>
                <a:off x="3857620" y="2643182"/>
                <a:ext cx="714380" cy="857256"/>
                <a:chOff x="2928926" y="2643182"/>
                <a:chExt cx="714380" cy="857256"/>
              </a:xfrm>
            </p:grpSpPr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xmlns="" id="{8C753407-6089-4B18-DCBC-A60F9DCF1F93}"/>
                    </a:ext>
                  </a:extLst>
                </p:cNvPr>
                <p:cNvSpPr/>
                <p:nvPr/>
              </p:nvSpPr>
              <p:spPr>
                <a:xfrm>
                  <a:off x="3000364" y="2786058"/>
                  <a:ext cx="571504" cy="71438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>
                  <a:extLst>
                    <a:ext uri="{FF2B5EF4-FFF2-40B4-BE49-F238E27FC236}">
                      <a16:creationId xmlns:a16="http://schemas.microsoft.com/office/drawing/2014/main" xmlns="" id="{AA6E5D79-2B2E-01E4-E5E6-6C597A6F2453}"/>
                    </a:ext>
                  </a:extLst>
                </p:cNvPr>
                <p:cNvSpPr/>
                <p:nvPr/>
              </p:nvSpPr>
              <p:spPr>
                <a:xfrm>
                  <a:off x="2928926" y="2643182"/>
                  <a:ext cx="714380" cy="35719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87470A7-7AC0-BBA9-E734-667B69919938}"/>
                  </a:ext>
                </a:extLst>
              </p:cNvPr>
              <p:cNvSpPr txBox="1"/>
              <p:nvPr/>
            </p:nvSpPr>
            <p:spPr>
              <a:xfrm>
                <a:off x="2917575" y="3563972"/>
                <a:ext cx="1622552" cy="577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ДВС (ГТД)</a:t>
                </a:r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D1563EEA-C32E-2623-589B-9BB296222FE4}"/>
                </a:ext>
              </a:extLst>
            </p:cNvPr>
            <p:cNvSpPr/>
            <p:nvPr/>
          </p:nvSpPr>
          <p:spPr>
            <a:xfrm>
              <a:off x="1925943" y="4391567"/>
              <a:ext cx="353994" cy="241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xmlns="" id="{6AF96772-A9B4-FE02-B5AF-B08BA3D71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624" y="3717032"/>
              <a:ext cx="0" cy="34351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xmlns="" id="{EF17EFA4-BE84-0995-8787-A0B5C2480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672" y="3741385"/>
              <a:ext cx="0" cy="34351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xmlns="" id="{5E234748-84E4-C571-AC8A-00271E7BE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616" y="2278488"/>
              <a:ext cx="0" cy="43043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xmlns="" id="{3BFFC1B8-E03D-169E-B473-42BB5914B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672" y="2278488"/>
              <a:ext cx="0" cy="43043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xmlns="" id="{98154E59-7D0E-27ED-649E-B5ABF55E577E}"/>
                </a:ext>
              </a:extLst>
            </p:cNvPr>
            <p:cNvCxnSpPr>
              <a:cxnSpLocks/>
            </p:cNvCxnSpPr>
            <p:nvPr/>
          </p:nvCxnSpPr>
          <p:spPr>
            <a:xfrm>
              <a:off x="1925943" y="1844824"/>
              <a:ext cx="38397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CF299BBE-10D5-367E-1827-D958BB68A0E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943" y="2108035"/>
              <a:ext cx="38397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531DF128-8548-9518-3440-626828893A83}"/>
              </a:ext>
            </a:extLst>
          </p:cNvPr>
          <p:cNvGrpSpPr/>
          <p:nvPr/>
        </p:nvGrpSpPr>
        <p:grpSpPr>
          <a:xfrm>
            <a:off x="7602288" y="1560523"/>
            <a:ext cx="3687423" cy="2185271"/>
            <a:chOff x="4933655" y="1605065"/>
            <a:chExt cx="3687423" cy="2185271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C8446E9A-8B89-7ECC-920A-D524CB961A50}"/>
                </a:ext>
              </a:extLst>
            </p:cNvPr>
            <p:cNvGrpSpPr/>
            <p:nvPr/>
          </p:nvGrpSpPr>
          <p:grpSpPr>
            <a:xfrm>
              <a:off x="6654978" y="1614861"/>
              <a:ext cx="1026351" cy="847498"/>
              <a:chOff x="4786314" y="3143248"/>
              <a:chExt cx="1071570" cy="1357322"/>
            </a:xfrm>
          </p:grpSpPr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BD184F01-58E8-807A-23EF-E48B5EB174CC}"/>
                  </a:ext>
                </a:extLst>
              </p:cNvPr>
              <p:cNvSpPr/>
              <p:nvPr/>
            </p:nvSpPr>
            <p:spPr>
              <a:xfrm>
                <a:off x="4786314" y="3143248"/>
                <a:ext cx="1071570" cy="13573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17F262A-578D-FC28-752A-299F9F5DC63B}"/>
                  </a:ext>
                </a:extLst>
              </p:cNvPr>
              <p:cNvSpPr txBox="1"/>
              <p:nvPr/>
            </p:nvSpPr>
            <p:spPr>
              <a:xfrm>
                <a:off x="4857752" y="3429001"/>
                <a:ext cx="1000132" cy="83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Электро-машина</a:t>
                </a:r>
              </a:p>
            </p:txBody>
          </p: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xmlns="" id="{FEA9C3CB-F1A2-1293-1E0A-8108978F4837}"/>
                </a:ext>
              </a:extLst>
            </p:cNvPr>
            <p:cNvGrpSpPr/>
            <p:nvPr/>
          </p:nvGrpSpPr>
          <p:grpSpPr>
            <a:xfrm>
              <a:off x="5244653" y="1605065"/>
              <a:ext cx="1026351" cy="649092"/>
              <a:chOff x="6858016" y="3357560"/>
              <a:chExt cx="1785950" cy="1105171"/>
            </a:xfrm>
          </p:grpSpPr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xmlns="" id="{59773448-5161-2A02-1D23-25EAED33CC7E}"/>
                  </a:ext>
                </a:extLst>
              </p:cNvPr>
              <p:cNvSpPr/>
              <p:nvPr/>
            </p:nvSpPr>
            <p:spPr>
              <a:xfrm>
                <a:off x="6858016" y="3357560"/>
                <a:ext cx="1785950" cy="110516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596B6389-7F0F-211A-2D86-1AF60B5FEEA5}"/>
                  </a:ext>
                </a:extLst>
              </p:cNvPr>
              <p:cNvSpPr txBox="1"/>
              <p:nvPr/>
            </p:nvSpPr>
            <p:spPr>
              <a:xfrm>
                <a:off x="6929453" y="3571875"/>
                <a:ext cx="1476538" cy="89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Силовой модуль</a:t>
                </a:r>
              </a:p>
            </p:txBody>
          </p: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7271EF88-87E8-9ADC-7396-5AAAB68B733B}"/>
                </a:ext>
              </a:extLst>
            </p:cNvPr>
            <p:cNvGrpSpPr/>
            <p:nvPr/>
          </p:nvGrpSpPr>
          <p:grpSpPr>
            <a:xfrm>
              <a:off x="4933655" y="2698243"/>
              <a:ext cx="1381262" cy="1092093"/>
              <a:chOff x="6233118" y="5047733"/>
              <a:chExt cx="1901153" cy="1541443"/>
            </a:xfrm>
          </p:grpSpPr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xmlns="" id="{6DADDECE-BC07-31BF-7290-BBB00D3569C3}"/>
                  </a:ext>
                </a:extLst>
              </p:cNvPr>
              <p:cNvSpPr/>
              <p:nvPr/>
            </p:nvSpPr>
            <p:spPr>
              <a:xfrm>
                <a:off x="6233118" y="5047733"/>
                <a:ext cx="1901153" cy="15414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F797A75C-3768-0F1E-977F-F684CF83BC09}"/>
                  </a:ext>
                </a:extLst>
              </p:cNvPr>
              <p:cNvSpPr txBox="1"/>
              <p:nvPr/>
            </p:nvSpPr>
            <p:spPr>
              <a:xfrm>
                <a:off x="6357948" y="5572140"/>
                <a:ext cx="1776323" cy="43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аккумуляторы</a:t>
                </a:r>
              </a:p>
            </p:txBody>
          </p:sp>
        </p:grp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93E0CAA8-B529-8994-3724-F6FD944A985F}"/>
                </a:ext>
              </a:extLst>
            </p:cNvPr>
            <p:cNvSpPr/>
            <p:nvPr/>
          </p:nvSpPr>
          <p:spPr>
            <a:xfrm>
              <a:off x="7676865" y="1949982"/>
              <a:ext cx="115209" cy="2098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BAB6D82C-4926-197F-C953-3E43EE44AFA3}"/>
                </a:ext>
              </a:extLst>
            </p:cNvPr>
            <p:cNvGrpSpPr/>
            <p:nvPr/>
          </p:nvGrpSpPr>
          <p:grpSpPr>
            <a:xfrm>
              <a:off x="6506737" y="2604803"/>
              <a:ext cx="1227318" cy="1087897"/>
              <a:chOff x="2857488" y="2643182"/>
              <a:chExt cx="1771656" cy="1700218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xmlns="" id="{20D97797-0906-E780-D196-9BC2D271B8C4}"/>
                  </a:ext>
                </a:extLst>
              </p:cNvPr>
              <p:cNvSpPr/>
              <p:nvPr/>
            </p:nvSpPr>
            <p:spPr>
              <a:xfrm>
                <a:off x="2857488" y="3429000"/>
                <a:ext cx="1771656" cy="914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xmlns="" id="{6BF777A3-FC79-B9C8-1870-8E84B61BE82A}"/>
                  </a:ext>
                </a:extLst>
              </p:cNvPr>
              <p:cNvGrpSpPr/>
              <p:nvPr/>
            </p:nvGrpSpPr>
            <p:grpSpPr>
              <a:xfrm>
                <a:off x="2928926" y="2643182"/>
                <a:ext cx="714380" cy="857256"/>
                <a:chOff x="2928926" y="2643182"/>
                <a:chExt cx="714380" cy="857256"/>
              </a:xfrm>
            </p:grpSpPr>
            <p:sp>
              <p:nvSpPr>
                <p:cNvPr id="75" name="Прямоугольник 74">
                  <a:extLst>
                    <a:ext uri="{FF2B5EF4-FFF2-40B4-BE49-F238E27FC236}">
                      <a16:creationId xmlns:a16="http://schemas.microsoft.com/office/drawing/2014/main" xmlns="" id="{0743D4FD-8672-8B05-3A7C-4EBC1CFCC476}"/>
                    </a:ext>
                  </a:extLst>
                </p:cNvPr>
                <p:cNvSpPr/>
                <p:nvPr/>
              </p:nvSpPr>
              <p:spPr>
                <a:xfrm>
                  <a:off x="3000364" y="2786058"/>
                  <a:ext cx="571504" cy="71438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Прямоугольник 75">
                  <a:extLst>
                    <a:ext uri="{FF2B5EF4-FFF2-40B4-BE49-F238E27FC236}">
                      <a16:creationId xmlns:a16="http://schemas.microsoft.com/office/drawing/2014/main" xmlns="" id="{82EBD982-046C-72D5-49E7-B89EB0F72515}"/>
                    </a:ext>
                  </a:extLst>
                </p:cNvPr>
                <p:cNvSpPr/>
                <p:nvPr/>
              </p:nvSpPr>
              <p:spPr>
                <a:xfrm>
                  <a:off x="2928926" y="2643182"/>
                  <a:ext cx="714380" cy="35719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1" name="Группа 70">
                <a:extLst>
                  <a:ext uri="{FF2B5EF4-FFF2-40B4-BE49-F238E27FC236}">
                    <a16:creationId xmlns:a16="http://schemas.microsoft.com/office/drawing/2014/main" xmlns="" id="{33BEE982-394F-FA5D-EC2A-207A68BFC50F}"/>
                  </a:ext>
                </a:extLst>
              </p:cNvPr>
              <p:cNvGrpSpPr/>
              <p:nvPr/>
            </p:nvGrpSpPr>
            <p:grpSpPr>
              <a:xfrm>
                <a:off x="3857620" y="2643182"/>
                <a:ext cx="714380" cy="857256"/>
                <a:chOff x="2928926" y="2643182"/>
                <a:chExt cx="714380" cy="857256"/>
              </a:xfrm>
            </p:grpSpPr>
            <p:sp>
              <p:nvSpPr>
                <p:cNvPr id="73" name="Прямоугольник 72">
                  <a:extLst>
                    <a:ext uri="{FF2B5EF4-FFF2-40B4-BE49-F238E27FC236}">
                      <a16:creationId xmlns:a16="http://schemas.microsoft.com/office/drawing/2014/main" xmlns="" id="{2D243C35-DBB0-51A2-6AE1-671EFD1E6245}"/>
                    </a:ext>
                  </a:extLst>
                </p:cNvPr>
                <p:cNvSpPr/>
                <p:nvPr/>
              </p:nvSpPr>
              <p:spPr>
                <a:xfrm>
                  <a:off x="3000364" y="2786058"/>
                  <a:ext cx="571504" cy="71438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рямоугольник 73">
                  <a:extLst>
                    <a:ext uri="{FF2B5EF4-FFF2-40B4-BE49-F238E27FC236}">
                      <a16:creationId xmlns:a16="http://schemas.microsoft.com/office/drawing/2014/main" xmlns="" id="{4C7498A1-3F35-771F-CFC7-35243DB6D74F}"/>
                    </a:ext>
                  </a:extLst>
                </p:cNvPr>
                <p:cNvSpPr/>
                <p:nvPr/>
              </p:nvSpPr>
              <p:spPr>
                <a:xfrm>
                  <a:off x="2928926" y="2643182"/>
                  <a:ext cx="714380" cy="35719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9F0E5068-6B15-28A8-A54D-8BE7B5EABCAB}"/>
                  </a:ext>
                </a:extLst>
              </p:cNvPr>
              <p:cNvSpPr txBox="1"/>
              <p:nvPr/>
            </p:nvSpPr>
            <p:spPr>
              <a:xfrm>
                <a:off x="3357554" y="3714752"/>
                <a:ext cx="581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ДВС</a:t>
                </a:r>
              </a:p>
            </p:txBody>
          </p:sp>
        </p:grp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xmlns="" id="{DE4B3D62-923D-9CB3-F48E-24FCFF697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0677" y="2254156"/>
              <a:ext cx="0" cy="430432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xmlns="" id="{30715AEA-2DD5-23D9-F4B9-9D421E50D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4733" y="2254156"/>
              <a:ext cx="0" cy="430432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xmlns="" id="{6998FC56-244C-D055-27FB-76FC52C52758}"/>
                </a:ext>
              </a:extLst>
            </p:cNvPr>
            <p:cNvCxnSpPr>
              <a:cxnSpLocks/>
            </p:cNvCxnSpPr>
            <p:nvPr/>
          </p:nvCxnSpPr>
          <p:spPr>
            <a:xfrm>
              <a:off x="6271004" y="1820492"/>
              <a:ext cx="38397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xmlns="" id="{470F26B1-765D-70D8-FA74-5F116C4F7235}"/>
                </a:ext>
              </a:extLst>
            </p:cNvPr>
            <p:cNvCxnSpPr>
              <a:cxnSpLocks/>
            </p:cNvCxnSpPr>
            <p:nvPr/>
          </p:nvCxnSpPr>
          <p:spPr>
            <a:xfrm>
              <a:off x="6271004" y="2083703"/>
              <a:ext cx="383974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76714FA-97C7-B5FA-A1C3-DC7797F554F8}"/>
                </a:ext>
              </a:extLst>
            </p:cNvPr>
            <p:cNvSpPr/>
            <p:nvPr/>
          </p:nvSpPr>
          <p:spPr>
            <a:xfrm>
              <a:off x="7721906" y="3262183"/>
              <a:ext cx="115209" cy="2098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132A50D4-E97C-0538-C3E2-16EAF3876CF2}"/>
                </a:ext>
              </a:extLst>
            </p:cNvPr>
            <p:cNvGrpSpPr/>
            <p:nvPr/>
          </p:nvGrpSpPr>
          <p:grpSpPr>
            <a:xfrm>
              <a:off x="7990520" y="1887863"/>
              <a:ext cx="630558" cy="1648576"/>
              <a:chOff x="7918635" y="1894790"/>
              <a:chExt cx="630558" cy="1648576"/>
            </a:xfrm>
          </p:grpSpPr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xmlns="" id="{6DBC87D0-51F7-2DFA-5D4D-17F996D06FC5}"/>
                  </a:ext>
                </a:extLst>
              </p:cNvPr>
              <p:cNvGrpSpPr/>
              <p:nvPr/>
            </p:nvGrpSpPr>
            <p:grpSpPr>
              <a:xfrm rot="10800000">
                <a:off x="8110771" y="1894790"/>
                <a:ext cx="438422" cy="1648576"/>
                <a:chOff x="1613298" y="1204360"/>
                <a:chExt cx="815562" cy="3929090"/>
              </a:xfrm>
            </p:grpSpPr>
            <p:sp>
              <p:nvSpPr>
                <p:cNvPr id="64" name="Прямоугольник 63">
                  <a:extLst>
                    <a:ext uri="{FF2B5EF4-FFF2-40B4-BE49-F238E27FC236}">
                      <a16:creationId xmlns:a16="http://schemas.microsoft.com/office/drawing/2014/main" xmlns="" id="{864DBB13-6B9A-F95C-78F5-F40F6A950BAF}"/>
                    </a:ext>
                  </a:extLst>
                </p:cNvPr>
                <p:cNvSpPr/>
                <p:nvPr/>
              </p:nvSpPr>
              <p:spPr>
                <a:xfrm>
                  <a:off x="2000232" y="3000372"/>
                  <a:ext cx="428628" cy="50006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5" name="Группа 64">
                  <a:extLst>
                    <a:ext uri="{FF2B5EF4-FFF2-40B4-BE49-F238E27FC236}">
                      <a16:creationId xmlns:a16="http://schemas.microsoft.com/office/drawing/2014/main" xmlns="" id="{2223F4BC-87BC-09A7-05E2-A48B3C81B06D}"/>
                    </a:ext>
                  </a:extLst>
                </p:cNvPr>
                <p:cNvGrpSpPr/>
                <p:nvPr/>
              </p:nvGrpSpPr>
              <p:grpSpPr>
                <a:xfrm>
                  <a:off x="1613298" y="1204360"/>
                  <a:ext cx="642942" cy="3929090"/>
                  <a:chOff x="1643042" y="1214422"/>
                  <a:chExt cx="642942" cy="3929090"/>
                </a:xfrm>
              </p:grpSpPr>
              <p:sp>
                <p:nvSpPr>
                  <p:cNvPr id="66" name="Овал 65">
                    <a:extLst>
                      <a:ext uri="{FF2B5EF4-FFF2-40B4-BE49-F238E27FC236}">
                        <a16:creationId xmlns:a16="http://schemas.microsoft.com/office/drawing/2014/main" xmlns="" id="{E9DB24F8-C0F0-0E5F-9845-BEDC8516FED4}"/>
                      </a:ext>
                    </a:extLst>
                  </p:cNvPr>
                  <p:cNvSpPr/>
                  <p:nvPr/>
                </p:nvSpPr>
                <p:spPr>
                  <a:xfrm>
                    <a:off x="1643042" y="3000372"/>
                    <a:ext cx="642942" cy="50006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Овал 66">
                    <a:extLst>
                      <a:ext uri="{FF2B5EF4-FFF2-40B4-BE49-F238E27FC236}">
                        <a16:creationId xmlns:a16="http://schemas.microsoft.com/office/drawing/2014/main" xmlns="" id="{28B0A9F2-90D9-A577-1611-FE01C16CD6F0}"/>
                      </a:ext>
                    </a:extLst>
                  </p:cNvPr>
                  <p:cNvSpPr/>
                  <p:nvPr/>
                </p:nvSpPr>
                <p:spPr>
                  <a:xfrm>
                    <a:off x="2071670" y="1214422"/>
                    <a:ext cx="214314" cy="192882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" name="Овал 67">
                    <a:extLst>
                      <a:ext uri="{FF2B5EF4-FFF2-40B4-BE49-F238E27FC236}">
                        <a16:creationId xmlns:a16="http://schemas.microsoft.com/office/drawing/2014/main" xmlns="" id="{215F166D-BE81-DF25-0562-399162A28F38}"/>
                      </a:ext>
                    </a:extLst>
                  </p:cNvPr>
                  <p:cNvSpPr/>
                  <p:nvPr/>
                </p:nvSpPr>
                <p:spPr>
                  <a:xfrm>
                    <a:off x="2071670" y="3214686"/>
                    <a:ext cx="214314" cy="192882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xmlns="" id="{4A2D3705-A8B2-9853-F492-CBC1FD146FCC}"/>
                  </a:ext>
                </a:extLst>
              </p:cNvPr>
              <p:cNvSpPr/>
              <p:nvPr/>
            </p:nvSpPr>
            <p:spPr>
              <a:xfrm>
                <a:off x="7918635" y="1949982"/>
                <a:ext cx="85941" cy="15065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xmlns="" id="{D36AC14E-9B7B-49B8-671B-CE8DCC9E8B05}"/>
                  </a:ext>
                </a:extLst>
              </p:cNvPr>
              <p:cNvSpPr/>
              <p:nvPr/>
            </p:nvSpPr>
            <p:spPr>
              <a:xfrm>
                <a:off x="8001279" y="2589023"/>
                <a:ext cx="115209" cy="2098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607DF7F5-9FE9-1269-D628-010F9B6B2122}"/>
                </a:ext>
              </a:extLst>
            </p:cNvPr>
            <p:cNvGrpSpPr/>
            <p:nvPr/>
          </p:nvGrpSpPr>
          <p:grpSpPr>
            <a:xfrm>
              <a:off x="7780679" y="3244289"/>
              <a:ext cx="124264" cy="257485"/>
              <a:chOff x="7780679" y="3244289"/>
              <a:chExt cx="124264" cy="257485"/>
            </a:xfrm>
          </p:grpSpPr>
          <p:sp>
            <p:nvSpPr>
              <p:cNvPr id="59" name="Равнобедренный треугольник 58">
                <a:extLst>
                  <a:ext uri="{FF2B5EF4-FFF2-40B4-BE49-F238E27FC236}">
                    <a16:creationId xmlns:a16="http://schemas.microsoft.com/office/drawing/2014/main" xmlns="" id="{1D0AF53D-3336-757B-5C92-0BC7BA22CB40}"/>
                  </a:ext>
                </a:extLst>
              </p:cNvPr>
              <p:cNvSpPr/>
              <p:nvPr/>
            </p:nvSpPr>
            <p:spPr>
              <a:xfrm rot="19961476">
                <a:off x="7780680" y="3244289"/>
                <a:ext cx="124263" cy="10532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59">
                <a:extLst>
                  <a:ext uri="{FF2B5EF4-FFF2-40B4-BE49-F238E27FC236}">
                    <a16:creationId xmlns:a16="http://schemas.microsoft.com/office/drawing/2014/main" xmlns="" id="{00AD7C3C-FAA8-2740-CD26-D3ECC522A129}"/>
                  </a:ext>
                </a:extLst>
              </p:cNvPr>
              <p:cNvSpPr/>
              <p:nvPr/>
            </p:nvSpPr>
            <p:spPr>
              <a:xfrm rot="19710061">
                <a:off x="7780679" y="3396449"/>
                <a:ext cx="124263" cy="10532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36F642DE-68AE-2807-FF86-EF0806E402F0}"/>
                </a:ext>
              </a:extLst>
            </p:cNvPr>
            <p:cNvGrpSpPr/>
            <p:nvPr/>
          </p:nvGrpSpPr>
          <p:grpSpPr>
            <a:xfrm>
              <a:off x="7737815" y="1910499"/>
              <a:ext cx="124264" cy="257485"/>
              <a:chOff x="5484029" y="4456457"/>
              <a:chExt cx="124264" cy="257485"/>
            </a:xfrm>
          </p:grpSpPr>
          <p:sp>
            <p:nvSpPr>
              <p:cNvPr id="57" name="Равнобедренный треугольник 56">
                <a:extLst>
                  <a:ext uri="{FF2B5EF4-FFF2-40B4-BE49-F238E27FC236}">
                    <a16:creationId xmlns:a16="http://schemas.microsoft.com/office/drawing/2014/main" xmlns="" id="{B8D580D9-AF7F-82FB-95F4-93ED156D1136}"/>
                  </a:ext>
                </a:extLst>
              </p:cNvPr>
              <p:cNvSpPr/>
              <p:nvPr/>
            </p:nvSpPr>
            <p:spPr>
              <a:xfrm rot="19961476">
                <a:off x="5484030" y="4456457"/>
                <a:ext cx="124263" cy="10532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авнобедренный треугольник 57">
                <a:extLst>
                  <a:ext uri="{FF2B5EF4-FFF2-40B4-BE49-F238E27FC236}">
                    <a16:creationId xmlns:a16="http://schemas.microsoft.com/office/drawing/2014/main" xmlns="" id="{48A64757-FC95-4F3E-0A37-61C8B666EF03}"/>
                  </a:ext>
                </a:extLst>
              </p:cNvPr>
              <p:cNvSpPr/>
              <p:nvPr/>
            </p:nvSpPr>
            <p:spPr>
              <a:xfrm rot="19710061">
                <a:off x="5484029" y="4608617"/>
                <a:ext cx="124263" cy="10532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xmlns="" id="{B8748581-53E5-B818-5C5D-CBA706C16D71}"/>
                </a:ext>
              </a:extLst>
            </p:cNvPr>
            <p:cNvSpPr/>
            <p:nvPr/>
          </p:nvSpPr>
          <p:spPr>
            <a:xfrm rot="16200000">
              <a:off x="7892615" y="3328302"/>
              <a:ext cx="124263" cy="10532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xmlns="" id="{8E032254-5E06-165F-C6C4-2166F2159288}"/>
                </a:ext>
              </a:extLst>
            </p:cNvPr>
            <p:cNvSpPr/>
            <p:nvPr/>
          </p:nvSpPr>
          <p:spPr>
            <a:xfrm rot="16200000">
              <a:off x="7866623" y="2000527"/>
              <a:ext cx="124263" cy="10532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0236E69-17B9-7227-6AA5-B13F4B231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35" r="14250" b="10356"/>
          <a:stretch/>
        </p:blipFill>
        <p:spPr>
          <a:xfrm>
            <a:off x="505058" y="4261908"/>
            <a:ext cx="3520902" cy="242649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5BBBFBDA-3ACC-4952-6E48-70823EA35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51" t="23499" r="29748" b="13243"/>
          <a:stretch/>
        </p:blipFill>
        <p:spPr>
          <a:xfrm>
            <a:off x="7144501" y="4154241"/>
            <a:ext cx="2080358" cy="1772335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01D14E18-5137-F133-BBEC-67A96FEA80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637" y="6208739"/>
            <a:ext cx="969729" cy="313971"/>
          </a:xfrm>
          <a:prstGeom prst="rect">
            <a:avLst/>
          </a:prstGeom>
        </p:spPr>
      </p:pic>
      <p:pic>
        <p:nvPicPr>
          <p:cNvPr id="88" name="Рисунок 4">
            <a:extLst>
              <a:ext uri="{FF2B5EF4-FFF2-40B4-BE49-F238E27FC236}">
                <a16:creationId xmlns:a16="http://schemas.microsoft.com/office/drawing/2014/main" xmlns="" id="{20B8678A-BB0D-7222-95E3-ED0F61F8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9526" t="7680" r="1176" b="2110"/>
          <a:stretch>
            <a:fillRect/>
          </a:stretch>
        </p:blipFill>
        <p:spPr bwMode="auto">
          <a:xfrm>
            <a:off x="9601327" y="4232487"/>
            <a:ext cx="1869373" cy="172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20F581F9-A17B-FE85-BBF4-9540D24296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92" b="1"/>
          <a:stretch/>
        </p:blipFill>
        <p:spPr>
          <a:xfrm>
            <a:off x="10074108" y="6011244"/>
            <a:ext cx="1046557" cy="71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89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AFC745-108E-CB75-F16E-DE373DED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59" y="365125"/>
            <a:ext cx="11436501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Обусловленность применения гибридной силовой установки на дирижабле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FC3F55-3595-6B72-A913-87083FEDE720}"/>
              </a:ext>
            </a:extLst>
          </p:cNvPr>
          <p:cNvSpPr txBox="1"/>
          <p:nvPr/>
        </p:nvSpPr>
        <p:spPr>
          <a:xfrm>
            <a:off x="1113081" y="1791304"/>
            <a:ext cx="19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Тепловых машин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501095-192B-6ACC-9370-C17DE024F509}"/>
              </a:ext>
            </a:extLst>
          </p:cNvPr>
          <p:cNvSpPr txBox="1"/>
          <p:nvPr/>
        </p:nvSpPr>
        <p:spPr>
          <a:xfrm>
            <a:off x="247650" y="2224674"/>
            <a:ext cx="5529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Наличие проверенных технических решений с высокими удельными показателями</a:t>
            </a:r>
          </a:p>
          <a:p>
            <a:pPr marL="342900" indent="-342900">
              <a:buAutoNum type="arabicPeriod"/>
            </a:pPr>
            <a:r>
              <a:rPr lang="ru-RU" dirty="0"/>
              <a:t>Доступность топлива</a:t>
            </a:r>
          </a:p>
          <a:p>
            <a:pPr marL="342900" indent="-342900">
              <a:buAutoNum type="arabicPeriod"/>
            </a:pPr>
            <a:r>
              <a:rPr lang="ru-RU" dirty="0"/>
              <a:t>Простота хранения и заправки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A749F6-2A97-78D2-B78D-DB84D7E6B27E}"/>
              </a:ext>
            </a:extLst>
          </p:cNvPr>
          <p:cNvSpPr txBox="1"/>
          <p:nvPr/>
        </p:nvSpPr>
        <p:spPr>
          <a:xfrm>
            <a:off x="7690971" y="1931688"/>
            <a:ext cx="243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Электрических машин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F2AAC8-E375-F188-7113-1164D5FA6FD5}"/>
              </a:ext>
            </a:extLst>
          </p:cNvPr>
          <p:cNvSpPr txBox="1"/>
          <p:nvPr/>
        </p:nvSpPr>
        <p:spPr>
          <a:xfrm>
            <a:off x="6753225" y="2365303"/>
            <a:ext cx="5051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Существенное улучшение удельных показателей.</a:t>
            </a:r>
          </a:p>
          <a:p>
            <a:pPr marL="342900" indent="-342900">
              <a:buAutoNum type="arabicPeriod"/>
            </a:pPr>
            <a:r>
              <a:rPr lang="ru-RU" dirty="0"/>
              <a:t>Простота компоновки на дирижабле</a:t>
            </a:r>
          </a:p>
          <a:p>
            <a:pPr marL="342900" indent="-342900">
              <a:buAutoNum type="arabicPeriod"/>
            </a:pPr>
            <a:r>
              <a:rPr lang="ru-RU" dirty="0"/>
              <a:t>Возможность использования солнечной энергии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C31C0D0-00B4-C73D-91D6-0096FF8F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62" y="3409252"/>
            <a:ext cx="3040063" cy="139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1D15EE6-BA63-25A6-0FBA-EA8D30C8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309994"/>
            <a:ext cx="2469909" cy="149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B19987-6963-6213-D601-07B11CD634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45" t="14514" r="14376" b="17709"/>
          <a:stretch/>
        </p:blipFill>
        <p:spPr>
          <a:xfrm>
            <a:off x="1238758" y="4869784"/>
            <a:ext cx="2985580" cy="18631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4ED8F9F-289D-2FB6-3E50-8FFE619363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0" t="7895" r="19721" b="9056"/>
          <a:stretch/>
        </p:blipFill>
        <p:spPr>
          <a:xfrm>
            <a:off x="6500812" y="3967394"/>
            <a:ext cx="1814513" cy="17703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D766D5-BCAE-B266-99E6-33348F7CFE24}"/>
              </a:ext>
            </a:extLst>
          </p:cNvPr>
          <p:cNvSpPr txBox="1"/>
          <p:nvPr/>
        </p:nvSpPr>
        <p:spPr>
          <a:xfrm>
            <a:off x="6619875" y="5744767"/>
            <a:ext cx="144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50 кг 360 л.с.</a:t>
            </a:r>
          </a:p>
          <a:p>
            <a:r>
              <a:rPr lang="ru-RU" dirty="0"/>
              <a:t>0.14 кг/л.с.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291EC9D-B208-7A31-D8E8-57AE8D5CD7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2" t="21458" r="4229" b="28991"/>
          <a:stretch/>
        </p:blipFill>
        <p:spPr>
          <a:xfrm>
            <a:off x="8505445" y="4162553"/>
            <a:ext cx="3516693" cy="141446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A932C662-7175-1E55-4631-648EEBB95FCD}"/>
              </a:ext>
            </a:extLst>
          </p:cNvPr>
          <p:cNvSpPr/>
          <p:nvPr/>
        </p:nvSpPr>
        <p:spPr>
          <a:xfrm>
            <a:off x="6733934" y="3238500"/>
            <a:ext cx="4685792" cy="61119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1D88D94-80C9-8485-0C9C-A095792B6244}"/>
              </a:ext>
            </a:extLst>
          </p:cNvPr>
          <p:cNvSpPr/>
          <p:nvPr/>
        </p:nvSpPr>
        <p:spPr>
          <a:xfrm>
            <a:off x="985899" y="1855859"/>
            <a:ext cx="45719" cy="240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3A436ED-0B5C-6189-F735-7F867A9EDEA4}"/>
              </a:ext>
            </a:extLst>
          </p:cNvPr>
          <p:cNvSpPr/>
          <p:nvPr/>
        </p:nvSpPr>
        <p:spPr>
          <a:xfrm rot="5400000">
            <a:off x="985898" y="1866559"/>
            <a:ext cx="45719" cy="240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C276898-82A6-4506-2C6C-1D355E6642A5}"/>
              </a:ext>
            </a:extLst>
          </p:cNvPr>
          <p:cNvSpPr/>
          <p:nvPr/>
        </p:nvSpPr>
        <p:spPr>
          <a:xfrm>
            <a:off x="7548003" y="1989321"/>
            <a:ext cx="45719" cy="240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B6FB226-BFB1-21BF-976A-7A13003E73A1}"/>
              </a:ext>
            </a:extLst>
          </p:cNvPr>
          <p:cNvSpPr/>
          <p:nvPr/>
        </p:nvSpPr>
        <p:spPr>
          <a:xfrm rot="5400000">
            <a:off x="7548002" y="2000021"/>
            <a:ext cx="45719" cy="240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03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23FE0-0C59-BCE0-0E31-77863070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88305"/>
            <a:ext cx="10515600" cy="969639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Перовскитные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солнечные батареи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7DADDF-D6FE-969D-54DD-EE8899E08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41" r="30166" b="27899"/>
          <a:stretch/>
        </p:blipFill>
        <p:spPr>
          <a:xfrm>
            <a:off x="6600148" y="1274093"/>
            <a:ext cx="5129938" cy="2598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067C9A-CBFA-F68C-A556-07CB7DA84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54" y="1447439"/>
            <a:ext cx="4163182" cy="2587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494B96-40B6-AF93-2B36-A59CC4901672}"/>
              </a:ext>
            </a:extLst>
          </p:cNvPr>
          <p:cNvSpPr txBox="1"/>
          <p:nvPr/>
        </p:nvSpPr>
        <p:spPr>
          <a:xfrm>
            <a:off x="387761" y="4034680"/>
            <a:ext cx="5817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Ключевые показатели </a:t>
            </a:r>
            <a:r>
              <a:rPr lang="ru-RU" dirty="0" err="1"/>
              <a:t>перовскитных</a:t>
            </a:r>
            <a:r>
              <a:rPr lang="ru-RU" dirty="0"/>
              <a:t> солнечных батарей:</a:t>
            </a:r>
          </a:p>
          <a:p>
            <a:r>
              <a:rPr lang="ru-RU" dirty="0"/>
              <a:t>Толщина плёнки -3 микрона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Энергоотдача</a:t>
            </a:r>
            <a:r>
              <a:rPr lang="ru-RU" b="1" dirty="0">
                <a:solidFill>
                  <a:srgbClr val="FF0000"/>
                </a:solidFill>
              </a:rPr>
              <a:t> 23 кВт/кг!!!!</a:t>
            </a:r>
          </a:p>
          <a:p>
            <a:r>
              <a:rPr lang="ru-RU" b="1" dirty="0">
                <a:solidFill>
                  <a:srgbClr val="FF0000"/>
                </a:solidFill>
              </a:rPr>
              <a:t>1м</a:t>
            </a:r>
            <a:r>
              <a:rPr lang="ru-RU" b="1" baseline="30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 генерирует 120 Вт и весит 5.2г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84A2A8-C595-50C6-FA90-07C4F46707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525" y="4082351"/>
            <a:ext cx="4107665" cy="254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FEE027-C26C-A36F-B2C4-0C036A8A5897}"/>
              </a:ext>
            </a:extLst>
          </p:cNvPr>
          <p:cNvSpPr txBox="1"/>
          <p:nvPr/>
        </p:nvSpPr>
        <p:spPr>
          <a:xfrm>
            <a:off x="162151" y="5261545"/>
            <a:ext cx="608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Инженеры МИСИС создали промышленную технологию для</a:t>
            </a:r>
          </a:p>
          <a:p>
            <a:r>
              <a:rPr lang="ru-RU" dirty="0"/>
              <a:t>Получения плёночных </a:t>
            </a:r>
            <a:r>
              <a:rPr lang="ru-RU" dirty="0" smtClean="0"/>
              <a:t>панелей </a:t>
            </a:r>
            <a:r>
              <a:rPr lang="ru-RU" dirty="0"/>
              <a:t>работающего от широкого светового спектра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74AAFD92-9777-9511-D822-13A88FA7BCBA}"/>
              </a:ext>
            </a:extLst>
          </p:cNvPr>
          <p:cNvSpPr/>
          <p:nvPr/>
        </p:nvSpPr>
        <p:spPr>
          <a:xfrm>
            <a:off x="3410582" y="5906764"/>
            <a:ext cx="348759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65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9DC609-0D1E-96A3-6F38-6CA40A82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1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 для дирижаблей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66FCB8-43C8-B89E-D669-B6EB9039BAEE}"/>
              </a:ext>
            </a:extLst>
          </p:cNvPr>
          <p:cNvSpPr txBox="1"/>
          <p:nvPr/>
        </p:nvSpPr>
        <p:spPr>
          <a:xfrm>
            <a:off x="348908" y="4545374"/>
            <a:ext cx="2841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Низкая тяговооруженность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6BA1A0-E0DA-6781-A80A-E35E183FF6AA}"/>
              </a:ext>
            </a:extLst>
          </p:cNvPr>
          <p:cNvSpPr txBox="1"/>
          <p:nvPr/>
        </p:nvSpPr>
        <p:spPr>
          <a:xfrm>
            <a:off x="3786656" y="5091653"/>
            <a:ext cx="14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</a:t>
            </a:r>
            <a:r>
              <a:rPr lang="ru-RU" dirty="0"/>
              <a:t> =2-5 Вт/Н *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F2C54A-3163-F78F-26E4-E0ED0DD8384F}"/>
              </a:ext>
            </a:extLst>
          </p:cNvPr>
          <p:cNvSpPr txBox="1"/>
          <p:nvPr/>
        </p:nvSpPr>
        <p:spPr>
          <a:xfrm>
            <a:off x="344148" y="6265549"/>
            <a:ext cx="315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 А.Н. Кирилин «Дирижабли»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560A40-46D4-F690-6122-4F1B72067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270" y="1132917"/>
            <a:ext cx="6139525" cy="1925522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971F4C44-08AE-E03E-0375-065AC4E73DE9}"/>
              </a:ext>
            </a:extLst>
          </p:cNvPr>
          <p:cNvSpPr/>
          <p:nvPr/>
        </p:nvSpPr>
        <p:spPr>
          <a:xfrm>
            <a:off x="3883916" y="2527123"/>
            <a:ext cx="257175" cy="1117854"/>
          </a:xfrm>
          <a:prstGeom prst="downArrow">
            <a:avLst>
              <a:gd name="adj1" fmla="val 50000"/>
              <a:gd name="adj2" fmla="val 96187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49B84568-E57A-22D0-B307-69EF04B17A7C}"/>
              </a:ext>
            </a:extLst>
          </p:cNvPr>
          <p:cNvSpPr/>
          <p:nvPr/>
        </p:nvSpPr>
        <p:spPr>
          <a:xfrm rot="5400000">
            <a:off x="3602062" y="2292687"/>
            <a:ext cx="182877" cy="397867"/>
          </a:xfrm>
          <a:prstGeom prst="downArrow">
            <a:avLst>
              <a:gd name="adj1" fmla="val 50000"/>
              <a:gd name="adj2" fmla="val 9618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F3E55C-201B-6274-72DD-6AD62372815F}"/>
              </a:ext>
            </a:extLst>
          </p:cNvPr>
          <p:cNvSpPr txBox="1"/>
          <p:nvPr/>
        </p:nvSpPr>
        <p:spPr>
          <a:xfrm>
            <a:off x="4090136" y="3726318"/>
            <a:ext cx="117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ru-RU" baseline="-25000" dirty="0">
                <a:solidFill>
                  <a:srgbClr val="0070C0"/>
                </a:solidFill>
              </a:rPr>
              <a:t>д</a:t>
            </a:r>
            <a:r>
              <a:rPr lang="ru-RU" dirty="0">
                <a:solidFill>
                  <a:srgbClr val="0070C0"/>
                </a:solidFill>
              </a:rPr>
              <a:t>=</a:t>
            </a: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ru-RU" baseline="-25000" dirty="0">
                <a:solidFill>
                  <a:srgbClr val="0070C0"/>
                </a:solidFill>
              </a:rPr>
              <a:t>пол</a:t>
            </a:r>
            <a:r>
              <a:rPr lang="ru-RU" dirty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g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24B612-5C73-2C69-97DD-868CF76AFE61}"/>
              </a:ext>
            </a:extLst>
          </p:cNvPr>
          <p:cNvSpPr txBox="1"/>
          <p:nvPr/>
        </p:nvSpPr>
        <p:spPr>
          <a:xfrm>
            <a:off x="3061376" y="230695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ru-RU" b="1" baseline="-25000" dirty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3C55A9-83A1-388E-62DF-D5B2C42E4673}"/>
              </a:ext>
            </a:extLst>
          </p:cNvPr>
          <p:cNvSpPr txBox="1"/>
          <p:nvPr/>
        </p:nvSpPr>
        <p:spPr>
          <a:xfrm>
            <a:off x="3447963" y="454684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P=P</a:t>
            </a:r>
            <a:r>
              <a:rPr lang="ru-RU" i="1" baseline="-25000" dirty="0"/>
              <a:t>Д</a:t>
            </a:r>
            <a:r>
              <a:rPr lang="ru-RU" i="1" dirty="0"/>
              <a:t> </a:t>
            </a:r>
            <a:r>
              <a:rPr lang="en-US" i="1" dirty="0"/>
              <a:t>/G</a:t>
            </a:r>
            <a:r>
              <a:rPr lang="ru-RU" i="1" baseline="-25000" dirty="0"/>
              <a:t>Д</a:t>
            </a:r>
            <a:r>
              <a:rPr lang="ru-RU" i="1" dirty="0"/>
              <a:t>*100% = 5-20%  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AE44D7-4BB4-20CF-F518-B2311C199B3D}"/>
              </a:ext>
            </a:extLst>
          </p:cNvPr>
          <p:cNvSpPr txBox="1"/>
          <p:nvPr/>
        </p:nvSpPr>
        <p:spPr>
          <a:xfrm>
            <a:off x="344148" y="5147224"/>
            <a:ext cx="310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Низкая энерговооруженность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DC11F31B-04EB-B340-4388-968B597B95AB}"/>
              </a:ext>
            </a:extLst>
          </p:cNvPr>
          <p:cNvGrpSpPr/>
          <p:nvPr/>
        </p:nvGrpSpPr>
        <p:grpSpPr>
          <a:xfrm>
            <a:off x="9127093" y="759391"/>
            <a:ext cx="1669366" cy="3867187"/>
            <a:chOff x="9564364" y="1166214"/>
            <a:chExt cx="1669366" cy="3867187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BDE7B0CB-C1AD-9294-74E7-D00292782B7F}"/>
                </a:ext>
              </a:extLst>
            </p:cNvPr>
            <p:cNvGrpSpPr/>
            <p:nvPr/>
          </p:nvGrpSpPr>
          <p:grpSpPr>
            <a:xfrm>
              <a:off x="9564364" y="1166214"/>
              <a:ext cx="1669366" cy="3867187"/>
              <a:chOff x="2059684" y="2204864"/>
              <a:chExt cx="1349420" cy="3168352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3CD073DD-4AED-C363-4242-8E91F5ED6313}"/>
                  </a:ext>
                </a:extLst>
              </p:cNvPr>
              <p:cNvSpPr/>
              <p:nvPr/>
            </p:nvSpPr>
            <p:spPr>
              <a:xfrm>
                <a:off x="2627784" y="4944347"/>
                <a:ext cx="781320" cy="3568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14C68295-127C-858B-215D-493FEF6C9571}"/>
                  </a:ext>
                </a:extLst>
              </p:cNvPr>
              <p:cNvSpPr/>
              <p:nvPr/>
            </p:nvSpPr>
            <p:spPr>
              <a:xfrm>
                <a:off x="2059684" y="4931495"/>
                <a:ext cx="781320" cy="3568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CEF00698-21F2-EAC1-3A2E-C9F5098E71F1}"/>
                  </a:ext>
                </a:extLst>
              </p:cNvPr>
              <p:cNvSpPr/>
              <p:nvPr/>
            </p:nvSpPr>
            <p:spPr>
              <a:xfrm>
                <a:off x="2339752" y="2348880"/>
                <a:ext cx="864096" cy="302433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BB930B5C-ABAC-5A34-AD3F-B8C7888DDDDF}"/>
                  </a:ext>
                </a:extLst>
              </p:cNvPr>
              <p:cNvSpPr/>
              <p:nvPr/>
            </p:nvSpPr>
            <p:spPr>
              <a:xfrm>
                <a:off x="2735796" y="4869160"/>
                <a:ext cx="72008" cy="43204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CBBE5EEA-0625-2D09-B486-08624013FCA0}"/>
                  </a:ext>
                </a:extLst>
              </p:cNvPr>
              <p:cNvSpPr/>
              <p:nvPr/>
            </p:nvSpPr>
            <p:spPr>
              <a:xfrm>
                <a:off x="2686585" y="220486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CAB383E7-A140-C9E7-47D2-E3FC18365453}"/>
                </a:ext>
              </a:extLst>
            </p:cNvPr>
            <p:cNvSpPr/>
            <p:nvPr/>
          </p:nvSpPr>
          <p:spPr>
            <a:xfrm>
              <a:off x="10386918" y="301231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: изогнутая вниз 23">
              <a:extLst>
                <a:ext uri="{FF2B5EF4-FFF2-40B4-BE49-F238E27FC236}">
                  <a16:creationId xmlns:a16="http://schemas.microsoft.com/office/drawing/2014/main" xmlns="" id="{04E763DC-BC93-74A9-6A4A-49E8EA70F17A}"/>
                </a:ext>
              </a:extLst>
            </p:cNvPr>
            <p:cNvSpPr/>
            <p:nvPr/>
          </p:nvSpPr>
          <p:spPr>
            <a:xfrm flipV="1">
              <a:off x="10115656" y="3070803"/>
              <a:ext cx="738112" cy="328656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FF713097-7D35-9D90-68E6-63C4337FFDB6}"/>
              </a:ext>
            </a:extLst>
          </p:cNvPr>
          <p:cNvCxnSpPr>
            <a:cxnSpLocks/>
          </p:cNvCxnSpPr>
          <p:nvPr/>
        </p:nvCxnSpPr>
        <p:spPr>
          <a:xfrm flipV="1">
            <a:off x="8843963" y="4626509"/>
            <a:ext cx="1236831" cy="138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99023F69-8A1B-1A65-A677-223A98D8073B}"/>
              </a:ext>
            </a:extLst>
          </p:cNvPr>
          <p:cNvCxnSpPr>
            <a:cxnSpLocks/>
          </p:cNvCxnSpPr>
          <p:nvPr/>
        </p:nvCxnSpPr>
        <p:spPr>
          <a:xfrm>
            <a:off x="8843963" y="893573"/>
            <a:ext cx="1155541" cy="42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F523450D-2835-CAC1-A6B1-4007BEA0F839}"/>
              </a:ext>
            </a:extLst>
          </p:cNvPr>
          <p:cNvCxnSpPr>
            <a:cxnSpLocks/>
          </p:cNvCxnSpPr>
          <p:nvPr/>
        </p:nvCxnSpPr>
        <p:spPr>
          <a:xfrm>
            <a:off x="8944850" y="935172"/>
            <a:ext cx="25745" cy="3691337"/>
          </a:xfrm>
          <a:prstGeom prst="line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D06796-F9FC-AF31-C3C6-7A01DD548792}"/>
              </a:ext>
            </a:extLst>
          </p:cNvPr>
          <p:cNvSpPr txBox="1"/>
          <p:nvPr/>
        </p:nvSpPr>
        <p:spPr>
          <a:xfrm rot="16200000">
            <a:off x="8559250" y="222275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</a:t>
            </a:r>
            <a:endParaRPr lang="ru-RU" i="1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6ABB5069-45D1-6E83-C576-DF49C7E546B8}"/>
              </a:ext>
            </a:extLst>
          </p:cNvPr>
          <p:cNvCxnSpPr>
            <a:cxnSpLocks/>
          </p:cNvCxnSpPr>
          <p:nvPr/>
        </p:nvCxnSpPr>
        <p:spPr>
          <a:xfrm flipH="1" flipV="1">
            <a:off x="9462378" y="1995488"/>
            <a:ext cx="11187" cy="707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572EF5AC-91B3-AA49-6435-50BDB8272DD7}"/>
              </a:ext>
            </a:extLst>
          </p:cNvPr>
          <p:cNvCxnSpPr>
            <a:cxnSpLocks/>
          </p:cNvCxnSpPr>
          <p:nvPr/>
        </p:nvCxnSpPr>
        <p:spPr>
          <a:xfrm>
            <a:off x="10558345" y="2055370"/>
            <a:ext cx="0" cy="689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9F017170-9C8E-2736-B429-CFD147DEFA86}"/>
              </a:ext>
            </a:extLst>
          </p:cNvPr>
          <p:cNvCxnSpPr>
            <a:cxnSpLocks/>
          </p:cNvCxnSpPr>
          <p:nvPr/>
        </p:nvCxnSpPr>
        <p:spPr>
          <a:xfrm flipV="1">
            <a:off x="9421733" y="2136661"/>
            <a:ext cx="1146196" cy="22084"/>
          </a:xfrm>
          <a:prstGeom prst="line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2E0D7C-ED87-477C-489F-4AF51ED021F8}"/>
              </a:ext>
            </a:extLst>
          </p:cNvPr>
          <p:cNvSpPr txBox="1"/>
          <p:nvPr/>
        </p:nvSpPr>
        <p:spPr>
          <a:xfrm rot="21410195">
            <a:off x="9886489" y="1778911"/>
            <a:ext cx="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</a:t>
            </a:r>
            <a:endParaRPr lang="ru-RU" i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E3DD904-CB97-5403-EFB8-35C1398649B8}"/>
              </a:ext>
            </a:extLst>
          </p:cNvPr>
          <p:cNvSpPr txBox="1"/>
          <p:nvPr/>
        </p:nvSpPr>
        <p:spPr>
          <a:xfrm>
            <a:off x="8677169" y="5003980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J=</a:t>
            </a:r>
            <a:r>
              <a:rPr lang="el-GR" sz="4000" dirty="0"/>
              <a:t>π</a:t>
            </a:r>
            <a:r>
              <a:rPr lang="en-US" sz="4000" dirty="0"/>
              <a:t>D*L</a:t>
            </a:r>
            <a:r>
              <a:rPr lang="en-US" sz="4000" baseline="30000" dirty="0"/>
              <a:t>3</a:t>
            </a:r>
            <a:r>
              <a:rPr lang="en-US" sz="4000" dirty="0"/>
              <a:t>/4</a:t>
            </a:r>
            <a:endParaRPr lang="ru-RU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BA0A727-C8BF-93CA-00E6-4D5B38EB3C52}"/>
              </a:ext>
            </a:extLst>
          </p:cNvPr>
          <p:cNvSpPr txBox="1"/>
          <p:nvPr/>
        </p:nvSpPr>
        <p:spPr>
          <a:xfrm>
            <a:off x="1434792" y="4087428"/>
            <a:ext cx="248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преимущества</a:t>
            </a:r>
          </a:p>
        </p:txBody>
      </p:sp>
      <p:sp>
        <p:nvSpPr>
          <p:cNvPr id="62" name="Стрелка: вверх 61">
            <a:extLst>
              <a:ext uri="{FF2B5EF4-FFF2-40B4-BE49-F238E27FC236}">
                <a16:creationId xmlns:a16="http://schemas.microsoft.com/office/drawing/2014/main" xmlns="" id="{03D2AC06-BF06-B85B-6757-7DA2CC95BCD0}"/>
              </a:ext>
            </a:extLst>
          </p:cNvPr>
          <p:cNvSpPr/>
          <p:nvPr/>
        </p:nvSpPr>
        <p:spPr>
          <a:xfrm rot="5400000">
            <a:off x="6946911" y="4273847"/>
            <a:ext cx="301767" cy="170317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EF34C7-32AE-A583-D015-4104F95E6324}"/>
              </a:ext>
            </a:extLst>
          </p:cNvPr>
          <p:cNvSpPr txBox="1"/>
          <p:nvPr/>
        </p:nvSpPr>
        <p:spPr>
          <a:xfrm>
            <a:off x="6096000" y="4391486"/>
            <a:ext cx="174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xmlns="" val="310085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7A8CE-BF8B-9965-50B9-09E8B22C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666" y="178700"/>
            <a:ext cx="10515600" cy="894145"/>
          </a:xfrm>
        </p:spPr>
        <p:txBody>
          <a:bodyPr/>
          <a:lstStyle/>
          <a:p>
            <a:r>
              <a:rPr lang="ru-RU" b="1" dirty="0"/>
              <a:t>Сложности стоянки у причальной мачты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C1861DC-A775-4EB2-5039-FC1F92A0E590}"/>
              </a:ext>
            </a:extLst>
          </p:cNvPr>
          <p:cNvGrpSpPr/>
          <p:nvPr/>
        </p:nvGrpSpPr>
        <p:grpSpPr>
          <a:xfrm>
            <a:off x="2005633" y="2406558"/>
            <a:ext cx="1349420" cy="3168352"/>
            <a:chOff x="2059684" y="2204864"/>
            <a:chExt cx="1349420" cy="3168352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xmlns="" id="{9299AAEC-3F97-3A03-0394-27C500D375D0}"/>
                </a:ext>
              </a:extLst>
            </p:cNvPr>
            <p:cNvSpPr/>
            <p:nvPr/>
          </p:nvSpPr>
          <p:spPr>
            <a:xfrm>
              <a:off x="2627784" y="4944347"/>
              <a:ext cx="781320" cy="3568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663383E1-E535-76EC-E7C6-F56D80FD555D}"/>
                </a:ext>
              </a:extLst>
            </p:cNvPr>
            <p:cNvSpPr/>
            <p:nvPr/>
          </p:nvSpPr>
          <p:spPr>
            <a:xfrm>
              <a:off x="2059684" y="4931495"/>
              <a:ext cx="781320" cy="3568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811C2B74-CF87-F02F-2506-C7E6D0043113}"/>
                </a:ext>
              </a:extLst>
            </p:cNvPr>
            <p:cNvSpPr/>
            <p:nvPr/>
          </p:nvSpPr>
          <p:spPr>
            <a:xfrm>
              <a:off x="2339752" y="2348880"/>
              <a:ext cx="864096" cy="30243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64309A99-69A4-7EB1-8F09-EB860E94BA8B}"/>
                </a:ext>
              </a:extLst>
            </p:cNvPr>
            <p:cNvSpPr/>
            <p:nvPr/>
          </p:nvSpPr>
          <p:spPr>
            <a:xfrm>
              <a:off x="2735796" y="4869160"/>
              <a:ext cx="72008" cy="4320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7AC0BACE-928F-72A0-C8F0-FD8FE7A84C78}"/>
                </a:ext>
              </a:extLst>
            </p:cNvPr>
            <p:cNvSpPr/>
            <p:nvPr/>
          </p:nvSpPr>
          <p:spPr>
            <a:xfrm>
              <a:off x="2686585" y="220486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A7E0F1C8-2AA4-F6DA-7043-8C6B937D126D}"/>
              </a:ext>
            </a:extLst>
          </p:cNvPr>
          <p:cNvGrpSpPr/>
          <p:nvPr/>
        </p:nvGrpSpPr>
        <p:grpSpPr>
          <a:xfrm rot="207538">
            <a:off x="4885953" y="2406558"/>
            <a:ext cx="1349420" cy="3168352"/>
            <a:chOff x="2059684" y="2204864"/>
            <a:chExt cx="1349420" cy="3168352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27C81F90-6366-4710-6799-C9E1069453D9}"/>
                </a:ext>
              </a:extLst>
            </p:cNvPr>
            <p:cNvSpPr/>
            <p:nvPr/>
          </p:nvSpPr>
          <p:spPr>
            <a:xfrm>
              <a:off x="2627784" y="4944347"/>
              <a:ext cx="781320" cy="3568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955164EF-D7B4-5194-C45B-C2AA497345B1}"/>
                </a:ext>
              </a:extLst>
            </p:cNvPr>
            <p:cNvSpPr/>
            <p:nvPr/>
          </p:nvSpPr>
          <p:spPr>
            <a:xfrm>
              <a:off x="2059684" y="4931495"/>
              <a:ext cx="781320" cy="3568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456E9FF7-03BF-4F52-E03B-1B221C506E0B}"/>
                </a:ext>
              </a:extLst>
            </p:cNvPr>
            <p:cNvSpPr/>
            <p:nvPr/>
          </p:nvSpPr>
          <p:spPr>
            <a:xfrm>
              <a:off x="2339752" y="2348880"/>
              <a:ext cx="864096" cy="30243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343480E7-C2BA-7C2F-DD74-2F14140153E9}"/>
                </a:ext>
              </a:extLst>
            </p:cNvPr>
            <p:cNvSpPr/>
            <p:nvPr/>
          </p:nvSpPr>
          <p:spPr>
            <a:xfrm>
              <a:off x="2735796" y="4869160"/>
              <a:ext cx="72008" cy="4320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10740151-D583-6AB4-554D-15AA9EC71539}"/>
                </a:ext>
              </a:extLst>
            </p:cNvPr>
            <p:cNvSpPr/>
            <p:nvPr/>
          </p:nvSpPr>
          <p:spPr>
            <a:xfrm>
              <a:off x="2686585" y="220486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4211CF13-BDB1-E8D1-78D2-1E3C820B530B}"/>
              </a:ext>
            </a:extLst>
          </p:cNvPr>
          <p:cNvGrpSpPr/>
          <p:nvPr/>
        </p:nvGrpSpPr>
        <p:grpSpPr>
          <a:xfrm rot="1193369">
            <a:off x="7525726" y="2361244"/>
            <a:ext cx="1349420" cy="3168352"/>
            <a:chOff x="2059684" y="2204864"/>
            <a:chExt cx="1349420" cy="3168352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6FCE9F99-62E4-0B63-221D-0B0ECAC4E13E}"/>
                </a:ext>
              </a:extLst>
            </p:cNvPr>
            <p:cNvSpPr/>
            <p:nvPr/>
          </p:nvSpPr>
          <p:spPr>
            <a:xfrm>
              <a:off x="2627784" y="4944347"/>
              <a:ext cx="781320" cy="3568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F573B506-9659-0FF0-5156-70B243F8365F}"/>
                </a:ext>
              </a:extLst>
            </p:cNvPr>
            <p:cNvSpPr/>
            <p:nvPr/>
          </p:nvSpPr>
          <p:spPr>
            <a:xfrm>
              <a:off x="2059684" y="4931495"/>
              <a:ext cx="781320" cy="35686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95ECDBE5-F662-BE2B-8745-559D66EBE228}"/>
                </a:ext>
              </a:extLst>
            </p:cNvPr>
            <p:cNvSpPr/>
            <p:nvPr/>
          </p:nvSpPr>
          <p:spPr>
            <a:xfrm>
              <a:off x="2339752" y="2348880"/>
              <a:ext cx="864096" cy="30243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C9AC3631-7A41-F7FA-3867-1D103FA6844F}"/>
                </a:ext>
              </a:extLst>
            </p:cNvPr>
            <p:cNvSpPr/>
            <p:nvPr/>
          </p:nvSpPr>
          <p:spPr>
            <a:xfrm>
              <a:off x="2735796" y="4869160"/>
              <a:ext cx="72008" cy="43204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91B04D64-B71A-7D16-D24B-FE45BC706FC5}"/>
                </a:ext>
              </a:extLst>
            </p:cNvPr>
            <p:cNvSpPr/>
            <p:nvPr/>
          </p:nvSpPr>
          <p:spPr>
            <a:xfrm>
              <a:off x="2686585" y="220486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82165161-AAB3-5B52-E011-52CF6E6EBA29}"/>
              </a:ext>
            </a:extLst>
          </p:cNvPr>
          <p:cNvSpPr/>
          <p:nvPr/>
        </p:nvSpPr>
        <p:spPr>
          <a:xfrm>
            <a:off x="2632534" y="39672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верх 21">
            <a:extLst>
              <a:ext uri="{FF2B5EF4-FFF2-40B4-BE49-F238E27FC236}">
                <a16:creationId xmlns:a16="http://schemas.microsoft.com/office/drawing/2014/main" xmlns="" id="{82930915-F300-31C7-954A-10F612A7B9B9}"/>
              </a:ext>
            </a:extLst>
          </p:cNvPr>
          <p:cNvSpPr/>
          <p:nvPr/>
        </p:nvSpPr>
        <p:spPr>
          <a:xfrm>
            <a:off x="2632534" y="2048949"/>
            <a:ext cx="122579" cy="3534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верх 22">
            <a:extLst>
              <a:ext uri="{FF2B5EF4-FFF2-40B4-BE49-F238E27FC236}">
                <a16:creationId xmlns:a16="http://schemas.microsoft.com/office/drawing/2014/main" xmlns="" id="{8885E40F-E55B-F542-988F-1C011BBF48F3}"/>
              </a:ext>
            </a:extLst>
          </p:cNvPr>
          <p:cNvSpPr/>
          <p:nvPr/>
        </p:nvSpPr>
        <p:spPr>
          <a:xfrm rot="10800000">
            <a:off x="2675508" y="4076802"/>
            <a:ext cx="83845" cy="35686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верх 23">
            <a:extLst>
              <a:ext uri="{FF2B5EF4-FFF2-40B4-BE49-F238E27FC236}">
                <a16:creationId xmlns:a16="http://schemas.microsoft.com/office/drawing/2014/main" xmlns="" id="{A8E723A9-BDD4-858B-5708-2F87DB027579}"/>
              </a:ext>
            </a:extLst>
          </p:cNvPr>
          <p:cNvSpPr/>
          <p:nvPr/>
        </p:nvSpPr>
        <p:spPr>
          <a:xfrm rot="10800000">
            <a:off x="3073576" y="1372848"/>
            <a:ext cx="152442" cy="826502"/>
          </a:xfrm>
          <a:prstGeom prst="upArrow">
            <a:avLst>
              <a:gd name="adj1" fmla="val 50000"/>
              <a:gd name="adj2" fmla="val 26321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xmlns="" id="{75BE470D-C522-CD7A-E679-12E11F3D354E}"/>
              </a:ext>
            </a:extLst>
          </p:cNvPr>
          <p:cNvSpPr/>
          <p:nvPr/>
        </p:nvSpPr>
        <p:spPr>
          <a:xfrm rot="12323151">
            <a:off x="6596821" y="1343926"/>
            <a:ext cx="152442" cy="826502"/>
          </a:xfrm>
          <a:prstGeom prst="upArrow">
            <a:avLst>
              <a:gd name="adj1" fmla="val 50000"/>
              <a:gd name="adj2" fmla="val 26321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xmlns="" id="{D4D96639-E526-5704-FF3B-9C26E3AB8FB4}"/>
              </a:ext>
            </a:extLst>
          </p:cNvPr>
          <p:cNvSpPr/>
          <p:nvPr/>
        </p:nvSpPr>
        <p:spPr>
          <a:xfrm rot="2578620">
            <a:off x="5881357" y="1755660"/>
            <a:ext cx="140118" cy="83702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верх 26">
            <a:extLst>
              <a:ext uri="{FF2B5EF4-FFF2-40B4-BE49-F238E27FC236}">
                <a16:creationId xmlns:a16="http://schemas.microsoft.com/office/drawing/2014/main" xmlns="" id="{592A3824-C275-2949-4CF7-FFDD19D88F30}"/>
              </a:ext>
            </a:extLst>
          </p:cNvPr>
          <p:cNvSpPr/>
          <p:nvPr/>
        </p:nvSpPr>
        <p:spPr>
          <a:xfrm rot="13971433">
            <a:off x="4743895" y="4203050"/>
            <a:ext cx="234321" cy="1631318"/>
          </a:xfrm>
          <a:prstGeom prst="upArrow">
            <a:avLst>
              <a:gd name="adj1" fmla="val 50000"/>
              <a:gd name="adj2" fmla="val 11995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45DCA73-25E2-8A18-BDDF-8CD59592F39C}"/>
              </a:ext>
            </a:extLst>
          </p:cNvPr>
          <p:cNvSpPr/>
          <p:nvPr/>
        </p:nvSpPr>
        <p:spPr>
          <a:xfrm>
            <a:off x="5496764" y="396432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2A1B6DF-2CAF-BD82-D2BF-CE350F68B798}"/>
              </a:ext>
            </a:extLst>
          </p:cNvPr>
          <p:cNvCxnSpPr>
            <a:cxnSpLocks/>
          </p:cNvCxnSpPr>
          <p:nvPr/>
        </p:nvCxnSpPr>
        <p:spPr>
          <a:xfrm flipH="1">
            <a:off x="2706845" y="2498947"/>
            <a:ext cx="319" cy="3384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6CDABE0-53D8-9365-7C2A-5AFCBFC68070}"/>
              </a:ext>
            </a:extLst>
          </p:cNvPr>
          <p:cNvCxnSpPr>
            <a:cxnSpLocks/>
          </p:cNvCxnSpPr>
          <p:nvPr/>
        </p:nvCxnSpPr>
        <p:spPr>
          <a:xfrm flipH="1">
            <a:off x="5444407" y="2545769"/>
            <a:ext cx="239149" cy="3533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1B086A8-C70C-D773-09A5-F9497CB484FF}"/>
              </a:ext>
            </a:extLst>
          </p:cNvPr>
          <p:cNvCxnSpPr>
            <a:cxnSpLocks/>
          </p:cNvCxnSpPr>
          <p:nvPr/>
        </p:nvCxnSpPr>
        <p:spPr>
          <a:xfrm flipV="1">
            <a:off x="5690319" y="1959569"/>
            <a:ext cx="590627" cy="53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F1AD431C-E9DF-D8EE-6F63-948CFBFE06C8}"/>
              </a:ext>
            </a:extLst>
          </p:cNvPr>
          <p:cNvCxnSpPr>
            <a:cxnSpLocks/>
          </p:cNvCxnSpPr>
          <p:nvPr/>
        </p:nvCxnSpPr>
        <p:spPr>
          <a:xfrm>
            <a:off x="4638564" y="4025859"/>
            <a:ext cx="881236" cy="364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23BDF3B-4599-09A0-C5BF-F8A35E604497}"/>
              </a:ext>
            </a:extLst>
          </p:cNvPr>
          <p:cNvCxnSpPr>
            <a:cxnSpLocks/>
          </p:cNvCxnSpPr>
          <p:nvPr/>
        </p:nvCxnSpPr>
        <p:spPr>
          <a:xfrm>
            <a:off x="4767730" y="2400676"/>
            <a:ext cx="852501" cy="88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5B416FD2-929D-3833-D5C2-AE7FF5E649A8}"/>
              </a:ext>
            </a:extLst>
          </p:cNvPr>
          <p:cNvCxnSpPr>
            <a:cxnSpLocks/>
          </p:cNvCxnSpPr>
          <p:nvPr/>
        </p:nvCxnSpPr>
        <p:spPr>
          <a:xfrm flipH="1">
            <a:off x="4796723" y="3174881"/>
            <a:ext cx="2393486" cy="1889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09225C09-9D6C-5E1D-CC81-B2ED81862921}"/>
              </a:ext>
            </a:extLst>
          </p:cNvPr>
          <p:cNvCxnSpPr>
            <a:cxnSpLocks/>
          </p:cNvCxnSpPr>
          <p:nvPr/>
        </p:nvCxnSpPr>
        <p:spPr>
          <a:xfrm>
            <a:off x="6165766" y="2054697"/>
            <a:ext cx="941979" cy="1141688"/>
          </a:xfrm>
          <a:prstGeom prst="line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102E6C15-223D-3087-1E30-2AC1DFB0F0A1}"/>
              </a:ext>
            </a:extLst>
          </p:cNvPr>
          <p:cNvCxnSpPr>
            <a:cxnSpLocks/>
          </p:cNvCxnSpPr>
          <p:nvPr/>
        </p:nvCxnSpPr>
        <p:spPr>
          <a:xfrm flipH="1">
            <a:off x="4747109" y="2414943"/>
            <a:ext cx="108176" cy="1606665"/>
          </a:xfrm>
          <a:prstGeom prst="line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: вверх 36">
            <a:extLst>
              <a:ext uri="{FF2B5EF4-FFF2-40B4-BE49-F238E27FC236}">
                <a16:creationId xmlns:a16="http://schemas.microsoft.com/office/drawing/2014/main" xmlns="" id="{64C12F4C-A98B-CFDC-2971-D23115BD3034}"/>
              </a:ext>
            </a:extLst>
          </p:cNvPr>
          <p:cNvSpPr/>
          <p:nvPr/>
        </p:nvSpPr>
        <p:spPr>
          <a:xfrm rot="5400000">
            <a:off x="5856422" y="3671277"/>
            <a:ext cx="123381" cy="739722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изогнутая вниз 37">
            <a:extLst>
              <a:ext uri="{FF2B5EF4-FFF2-40B4-BE49-F238E27FC236}">
                <a16:creationId xmlns:a16="http://schemas.microsoft.com/office/drawing/2014/main" xmlns="" id="{507282DF-9972-3565-38F1-E7BCD01F6E5F}"/>
              </a:ext>
            </a:extLst>
          </p:cNvPr>
          <p:cNvSpPr/>
          <p:nvPr/>
        </p:nvSpPr>
        <p:spPr>
          <a:xfrm flipV="1">
            <a:off x="5229095" y="3975289"/>
            <a:ext cx="738112" cy="328656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xmlns="" id="{BAD5DE37-4E43-326A-36D5-859E2F880376}"/>
              </a:ext>
            </a:extLst>
          </p:cNvPr>
          <p:cNvSpPr/>
          <p:nvPr/>
        </p:nvSpPr>
        <p:spPr>
          <a:xfrm rot="1440036">
            <a:off x="8768903" y="2135879"/>
            <a:ext cx="122579" cy="3534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150BA3B3-6194-1DC9-913E-D627F2802C17}"/>
              </a:ext>
            </a:extLst>
          </p:cNvPr>
          <p:cNvCxnSpPr>
            <a:cxnSpLocks/>
          </p:cNvCxnSpPr>
          <p:nvPr/>
        </p:nvCxnSpPr>
        <p:spPr>
          <a:xfrm flipH="1">
            <a:off x="7595824" y="2529387"/>
            <a:ext cx="1141701" cy="3117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: вверх 40">
            <a:extLst>
              <a:ext uri="{FF2B5EF4-FFF2-40B4-BE49-F238E27FC236}">
                <a16:creationId xmlns:a16="http://schemas.microsoft.com/office/drawing/2014/main" xmlns="" id="{5D0A1D67-2890-E39A-D4F6-DFAA6BC9B0DC}"/>
              </a:ext>
            </a:extLst>
          </p:cNvPr>
          <p:cNvSpPr/>
          <p:nvPr/>
        </p:nvSpPr>
        <p:spPr>
          <a:xfrm rot="12093379" flipH="1">
            <a:off x="8093036" y="4055796"/>
            <a:ext cx="45719" cy="35686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02C35FCC-86B2-3274-A861-684C1C2F2996}"/>
              </a:ext>
            </a:extLst>
          </p:cNvPr>
          <p:cNvSpPr/>
          <p:nvPr/>
        </p:nvSpPr>
        <p:spPr>
          <a:xfrm>
            <a:off x="8146062" y="394147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xmlns="" id="{57473DB1-865F-A993-E1B7-D5FE23903C52}"/>
              </a:ext>
            </a:extLst>
          </p:cNvPr>
          <p:cNvSpPr/>
          <p:nvPr/>
        </p:nvSpPr>
        <p:spPr>
          <a:xfrm rot="12323151">
            <a:off x="9301646" y="1222888"/>
            <a:ext cx="152442" cy="826502"/>
          </a:xfrm>
          <a:prstGeom prst="upArrow">
            <a:avLst>
              <a:gd name="adj1" fmla="val 50000"/>
              <a:gd name="adj2" fmla="val 26321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49D5E02-752B-5971-38C7-55AD569A25B7}"/>
              </a:ext>
            </a:extLst>
          </p:cNvPr>
          <p:cNvSpPr txBox="1"/>
          <p:nvPr/>
        </p:nvSpPr>
        <p:spPr>
          <a:xfrm>
            <a:off x="3296106" y="1495567"/>
            <a:ext cx="966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r>
              <a:rPr lang="ru-RU" dirty="0"/>
              <a:t>ветра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E50A832-C668-A89F-CB76-88E2A0676EC1}"/>
              </a:ext>
            </a:extLst>
          </p:cNvPr>
          <p:cNvSpPr txBox="1"/>
          <p:nvPr/>
        </p:nvSpPr>
        <p:spPr>
          <a:xfrm>
            <a:off x="6869686" y="1249514"/>
            <a:ext cx="966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r>
              <a:rPr lang="ru-RU" dirty="0"/>
              <a:t>ветра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9181A5-4681-51F9-AAAD-94E3217F9073}"/>
              </a:ext>
            </a:extLst>
          </p:cNvPr>
          <p:cNvSpPr txBox="1"/>
          <p:nvPr/>
        </p:nvSpPr>
        <p:spPr>
          <a:xfrm>
            <a:off x="2149649" y="2126227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dirty="0"/>
              <a:t>m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D487973-31E9-40FF-49EF-888F98210318}"/>
              </a:ext>
            </a:extLst>
          </p:cNvPr>
          <p:cNvSpPr txBox="1"/>
          <p:nvPr/>
        </p:nvSpPr>
        <p:spPr>
          <a:xfrm>
            <a:off x="2242912" y="4142791"/>
            <a:ext cx="39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dirty="0"/>
              <a:t>a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73684E3-EA3E-67DF-50A8-3118F19205BA}"/>
              </a:ext>
            </a:extLst>
          </p:cNvPr>
          <p:cNvSpPr txBox="1"/>
          <p:nvPr/>
        </p:nvSpPr>
        <p:spPr>
          <a:xfrm>
            <a:off x="5429030" y="189326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dirty="0"/>
              <a:t>m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7FC5214-9777-DBDE-044B-458A9FE98CDE}"/>
              </a:ext>
            </a:extLst>
          </p:cNvPr>
          <p:cNvSpPr txBox="1"/>
          <p:nvPr/>
        </p:nvSpPr>
        <p:spPr>
          <a:xfrm>
            <a:off x="4311950" y="4728631"/>
            <a:ext cx="39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dirty="0"/>
              <a:t>a</a:t>
            </a:r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E38DC5E-B3BC-9F1C-92D1-C5F2E8080961}"/>
              </a:ext>
            </a:extLst>
          </p:cNvPr>
          <p:cNvSpPr txBox="1"/>
          <p:nvPr/>
        </p:nvSpPr>
        <p:spPr>
          <a:xfrm>
            <a:off x="7626038" y="4070566"/>
            <a:ext cx="39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dirty="0"/>
              <a:t>a</a:t>
            </a:r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DFD7361-CB9B-B5DE-00EC-3C77FCCC7194}"/>
              </a:ext>
            </a:extLst>
          </p:cNvPr>
          <p:cNvSpPr txBox="1"/>
          <p:nvPr/>
        </p:nvSpPr>
        <p:spPr>
          <a:xfrm>
            <a:off x="8308724" y="2113575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dirty="0"/>
              <a:t>m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9ACC1C9-0238-1431-1131-03629E649D8C}"/>
              </a:ext>
            </a:extLst>
          </p:cNvPr>
          <p:cNvSpPr txBox="1"/>
          <p:nvPr/>
        </p:nvSpPr>
        <p:spPr>
          <a:xfrm>
            <a:off x="5257108" y="357222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B07DF93-D573-7D9B-D4E8-70CE521D673D}"/>
              </a:ext>
            </a:extLst>
          </p:cNvPr>
          <p:cNvSpPr txBox="1"/>
          <p:nvPr/>
        </p:nvSpPr>
        <p:spPr>
          <a:xfrm>
            <a:off x="6287974" y="410282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dirty="0"/>
              <a:t>i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755FC24-2DAB-7E01-9BC7-9C59AC97CA50}"/>
              </a:ext>
            </a:extLst>
          </p:cNvPr>
          <p:cNvSpPr txBox="1"/>
          <p:nvPr/>
        </p:nvSpPr>
        <p:spPr>
          <a:xfrm rot="3417732">
            <a:off x="6765663" y="2272239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dirty="0"/>
              <a:t>a</a:t>
            </a:r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2D40866-4A5F-EF64-6651-2203505D4FA7}"/>
              </a:ext>
            </a:extLst>
          </p:cNvPr>
          <p:cNvSpPr txBox="1"/>
          <p:nvPr/>
        </p:nvSpPr>
        <p:spPr>
          <a:xfrm rot="16539063">
            <a:off x="4464928" y="304113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dirty="0"/>
              <a:t>i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054CC61-87C2-7F66-CAFC-C49DA516E071}"/>
              </a:ext>
            </a:extLst>
          </p:cNvPr>
          <p:cNvSpPr txBox="1"/>
          <p:nvPr/>
        </p:nvSpPr>
        <p:spPr>
          <a:xfrm>
            <a:off x="5978905" y="4904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F34D5431-F28B-14C8-83DE-D1AB6D18734E}"/>
              </a:ext>
            </a:extLst>
          </p:cNvPr>
          <p:cNvCxnSpPr>
            <a:cxnSpLocks/>
          </p:cNvCxnSpPr>
          <p:nvPr/>
        </p:nvCxnSpPr>
        <p:spPr>
          <a:xfrm flipV="1">
            <a:off x="6164231" y="4417482"/>
            <a:ext cx="305080" cy="535756"/>
          </a:xfrm>
          <a:prstGeom prst="straightConnector1">
            <a:avLst/>
          </a:prstGeom>
          <a:ln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82D35393-4BAD-8299-7998-4CFA9BD00240}"/>
              </a:ext>
            </a:extLst>
          </p:cNvPr>
          <p:cNvSpPr/>
          <p:nvPr/>
        </p:nvSpPr>
        <p:spPr>
          <a:xfrm>
            <a:off x="2629597" y="5566709"/>
            <a:ext cx="140391" cy="377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D4E2E185-859B-7026-15A7-4D4E4C7077FA}"/>
              </a:ext>
            </a:extLst>
          </p:cNvPr>
          <p:cNvSpPr/>
          <p:nvPr/>
        </p:nvSpPr>
        <p:spPr>
          <a:xfrm rot="245160">
            <a:off x="5391025" y="5582591"/>
            <a:ext cx="140391" cy="377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ED3A5C0D-4FE8-90B3-D8D8-0E6B4F03B354}"/>
              </a:ext>
            </a:extLst>
          </p:cNvPr>
          <p:cNvSpPr/>
          <p:nvPr/>
        </p:nvSpPr>
        <p:spPr>
          <a:xfrm rot="1348631">
            <a:off x="7535501" y="5423509"/>
            <a:ext cx="140391" cy="3774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: вверх 76">
            <a:extLst>
              <a:ext uri="{FF2B5EF4-FFF2-40B4-BE49-F238E27FC236}">
                <a16:creationId xmlns:a16="http://schemas.microsoft.com/office/drawing/2014/main" xmlns="" id="{E1B39A9A-6D57-694E-84F6-0E2C10843062}"/>
              </a:ext>
            </a:extLst>
          </p:cNvPr>
          <p:cNvSpPr/>
          <p:nvPr/>
        </p:nvSpPr>
        <p:spPr>
          <a:xfrm rot="16465884">
            <a:off x="5141265" y="5570225"/>
            <a:ext cx="122579" cy="353416"/>
          </a:xfrm>
          <a:prstGeom prst="upArrow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950A940D-F551-3033-0063-101E06154F30}"/>
              </a:ext>
            </a:extLst>
          </p:cNvPr>
          <p:cNvCxnSpPr>
            <a:cxnSpLocks/>
          </p:cNvCxnSpPr>
          <p:nvPr/>
        </p:nvCxnSpPr>
        <p:spPr>
          <a:xfrm>
            <a:off x="4487733" y="5702312"/>
            <a:ext cx="867528" cy="49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A9628D16-18B0-799E-76EF-CF98675FE1BC}"/>
              </a:ext>
            </a:extLst>
          </p:cNvPr>
          <p:cNvCxnSpPr>
            <a:cxnSpLocks/>
          </p:cNvCxnSpPr>
          <p:nvPr/>
        </p:nvCxnSpPr>
        <p:spPr>
          <a:xfrm flipH="1">
            <a:off x="4699667" y="4021608"/>
            <a:ext cx="108176" cy="1606665"/>
          </a:xfrm>
          <a:prstGeom prst="line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EFBDD63-95CF-D987-97A4-8CD9E6996A4B}"/>
              </a:ext>
            </a:extLst>
          </p:cNvPr>
          <p:cNvSpPr txBox="1"/>
          <p:nvPr/>
        </p:nvSpPr>
        <p:spPr>
          <a:xfrm>
            <a:off x="4597680" y="571284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ru-RU" b="1" baseline="-25000" dirty="0"/>
              <a:t>р</a:t>
            </a:r>
            <a:endParaRPr lang="ru-RU" dirty="0"/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32001C03-57DC-B3D6-C7D4-79A7FFEC0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42" t="46609" r="11566" b="26223"/>
          <a:stretch/>
        </p:blipFill>
        <p:spPr>
          <a:xfrm>
            <a:off x="8861362" y="3985763"/>
            <a:ext cx="3104692" cy="2546017"/>
          </a:xfrm>
          <a:prstGeom prst="rect">
            <a:avLst/>
          </a:prstGeom>
        </p:spPr>
      </p:pic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B8610EC6-6E9E-439C-AF8A-D569A2E23B01}"/>
              </a:ext>
            </a:extLst>
          </p:cNvPr>
          <p:cNvCxnSpPr>
            <a:cxnSpLocks/>
          </p:cNvCxnSpPr>
          <p:nvPr/>
        </p:nvCxnSpPr>
        <p:spPr>
          <a:xfrm flipH="1">
            <a:off x="5544686" y="5209994"/>
            <a:ext cx="3413373" cy="687518"/>
          </a:xfrm>
          <a:prstGeom prst="straightConnector1">
            <a:avLst/>
          </a:prstGeom>
          <a:ln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147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Сборка полужусткого 8.JPG">
            <a:extLst>
              <a:ext uri="{FF2B5EF4-FFF2-40B4-BE49-F238E27FC236}">
                <a16:creationId xmlns:a16="http://schemas.microsoft.com/office/drawing/2014/main" xmlns="" id="{6BC066D1-87A7-D09F-9CE0-B6B3AAEDEC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2500" t="12433" r="17968" b="6909"/>
          <a:stretch>
            <a:fillRect/>
          </a:stretch>
        </p:blipFill>
        <p:spPr>
          <a:xfrm>
            <a:off x="69254" y="1252538"/>
            <a:ext cx="5938345" cy="48707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788329-AF88-2EA6-491E-28A20344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41287"/>
            <a:ext cx="11925300" cy="11112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концепцию ГСУ выбрать для дирижабля без хвостового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оперен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Рисунок 29" descr="Сборка полужусткого 3.JPG">
            <a:extLst>
              <a:ext uri="{FF2B5EF4-FFF2-40B4-BE49-F238E27FC236}">
                <a16:creationId xmlns:a16="http://schemas.microsoft.com/office/drawing/2014/main" xmlns="" id="{8372D633-467C-3BAF-0139-20C6CDF9A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989" t="23482" r="21875" b="22377"/>
          <a:stretch/>
        </p:blipFill>
        <p:spPr>
          <a:xfrm>
            <a:off x="5743574" y="1752601"/>
            <a:ext cx="6315075" cy="3548061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D79DBDD4-0E84-0A17-1417-F6666763A458}"/>
              </a:ext>
            </a:extLst>
          </p:cNvPr>
          <p:cNvCxnSpPr/>
          <p:nvPr/>
        </p:nvCxnSpPr>
        <p:spPr>
          <a:xfrm rot="16200000" flipH="1">
            <a:off x="438131" y="2386006"/>
            <a:ext cx="2000264" cy="857257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D5392F4-1ACF-04F4-7DEF-8A70F1DF9708}"/>
              </a:ext>
            </a:extLst>
          </p:cNvPr>
          <p:cNvSpPr txBox="1"/>
          <p:nvPr/>
        </p:nvSpPr>
        <p:spPr>
          <a:xfrm>
            <a:off x="173734" y="1465503"/>
            <a:ext cx="18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Мягкая оболочка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FC54D97F-9D50-BB35-98B9-707F7717E345}"/>
              </a:ext>
            </a:extLst>
          </p:cNvPr>
          <p:cNvCxnSpPr>
            <a:cxnSpLocks/>
          </p:cNvCxnSpPr>
          <p:nvPr/>
        </p:nvCxnSpPr>
        <p:spPr>
          <a:xfrm flipV="1">
            <a:off x="1390650" y="5353050"/>
            <a:ext cx="862013" cy="971550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5C2FC44C-03A9-E28B-3BFF-437112798422}"/>
              </a:ext>
            </a:extLst>
          </p:cNvPr>
          <p:cNvCxnSpPr>
            <a:cxnSpLocks/>
          </p:cNvCxnSpPr>
          <p:nvPr/>
        </p:nvCxnSpPr>
        <p:spPr>
          <a:xfrm flipH="1">
            <a:off x="8398470" y="2304422"/>
            <a:ext cx="1387442" cy="2062795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5F899B70-FB1A-39CD-F6E3-DBEC5199BFD5}"/>
              </a:ext>
            </a:extLst>
          </p:cNvPr>
          <p:cNvCxnSpPr>
            <a:cxnSpLocks/>
          </p:cNvCxnSpPr>
          <p:nvPr/>
        </p:nvCxnSpPr>
        <p:spPr>
          <a:xfrm flipH="1" flipV="1">
            <a:off x="8827098" y="4814900"/>
            <a:ext cx="1360371" cy="975228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6D70279E-22E1-2DF5-A37B-4A1AB6377795}"/>
              </a:ext>
            </a:extLst>
          </p:cNvPr>
          <p:cNvCxnSpPr>
            <a:cxnSpLocks/>
          </p:cNvCxnSpPr>
          <p:nvPr/>
        </p:nvCxnSpPr>
        <p:spPr>
          <a:xfrm flipV="1">
            <a:off x="5476878" y="4329125"/>
            <a:ext cx="1690388" cy="738175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71669237-FC6C-A97D-C901-2707F589E76A}"/>
              </a:ext>
            </a:extLst>
          </p:cNvPr>
          <p:cNvCxnSpPr>
            <a:cxnSpLocks/>
          </p:cNvCxnSpPr>
          <p:nvPr/>
        </p:nvCxnSpPr>
        <p:spPr>
          <a:xfrm flipH="1" flipV="1">
            <a:off x="3038426" y="5180349"/>
            <a:ext cx="1052562" cy="942966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8A3F84C5-BAE5-4052-8466-F8BCE66AC97B}"/>
              </a:ext>
            </a:extLst>
          </p:cNvPr>
          <p:cNvCxnSpPr>
            <a:cxnSpLocks/>
          </p:cNvCxnSpPr>
          <p:nvPr/>
        </p:nvCxnSpPr>
        <p:spPr>
          <a:xfrm flipH="1" flipV="1">
            <a:off x="4214716" y="4329125"/>
            <a:ext cx="557309" cy="1276337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524970EF-3EE6-AA6E-49BA-BF9FFC086D86}"/>
              </a:ext>
            </a:extLst>
          </p:cNvPr>
          <p:cNvCxnSpPr>
            <a:cxnSpLocks/>
          </p:cNvCxnSpPr>
          <p:nvPr/>
        </p:nvCxnSpPr>
        <p:spPr>
          <a:xfrm flipH="1">
            <a:off x="10153062" y="3228392"/>
            <a:ext cx="670448" cy="743538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ACB4CB09-7E07-3C37-23E8-140325E744C3}"/>
              </a:ext>
            </a:extLst>
          </p:cNvPr>
          <p:cNvCxnSpPr>
            <a:cxnSpLocks/>
          </p:cNvCxnSpPr>
          <p:nvPr/>
        </p:nvCxnSpPr>
        <p:spPr>
          <a:xfrm>
            <a:off x="2747963" y="1902848"/>
            <a:ext cx="742993" cy="1313595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4C7E18E-3F4F-D2AE-3F46-2F5D73B19D20}"/>
              </a:ext>
            </a:extLst>
          </p:cNvPr>
          <p:cNvSpPr txBox="1"/>
          <p:nvPr/>
        </p:nvSpPr>
        <p:spPr>
          <a:xfrm>
            <a:off x="2559005" y="1567935"/>
            <a:ext cx="125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баллонеты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E52C4C1-2E27-87FC-D043-958D0F66415E}"/>
              </a:ext>
            </a:extLst>
          </p:cNvPr>
          <p:cNvSpPr txBox="1"/>
          <p:nvPr/>
        </p:nvSpPr>
        <p:spPr>
          <a:xfrm>
            <a:off x="1088964" y="6370713"/>
            <a:ext cx="19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Жесткая оболочка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9BA5D40-78B3-55C8-8196-D0BCADA53382}"/>
              </a:ext>
            </a:extLst>
          </p:cNvPr>
          <p:cNvSpPr txBox="1"/>
          <p:nvPr/>
        </p:nvSpPr>
        <p:spPr>
          <a:xfrm>
            <a:off x="4098904" y="6039292"/>
            <a:ext cx="301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Четырехвекторный</a:t>
            </a:r>
            <a:r>
              <a:rPr lang="ru-RU" dirty="0"/>
              <a:t> пост тяги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21032B8-E114-4AA9-F079-6A5A067689DB}"/>
              </a:ext>
            </a:extLst>
          </p:cNvPr>
          <p:cNvSpPr txBox="1"/>
          <p:nvPr/>
        </p:nvSpPr>
        <p:spPr>
          <a:xfrm>
            <a:off x="4725908" y="5605462"/>
            <a:ext cx="281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Шестивекторный</a:t>
            </a:r>
            <a:r>
              <a:rPr lang="ru-RU" dirty="0"/>
              <a:t> пост тяги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84776C4-0191-9718-505F-5F4A62ABBCA4}"/>
              </a:ext>
            </a:extLst>
          </p:cNvPr>
          <p:cNvSpPr txBox="1"/>
          <p:nvPr/>
        </p:nvSpPr>
        <p:spPr>
          <a:xfrm>
            <a:off x="5160584" y="4950821"/>
            <a:ext cx="301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Четырехвекторный</a:t>
            </a:r>
            <a:r>
              <a:rPr lang="ru-RU" dirty="0"/>
              <a:t> пост тяги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BEC8785-76BE-E7AB-BF79-8CB056AF6C94}"/>
              </a:ext>
            </a:extLst>
          </p:cNvPr>
          <p:cNvSpPr txBox="1"/>
          <p:nvPr/>
        </p:nvSpPr>
        <p:spPr>
          <a:xfrm>
            <a:off x="8868962" y="1915599"/>
            <a:ext cx="18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Грузовая кабина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49DFB81-D2ED-D891-FE36-C5074F344473}"/>
              </a:ext>
            </a:extLst>
          </p:cNvPr>
          <p:cNvSpPr txBox="1"/>
          <p:nvPr/>
        </p:nvSpPr>
        <p:spPr>
          <a:xfrm>
            <a:off x="10683551" y="2327686"/>
            <a:ext cx="138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Шестивекторный</a:t>
            </a:r>
            <a:r>
              <a:rPr lang="ru-RU" dirty="0"/>
              <a:t> пост тяги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A459F9-B3CD-F0B8-802E-CA35F2BE1C8E}"/>
              </a:ext>
            </a:extLst>
          </p:cNvPr>
          <p:cNvSpPr txBox="1"/>
          <p:nvPr/>
        </p:nvSpPr>
        <p:spPr>
          <a:xfrm>
            <a:off x="9916222" y="5753983"/>
            <a:ext cx="207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Причальная турель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180409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1010C-0FBC-953A-B5BC-3D915424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8" y="194413"/>
            <a:ext cx="11796712" cy="7272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управления по курсу, тангажу и крену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776E2C-2BD5-D115-23C0-7A2D651A4E4F}"/>
              </a:ext>
            </a:extLst>
          </p:cNvPr>
          <p:cNvSpPr txBox="1"/>
          <p:nvPr/>
        </p:nvSpPr>
        <p:spPr>
          <a:xfrm>
            <a:off x="204788" y="5760051"/>
            <a:ext cx="6143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1-носовой обтекатель. 2- циклические движители</a:t>
            </a:r>
            <a:r>
              <a:rPr lang="ru-RU" dirty="0" smtClean="0"/>
              <a:t>. 3- </a:t>
            </a:r>
            <a:r>
              <a:rPr lang="ru-RU" dirty="0"/>
              <a:t>блок гибридной силовой установки. 4-реверсивный воздушный винт. 5 –хвостовой обтекатель.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C129A3FC-9871-CC23-AF4F-5C22EA1BF8DF}"/>
              </a:ext>
            </a:extLst>
          </p:cNvPr>
          <p:cNvGrpSpPr/>
          <p:nvPr/>
        </p:nvGrpSpPr>
        <p:grpSpPr>
          <a:xfrm>
            <a:off x="689981" y="1569194"/>
            <a:ext cx="5515004" cy="3372058"/>
            <a:chOff x="500034" y="1571612"/>
            <a:chExt cx="7572396" cy="4143404"/>
          </a:xfrm>
        </p:grpSpPr>
        <p:pic>
          <p:nvPicPr>
            <p:cNvPr id="4" name="Рисунок 3" descr="шестивекторная установка.jpg">
              <a:extLst>
                <a:ext uri="{FF2B5EF4-FFF2-40B4-BE49-F238E27FC236}">
                  <a16:creationId xmlns:a16="http://schemas.microsoft.com/office/drawing/2014/main" xmlns="" id="{ABDE0AC2-2EC3-A0F0-9225-D55647BC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34" y="1571612"/>
              <a:ext cx="7572396" cy="3528176"/>
            </a:xfrm>
            <a:prstGeom prst="rect">
              <a:avLst/>
            </a:prstGeom>
          </p:spPr>
        </p:pic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xmlns="" id="{C2952679-FB67-141D-886B-03C74ED7CB40}"/>
                </a:ext>
              </a:extLst>
            </p:cNvPr>
            <p:cNvCxnSpPr/>
            <p:nvPr/>
          </p:nvCxnSpPr>
          <p:spPr>
            <a:xfrm rot="16200000" flipH="1">
              <a:off x="2107389" y="4036223"/>
              <a:ext cx="1143008" cy="5000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51AF2C52-A4BB-A36D-8119-C24B96935CC7}"/>
                </a:ext>
              </a:extLst>
            </p:cNvPr>
            <p:cNvCxnSpPr/>
            <p:nvPr/>
          </p:nvCxnSpPr>
          <p:spPr>
            <a:xfrm rot="16200000" flipV="1">
              <a:off x="3607587" y="4536289"/>
              <a:ext cx="928694" cy="428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024E449-6B0D-A973-E381-4F263779B09A}"/>
                </a:ext>
              </a:extLst>
            </p:cNvPr>
            <p:cNvSpPr txBox="1"/>
            <p:nvPr/>
          </p:nvSpPr>
          <p:spPr>
            <a:xfrm rot="3993449">
              <a:off x="2065136" y="2847001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1.6 м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4601AF9D-8DF7-A3AA-A480-8D6157EF3808}"/>
                </a:ext>
              </a:extLst>
            </p:cNvPr>
            <p:cNvCxnSpPr/>
            <p:nvPr/>
          </p:nvCxnSpPr>
          <p:spPr>
            <a:xfrm rot="16200000" flipV="1">
              <a:off x="2750331" y="5036355"/>
              <a:ext cx="928694" cy="428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244CB053-4C14-B2E9-6FE2-8194A8727F9D}"/>
                </a:ext>
              </a:extLst>
            </p:cNvPr>
            <p:cNvCxnSpPr/>
            <p:nvPr/>
          </p:nvCxnSpPr>
          <p:spPr>
            <a:xfrm rot="16200000" flipV="1">
              <a:off x="1750199" y="3036091"/>
              <a:ext cx="928694" cy="428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xmlns="" id="{D8D8173F-8F83-B138-0B93-78C177E71CD3}"/>
                </a:ext>
              </a:extLst>
            </p:cNvPr>
            <p:cNvCxnSpPr/>
            <p:nvPr/>
          </p:nvCxnSpPr>
          <p:spPr>
            <a:xfrm flipV="1">
              <a:off x="3357554" y="5143512"/>
              <a:ext cx="928694" cy="5000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9827E53-0F3A-24F6-0421-3CB806F5371D}"/>
                </a:ext>
              </a:extLst>
            </p:cNvPr>
            <p:cNvSpPr txBox="1"/>
            <p:nvPr/>
          </p:nvSpPr>
          <p:spPr>
            <a:xfrm rot="19825391">
              <a:off x="3420012" y="5074141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2 м</a:t>
              </a: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xmlns="" id="{39A2193D-A673-5112-2D6E-78711F579C97}"/>
                </a:ext>
              </a:extLst>
            </p:cNvPr>
            <p:cNvCxnSpPr/>
            <p:nvPr/>
          </p:nvCxnSpPr>
          <p:spPr>
            <a:xfrm rot="16200000" flipH="1">
              <a:off x="4964909" y="2321711"/>
              <a:ext cx="1500198" cy="8572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B19AB0B0-86CC-EF16-92B9-2A0ECE966E9E}"/>
                </a:ext>
              </a:extLst>
            </p:cNvPr>
            <p:cNvCxnSpPr/>
            <p:nvPr/>
          </p:nvCxnSpPr>
          <p:spPr>
            <a:xfrm rot="16200000" flipV="1">
              <a:off x="5893603" y="3750471"/>
              <a:ext cx="928694" cy="428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25BC01A-9973-E549-9460-8A53A6949226}"/>
                </a:ext>
              </a:extLst>
            </p:cNvPr>
            <p:cNvSpPr txBox="1"/>
            <p:nvPr/>
          </p:nvSpPr>
          <p:spPr>
            <a:xfrm rot="3993449">
              <a:off x="6321190" y="391769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2.5 м</a:t>
              </a: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xmlns="" id="{7785AE5F-B480-67A7-64AD-A6E88B8FA1A6}"/>
                </a:ext>
              </a:extLst>
            </p:cNvPr>
            <p:cNvCxnSpPr/>
            <p:nvPr/>
          </p:nvCxnSpPr>
          <p:spPr>
            <a:xfrm>
              <a:off x="1428728" y="3857628"/>
              <a:ext cx="785818" cy="428628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xmlns="" id="{BAA111BE-2C76-8F68-864A-6E98A8AA90E4}"/>
                </a:ext>
              </a:extLst>
            </p:cNvPr>
            <p:cNvCxnSpPr/>
            <p:nvPr/>
          </p:nvCxnSpPr>
          <p:spPr>
            <a:xfrm rot="16200000" flipH="1">
              <a:off x="2607455" y="3036091"/>
              <a:ext cx="642942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xmlns="" id="{C5CAB5CC-A83E-8341-D5DA-69EEC0B14449}"/>
                </a:ext>
              </a:extLst>
            </p:cNvPr>
            <p:cNvCxnSpPr/>
            <p:nvPr/>
          </p:nvCxnSpPr>
          <p:spPr>
            <a:xfrm>
              <a:off x="2786050" y="2857496"/>
              <a:ext cx="1428760" cy="71438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F3FC2F88-844C-92CD-B4CD-E0751C4F00D1}"/>
                </a:ext>
              </a:extLst>
            </p:cNvPr>
            <p:cNvCxnSpPr/>
            <p:nvPr/>
          </p:nvCxnSpPr>
          <p:spPr>
            <a:xfrm>
              <a:off x="4286248" y="1857364"/>
              <a:ext cx="1000132" cy="785818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xmlns="" id="{95D411C5-F0A4-AFB2-D4CB-E324A53D6E4A}"/>
                </a:ext>
              </a:extLst>
            </p:cNvPr>
            <p:cNvCxnSpPr/>
            <p:nvPr/>
          </p:nvCxnSpPr>
          <p:spPr>
            <a:xfrm rot="10800000">
              <a:off x="4143372" y="3857628"/>
              <a:ext cx="1071570" cy="857256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xmlns="" id="{A404F96D-82F4-05E7-6820-36EC93BB8A69}"/>
                </a:ext>
              </a:extLst>
            </p:cNvPr>
            <p:cNvCxnSpPr/>
            <p:nvPr/>
          </p:nvCxnSpPr>
          <p:spPr>
            <a:xfrm rot="10800000" flipV="1">
              <a:off x="6143636" y="1785926"/>
              <a:ext cx="1571636" cy="71438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4F01589-0FE2-B6E5-9ADD-C206523FB356}"/>
                </a:ext>
              </a:extLst>
            </p:cNvPr>
            <p:cNvSpPr txBox="1"/>
            <p:nvPr/>
          </p:nvSpPr>
          <p:spPr>
            <a:xfrm>
              <a:off x="1142976" y="350043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69E74DE-44F4-BB0F-267E-4430926029E2}"/>
                </a:ext>
              </a:extLst>
            </p:cNvPr>
            <p:cNvSpPr txBox="1"/>
            <p:nvPr/>
          </p:nvSpPr>
          <p:spPr>
            <a:xfrm>
              <a:off x="2500298" y="25003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45A6117-13A2-31C5-D4C6-F94FC1212934}"/>
                </a:ext>
              </a:extLst>
            </p:cNvPr>
            <p:cNvSpPr txBox="1"/>
            <p:nvPr/>
          </p:nvSpPr>
          <p:spPr>
            <a:xfrm>
              <a:off x="5214942" y="46434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A788389-B7F0-E96D-DC1C-7FCD816622F8}"/>
                </a:ext>
              </a:extLst>
            </p:cNvPr>
            <p:cNvSpPr txBox="1"/>
            <p:nvPr/>
          </p:nvSpPr>
          <p:spPr>
            <a:xfrm>
              <a:off x="7715272" y="16430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6965FC1-92CE-94AA-4CA1-6DE8F6A9D1A6}"/>
                </a:ext>
              </a:extLst>
            </p:cNvPr>
            <p:cNvSpPr txBox="1"/>
            <p:nvPr/>
          </p:nvSpPr>
          <p:spPr>
            <a:xfrm>
              <a:off x="4071934" y="15716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5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6877F67E-CB76-A9B9-1271-7AC0B6A336E8}"/>
              </a:ext>
            </a:extLst>
          </p:cNvPr>
          <p:cNvGrpSpPr/>
          <p:nvPr/>
        </p:nvGrpSpPr>
        <p:grpSpPr>
          <a:xfrm>
            <a:off x="6600636" y="1269206"/>
            <a:ext cx="4883716" cy="4319588"/>
            <a:chOff x="1210385" y="285728"/>
            <a:chExt cx="6576325" cy="6215106"/>
          </a:xfrm>
        </p:grpSpPr>
        <p:pic>
          <p:nvPicPr>
            <p:cNvPr id="28" name="Рисунок 27" descr="Сборка полужусткого 4.JPG">
              <a:extLst>
                <a:ext uri="{FF2B5EF4-FFF2-40B4-BE49-F238E27FC236}">
                  <a16:creationId xmlns:a16="http://schemas.microsoft.com/office/drawing/2014/main" xmlns="" id="{1C1467B3-9893-05F2-5546-397966F8A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3437" t="2489" r="8593" b="1384"/>
            <a:stretch>
              <a:fillRect/>
            </a:stretch>
          </p:blipFill>
          <p:spPr>
            <a:xfrm>
              <a:off x="1571604" y="285728"/>
              <a:ext cx="6215106" cy="6215106"/>
            </a:xfrm>
            <a:prstGeom prst="rect">
              <a:avLst/>
            </a:prstGeom>
          </p:spPr>
        </p:pic>
        <p:sp>
          <p:nvSpPr>
            <p:cNvPr id="29" name="Стрелка влево 2">
              <a:extLst>
                <a:ext uri="{FF2B5EF4-FFF2-40B4-BE49-F238E27FC236}">
                  <a16:creationId xmlns:a16="http://schemas.microsoft.com/office/drawing/2014/main" xmlns="" id="{58FA4140-E227-C3F1-70A7-C779C87BF859}"/>
                </a:ext>
              </a:extLst>
            </p:cNvPr>
            <p:cNvSpPr/>
            <p:nvPr/>
          </p:nvSpPr>
          <p:spPr>
            <a:xfrm>
              <a:off x="5572132" y="4214818"/>
              <a:ext cx="1357322" cy="357190"/>
            </a:xfrm>
            <a:prstGeom prst="leftArrow">
              <a:avLst>
                <a:gd name="adj1" fmla="val 50000"/>
                <a:gd name="adj2" fmla="val 139599"/>
              </a:avLst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лево 3">
              <a:extLst>
                <a:ext uri="{FF2B5EF4-FFF2-40B4-BE49-F238E27FC236}">
                  <a16:creationId xmlns:a16="http://schemas.microsoft.com/office/drawing/2014/main" xmlns="" id="{C2EFE40E-3C6A-ABD2-30BE-5358B640889E}"/>
                </a:ext>
              </a:extLst>
            </p:cNvPr>
            <p:cNvSpPr/>
            <p:nvPr/>
          </p:nvSpPr>
          <p:spPr>
            <a:xfrm rot="16200000">
              <a:off x="2143108" y="4643446"/>
              <a:ext cx="642942" cy="214314"/>
            </a:xfrm>
            <a:prstGeom prst="leftArrow">
              <a:avLst>
                <a:gd name="adj1" fmla="val 50000"/>
                <a:gd name="adj2" fmla="val 139599"/>
              </a:avLst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лево 4">
              <a:extLst>
                <a:ext uri="{FF2B5EF4-FFF2-40B4-BE49-F238E27FC236}">
                  <a16:creationId xmlns:a16="http://schemas.microsoft.com/office/drawing/2014/main" xmlns="" id="{6BFDAE44-6980-A780-D8ED-32C6FFC46B82}"/>
                </a:ext>
              </a:extLst>
            </p:cNvPr>
            <p:cNvSpPr/>
            <p:nvPr/>
          </p:nvSpPr>
          <p:spPr>
            <a:xfrm rot="1843713">
              <a:off x="1210385" y="3893577"/>
              <a:ext cx="1357322" cy="357190"/>
            </a:xfrm>
            <a:prstGeom prst="leftArrow">
              <a:avLst>
                <a:gd name="adj1" fmla="val 50000"/>
                <a:gd name="adj2" fmla="val 139599"/>
              </a:avLst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xmlns="" id="{C66B489B-081F-14B9-1079-C60F42C44805}"/>
                </a:ext>
              </a:extLst>
            </p:cNvPr>
            <p:cNvCxnSpPr>
              <a:stCxn id="31" idx="3"/>
            </p:cNvCxnSpPr>
            <p:nvPr/>
          </p:nvCxnSpPr>
          <p:spPr>
            <a:xfrm flipH="1">
              <a:off x="1285852" y="4418948"/>
              <a:ext cx="1186569" cy="10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xmlns="" id="{1105C696-9EFB-37C0-6E25-3DDC25C87C6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143438" y="4000174"/>
              <a:ext cx="71372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139FA9E4-BD7C-1859-0544-ECA401C26DB6}"/>
                </a:ext>
              </a:extLst>
            </p:cNvPr>
            <p:cNvCxnSpPr>
              <a:stCxn id="31" idx="1"/>
            </p:cNvCxnSpPr>
            <p:nvPr/>
          </p:nvCxnSpPr>
          <p:spPr>
            <a:xfrm rot="10800000" flipV="1">
              <a:off x="1285853" y="3725396"/>
              <a:ext cx="19819" cy="77517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C52DD556-7428-383F-9931-22A98DE93D5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357290" y="3714752"/>
              <a:ext cx="1143008" cy="15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01680CF-B726-1FD2-EE0E-6131CFD8E2D0}"/>
                </a:ext>
              </a:extLst>
            </p:cNvPr>
            <p:cNvSpPr txBox="1"/>
            <p:nvPr/>
          </p:nvSpPr>
          <p:spPr>
            <a:xfrm>
              <a:off x="1785918" y="3143248"/>
              <a:ext cx="29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endParaRPr lang="ru-RU" dirty="0"/>
            </a:p>
          </p:txBody>
        </p:sp>
      </p:grp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2D120E45-E14A-3862-3F01-AAF1934CC2E0}"/>
              </a:ext>
            </a:extLst>
          </p:cNvPr>
          <p:cNvSpPr txBox="1">
            <a:spLocks/>
          </p:cNvSpPr>
          <p:nvPr/>
        </p:nvSpPr>
        <p:spPr>
          <a:xfrm>
            <a:off x="65316" y="5000015"/>
            <a:ext cx="10515600" cy="72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/>
              <a:t>Шестивекторный</a:t>
            </a:r>
            <a:r>
              <a:rPr lang="ru-RU" sz="2800" dirty="0"/>
              <a:t> пост создания тяги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995F83D5-77D3-52C2-DD0B-324A7F9B328C}"/>
              </a:ext>
            </a:extLst>
          </p:cNvPr>
          <p:cNvSpPr txBox="1">
            <a:spLocks/>
          </p:cNvSpPr>
          <p:nvPr/>
        </p:nvSpPr>
        <p:spPr>
          <a:xfrm>
            <a:off x="7286625" y="5690904"/>
            <a:ext cx="4010025" cy="72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Дирижабль вид спереди</a:t>
            </a:r>
          </a:p>
        </p:txBody>
      </p:sp>
    </p:spTree>
    <p:extLst>
      <p:ext uri="{BB962C8B-B14F-4D97-AF65-F5344CB8AC3E}">
        <p14:creationId xmlns:p14="http://schemas.microsoft.com/office/powerpoint/2010/main" xmlns="" val="168825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BD722E-06CD-090A-DE7B-956BF8EA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37301"/>
            <a:ext cx="10515600" cy="7921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дирижабль 8 тыс. 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27A1BDFC-60AF-6D2A-5A05-C452F565ECCE}"/>
              </a:ext>
            </a:extLst>
          </p:cNvPr>
          <p:cNvGrpSpPr/>
          <p:nvPr/>
        </p:nvGrpSpPr>
        <p:grpSpPr>
          <a:xfrm>
            <a:off x="628619" y="989103"/>
            <a:ext cx="8722251" cy="4063923"/>
            <a:chOff x="142844" y="1151028"/>
            <a:chExt cx="8722251" cy="406392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7F780C78-1702-B244-7869-117C6C2A1C92}"/>
                </a:ext>
              </a:extLst>
            </p:cNvPr>
            <p:cNvGrpSpPr/>
            <p:nvPr/>
          </p:nvGrpSpPr>
          <p:grpSpPr>
            <a:xfrm>
              <a:off x="142844" y="1151028"/>
              <a:ext cx="8722251" cy="4063923"/>
              <a:chOff x="142844" y="1151028"/>
              <a:chExt cx="8722251" cy="4063923"/>
            </a:xfrm>
          </p:grpSpPr>
          <p:pic>
            <p:nvPicPr>
              <p:cNvPr id="4" name="Рисунок 3" descr="дерижабль 1.jpg">
                <a:extLst>
                  <a:ext uri="{FF2B5EF4-FFF2-40B4-BE49-F238E27FC236}">
                    <a16:creationId xmlns:a16="http://schemas.microsoft.com/office/drawing/2014/main" xmlns="" id="{F69A1ABD-24D0-E028-0066-D9DEF7568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2844" y="1151028"/>
                <a:ext cx="8722251" cy="4063923"/>
              </a:xfrm>
              <a:prstGeom prst="rect">
                <a:avLst/>
              </a:prstGeom>
            </p:spPr>
          </p:pic>
          <p:cxnSp>
            <p:nvCxnSpPr>
              <p:cNvPr id="5" name="Прямая соединительная линия 4">
                <a:extLst>
                  <a:ext uri="{FF2B5EF4-FFF2-40B4-BE49-F238E27FC236}">
                    <a16:creationId xmlns:a16="http://schemas.microsoft.com/office/drawing/2014/main" xmlns="" id="{6A35EC4D-1D05-232B-F87E-9BBC7DCA85EB}"/>
                  </a:ext>
                </a:extLst>
              </p:cNvPr>
              <p:cNvCxnSpPr/>
              <p:nvPr/>
            </p:nvCxnSpPr>
            <p:spPr>
              <a:xfrm rot="5400000" flipH="1" flipV="1">
                <a:off x="-320709" y="2606669"/>
                <a:ext cx="135732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xmlns="" id="{91A62834-7ECF-E59E-27E7-4E964D803C6A}"/>
                  </a:ext>
                </a:extLst>
              </p:cNvPr>
              <p:cNvCxnSpPr/>
              <p:nvPr/>
            </p:nvCxnSpPr>
            <p:spPr>
              <a:xfrm rot="5400000" flipH="1" flipV="1">
                <a:off x="7823223" y="2749545"/>
                <a:ext cx="135732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>
                <a:extLst>
                  <a:ext uri="{FF2B5EF4-FFF2-40B4-BE49-F238E27FC236}">
                    <a16:creationId xmlns:a16="http://schemas.microsoft.com/office/drawing/2014/main" xmlns="" id="{0EFFF5E8-26AE-F719-9D98-10D38F1513F2}"/>
                  </a:ext>
                </a:extLst>
              </p:cNvPr>
              <p:cNvCxnSpPr/>
              <p:nvPr/>
            </p:nvCxnSpPr>
            <p:spPr>
              <a:xfrm>
                <a:off x="347634" y="1919278"/>
                <a:ext cx="8143932" cy="1428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xmlns="" id="{AF3D67D6-29A3-63E1-856B-F4C07A050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3825" y="2286000"/>
              <a:ext cx="42863" cy="1814513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C180FE0-3A87-0C79-3AC1-BEF0C9B6D2BB}"/>
                </a:ext>
              </a:extLst>
            </p:cNvPr>
            <p:cNvSpPr txBox="1"/>
            <p:nvPr/>
          </p:nvSpPr>
          <p:spPr>
            <a:xfrm>
              <a:off x="5351401" y="1692822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72 м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668EDC2-63A7-D507-6CCE-07D36D2663C1}"/>
                </a:ext>
              </a:extLst>
            </p:cNvPr>
            <p:cNvSpPr txBox="1"/>
            <p:nvPr/>
          </p:nvSpPr>
          <p:spPr>
            <a:xfrm rot="16200000">
              <a:off x="3457042" y="2930786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16 м</a:t>
              </a:r>
            </a:p>
          </p:txBody>
        </p:sp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06D671E1-225B-A677-2C3B-B2AA83BD0D69}"/>
              </a:ext>
            </a:extLst>
          </p:cNvPr>
          <p:cNvCxnSpPr>
            <a:cxnSpLocks/>
          </p:cNvCxnSpPr>
          <p:nvPr/>
        </p:nvCxnSpPr>
        <p:spPr>
          <a:xfrm flipH="1" flipV="1">
            <a:off x="5195791" y="3590937"/>
            <a:ext cx="1432221" cy="800088"/>
          </a:xfrm>
          <a:prstGeom prst="straightConnector1">
            <a:avLst/>
          </a:prstGeom>
          <a:ln w="12700">
            <a:solidFill>
              <a:schemeClr val="tx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BAF303-316B-F973-E93B-F1C17C4F25A3}"/>
              </a:ext>
            </a:extLst>
          </p:cNvPr>
          <p:cNvSpPr txBox="1"/>
          <p:nvPr/>
        </p:nvSpPr>
        <p:spPr>
          <a:xfrm>
            <a:off x="6732567" y="4296217"/>
            <a:ext cx="4621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двигателя 134 кВт  (</a:t>
            </a:r>
            <a:r>
              <a:rPr lang="en-US" dirty="0" err="1"/>
              <a:t>Licoming</a:t>
            </a:r>
            <a:r>
              <a:rPr lang="en-US" dirty="0"/>
              <a:t> IO-360)</a:t>
            </a:r>
          </a:p>
          <a:p>
            <a:r>
              <a:rPr lang="ru-RU" dirty="0"/>
              <a:t>Суммарная тяга 4000 Н (120 км/ч)</a:t>
            </a:r>
          </a:p>
          <a:p>
            <a:r>
              <a:rPr lang="ru-RU" dirty="0"/>
              <a:t>8000 Н на месте,</a:t>
            </a:r>
          </a:p>
          <a:p>
            <a:r>
              <a:rPr lang="ru-RU" dirty="0"/>
              <a:t>Максимальный разворачивающий момент 32 000 Н*м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73A3968-F741-5FC7-AB5E-25A2F5043C89}"/>
              </a:ext>
            </a:extLst>
          </p:cNvPr>
          <p:cNvSpPr txBox="1"/>
          <p:nvPr/>
        </p:nvSpPr>
        <p:spPr>
          <a:xfrm>
            <a:off x="446653" y="4600885"/>
            <a:ext cx="4641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двигателя 134 кВт  (</a:t>
            </a:r>
            <a:r>
              <a:rPr lang="en-US" dirty="0" err="1"/>
              <a:t>Licoming</a:t>
            </a:r>
            <a:r>
              <a:rPr lang="en-US" dirty="0"/>
              <a:t> IO-360)</a:t>
            </a:r>
            <a:r>
              <a:rPr lang="ru-RU" dirty="0"/>
              <a:t> -234 кг.</a:t>
            </a:r>
          </a:p>
          <a:p>
            <a:r>
              <a:rPr lang="ru-RU" dirty="0"/>
              <a:t>Запас топлива на 12 часов </a:t>
            </a:r>
            <a:r>
              <a:rPr lang="ru-RU" dirty="0" smtClean="0"/>
              <a:t>- 840 </a:t>
            </a:r>
            <a:r>
              <a:rPr lang="ru-RU" dirty="0"/>
              <a:t>кг.</a:t>
            </a:r>
          </a:p>
          <a:p>
            <a:r>
              <a:rPr lang="ru-RU" dirty="0"/>
              <a:t>В сумме -1074 кг.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234DF0C-83B7-65A5-9210-A36453268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4198" y="3619904"/>
            <a:ext cx="2053700" cy="1542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EADF1A-6742-1868-155A-28AFB57453DE}"/>
              </a:ext>
            </a:extLst>
          </p:cNvPr>
          <p:cNvSpPr txBox="1"/>
          <p:nvPr/>
        </p:nvSpPr>
        <p:spPr>
          <a:xfrm>
            <a:off x="446653" y="5605803"/>
            <a:ext cx="5383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Невозможно </a:t>
            </a:r>
            <a:r>
              <a:rPr lang="ru-RU" dirty="0">
                <a:solidFill>
                  <a:srgbClr val="FF0000"/>
                </a:solidFill>
              </a:rPr>
              <a:t>причаливать без причальной команды</a:t>
            </a:r>
          </a:p>
          <a:p>
            <a:r>
              <a:rPr lang="ru-RU" dirty="0">
                <a:solidFill>
                  <a:srgbClr val="FF0000"/>
                </a:solidFill>
              </a:rPr>
              <a:t>Необходима мачта и площадка вокруг неё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Нестабильность </a:t>
            </a:r>
            <a:r>
              <a:rPr lang="ru-RU" dirty="0">
                <a:solidFill>
                  <a:srgbClr val="FF0000"/>
                </a:solidFill>
              </a:rPr>
              <a:t>при переменном ветре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E1AEF2-9105-DBCB-C0D0-4BC1208C63C3}"/>
              </a:ext>
            </a:extLst>
          </p:cNvPr>
          <p:cNvSpPr txBox="1"/>
          <p:nvPr/>
        </p:nvSpPr>
        <p:spPr>
          <a:xfrm>
            <a:off x="6628012" y="582127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М</a:t>
            </a:r>
            <a:r>
              <a:rPr lang="ru-RU" b="1" baseline="-25000" dirty="0" err="1">
                <a:solidFill>
                  <a:srgbClr val="0070C0"/>
                </a:solidFill>
              </a:rPr>
              <a:t>разв</a:t>
            </a:r>
            <a:r>
              <a:rPr lang="ru-RU" b="1" baseline="-25000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=32*10</a:t>
            </a:r>
            <a:r>
              <a:rPr lang="ru-RU" b="1" baseline="30000" dirty="0">
                <a:solidFill>
                  <a:srgbClr val="0070C0"/>
                </a:solidFill>
              </a:rPr>
              <a:t>3</a:t>
            </a:r>
            <a:r>
              <a:rPr lang="ru-RU" b="1" dirty="0">
                <a:solidFill>
                  <a:srgbClr val="0070C0"/>
                </a:solidFill>
              </a:rPr>
              <a:t> Н</a:t>
            </a:r>
          </a:p>
        </p:txBody>
      </p:sp>
    </p:spTree>
    <p:extLst>
      <p:ext uri="{BB962C8B-B14F-4D97-AF65-F5344CB8AC3E}">
        <p14:creationId xmlns:p14="http://schemas.microsoft.com/office/powerpoint/2010/main" xmlns="" val="240242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752</Words>
  <Application>Microsoft Office PowerPoint</Application>
  <PresentationFormat>Произвольный</PresentationFormat>
  <Paragraphs>146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Применение гибридных силовых установок на современных дирижаблях</vt:lpstr>
      <vt:lpstr>Гибридная авиационная силовая установка</vt:lpstr>
      <vt:lpstr>Обусловленность применения гибридной силовой установки на дирижабле</vt:lpstr>
      <vt:lpstr>Перовскитные солнечные батареи</vt:lpstr>
      <vt:lpstr>Ловушка для дирижаблей</vt:lpstr>
      <vt:lpstr>Сложности стоянки у причальной мачты</vt:lpstr>
      <vt:lpstr>Какую концепцию ГСУ выбрать для дирижабля без хвостового оперения?</vt:lpstr>
      <vt:lpstr>Принципы управления по курсу, тангажу и крену</vt:lpstr>
      <vt:lpstr>Классический дирижабль 8 тыс. м3</vt:lpstr>
      <vt:lpstr>Бесхвостый дирижабль  с последовательной гибридной Силовой установкой 8 тыс. м3</vt:lpstr>
      <vt:lpstr>Бесхвостый дирижабль  с параллельной гибридной Силовой установкой 8 тыс. м3</vt:lpstr>
      <vt:lpstr>Заключение.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гибридных силовых установок на современных дирижаблях</dc:title>
  <dc:creator>Ilya Zverkov</dc:creator>
  <cp:lastModifiedBy>Igor Kim</cp:lastModifiedBy>
  <cp:revision>28</cp:revision>
  <dcterms:created xsi:type="dcterms:W3CDTF">2024-06-19T01:14:15Z</dcterms:created>
  <dcterms:modified xsi:type="dcterms:W3CDTF">2024-06-20T01:27:13Z</dcterms:modified>
</cp:coreProperties>
</file>