
<file path=[Content_Types].xml><?xml version="1.0" encoding="utf-8"?>
<Types xmlns="http://schemas.openxmlformats.org/package/2006/content-types">
  <Default Extension="xlsx" ContentType="application/vnd.openxmlformats-officedocument.spreadsheetml.sheet"/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charts/chart1.xml" ContentType="application/vnd.openxmlformats-officedocument.drawingml.chart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embedTrueTypeFonts="1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8288000" cy="10287000"/>
  <p:notesSz cx="18288000" cy="10287000"/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66" d="100"/>
          <a:sy n="66" d="100"/>
        </p:scale>
        <p:origin x="-1260" y="-396"/>
      </p:cViewPr>
      <p:guideLst>
        <p:guide pos="2160" orient="horz"/>
        <p:guide pos="2880"/>
      </p:guideLst>
    </p:cSldViewPr>
  </p:slideViewPr>
  <p:gridSpacing cx="78028800" cy="78028800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presProps" Target="presProps.xml" /><Relationship Id="rId17" Type="http://schemas.openxmlformats.org/officeDocument/2006/relationships/tableStyles" Target="tableStyles.xml" /><Relationship Id="rId18" Type="http://schemas.openxmlformats.org/officeDocument/2006/relationships/viewProps" Target="viewProps.xml" /></Relationships>
</file>

<file path=ppt/charts/_rels/chart1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5="http://schemas.microsoft.com/office/drawing/2012/chart" xmlns:c14="http://schemas.microsoft.com/office/drawing/2007/8/2/chart" xmlns:c16r2="http://schemas.microsoft.com/office/drawing/2015/06/chart">
  <c:date1904 val="0"/>
  <c:lang val="ru-RU"/>
  <c:roundedCorners val="0"/>
  <mc:AlternateContent>
    <mc:Choice Requires="c14">
      <c14:style val="102"/>
    </mc:Choice>
    <mc:Fallback>
      <c:style val="2"/>
    </mc:Fallback>
  </mc:AlternateContent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0.041700"/>
                  <c:y val="0.118586"/>
                </c:manualLayout>
              </c:layout>
              <c:showBubbleSize val="0"/>
              <c:showCatName val="0"/>
              <c:showLegendKey val="0"/>
              <c:showPercent val="1"/>
              <c:showSerName val="0"/>
              <c:showVal val="0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2400" b="1"/>
                      <a:t>2</a:t>
                    </a:r>
                    <a:r>
                      <a:rPr lang="ru-RU" sz="2500" b="1"/>
                      <a:t>11</a:t>
                    </a:r>
                    <a:endParaRPr lang="en-US" sz="2500" b="1"/>
                  </a:p>
                </c:rich>
              </c:tx>
            </c:dLbl>
            <c:dLbl>
              <c:idx val="1"/>
              <c:layout>
                <c:manualLayout>
                  <c:x val="-0.130758"/>
                  <c:y val="-0.275003"/>
                </c:manualLayout>
              </c:layout>
              <c:showBubbleSize val="0"/>
              <c:showCatName val="0"/>
              <c:showLegendKey val="0"/>
              <c:showPercent val="1"/>
              <c:showSerName val="0"/>
              <c:showVal val="0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2400" b="1"/>
                      <a:t>1</a:t>
                    </a:r>
                    <a:r>
                      <a:rPr lang="ru-RU" sz="2500" b="1"/>
                      <a:t>257</a:t>
                    </a:r>
                    <a:endParaRPr lang="en-US" sz="2500" b="1"/>
                  </a:p>
                </c:rich>
              </c:tx>
            </c:dLbl>
            <c:dLbl>
              <c:idx val="2"/>
              <c:layout>
                <c:manualLayout>
                  <c:x val="0.124494"/>
                  <c:y val="0.047812"/>
                </c:manualLayout>
              </c:layout>
              <c:showBubbleSize val="0"/>
              <c:showCatName val="0"/>
              <c:showLegendKey val="0"/>
              <c:showPercent val="1"/>
              <c:showSerName val="0"/>
              <c:showVal val="0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2400" b="1"/>
                      <a:t>8</a:t>
                    </a:r>
                    <a:r>
                      <a:rPr lang="ru-RU"/>
                      <a:t>99</a:t>
                    </a:r>
                    <a:endParaRPr lang="en-US"/>
                  </a:p>
                </c:rich>
              </c:tx>
            </c:dLbl>
            <c:showBubbleSize val="0"/>
            <c:showCatName val="0"/>
            <c:showLeaderLines val="1"/>
            <c:showLegendKey val="0"/>
            <c:showPercent val="1"/>
            <c:showSerName val="0"/>
            <c:showVal val="0"/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</c:dLbls>
          <c:cat>
            <c:strRef>
              <c:f>Лист1!$A$2:$A$4</c:f>
              <c:strCache>
                <c:ptCount val="3"/>
                <c:pt idx="0">
                  <c:v xml:space="preserve">Раздел 1 (категорированные ОТИ)</c:v>
                </c:pt>
                <c:pt idx="1">
                  <c:v xml:space="preserve">Раздел 2  (ОТИ, не подлежащие категорированию)</c:v>
                </c:pt>
                <c:pt idx="2">
                  <c:v xml:space="preserve">Рздел 3 (транспортные средства)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211</c:v>
                </c:pt>
                <c:pt idx="1">
                  <c:v>1257</c:v>
                </c:pt>
                <c:pt idx="2">
                  <c:v>899</c:v>
                </c:pt>
              </c:numCache>
            </c:numRef>
          </c:val>
        </c:ser>
        <c:dLbls>
          <c:showBubbleSize val="0"/>
          <c:showCatName val="0"/>
          <c:showLeaderLines val="0"/>
          <c:showLegendKey val="0"/>
          <c:showPercent val="1"/>
          <c:showSerName val="0"/>
          <c:showVal val="0"/>
        </c:dLbls>
      </c:pie3DChart>
    </c:plotArea>
    <c:legend>
      <c:legendPos val="r"/>
      <c:layout>
        <c:manualLayout>
          <c:xMode val="edge"/>
          <c:yMode val="edge"/>
          <c:x val="0.688746"/>
          <c:y val="0.240067"/>
          <c:w val="0.298676"/>
          <c:h val="0.380977"/>
        </c:manualLayout>
      </c:layout>
      <c:overlay val="0"/>
      <c:txPr>
        <a:bodyPr/>
        <a:lstStyle/>
        <a:p>
          <a:pPr>
            <a:defRPr sz="2400">
              <a:latin typeface="Verdana"/>
              <a:ea typeface="Verdana"/>
              <a:cs typeface="Verdana"/>
            </a:defRPr>
          </a:pPr>
          <a:endParaRPr lang="ru-RU"/>
        </a:p>
      </c:txPr>
    </c:legend>
    <c:plotVisOnly val="1"/>
    <c:showDLblsOverMax val="0"/>
  </c:chart>
  <c:spPr bwMode="auto">
    <a:xfrm>
      <a:off x="1752599" y="3543300"/>
      <a:ext cx="16154400" cy="6400800"/>
    </a:xfrm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 lang="en-US"/>
              <a:t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chart" Target="../charts/chart1.xml" 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7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8.jpg"/><Relationship Id="rId8" Type="http://schemas.openxmlformats.org/officeDocument/2006/relationships/image" Target="../media/image9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 bwMode="auto">
          <a:xfrm rot="-5400000">
            <a:off x="4032309" y="-4032309"/>
            <a:ext cx="10335479" cy="18400096"/>
          </a:xfrm>
          <a:custGeom>
            <a:avLst/>
            <a:gdLst/>
            <a:ahLst/>
            <a:cxnLst/>
            <a:rect l="l" t="t" r="r" b="b"/>
            <a:pathLst>
              <a:path w="10335479" h="18400096" fill="norm" stroke="1" extrusionOk="0">
                <a:moveTo>
                  <a:pt x="0" y="0"/>
                </a:moveTo>
                <a:lnTo>
                  <a:pt x="10335479" y="0"/>
                </a:lnTo>
                <a:lnTo>
                  <a:pt x="10335479" y="18400097"/>
                </a:lnTo>
                <a:lnTo>
                  <a:pt x="0" y="184000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</a:blip>
            <a:stretch/>
          </a:blipFill>
          <a:ln cap="sq">
            <a:noFill/>
            <a:prstDash val="solid"/>
            <a:miter/>
          </a:ln>
        </p:spPr>
        <p:txBody>
          <a:bodyPr/>
          <a:p>
            <a:pPr>
              <a:defRPr/>
            </a:pPr>
            <a:endParaRPr/>
          </a:p>
        </p:txBody>
      </p:sp>
      <p:sp>
        <p:nvSpPr>
          <p:cNvPr id="3" name="Freeform 3"/>
          <p:cNvSpPr/>
          <p:nvPr/>
        </p:nvSpPr>
        <p:spPr bwMode="auto">
          <a:xfrm rot="-5400000">
            <a:off x="8188602" y="458406"/>
            <a:ext cx="11437052" cy="8971163"/>
          </a:xfrm>
          <a:custGeom>
            <a:avLst/>
            <a:gdLst/>
            <a:ahLst/>
            <a:cxnLst/>
            <a:rect l="l" t="t" r="r" b="b"/>
            <a:pathLst>
              <a:path w="11437052" h="8971163" fill="norm" stroke="1" extrusionOk="0">
                <a:moveTo>
                  <a:pt x="0" y="0"/>
                </a:moveTo>
                <a:lnTo>
                  <a:pt x="11437052" y="0"/>
                </a:lnTo>
                <a:lnTo>
                  <a:pt x="11437052" y="8971163"/>
                </a:lnTo>
                <a:lnTo>
                  <a:pt x="0" y="89711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/>
          </a:blipFill>
        </p:spPr>
      </p:sp>
      <p:grpSp>
        <p:nvGrpSpPr>
          <p:cNvPr id="4" name="Group 4"/>
          <p:cNvGrpSpPr/>
          <p:nvPr/>
        </p:nvGrpSpPr>
        <p:grpSpPr bwMode="auto">
          <a:xfrm rot="-5400000">
            <a:off x="-5454871" y="4115034"/>
            <a:ext cx="9082182" cy="5189105"/>
            <a:chOff x="0" y="0"/>
            <a:chExt cx="12109576" cy="6918806"/>
          </a:xfrm>
        </p:grpSpPr>
        <p:sp>
          <p:nvSpPr>
            <p:cNvPr id="5" name="Freeform 5"/>
            <p:cNvSpPr/>
            <p:nvPr/>
          </p:nvSpPr>
          <p:spPr bwMode="auto">
            <a:xfrm>
              <a:off x="0" y="0"/>
              <a:ext cx="6759832" cy="6796906"/>
            </a:xfrm>
            <a:custGeom>
              <a:avLst/>
              <a:gdLst/>
              <a:ahLst/>
              <a:cxnLst/>
              <a:rect l="l" t="t" r="r" b="b"/>
              <a:pathLst>
                <a:path w="6759832" h="6796906" fill="norm" stroke="1" extrusionOk="0">
                  <a:moveTo>
                    <a:pt x="0" y="0"/>
                  </a:moveTo>
                  <a:lnTo>
                    <a:pt x="6759832" y="0"/>
                  </a:lnTo>
                  <a:lnTo>
                    <a:pt x="6759832" y="6796906"/>
                  </a:lnTo>
                  <a:lnTo>
                    <a:pt x="0" y="67969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/>
            </a:blipFill>
          </p:spPr>
        </p:sp>
        <p:sp>
          <p:nvSpPr>
            <p:cNvPr id="6" name="Freeform 6"/>
            <p:cNvSpPr/>
            <p:nvPr/>
          </p:nvSpPr>
          <p:spPr bwMode="auto">
            <a:xfrm>
              <a:off x="5349745" y="121901"/>
              <a:ext cx="6759832" cy="6796906"/>
            </a:xfrm>
            <a:custGeom>
              <a:avLst/>
              <a:gdLst/>
              <a:ahLst/>
              <a:cxnLst/>
              <a:rect l="l" t="t" r="r" b="b"/>
              <a:pathLst>
                <a:path w="6759832" h="6796906" fill="norm" stroke="1" extrusionOk="0">
                  <a:moveTo>
                    <a:pt x="0" y="0"/>
                  </a:moveTo>
                  <a:lnTo>
                    <a:pt x="6759831" y="0"/>
                  </a:lnTo>
                  <a:lnTo>
                    <a:pt x="6759831" y="6796905"/>
                  </a:lnTo>
                  <a:lnTo>
                    <a:pt x="0" y="67969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/>
            </a:blipFill>
          </p:spPr>
        </p:sp>
      </p:grpSp>
      <p:sp>
        <p:nvSpPr>
          <p:cNvPr id="7" name="Freeform 7"/>
          <p:cNvSpPr/>
          <p:nvPr/>
        </p:nvSpPr>
        <p:spPr bwMode="auto">
          <a:xfrm>
            <a:off x="472215" y="334405"/>
            <a:ext cx="6264636" cy="2641588"/>
          </a:xfrm>
          <a:custGeom>
            <a:avLst/>
            <a:gdLst/>
            <a:ahLst/>
            <a:cxnLst/>
            <a:rect l="l" t="t" r="r" b="b"/>
            <a:pathLst>
              <a:path w="6264636" h="2641588" fill="norm" stroke="1" extrusionOk="0">
                <a:moveTo>
                  <a:pt x="0" y="0"/>
                </a:moveTo>
                <a:lnTo>
                  <a:pt x="6264636" y="0"/>
                </a:lnTo>
                <a:lnTo>
                  <a:pt x="6264636" y="2641588"/>
                </a:lnTo>
                <a:lnTo>
                  <a:pt x="0" y="26415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/>
          </a:blipFill>
        </p:spPr>
      </p:sp>
      <p:sp>
        <p:nvSpPr>
          <p:cNvPr id="8" name="Freeform 8"/>
          <p:cNvSpPr/>
          <p:nvPr/>
        </p:nvSpPr>
        <p:spPr bwMode="auto">
          <a:xfrm>
            <a:off x="10216153" y="500567"/>
            <a:ext cx="7465949" cy="1824160"/>
          </a:xfrm>
          <a:custGeom>
            <a:avLst/>
            <a:gdLst/>
            <a:ahLst/>
            <a:cxnLst/>
            <a:rect l="l" t="t" r="r" b="b"/>
            <a:pathLst>
              <a:path w="7465949" h="1824160" fill="norm" stroke="1" extrusionOk="0">
                <a:moveTo>
                  <a:pt x="0" y="0"/>
                </a:moveTo>
                <a:lnTo>
                  <a:pt x="7465949" y="0"/>
                </a:lnTo>
                <a:lnTo>
                  <a:pt x="7465949" y="1824160"/>
                </a:lnTo>
                <a:lnTo>
                  <a:pt x="0" y="182416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/>
          </a:blipFill>
        </p:spPr>
      </p:sp>
      <p:sp>
        <p:nvSpPr>
          <p:cNvPr id="9" name="TextBox 9"/>
          <p:cNvSpPr txBox="1"/>
          <p:nvPr/>
        </p:nvSpPr>
        <p:spPr bwMode="auto">
          <a:xfrm>
            <a:off x="1676399" y="4152899"/>
            <a:ext cx="16013279" cy="22406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defRPr/>
            </a:pPr>
            <a:r>
              <a:rPr lang="ru-RU" sz="2600" b="1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ООБЕННОСТИ</a:t>
            </a:r>
            <a:r>
              <a:rPr lang="ru-RU" sz="2600" b="1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 РЕАЛИЗАЦИИ ЗАКОНА О ТРАНСПОРТНОЙ БЕЗОПАСНОСТИ В СОВРЕМЕННЫХ УСЛОВИЯХ В СОВРЕМЕННЫХ УСЛОВИЯХ  НА   ЗАПАДНО-СИБИРСКОЙ ЖЕЛЕЗНОЙ ДОРОГЕ</a:t>
            </a:r>
            <a:endParaRPr sz="2600"/>
          </a:p>
        </p:txBody>
      </p:sp>
      <p:sp>
        <p:nvSpPr>
          <p:cNvPr id="10" name="AutoShape 10"/>
          <p:cNvSpPr/>
          <p:nvPr/>
        </p:nvSpPr>
        <p:spPr bwMode="auto">
          <a:xfrm flipV="1">
            <a:off x="2354183" y="8223504"/>
            <a:ext cx="8362704" cy="0"/>
          </a:xfrm>
          <a:prstGeom prst="line">
            <a:avLst/>
          </a:prstGeom>
          <a:ln w="19050" cap="flat">
            <a:solidFill>
              <a:srgbClr val="1260A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TextBox 11"/>
          <p:cNvSpPr txBox="1"/>
          <p:nvPr/>
        </p:nvSpPr>
        <p:spPr bwMode="auto">
          <a:xfrm>
            <a:off x="1904999" y="8366378"/>
            <a:ext cx="15928319" cy="7776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defRPr/>
            </a:pPr>
            <a:r>
              <a:rPr lang="ru-RU" sz="2550" b="1" i="1">
                <a:latin typeface="Verdana"/>
                <a:ea typeface="Verdana"/>
                <a:cs typeface="Verdana"/>
              </a:rPr>
              <a:t>    </a:t>
            </a:r>
            <a:r>
              <a:rPr lang="ru-RU" sz="2550" b="1" i="1">
                <a:solidFill>
                  <a:srgbClr val="0070C0"/>
                </a:solidFill>
                <a:latin typeface="Verdana"/>
                <a:ea typeface="Verdana"/>
                <a:cs typeface="Verdana"/>
              </a:rPr>
              <a:t>Заместитель начальника </a:t>
            </a:r>
            <a:r>
              <a:rPr lang="ru-RU" sz="2550" b="1" i="1">
                <a:solidFill>
                  <a:srgbClr val="0070C0"/>
                </a:solidFill>
                <a:latin typeface="Verdana"/>
                <a:ea typeface="Verdana"/>
                <a:cs typeface="Verdana"/>
              </a:rPr>
              <a:t>Западно-Сибирской</a:t>
            </a:r>
            <a:r>
              <a:rPr lang="ru-RU" sz="2550" b="1" i="1">
                <a:solidFill>
                  <a:srgbClr val="0070C0"/>
                </a:solidFill>
                <a:latin typeface="Verdana"/>
                <a:ea typeface="Verdana"/>
                <a:cs typeface="Verdana"/>
              </a:rPr>
              <a:t>  региональной дирекции </a:t>
            </a:r>
            <a:endParaRPr>
              <a:solidFill>
                <a:srgbClr val="0070C0"/>
              </a:solidFill>
            </a:endParaRPr>
          </a:p>
          <a:p>
            <a:pPr algn="ctr">
              <a:defRPr/>
            </a:pPr>
            <a:r>
              <a:rPr lang="ru-RU" sz="2550" b="1" i="1">
                <a:solidFill>
                  <a:srgbClr val="0070C0"/>
                </a:solidFill>
                <a:latin typeface="Verdana"/>
                <a:ea typeface="Verdana"/>
                <a:cs typeface="Verdana"/>
              </a:rPr>
              <a:t>железнодорожных вокзалов (по транспортной безопасности)</a:t>
            </a:r>
            <a:endParaRPr lang="ru-RU" sz="2550">
              <a:latin typeface="Verdana"/>
              <a:ea typeface="Verdana"/>
              <a:cs typeface="Verdana"/>
            </a:endParaRPr>
          </a:p>
        </p:txBody>
      </p:sp>
      <p:sp>
        <p:nvSpPr>
          <p:cNvPr id="1741601734" name=""/>
          <p:cNvSpPr txBox="1"/>
          <p:nvPr/>
        </p:nvSpPr>
        <p:spPr bwMode="auto">
          <a:xfrm flipH="0" flipV="0">
            <a:off x="2354182" y="7594002"/>
            <a:ext cx="8154565" cy="4270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lang="ru-RU" sz="2200" b="1" i="1">
                <a:solidFill>
                  <a:srgbClr val="0070C0"/>
                </a:solidFill>
                <a:latin typeface="Verdana"/>
                <a:ea typeface="Verdana"/>
                <a:cs typeface="Verdana"/>
              </a:rPr>
              <a:t>Дидовец Олег Иванович</a:t>
            </a:r>
            <a:endParaRPr sz="2200">
              <a:latin typeface="Verdana"/>
              <a:ea typeface="Verdana"/>
              <a:cs typeface="Verdan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 bwMode="auto">
          <a:xfrm rot="-5400000">
            <a:off x="4413308" y="-2013009"/>
            <a:ext cx="10335479" cy="18400096"/>
          </a:xfrm>
          <a:custGeom>
            <a:avLst/>
            <a:gdLst/>
            <a:ahLst/>
            <a:cxnLst/>
            <a:rect l="l" t="t" r="r" b="b"/>
            <a:pathLst>
              <a:path w="10335479" h="18400096" fill="norm" stroke="1" extrusionOk="0">
                <a:moveTo>
                  <a:pt x="0" y="0"/>
                </a:moveTo>
                <a:lnTo>
                  <a:pt x="10335479" y="0"/>
                </a:lnTo>
                <a:lnTo>
                  <a:pt x="10335479" y="18400097"/>
                </a:lnTo>
                <a:lnTo>
                  <a:pt x="0" y="184000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</a:blip>
            <a:stretch/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 bwMode="auto">
          <a:xfrm rot="-5400000">
            <a:off x="8188602" y="458406"/>
            <a:ext cx="11437052" cy="8971163"/>
          </a:xfrm>
          <a:custGeom>
            <a:avLst/>
            <a:gdLst/>
            <a:ahLst/>
            <a:cxnLst/>
            <a:rect l="l" t="t" r="r" b="b"/>
            <a:pathLst>
              <a:path w="11437052" h="8971163" fill="norm" stroke="1" extrusionOk="0">
                <a:moveTo>
                  <a:pt x="0" y="0"/>
                </a:moveTo>
                <a:lnTo>
                  <a:pt x="11437052" y="0"/>
                </a:lnTo>
                <a:lnTo>
                  <a:pt x="11437052" y="8971163"/>
                </a:lnTo>
                <a:lnTo>
                  <a:pt x="0" y="89711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/>
          </a:blipFill>
        </p:spPr>
      </p:sp>
      <p:grpSp>
        <p:nvGrpSpPr>
          <p:cNvPr id="4" name="Group 4"/>
          <p:cNvGrpSpPr/>
          <p:nvPr/>
        </p:nvGrpSpPr>
        <p:grpSpPr bwMode="auto">
          <a:xfrm rot="-5400000">
            <a:off x="-5454871" y="4115034"/>
            <a:ext cx="9082182" cy="5189105"/>
            <a:chOff x="0" y="0"/>
            <a:chExt cx="12109576" cy="6918806"/>
          </a:xfrm>
        </p:grpSpPr>
        <p:sp>
          <p:nvSpPr>
            <p:cNvPr id="5" name="Freeform 5"/>
            <p:cNvSpPr/>
            <p:nvPr/>
          </p:nvSpPr>
          <p:spPr bwMode="auto">
            <a:xfrm>
              <a:off x="0" y="0"/>
              <a:ext cx="6759832" cy="6796906"/>
            </a:xfrm>
            <a:custGeom>
              <a:avLst/>
              <a:gdLst/>
              <a:ahLst/>
              <a:cxnLst/>
              <a:rect l="l" t="t" r="r" b="b"/>
              <a:pathLst>
                <a:path w="6759832" h="6796906" fill="norm" stroke="1" extrusionOk="0">
                  <a:moveTo>
                    <a:pt x="0" y="0"/>
                  </a:moveTo>
                  <a:lnTo>
                    <a:pt x="6759832" y="0"/>
                  </a:lnTo>
                  <a:lnTo>
                    <a:pt x="6759832" y="6796906"/>
                  </a:lnTo>
                  <a:lnTo>
                    <a:pt x="0" y="67969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/>
            </a:blipFill>
          </p:spPr>
        </p:sp>
        <p:sp>
          <p:nvSpPr>
            <p:cNvPr id="6" name="Freeform 6"/>
            <p:cNvSpPr/>
            <p:nvPr/>
          </p:nvSpPr>
          <p:spPr bwMode="auto">
            <a:xfrm>
              <a:off x="5349745" y="121901"/>
              <a:ext cx="6759832" cy="6796906"/>
            </a:xfrm>
            <a:custGeom>
              <a:avLst/>
              <a:gdLst/>
              <a:ahLst/>
              <a:cxnLst/>
              <a:rect l="l" t="t" r="r" b="b"/>
              <a:pathLst>
                <a:path w="6759832" h="6796906" fill="norm" stroke="1" extrusionOk="0">
                  <a:moveTo>
                    <a:pt x="0" y="0"/>
                  </a:moveTo>
                  <a:lnTo>
                    <a:pt x="6759831" y="0"/>
                  </a:lnTo>
                  <a:lnTo>
                    <a:pt x="6759831" y="6796905"/>
                  </a:lnTo>
                  <a:lnTo>
                    <a:pt x="0" y="67969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/>
            </a:blipFill>
          </p:spPr>
        </p:sp>
      </p:grpSp>
      <p:sp>
        <p:nvSpPr>
          <p:cNvPr id="7" name="Freeform 7"/>
          <p:cNvSpPr/>
          <p:nvPr/>
        </p:nvSpPr>
        <p:spPr bwMode="auto">
          <a:xfrm>
            <a:off x="472215" y="334405"/>
            <a:ext cx="3794985" cy="1608694"/>
          </a:xfrm>
          <a:custGeom>
            <a:avLst/>
            <a:gdLst/>
            <a:ahLst/>
            <a:cxnLst/>
            <a:rect l="l" t="t" r="r" b="b"/>
            <a:pathLst>
              <a:path w="6264636" h="2641588" fill="norm" stroke="1" extrusionOk="0">
                <a:moveTo>
                  <a:pt x="0" y="0"/>
                </a:moveTo>
                <a:lnTo>
                  <a:pt x="6264636" y="0"/>
                </a:lnTo>
                <a:lnTo>
                  <a:pt x="6264636" y="2641588"/>
                </a:lnTo>
                <a:lnTo>
                  <a:pt x="0" y="26415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/>
          </a:blipFill>
        </p:spPr>
      </p:sp>
      <p:sp>
        <p:nvSpPr>
          <p:cNvPr id="11" name="TextBox 11"/>
          <p:cNvSpPr txBox="1"/>
          <p:nvPr/>
        </p:nvSpPr>
        <p:spPr bwMode="auto">
          <a:xfrm>
            <a:off x="1905000" y="8366379"/>
            <a:ext cx="15925800" cy="400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defRPr/>
            </a:pPr>
            <a:endParaRPr lang="ru-RU" sz="2600">
              <a:latin typeface="Verdana"/>
              <a:ea typeface="Verdana"/>
              <a:cs typeface="Verdana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 rot="10800000" flipV="1">
            <a:off x="228600" y="1714500"/>
            <a:ext cx="17678400" cy="7725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/>
            <a:spAutoFit/>
          </a:bodyPr>
          <a:lstStyle/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lang="ru-RU" sz="2800" b="0" i="0" u="none" strike="noStrike" cap="none">
                <a:ln>
                  <a:noFill/>
                </a:ln>
                <a:solidFill>
                  <a:srgbClr val="4C4F53"/>
                </a:solidFill>
                <a:latin typeface="Verdana"/>
                <a:ea typeface="Verdana"/>
                <a:cs typeface="Verdana"/>
              </a:rPr>
              <a:t>	</a:t>
            </a:r>
            <a:r>
              <a:rPr lang="ru-RU" sz="3600" b="1" i="0" u="none" strike="noStrike" cap="none">
                <a:ln>
                  <a:noFill/>
                </a:ln>
                <a:latin typeface="Verdana"/>
                <a:ea typeface="Verdana"/>
                <a:cs typeface="Verdana"/>
              </a:rPr>
              <a:t>Работники частной охранной организации имеют право</a:t>
            </a:r>
            <a:r>
              <a:rPr lang="ru-RU" sz="3600" b="1">
                <a:latin typeface="Verdana"/>
                <a:ea typeface="Verdana"/>
                <a:cs typeface="Verdana"/>
              </a:rPr>
              <a:t> </a:t>
            </a:r>
            <a:r>
              <a:rPr lang="ru-RU" sz="3600" b="1" i="0" u="none" strike="noStrike" cap="none">
                <a:ln>
                  <a:noFill/>
                </a:ln>
                <a:latin typeface="Verdana"/>
                <a:ea typeface="Verdana"/>
                <a:cs typeface="Verdana"/>
              </a:rPr>
              <a:t>пресекать функционирование БПЛА при наличии определённых условий</a:t>
            </a:r>
            <a:r>
              <a:rPr lang="ru-RU" sz="3200">
                <a:latin typeface="Verdana"/>
                <a:ea typeface="Verdana"/>
                <a:cs typeface="Verdana"/>
              </a:rPr>
              <a:t>:</a:t>
            </a:r>
            <a:endParaRPr lang="ru-RU" sz="2800">
              <a:latin typeface="Verdana"/>
              <a:ea typeface="Verdana"/>
              <a:cs typeface="Verdana"/>
            </a:endParaRPr>
          </a:p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endParaRPr lang="ru-RU" sz="2400" b="0" i="0" u="none" strike="noStrike" cap="none">
              <a:ln>
                <a:noFill/>
              </a:ln>
              <a:latin typeface="Verdana"/>
              <a:ea typeface="Verdana"/>
              <a:cs typeface="Verdana"/>
            </a:endParaRPr>
          </a:p>
          <a:p>
            <a:pPr marR="0" lvl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ru-RU" sz="2400">
                <a:latin typeface="Verdana"/>
                <a:ea typeface="Verdana"/>
                <a:cs typeface="Verdana"/>
              </a:rPr>
              <a:t>	</a:t>
            </a:r>
            <a:r>
              <a:rPr lang="ru-RU" sz="2600">
                <a:latin typeface="Verdana"/>
                <a:ea typeface="Verdana"/>
                <a:cs typeface="Verdana"/>
              </a:rPr>
              <a:t>- </a:t>
            </a:r>
            <a:r>
              <a:rPr lang="ru-RU" sz="2600" b="0" i="0" u="none" strike="noStrike" cap="none">
                <a:ln>
                  <a:noFill/>
                </a:ln>
                <a:latin typeface="Verdana"/>
                <a:ea typeface="Verdana"/>
                <a:cs typeface="Verdana"/>
              </a:rPr>
              <a:t>в отношении охраняемого объекта Правительством РФ должны быть установлены обязательные для выполнения требования к антитеррористической защищенности;</a:t>
            </a:r>
            <a:endParaRPr/>
          </a:p>
          <a:p>
            <a:pPr marR="0" lvl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ru-RU" sz="2600" b="0" i="0" u="none" strike="noStrike" cap="none">
              <a:ln>
                <a:noFill/>
              </a:ln>
              <a:latin typeface="Verdana"/>
              <a:ea typeface="Verdana"/>
              <a:cs typeface="Verdana"/>
            </a:endParaRPr>
          </a:p>
          <a:p>
            <a:pPr marL="87313" lvl="2" algn="just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/>
            </a:pPr>
            <a:r>
              <a:rPr lang="ru-RU" sz="2600" b="0" i="0" u="none" strike="noStrike" cap="none">
                <a:ln>
                  <a:noFill/>
                </a:ln>
                <a:latin typeface="Verdana"/>
                <a:ea typeface="Verdana"/>
                <a:cs typeface="Verdana"/>
              </a:rPr>
              <a:t>		- полномочия частного охранника по пресечению функционирования беспилотных аппаратов должны быть определены в его должностной инструкции; </a:t>
            </a:r>
            <a:endParaRPr/>
          </a:p>
          <a:p>
            <a:pPr marL="87313" lvl="2" algn="just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/>
            </a:pPr>
            <a:endParaRPr lang="ru-RU" sz="2600" b="0" i="0" u="none" strike="noStrike" cap="none">
              <a:ln>
                <a:noFill/>
              </a:ln>
              <a:latin typeface="Verdana"/>
              <a:ea typeface="Verdana"/>
              <a:cs typeface="Verdana"/>
            </a:endParaRPr>
          </a:p>
          <a:p>
            <a:pPr marR="0" lvl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457200" algn="l"/>
              </a:tabLst>
              <a:defRPr/>
            </a:pPr>
            <a:r>
              <a:rPr lang="ru-RU" sz="2600" b="0" i="0" u="none" strike="noStrike" cap="none">
                <a:ln>
                  <a:noFill/>
                </a:ln>
                <a:latin typeface="Verdana"/>
                <a:ea typeface="Verdana"/>
                <a:cs typeface="Verdana"/>
              </a:rPr>
              <a:t>	-	частный охранник должен иметь документ, подтверждающий прохождение профессионального обучения по программе повышения квалификации частных охранников, предусматривающего профессиональную подготовку (обучение) по обеспечению антитеррористической защищенности объектов.</a:t>
            </a:r>
            <a:endParaRPr/>
          </a:p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lang="ru-RU" sz="2600" b="0" i="0" u="none" strike="noStrike" cap="none">
                <a:ln>
                  <a:noFill/>
                </a:ln>
                <a:latin typeface="Verdana"/>
                <a:ea typeface="Verdana"/>
                <a:cs typeface="Verdana"/>
              </a:rPr>
              <a:t>		</a:t>
            </a:r>
            <a:endParaRPr/>
          </a:p>
          <a:p>
            <a:pPr lvl="0" algn="just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/>
            </a:pPr>
            <a:r>
              <a:rPr lang="ru-RU" sz="2600" b="0" i="0" u="none" strike="noStrike" cap="none">
                <a:ln>
                  <a:noFill/>
                </a:ln>
                <a:latin typeface="Verdana"/>
                <a:ea typeface="Verdana"/>
                <a:cs typeface="Verdana"/>
              </a:rPr>
              <a:t>	В настоящее </a:t>
            </a:r>
            <a:r>
              <a:rPr lang="ru-RU" sz="2600">
                <a:latin typeface="Verdana"/>
                <a:ea typeface="Verdana"/>
                <a:cs typeface="Verdana"/>
              </a:rPr>
              <a:t>время в подразделении транспортной безопасности, </a:t>
            </a:r>
            <a:r>
              <a:rPr lang="ru-RU" sz="2600" b="0" i="0" u="none" strike="noStrike" cap="none">
                <a:ln>
                  <a:noFill/>
                </a:ln>
                <a:latin typeface="Verdana"/>
                <a:ea typeface="Verdana"/>
                <a:cs typeface="Verdana"/>
              </a:rPr>
              <a:t>отсутствует; специальные решения, разрешающие применение технических средств для защиты объектов транспортной инфраструктуры от угроз с воздуха.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 bwMode="auto">
          <a:xfrm rot="-5400000">
            <a:off x="4413308" y="-2013009"/>
            <a:ext cx="10335479" cy="18400096"/>
          </a:xfrm>
          <a:custGeom>
            <a:avLst/>
            <a:gdLst/>
            <a:ahLst/>
            <a:cxnLst/>
            <a:rect l="l" t="t" r="r" b="b"/>
            <a:pathLst>
              <a:path w="10335479" h="18400096" fill="norm" stroke="1" extrusionOk="0">
                <a:moveTo>
                  <a:pt x="0" y="0"/>
                </a:moveTo>
                <a:lnTo>
                  <a:pt x="10335479" y="0"/>
                </a:lnTo>
                <a:lnTo>
                  <a:pt x="10335479" y="18400097"/>
                </a:lnTo>
                <a:lnTo>
                  <a:pt x="0" y="184000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</a:blip>
            <a:stretch/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 bwMode="auto">
          <a:xfrm rot="-5400000">
            <a:off x="8188602" y="458406"/>
            <a:ext cx="11437052" cy="8971163"/>
          </a:xfrm>
          <a:custGeom>
            <a:avLst/>
            <a:gdLst/>
            <a:ahLst/>
            <a:cxnLst/>
            <a:rect l="l" t="t" r="r" b="b"/>
            <a:pathLst>
              <a:path w="11437052" h="8971163" fill="norm" stroke="1" extrusionOk="0">
                <a:moveTo>
                  <a:pt x="0" y="0"/>
                </a:moveTo>
                <a:lnTo>
                  <a:pt x="11437052" y="0"/>
                </a:lnTo>
                <a:lnTo>
                  <a:pt x="11437052" y="8971163"/>
                </a:lnTo>
                <a:lnTo>
                  <a:pt x="0" y="89711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/>
          </a:blipFill>
        </p:spPr>
      </p:sp>
      <p:grpSp>
        <p:nvGrpSpPr>
          <p:cNvPr id="4" name="Group 4"/>
          <p:cNvGrpSpPr/>
          <p:nvPr/>
        </p:nvGrpSpPr>
        <p:grpSpPr bwMode="auto">
          <a:xfrm rot="-5400000">
            <a:off x="-5454871" y="4115034"/>
            <a:ext cx="9082182" cy="5189105"/>
            <a:chOff x="0" y="0"/>
            <a:chExt cx="12109576" cy="6918806"/>
          </a:xfrm>
        </p:grpSpPr>
        <p:sp>
          <p:nvSpPr>
            <p:cNvPr id="5" name="Freeform 5"/>
            <p:cNvSpPr/>
            <p:nvPr/>
          </p:nvSpPr>
          <p:spPr bwMode="auto">
            <a:xfrm>
              <a:off x="0" y="0"/>
              <a:ext cx="6759832" cy="6796906"/>
            </a:xfrm>
            <a:custGeom>
              <a:avLst/>
              <a:gdLst/>
              <a:ahLst/>
              <a:cxnLst/>
              <a:rect l="l" t="t" r="r" b="b"/>
              <a:pathLst>
                <a:path w="6759832" h="6796906" fill="norm" stroke="1" extrusionOk="0">
                  <a:moveTo>
                    <a:pt x="0" y="0"/>
                  </a:moveTo>
                  <a:lnTo>
                    <a:pt x="6759832" y="0"/>
                  </a:lnTo>
                  <a:lnTo>
                    <a:pt x="6759832" y="6796906"/>
                  </a:lnTo>
                  <a:lnTo>
                    <a:pt x="0" y="67969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/>
            </a:blipFill>
          </p:spPr>
        </p:sp>
        <p:sp>
          <p:nvSpPr>
            <p:cNvPr id="6" name="Freeform 6"/>
            <p:cNvSpPr/>
            <p:nvPr/>
          </p:nvSpPr>
          <p:spPr bwMode="auto">
            <a:xfrm>
              <a:off x="5349745" y="121901"/>
              <a:ext cx="6759832" cy="6796906"/>
            </a:xfrm>
            <a:custGeom>
              <a:avLst/>
              <a:gdLst/>
              <a:ahLst/>
              <a:cxnLst/>
              <a:rect l="l" t="t" r="r" b="b"/>
              <a:pathLst>
                <a:path w="6759832" h="6796906" fill="norm" stroke="1" extrusionOk="0">
                  <a:moveTo>
                    <a:pt x="0" y="0"/>
                  </a:moveTo>
                  <a:lnTo>
                    <a:pt x="6759831" y="0"/>
                  </a:lnTo>
                  <a:lnTo>
                    <a:pt x="6759831" y="6796905"/>
                  </a:lnTo>
                  <a:lnTo>
                    <a:pt x="0" y="67969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/>
            </a:blipFill>
          </p:spPr>
        </p:sp>
      </p:grpSp>
      <p:sp>
        <p:nvSpPr>
          <p:cNvPr id="7" name="Freeform 7"/>
          <p:cNvSpPr/>
          <p:nvPr/>
        </p:nvSpPr>
        <p:spPr bwMode="auto">
          <a:xfrm>
            <a:off x="472215" y="334405"/>
            <a:ext cx="3794985" cy="1608694"/>
          </a:xfrm>
          <a:custGeom>
            <a:avLst/>
            <a:gdLst/>
            <a:ahLst/>
            <a:cxnLst/>
            <a:rect l="l" t="t" r="r" b="b"/>
            <a:pathLst>
              <a:path w="6264636" h="2641588" fill="norm" stroke="1" extrusionOk="0">
                <a:moveTo>
                  <a:pt x="0" y="0"/>
                </a:moveTo>
                <a:lnTo>
                  <a:pt x="6264636" y="0"/>
                </a:lnTo>
                <a:lnTo>
                  <a:pt x="6264636" y="2641588"/>
                </a:lnTo>
                <a:lnTo>
                  <a:pt x="0" y="26415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/>
          </a:blipFill>
        </p:spPr>
      </p:sp>
      <p:sp>
        <p:nvSpPr>
          <p:cNvPr id="11" name="TextBox 11"/>
          <p:cNvSpPr txBox="1"/>
          <p:nvPr/>
        </p:nvSpPr>
        <p:spPr bwMode="auto">
          <a:xfrm>
            <a:off x="1905000" y="8366379"/>
            <a:ext cx="15925800" cy="400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defRPr/>
            </a:pPr>
            <a:endParaRPr lang="ru-RU" sz="2600">
              <a:latin typeface="Verdana"/>
              <a:ea typeface="Verdana"/>
              <a:cs typeface="Verdana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 rot="10800000" flipV="1">
            <a:off x="228600" y="3389672"/>
            <a:ext cx="176784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/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>
                <a:latin typeface="Times New Roman"/>
                <a:ea typeface="Times New Roman"/>
                <a:cs typeface="Times New Roman"/>
              </a:rPr>
              <a:t>	</a:t>
            </a:r>
            <a:r>
              <a:rPr lang="ru-RU" sz="3200">
                <a:latin typeface="Verdana"/>
                <a:ea typeface="Verdana"/>
                <a:cs typeface="Verdana"/>
              </a:rPr>
              <a:t>Учитывая, что Федеральным законом от 04 августа 2023 №440-ФЗ «О внесении изменений в отдельные законодательные акты Российской Федерации», на работников частных охранных организаций возложено право пресекать нахождение беспилотных воздушных судов в воздушном пространстве (в целях отражения нападения на охраняемые объекты), представляется целесообразным также расширить эти полномочия и для работников подразделений транспортной безопасности, по аналогии с полномочиями вышеуказанных частных охранных организаций.</a:t>
            </a:r>
            <a:endParaRPr lang="ru-RU" sz="2400">
              <a:latin typeface="Verdana"/>
              <a:ea typeface="Verdana"/>
              <a:cs typeface="Verdan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 bwMode="auto">
          <a:xfrm rot="-5400000">
            <a:off x="4413308" y="-2013009"/>
            <a:ext cx="10335479" cy="18400096"/>
          </a:xfrm>
          <a:custGeom>
            <a:avLst/>
            <a:gdLst/>
            <a:ahLst/>
            <a:cxnLst/>
            <a:rect l="l" t="t" r="r" b="b"/>
            <a:pathLst>
              <a:path w="10335479" h="18400096" fill="norm" stroke="1" extrusionOk="0">
                <a:moveTo>
                  <a:pt x="0" y="0"/>
                </a:moveTo>
                <a:lnTo>
                  <a:pt x="10335479" y="0"/>
                </a:lnTo>
                <a:lnTo>
                  <a:pt x="10335479" y="18400097"/>
                </a:lnTo>
                <a:lnTo>
                  <a:pt x="0" y="184000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</a:blip>
            <a:stretch/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 bwMode="auto">
          <a:xfrm rot="-5400000">
            <a:off x="8188602" y="458406"/>
            <a:ext cx="11437052" cy="8971163"/>
          </a:xfrm>
          <a:custGeom>
            <a:avLst/>
            <a:gdLst/>
            <a:ahLst/>
            <a:cxnLst/>
            <a:rect l="l" t="t" r="r" b="b"/>
            <a:pathLst>
              <a:path w="11437052" h="8971163" fill="norm" stroke="1" extrusionOk="0">
                <a:moveTo>
                  <a:pt x="0" y="0"/>
                </a:moveTo>
                <a:lnTo>
                  <a:pt x="11437052" y="0"/>
                </a:lnTo>
                <a:lnTo>
                  <a:pt x="11437052" y="8971163"/>
                </a:lnTo>
                <a:lnTo>
                  <a:pt x="0" y="89711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/>
          </a:blipFill>
        </p:spPr>
      </p:sp>
      <p:grpSp>
        <p:nvGrpSpPr>
          <p:cNvPr id="4" name="Group 4"/>
          <p:cNvGrpSpPr/>
          <p:nvPr/>
        </p:nvGrpSpPr>
        <p:grpSpPr bwMode="auto">
          <a:xfrm rot="-5400000">
            <a:off x="-5454871" y="4115034"/>
            <a:ext cx="9082182" cy="5189105"/>
            <a:chOff x="0" y="0"/>
            <a:chExt cx="12109576" cy="6918806"/>
          </a:xfrm>
        </p:grpSpPr>
        <p:sp>
          <p:nvSpPr>
            <p:cNvPr id="5" name="Freeform 5"/>
            <p:cNvSpPr/>
            <p:nvPr/>
          </p:nvSpPr>
          <p:spPr bwMode="auto">
            <a:xfrm>
              <a:off x="0" y="0"/>
              <a:ext cx="6759832" cy="6796906"/>
            </a:xfrm>
            <a:custGeom>
              <a:avLst/>
              <a:gdLst/>
              <a:ahLst/>
              <a:cxnLst/>
              <a:rect l="l" t="t" r="r" b="b"/>
              <a:pathLst>
                <a:path w="6759832" h="6796906" fill="norm" stroke="1" extrusionOk="0">
                  <a:moveTo>
                    <a:pt x="0" y="0"/>
                  </a:moveTo>
                  <a:lnTo>
                    <a:pt x="6759832" y="0"/>
                  </a:lnTo>
                  <a:lnTo>
                    <a:pt x="6759832" y="6796906"/>
                  </a:lnTo>
                  <a:lnTo>
                    <a:pt x="0" y="67969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/>
            </a:blipFill>
          </p:spPr>
        </p:sp>
        <p:sp>
          <p:nvSpPr>
            <p:cNvPr id="6" name="Freeform 6"/>
            <p:cNvSpPr/>
            <p:nvPr/>
          </p:nvSpPr>
          <p:spPr bwMode="auto">
            <a:xfrm>
              <a:off x="5349745" y="121901"/>
              <a:ext cx="6759832" cy="6796906"/>
            </a:xfrm>
            <a:custGeom>
              <a:avLst/>
              <a:gdLst/>
              <a:ahLst/>
              <a:cxnLst/>
              <a:rect l="l" t="t" r="r" b="b"/>
              <a:pathLst>
                <a:path w="6759832" h="6796906" fill="norm" stroke="1" extrusionOk="0">
                  <a:moveTo>
                    <a:pt x="0" y="0"/>
                  </a:moveTo>
                  <a:lnTo>
                    <a:pt x="6759831" y="0"/>
                  </a:lnTo>
                  <a:lnTo>
                    <a:pt x="6759831" y="6796905"/>
                  </a:lnTo>
                  <a:lnTo>
                    <a:pt x="0" y="67969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/>
            </a:blipFill>
          </p:spPr>
        </p:sp>
      </p:grpSp>
      <p:sp>
        <p:nvSpPr>
          <p:cNvPr id="7" name="Freeform 7"/>
          <p:cNvSpPr/>
          <p:nvPr/>
        </p:nvSpPr>
        <p:spPr bwMode="auto">
          <a:xfrm>
            <a:off x="472215" y="334405"/>
            <a:ext cx="3794985" cy="1608694"/>
          </a:xfrm>
          <a:custGeom>
            <a:avLst/>
            <a:gdLst/>
            <a:ahLst/>
            <a:cxnLst/>
            <a:rect l="l" t="t" r="r" b="b"/>
            <a:pathLst>
              <a:path w="6264636" h="2641588" fill="norm" stroke="1" extrusionOk="0">
                <a:moveTo>
                  <a:pt x="0" y="0"/>
                </a:moveTo>
                <a:lnTo>
                  <a:pt x="6264636" y="0"/>
                </a:lnTo>
                <a:lnTo>
                  <a:pt x="6264636" y="2641588"/>
                </a:lnTo>
                <a:lnTo>
                  <a:pt x="0" y="26415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/>
          </a:blipFill>
        </p:spPr>
      </p:sp>
      <p:sp>
        <p:nvSpPr>
          <p:cNvPr id="11" name="TextBox 11"/>
          <p:cNvSpPr txBox="1"/>
          <p:nvPr/>
        </p:nvSpPr>
        <p:spPr bwMode="auto">
          <a:xfrm>
            <a:off x="1905000" y="8366379"/>
            <a:ext cx="15925800" cy="400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defRPr/>
            </a:pPr>
            <a:endParaRPr lang="ru-RU" sz="2600">
              <a:latin typeface="Verdana"/>
              <a:ea typeface="Verdana"/>
              <a:cs typeface="Verdana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 rot="10800000" flipV="1">
            <a:off x="228600" y="3143451"/>
            <a:ext cx="176784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/>
            <a:spAutoFit/>
          </a:bodyPr>
          <a:lstStyle/>
          <a:p>
            <a:pPr algn="just">
              <a:defRPr/>
            </a:pPr>
            <a:r>
              <a:rPr lang="ru-RU" sz="3200" b="0" i="0" u="none" strike="noStrike" cap="none">
                <a:ln>
                  <a:noFill/>
                </a:ln>
                <a:solidFill>
                  <a:srgbClr val="4C4F53"/>
                </a:solidFill>
                <a:latin typeface="Verdana"/>
                <a:ea typeface="Verdana"/>
                <a:cs typeface="Verdana"/>
              </a:rPr>
              <a:t>	</a:t>
            </a:r>
            <a:r>
              <a:rPr lang="ru-RU" sz="3200">
                <a:latin typeface="Verdana"/>
                <a:ea typeface="Verdana"/>
                <a:cs typeface="Verdana"/>
              </a:rPr>
              <a:t> Для этого необходимо устранить пробелы законодательства, связанные с правовой неопределенностью, возникающей вследствие полного либо частичного отсутствия законодательных норм, регулирующих деятельность подразделений транспортной безопасности, направленную на обеспечение безопасности объектов транспортной инфраструктуры от воздушных угроз с использованием беспилотных летательных аппаратов, что является первостепенной задачей для профильных ведомств и имеет несомненную актуальность и своевременность, особенно с учетом проведения специальной военной операции.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 bwMode="auto">
          <a:xfrm rot="-5400000">
            <a:off x="8188602" y="458406"/>
            <a:ext cx="11437052" cy="8971163"/>
          </a:xfrm>
          <a:custGeom>
            <a:avLst/>
            <a:gdLst/>
            <a:ahLst/>
            <a:cxnLst/>
            <a:rect l="l" t="t" r="r" b="b"/>
            <a:pathLst>
              <a:path w="11437052" h="8971163" fill="norm" stroke="1" extrusionOk="0">
                <a:moveTo>
                  <a:pt x="0" y="0"/>
                </a:moveTo>
                <a:lnTo>
                  <a:pt x="11437052" y="0"/>
                </a:lnTo>
                <a:lnTo>
                  <a:pt x="11437052" y="8971163"/>
                </a:lnTo>
                <a:lnTo>
                  <a:pt x="0" y="89711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/>
          </a:blipFill>
        </p:spPr>
      </p:sp>
      <p:grpSp>
        <p:nvGrpSpPr>
          <p:cNvPr id="4" name="Group 4"/>
          <p:cNvGrpSpPr/>
          <p:nvPr/>
        </p:nvGrpSpPr>
        <p:grpSpPr bwMode="auto">
          <a:xfrm rot="-5400000">
            <a:off x="-5454871" y="4115034"/>
            <a:ext cx="9082182" cy="5189105"/>
            <a:chOff x="0" y="0"/>
            <a:chExt cx="12109576" cy="6918806"/>
          </a:xfrm>
        </p:grpSpPr>
        <p:sp>
          <p:nvSpPr>
            <p:cNvPr id="5" name="Freeform 5"/>
            <p:cNvSpPr/>
            <p:nvPr/>
          </p:nvSpPr>
          <p:spPr bwMode="auto">
            <a:xfrm>
              <a:off x="0" y="0"/>
              <a:ext cx="6759832" cy="6796906"/>
            </a:xfrm>
            <a:custGeom>
              <a:avLst/>
              <a:gdLst/>
              <a:ahLst/>
              <a:cxnLst/>
              <a:rect l="l" t="t" r="r" b="b"/>
              <a:pathLst>
                <a:path w="6759832" h="6796906" fill="norm" stroke="1" extrusionOk="0">
                  <a:moveTo>
                    <a:pt x="0" y="0"/>
                  </a:moveTo>
                  <a:lnTo>
                    <a:pt x="6759832" y="0"/>
                  </a:lnTo>
                  <a:lnTo>
                    <a:pt x="6759832" y="6796906"/>
                  </a:lnTo>
                  <a:lnTo>
                    <a:pt x="0" y="67969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/>
            </a:blipFill>
          </p:spPr>
        </p:sp>
        <p:sp>
          <p:nvSpPr>
            <p:cNvPr id="6" name="Freeform 6"/>
            <p:cNvSpPr/>
            <p:nvPr/>
          </p:nvSpPr>
          <p:spPr bwMode="auto">
            <a:xfrm>
              <a:off x="5349745" y="121901"/>
              <a:ext cx="6759832" cy="6796906"/>
            </a:xfrm>
            <a:custGeom>
              <a:avLst/>
              <a:gdLst/>
              <a:ahLst/>
              <a:cxnLst/>
              <a:rect l="l" t="t" r="r" b="b"/>
              <a:pathLst>
                <a:path w="6759832" h="6796906" fill="norm" stroke="1" extrusionOk="0">
                  <a:moveTo>
                    <a:pt x="0" y="0"/>
                  </a:moveTo>
                  <a:lnTo>
                    <a:pt x="6759831" y="0"/>
                  </a:lnTo>
                  <a:lnTo>
                    <a:pt x="6759831" y="6796905"/>
                  </a:lnTo>
                  <a:lnTo>
                    <a:pt x="0" y="67969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/>
            </a:blipFill>
          </p:spPr>
        </p:sp>
      </p:grpSp>
      <p:sp>
        <p:nvSpPr>
          <p:cNvPr id="7" name="Freeform 7"/>
          <p:cNvSpPr/>
          <p:nvPr/>
        </p:nvSpPr>
        <p:spPr bwMode="auto">
          <a:xfrm>
            <a:off x="472215" y="334405"/>
            <a:ext cx="6264636" cy="2641588"/>
          </a:xfrm>
          <a:custGeom>
            <a:avLst/>
            <a:gdLst/>
            <a:ahLst/>
            <a:cxnLst/>
            <a:rect l="l" t="t" r="r" b="b"/>
            <a:pathLst>
              <a:path w="6264636" h="2641588" fill="norm" stroke="1" extrusionOk="0">
                <a:moveTo>
                  <a:pt x="0" y="0"/>
                </a:moveTo>
                <a:lnTo>
                  <a:pt x="6264636" y="0"/>
                </a:lnTo>
                <a:lnTo>
                  <a:pt x="6264636" y="2641588"/>
                </a:lnTo>
                <a:lnTo>
                  <a:pt x="0" y="264158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/>
          </a:blipFill>
        </p:spPr>
      </p:sp>
      <p:sp>
        <p:nvSpPr>
          <p:cNvPr id="8" name="Freeform 8"/>
          <p:cNvSpPr/>
          <p:nvPr/>
        </p:nvSpPr>
        <p:spPr bwMode="auto">
          <a:xfrm>
            <a:off x="10216153" y="500567"/>
            <a:ext cx="7465949" cy="1824160"/>
          </a:xfrm>
          <a:custGeom>
            <a:avLst/>
            <a:gdLst/>
            <a:ahLst/>
            <a:cxnLst/>
            <a:rect l="l" t="t" r="r" b="b"/>
            <a:pathLst>
              <a:path w="7465949" h="1824160" fill="norm" stroke="1" extrusionOk="0">
                <a:moveTo>
                  <a:pt x="0" y="0"/>
                </a:moveTo>
                <a:lnTo>
                  <a:pt x="7465949" y="0"/>
                </a:lnTo>
                <a:lnTo>
                  <a:pt x="7465949" y="1824160"/>
                </a:lnTo>
                <a:lnTo>
                  <a:pt x="0" y="18241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/>
          </a:blipFill>
        </p:spPr>
      </p:sp>
      <p:sp>
        <p:nvSpPr>
          <p:cNvPr id="9" name="TextBox 9"/>
          <p:cNvSpPr txBox="1"/>
          <p:nvPr/>
        </p:nvSpPr>
        <p:spPr bwMode="auto">
          <a:xfrm>
            <a:off x="1524000" y="4914900"/>
            <a:ext cx="15925800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defRPr/>
            </a:pPr>
            <a:r>
              <a:rPr lang="ru-RU" sz="4200" b="1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Спасибо за внимание!</a:t>
            </a:r>
            <a:endParaRPr lang="en-US" sz="4200" b="1">
              <a:solidFill>
                <a:srgbClr val="FF0000"/>
              </a:solidFill>
              <a:latin typeface="Verdana"/>
              <a:ea typeface="Verdana"/>
              <a:cs typeface="Verdan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 bwMode="auto">
          <a:xfrm rot="-5400000">
            <a:off x="3920211" y="-4032308"/>
            <a:ext cx="10335479" cy="18400096"/>
          </a:xfrm>
          <a:custGeom>
            <a:avLst/>
            <a:gdLst/>
            <a:ahLst/>
            <a:cxnLst/>
            <a:rect l="l" t="t" r="r" b="b"/>
            <a:pathLst>
              <a:path w="10335479" h="18400096" fill="norm" stroke="1" extrusionOk="0">
                <a:moveTo>
                  <a:pt x="0" y="0"/>
                </a:moveTo>
                <a:lnTo>
                  <a:pt x="10335479" y="0"/>
                </a:lnTo>
                <a:lnTo>
                  <a:pt x="10335479" y="18400097"/>
                </a:lnTo>
                <a:lnTo>
                  <a:pt x="0" y="184000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</a:blip>
            <a:stretch/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 bwMode="auto">
          <a:xfrm rot="-5400000">
            <a:off x="8188602" y="458406"/>
            <a:ext cx="11437052" cy="8971163"/>
          </a:xfrm>
          <a:custGeom>
            <a:avLst/>
            <a:gdLst/>
            <a:ahLst/>
            <a:cxnLst/>
            <a:rect l="l" t="t" r="r" b="b"/>
            <a:pathLst>
              <a:path w="11437052" h="8971163" fill="norm" stroke="1" extrusionOk="0">
                <a:moveTo>
                  <a:pt x="0" y="0"/>
                </a:moveTo>
                <a:lnTo>
                  <a:pt x="11437052" y="0"/>
                </a:lnTo>
                <a:lnTo>
                  <a:pt x="11437052" y="8971163"/>
                </a:lnTo>
                <a:lnTo>
                  <a:pt x="0" y="89711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/>
          </a:blipFill>
        </p:spPr>
      </p:sp>
      <p:grpSp>
        <p:nvGrpSpPr>
          <p:cNvPr id="4" name="Group 4"/>
          <p:cNvGrpSpPr/>
          <p:nvPr/>
        </p:nvGrpSpPr>
        <p:grpSpPr bwMode="auto">
          <a:xfrm rot="-5400000">
            <a:off x="-5454871" y="4115034"/>
            <a:ext cx="9082182" cy="5189105"/>
            <a:chOff x="0" y="0"/>
            <a:chExt cx="12109576" cy="6918806"/>
          </a:xfrm>
        </p:grpSpPr>
        <p:sp>
          <p:nvSpPr>
            <p:cNvPr id="5" name="Freeform 5"/>
            <p:cNvSpPr/>
            <p:nvPr/>
          </p:nvSpPr>
          <p:spPr bwMode="auto">
            <a:xfrm>
              <a:off x="0" y="0"/>
              <a:ext cx="6759832" cy="6796906"/>
            </a:xfrm>
            <a:custGeom>
              <a:avLst/>
              <a:gdLst/>
              <a:ahLst/>
              <a:cxnLst/>
              <a:rect l="l" t="t" r="r" b="b"/>
              <a:pathLst>
                <a:path w="6759832" h="6796906" fill="norm" stroke="1" extrusionOk="0">
                  <a:moveTo>
                    <a:pt x="0" y="0"/>
                  </a:moveTo>
                  <a:lnTo>
                    <a:pt x="6759832" y="0"/>
                  </a:lnTo>
                  <a:lnTo>
                    <a:pt x="6759832" y="6796906"/>
                  </a:lnTo>
                  <a:lnTo>
                    <a:pt x="0" y="67969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/>
            </a:blipFill>
          </p:spPr>
        </p:sp>
        <p:sp>
          <p:nvSpPr>
            <p:cNvPr id="6" name="Freeform 6"/>
            <p:cNvSpPr/>
            <p:nvPr/>
          </p:nvSpPr>
          <p:spPr bwMode="auto">
            <a:xfrm>
              <a:off x="5349745" y="121901"/>
              <a:ext cx="6759832" cy="6796906"/>
            </a:xfrm>
            <a:custGeom>
              <a:avLst/>
              <a:gdLst/>
              <a:ahLst/>
              <a:cxnLst/>
              <a:rect l="l" t="t" r="r" b="b"/>
              <a:pathLst>
                <a:path w="6759832" h="6796906" fill="norm" stroke="1" extrusionOk="0">
                  <a:moveTo>
                    <a:pt x="0" y="0"/>
                  </a:moveTo>
                  <a:lnTo>
                    <a:pt x="6759831" y="0"/>
                  </a:lnTo>
                  <a:lnTo>
                    <a:pt x="6759831" y="6796905"/>
                  </a:lnTo>
                  <a:lnTo>
                    <a:pt x="0" y="67969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/>
            </a:blipFill>
          </p:spPr>
        </p:sp>
      </p:grpSp>
      <p:sp>
        <p:nvSpPr>
          <p:cNvPr id="7" name="Freeform 7"/>
          <p:cNvSpPr/>
          <p:nvPr/>
        </p:nvSpPr>
        <p:spPr bwMode="auto">
          <a:xfrm>
            <a:off x="472215" y="334405"/>
            <a:ext cx="3794985" cy="1608694"/>
          </a:xfrm>
          <a:custGeom>
            <a:avLst/>
            <a:gdLst/>
            <a:ahLst/>
            <a:cxnLst/>
            <a:rect l="l" t="t" r="r" b="b"/>
            <a:pathLst>
              <a:path w="6264636" h="2641588" fill="norm" stroke="1" extrusionOk="0">
                <a:moveTo>
                  <a:pt x="0" y="0"/>
                </a:moveTo>
                <a:lnTo>
                  <a:pt x="6264636" y="0"/>
                </a:lnTo>
                <a:lnTo>
                  <a:pt x="6264636" y="2641588"/>
                </a:lnTo>
                <a:lnTo>
                  <a:pt x="0" y="26415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/>
          </a:blipFill>
        </p:spPr>
      </p:sp>
      <p:sp>
        <p:nvSpPr>
          <p:cNvPr id="9" name="TextBox 9"/>
          <p:cNvSpPr txBox="1"/>
          <p:nvPr/>
        </p:nvSpPr>
        <p:spPr bwMode="auto">
          <a:xfrm>
            <a:off x="1295400" y="2171700"/>
            <a:ext cx="15925800" cy="6738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defRPr/>
            </a:pPr>
            <a:r>
              <a:rPr lang="ru-RU" sz="4000" b="1">
                <a:solidFill>
                  <a:srgbClr val="002060"/>
                </a:solidFill>
                <a:latin typeface="Verdana"/>
                <a:ea typeface="Verdana"/>
                <a:cs typeface="Verdana"/>
              </a:rPr>
              <a:t>Проблемные вопросы:</a:t>
            </a:r>
            <a:endParaRPr lang="en-US" sz="4000" b="1">
              <a:solidFill>
                <a:srgbClr val="002060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11" name="TextBox 11"/>
          <p:cNvSpPr txBox="1"/>
          <p:nvPr/>
        </p:nvSpPr>
        <p:spPr bwMode="auto">
          <a:xfrm>
            <a:off x="1905000" y="8366379"/>
            <a:ext cx="15925800" cy="400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defRPr/>
            </a:pPr>
            <a:endParaRPr lang="ru-RU" sz="2600">
              <a:latin typeface="Verdana"/>
              <a:ea typeface="Verdana"/>
              <a:cs typeface="Verdana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1447800" y="3162300"/>
            <a:ext cx="15925800" cy="5121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lnSpc>
                <a:spcPct val="120000"/>
              </a:lnSpc>
              <a:spcBef>
                <a:spcPts val="300"/>
              </a:spcBef>
              <a:buClr>
                <a:srgbClr val="339966"/>
              </a:buClr>
              <a:buSzPct val="140000"/>
              <a:buFont typeface="Wingdings"/>
              <a:buChar char="ü"/>
              <a:defRPr/>
            </a:pPr>
            <a:r>
              <a:rPr lang="ru-RU" sz="2800" b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Противоречия в нормативных документах в области обеспечения транспортной безопасности.</a:t>
            </a:r>
            <a:endParaRPr/>
          </a:p>
          <a:p>
            <a:pPr marL="171450" indent="-171450">
              <a:lnSpc>
                <a:spcPct val="120000"/>
              </a:lnSpc>
              <a:spcBef>
                <a:spcPts val="300"/>
              </a:spcBef>
              <a:buClr>
                <a:srgbClr val="339966"/>
              </a:buClr>
              <a:buSzPct val="140000"/>
              <a:buFont typeface="Wingdings"/>
              <a:buChar char="ü"/>
              <a:defRPr/>
            </a:pPr>
            <a:endParaRPr lang="ru-RU" sz="2800">
              <a:solidFill>
                <a:srgbClr val="000000"/>
              </a:solidFill>
              <a:latin typeface="Verdana"/>
              <a:ea typeface="Verdana"/>
              <a:cs typeface="Verdana"/>
            </a:endParaRPr>
          </a:p>
          <a:p>
            <a:pPr marL="171450" indent="-171450">
              <a:lnSpc>
                <a:spcPct val="120000"/>
              </a:lnSpc>
              <a:spcBef>
                <a:spcPts val="300"/>
              </a:spcBef>
              <a:buClr>
                <a:srgbClr val="339966"/>
              </a:buClr>
              <a:buSzPct val="140000"/>
              <a:buFont typeface="Wingdings"/>
              <a:buChar char="ü"/>
              <a:defRPr/>
            </a:pPr>
            <a:r>
              <a:rPr lang="ru-RU" sz="2800" b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В организации защиты объектов транспортной инфраструктуры привлеченным подразделением транспортной безопасности. </a:t>
            </a:r>
            <a:endParaRPr/>
          </a:p>
          <a:p>
            <a:pPr marL="171450" indent="-171450">
              <a:lnSpc>
                <a:spcPct val="120000"/>
              </a:lnSpc>
              <a:spcBef>
                <a:spcPts val="300"/>
              </a:spcBef>
              <a:buClr>
                <a:srgbClr val="339966"/>
              </a:buClr>
              <a:buSzPct val="140000"/>
              <a:buFont typeface="Wingdings"/>
              <a:buChar char="ü"/>
              <a:defRPr/>
            </a:pPr>
            <a:endParaRPr lang="ru-RU" sz="2800" b="1">
              <a:solidFill>
                <a:srgbClr val="000000"/>
              </a:solidFill>
              <a:latin typeface="Verdana"/>
              <a:ea typeface="Verdana"/>
              <a:cs typeface="Verdana"/>
            </a:endParaRPr>
          </a:p>
          <a:p>
            <a:pPr marL="171450" indent="-171450">
              <a:lnSpc>
                <a:spcPct val="120000"/>
              </a:lnSpc>
              <a:spcBef>
                <a:spcPts val="300"/>
              </a:spcBef>
              <a:buClr>
                <a:srgbClr val="339966"/>
              </a:buClr>
              <a:buSzPct val="140000"/>
              <a:buFont typeface="Wingdings"/>
              <a:buChar char="ü"/>
              <a:defRPr/>
            </a:pPr>
            <a:r>
              <a:rPr lang="ru-RU" sz="2800" b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В  защите объектов транспортной инфраструктуры от беспилотных летательных аппаратов .</a:t>
            </a:r>
            <a:endParaRPr lang="ru-RU" sz="2800">
              <a:solidFill>
                <a:srgbClr val="000000"/>
              </a:solidFill>
              <a:latin typeface="Verdana"/>
              <a:ea typeface="Verdana"/>
              <a:cs typeface="Verdana"/>
            </a:endParaRPr>
          </a:p>
          <a:p>
            <a:pPr indent="457200">
              <a:defRPr/>
            </a:pPr>
            <a:endParaRPr lang="ru-RU" sz="2800">
              <a:latin typeface="Verdana"/>
              <a:ea typeface="Verdana"/>
              <a:cs typeface="Verdana"/>
            </a:endParaRPr>
          </a:p>
          <a:p>
            <a:pPr algn="ctr">
              <a:defRPr/>
            </a:pPr>
            <a:endParaRPr lang="ru-RU" sz="2600">
              <a:latin typeface="Verdana"/>
              <a:ea typeface="Verdana"/>
              <a:cs typeface="Verdan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 bwMode="auto">
          <a:xfrm rot="-5400000">
            <a:off x="3920211" y="-4032308"/>
            <a:ext cx="10335479" cy="18400096"/>
          </a:xfrm>
          <a:custGeom>
            <a:avLst/>
            <a:gdLst/>
            <a:ahLst/>
            <a:cxnLst/>
            <a:rect l="l" t="t" r="r" b="b"/>
            <a:pathLst>
              <a:path w="10335479" h="18400096" fill="norm" stroke="1" extrusionOk="0">
                <a:moveTo>
                  <a:pt x="0" y="0"/>
                </a:moveTo>
                <a:lnTo>
                  <a:pt x="10335479" y="0"/>
                </a:lnTo>
                <a:lnTo>
                  <a:pt x="10335479" y="18400097"/>
                </a:lnTo>
                <a:lnTo>
                  <a:pt x="0" y="184000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</a:blip>
            <a:stretch/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 bwMode="auto">
          <a:xfrm rot="-5400000">
            <a:off x="8083893" y="432845"/>
            <a:ext cx="11437052" cy="8971163"/>
          </a:xfrm>
          <a:custGeom>
            <a:avLst/>
            <a:gdLst/>
            <a:ahLst/>
            <a:cxnLst/>
            <a:rect l="l" t="t" r="r" b="b"/>
            <a:pathLst>
              <a:path w="11437052" h="8971163" fill="norm" stroke="1" extrusionOk="0">
                <a:moveTo>
                  <a:pt x="0" y="0"/>
                </a:moveTo>
                <a:lnTo>
                  <a:pt x="11437052" y="0"/>
                </a:lnTo>
                <a:lnTo>
                  <a:pt x="11437052" y="8971163"/>
                </a:lnTo>
                <a:lnTo>
                  <a:pt x="0" y="89711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/>
          </a:blipFill>
        </p:spPr>
      </p:sp>
      <p:grpSp>
        <p:nvGrpSpPr>
          <p:cNvPr id="4" name="Group 4"/>
          <p:cNvGrpSpPr/>
          <p:nvPr/>
        </p:nvGrpSpPr>
        <p:grpSpPr bwMode="auto">
          <a:xfrm rot="-5400000">
            <a:off x="-5454871" y="4115034"/>
            <a:ext cx="9082182" cy="5189105"/>
            <a:chOff x="0" y="0"/>
            <a:chExt cx="12109576" cy="6918806"/>
          </a:xfrm>
        </p:grpSpPr>
        <p:sp>
          <p:nvSpPr>
            <p:cNvPr id="5" name="Freeform 5"/>
            <p:cNvSpPr/>
            <p:nvPr/>
          </p:nvSpPr>
          <p:spPr bwMode="auto">
            <a:xfrm>
              <a:off x="0" y="0"/>
              <a:ext cx="6759832" cy="6796906"/>
            </a:xfrm>
            <a:custGeom>
              <a:avLst/>
              <a:gdLst/>
              <a:ahLst/>
              <a:cxnLst/>
              <a:rect l="l" t="t" r="r" b="b"/>
              <a:pathLst>
                <a:path w="6759832" h="6796906" fill="norm" stroke="1" extrusionOk="0">
                  <a:moveTo>
                    <a:pt x="0" y="0"/>
                  </a:moveTo>
                  <a:lnTo>
                    <a:pt x="6759832" y="0"/>
                  </a:lnTo>
                  <a:lnTo>
                    <a:pt x="6759832" y="6796906"/>
                  </a:lnTo>
                  <a:lnTo>
                    <a:pt x="0" y="67969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/>
            </a:blipFill>
          </p:spPr>
        </p:sp>
        <p:sp>
          <p:nvSpPr>
            <p:cNvPr id="6" name="Freeform 6"/>
            <p:cNvSpPr/>
            <p:nvPr/>
          </p:nvSpPr>
          <p:spPr bwMode="auto">
            <a:xfrm>
              <a:off x="5349745" y="121901"/>
              <a:ext cx="6759832" cy="6796906"/>
            </a:xfrm>
            <a:custGeom>
              <a:avLst/>
              <a:gdLst/>
              <a:ahLst/>
              <a:cxnLst/>
              <a:rect l="l" t="t" r="r" b="b"/>
              <a:pathLst>
                <a:path w="6759832" h="6796906" fill="norm" stroke="1" extrusionOk="0">
                  <a:moveTo>
                    <a:pt x="0" y="0"/>
                  </a:moveTo>
                  <a:lnTo>
                    <a:pt x="6759831" y="0"/>
                  </a:lnTo>
                  <a:lnTo>
                    <a:pt x="6759831" y="6796905"/>
                  </a:lnTo>
                  <a:lnTo>
                    <a:pt x="0" y="67969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/>
            </a:blipFill>
          </p:spPr>
        </p:sp>
      </p:grpSp>
      <p:sp>
        <p:nvSpPr>
          <p:cNvPr id="7" name="Freeform 7"/>
          <p:cNvSpPr/>
          <p:nvPr/>
        </p:nvSpPr>
        <p:spPr bwMode="auto">
          <a:xfrm>
            <a:off x="472215" y="334405"/>
            <a:ext cx="3794985" cy="1608694"/>
          </a:xfrm>
          <a:custGeom>
            <a:avLst/>
            <a:gdLst/>
            <a:ahLst/>
            <a:cxnLst/>
            <a:rect l="l" t="t" r="r" b="b"/>
            <a:pathLst>
              <a:path w="6264636" h="2641588" fill="norm" stroke="1" extrusionOk="0">
                <a:moveTo>
                  <a:pt x="0" y="0"/>
                </a:moveTo>
                <a:lnTo>
                  <a:pt x="6264636" y="0"/>
                </a:lnTo>
                <a:lnTo>
                  <a:pt x="6264636" y="2641588"/>
                </a:lnTo>
                <a:lnTo>
                  <a:pt x="0" y="26415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/>
          </a:blipFill>
        </p:spPr>
      </p:sp>
      <p:sp>
        <p:nvSpPr>
          <p:cNvPr id="9" name="TextBox 9"/>
          <p:cNvSpPr txBox="1"/>
          <p:nvPr/>
        </p:nvSpPr>
        <p:spPr bwMode="auto">
          <a:xfrm>
            <a:off x="1524000" y="1790700"/>
            <a:ext cx="15925800" cy="1513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defRPr/>
            </a:pPr>
            <a:r>
              <a:rPr lang="ru-RU" sz="4000" b="1">
                <a:solidFill>
                  <a:srgbClr val="002060"/>
                </a:solidFill>
                <a:latin typeface="Verdana"/>
                <a:ea typeface="Verdana"/>
                <a:cs typeface="Verdana"/>
              </a:rPr>
              <a:t>Внесено в Реестр объектов транспортной инфраструктуры и транспортных средств</a:t>
            </a:r>
            <a:endParaRPr/>
          </a:p>
        </p:txBody>
      </p:sp>
      <p:sp>
        <p:nvSpPr>
          <p:cNvPr id="11" name="TextBox 11"/>
          <p:cNvSpPr txBox="1"/>
          <p:nvPr/>
        </p:nvSpPr>
        <p:spPr bwMode="auto">
          <a:xfrm>
            <a:off x="1905000" y="8366379"/>
            <a:ext cx="15925800" cy="400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defRPr/>
            </a:pPr>
            <a:endParaRPr lang="ru-RU" sz="2600">
              <a:latin typeface="Verdana"/>
              <a:ea typeface="Verdana"/>
              <a:cs typeface="Verdana"/>
            </a:endParaRPr>
          </a:p>
        </p:txBody>
      </p:sp>
      <p:graphicFrame>
        <p:nvGraphicFramePr>
          <p:cNvPr id="14" name="Диаграмма 13"/>
          <p:cNvGraphicFramePr>
            <a:graphicFrameLocks xmlns:a="http://schemas.openxmlformats.org/drawingml/2006/main"/>
          </p:cNvGraphicFramePr>
          <p:nvPr/>
        </p:nvGraphicFramePr>
        <p:xfrm>
          <a:off x="1752599" y="3543300"/>
          <a:ext cx="161544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 bwMode="auto">
          <a:xfrm rot="-5400000">
            <a:off x="3920211" y="-4032308"/>
            <a:ext cx="10335479" cy="18400096"/>
          </a:xfrm>
          <a:custGeom>
            <a:avLst/>
            <a:gdLst/>
            <a:ahLst/>
            <a:cxnLst/>
            <a:rect l="l" t="t" r="r" b="b"/>
            <a:pathLst>
              <a:path w="10335479" h="18400096" fill="norm" stroke="1" extrusionOk="0">
                <a:moveTo>
                  <a:pt x="0" y="0"/>
                </a:moveTo>
                <a:lnTo>
                  <a:pt x="10335479" y="0"/>
                </a:lnTo>
                <a:lnTo>
                  <a:pt x="10335479" y="18400097"/>
                </a:lnTo>
                <a:lnTo>
                  <a:pt x="0" y="184000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</a:blip>
            <a:stretch/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 bwMode="auto">
          <a:xfrm rot="-5400000">
            <a:off x="8188602" y="458406"/>
            <a:ext cx="11437052" cy="8971163"/>
          </a:xfrm>
          <a:custGeom>
            <a:avLst/>
            <a:gdLst/>
            <a:ahLst/>
            <a:cxnLst/>
            <a:rect l="l" t="t" r="r" b="b"/>
            <a:pathLst>
              <a:path w="11437052" h="8971163" fill="norm" stroke="1" extrusionOk="0">
                <a:moveTo>
                  <a:pt x="0" y="0"/>
                </a:moveTo>
                <a:lnTo>
                  <a:pt x="11437052" y="0"/>
                </a:lnTo>
                <a:lnTo>
                  <a:pt x="11437052" y="8971163"/>
                </a:lnTo>
                <a:lnTo>
                  <a:pt x="0" y="89711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/>
          </a:blipFill>
        </p:spPr>
      </p:sp>
      <p:grpSp>
        <p:nvGrpSpPr>
          <p:cNvPr id="4" name="Group 4"/>
          <p:cNvGrpSpPr/>
          <p:nvPr/>
        </p:nvGrpSpPr>
        <p:grpSpPr bwMode="auto">
          <a:xfrm rot="-5400000">
            <a:off x="-5454871" y="4115034"/>
            <a:ext cx="9082182" cy="5189105"/>
            <a:chOff x="0" y="0"/>
            <a:chExt cx="12109576" cy="6918806"/>
          </a:xfrm>
        </p:grpSpPr>
        <p:sp>
          <p:nvSpPr>
            <p:cNvPr id="5" name="Freeform 5"/>
            <p:cNvSpPr/>
            <p:nvPr/>
          </p:nvSpPr>
          <p:spPr bwMode="auto">
            <a:xfrm>
              <a:off x="0" y="0"/>
              <a:ext cx="6759832" cy="6796906"/>
            </a:xfrm>
            <a:custGeom>
              <a:avLst/>
              <a:gdLst/>
              <a:ahLst/>
              <a:cxnLst/>
              <a:rect l="l" t="t" r="r" b="b"/>
              <a:pathLst>
                <a:path w="6759832" h="6796906" fill="norm" stroke="1" extrusionOk="0">
                  <a:moveTo>
                    <a:pt x="0" y="0"/>
                  </a:moveTo>
                  <a:lnTo>
                    <a:pt x="6759832" y="0"/>
                  </a:lnTo>
                  <a:lnTo>
                    <a:pt x="6759832" y="6796906"/>
                  </a:lnTo>
                  <a:lnTo>
                    <a:pt x="0" y="67969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/>
            </a:blipFill>
          </p:spPr>
        </p:sp>
        <p:sp>
          <p:nvSpPr>
            <p:cNvPr id="6" name="Freeform 6"/>
            <p:cNvSpPr/>
            <p:nvPr/>
          </p:nvSpPr>
          <p:spPr bwMode="auto">
            <a:xfrm>
              <a:off x="5349745" y="121901"/>
              <a:ext cx="6759832" cy="6796906"/>
            </a:xfrm>
            <a:custGeom>
              <a:avLst/>
              <a:gdLst/>
              <a:ahLst/>
              <a:cxnLst/>
              <a:rect l="l" t="t" r="r" b="b"/>
              <a:pathLst>
                <a:path w="6759832" h="6796906" fill="norm" stroke="1" extrusionOk="0">
                  <a:moveTo>
                    <a:pt x="0" y="0"/>
                  </a:moveTo>
                  <a:lnTo>
                    <a:pt x="6759831" y="0"/>
                  </a:lnTo>
                  <a:lnTo>
                    <a:pt x="6759831" y="6796905"/>
                  </a:lnTo>
                  <a:lnTo>
                    <a:pt x="0" y="67969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/>
            </a:blipFill>
          </p:spPr>
        </p:sp>
      </p:grpSp>
      <p:sp>
        <p:nvSpPr>
          <p:cNvPr id="7" name="Freeform 7"/>
          <p:cNvSpPr/>
          <p:nvPr/>
        </p:nvSpPr>
        <p:spPr bwMode="auto">
          <a:xfrm>
            <a:off x="472215" y="334405"/>
            <a:ext cx="3794985" cy="1608694"/>
          </a:xfrm>
          <a:custGeom>
            <a:avLst/>
            <a:gdLst/>
            <a:ahLst/>
            <a:cxnLst/>
            <a:rect l="l" t="t" r="r" b="b"/>
            <a:pathLst>
              <a:path w="6264636" h="2641588" fill="norm" stroke="1" extrusionOk="0">
                <a:moveTo>
                  <a:pt x="0" y="0"/>
                </a:moveTo>
                <a:lnTo>
                  <a:pt x="6264636" y="0"/>
                </a:lnTo>
                <a:lnTo>
                  <a:pt x="6264636" y="2641588"/>
                </a:lnTo>
                <a:lnTo>
                  <a:pt x="0" y="26415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/>
          </a:blipFill>
        </p:spPr>
      </p:sp>
      <p:sp>
        <p:nvSpPr>
          <p:cNvPr id="9" name="TextBox 9"/>
          <p:cNvSpPr txBox="1"/>
          <p:nvPr/>
        </p:nvSpPr>
        <p:spPr bwMode="auto">
          <a:xfrm>
            <a:off x="1600200" y="1866900"/>
            <a:ext cx="16078200" cy="14198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defRPr/>
            </a:pPr>
            <a:r>
              <a:rPr lang="ru-RU" sz="4000" b="1">
                <a:solidFill>
                  <a:srgbClr val="002060"/>
                </a:solidFill>
                <a:latin typeface="Verdana"/>
                <a:ea typeface="Verdana"/>
                <a:cs typeface="Verdana"/>
              </a:rPr>
              <a:t>Противоречия в нормативных документах в области транспортной безопасности</a:t>
            </a:r>
            <a:endParaRPr lang="en-US" sz="4000" b="1">
              <a:solidFill>
                <a:srgbClr val="002060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11" name="TextBox 11"/>
          <p:cNvSpPr txBox="1"/>
          <p:nvPr/>
        </p:nvSpPr>
        <p:spPr bwMode="auto">
          <a:xfrm>
            <a:off x="1905000" y="8366379"/>
            <a:ext cx="15925800" cy="400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defRPr/>
            </a:pPr>
            <a:endParaRPr lang="ru-RU" sz="2600">
              <a:latin typeface="Verdana"/>
              <a:ea typeface="Verdana"/>
              <a:cs typeface="Verdana"/>
            </a:endParaRPr>
          </a:p>
        </p:txBody>
      </p:sp>
      <p:sp>
        <p:nvSpPr>
          <p:cNvPr id="13" name="TextBox 11"/>
          <p:cNvSpPr txBox="1"/>
          <p:nvPr/>
        </p:nvSpPr>
        <p:spPr bwMode="auto">
          <a:xfrm>
            <a:off x="1676400" y="4000500"/>
            <a:ext cx="15925800" cy="38779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457200" algn="just">
              <a:buFontTx/>
              <a:buChar char="-"/>
              <a:defRPr/>
            </a:pPr>
            <a:r>
              <a:rPr lang="ru-RU" sz="2800" b="1" u="sng">
                <a:latin typeface="Verdana"/>
                <a:ea typeface="Verdana"/>
                <a:cs typeface="Verdana"/>
              </a:rPr>
              <a:t>допускается разработка </a:t>
            </a:r>
            <a:r>
              <a:rPr lang="ru-RU" sz="2800">
                <a:latin typeface="Verdana"/>
                <a:ea typeface="Verdana"/>
                <a:cs typeface="Verdana"/>
              </a:rPr>
              <a:t>и представление на утверждение в Федеральное агентство железнодорожного транспорта плана обеспечения транспортной безопасности </a:t>
            </a:r>
            <a:r>
              <a:rPr lang="ru-RU" sz="2800" b="1" u="sng">
                <a:latin typeface="Verdana"/>
                <a:ea typeface="Verdana"/>
                <a:cs typeface="Verdana"/>
              </a:rPr>
              <a:t>на группу объектов исходя из наивысшей категории</a:t>
            </a:r>
            <a:endParaRPr/>
          </a:p>
          <a:p>
            <a:pPr indent="457200" algn="just">
              <a:buFontTx/>
              <a:buChar char="-"/>
              <a:defRPr/>
            </a:pPr>
            <a:endParaRPr lang="ru-RU" sz="2800" b="1" u="sng">
              <a:latin typeface="Verdana"/>
              <a:ea typeface="Verdana"/>
              <a:cs typeface="Verdana"/>
            </a:endParaRPr>
          </a:p>
          <a:p>
            <a:pPr indent="457200">
              <a:defRPr/>
            </a:pPr>
            <a:endParaRPr lang="ru-RU" sz="2800">
              <a:latin typeface="Verdana"/>
              <a:ea typeface="Verdana"/>
              <a:cs typeface="Verdana"/>
            </a:endParaRPr>
          </a:p>
          <a:p>
            <a:pPr indent="457200">
              <a:defRPr/>
            </a:pPr>
            <a:r>
              <a:rPr lang="ru-RU" sz="2800">
                <a:latin typeface="Verdana"/>
                <a:ea typeface="Verdana"/>
                <a:cs typeface="Verdana"/>
              </a:rPr>
              <a:t>- Исход из п.2 порядка (</a:t>
            </a:r>
            <a:r>
              <a:rPr lang="ru-RU" sz="2800">
                <a:latin typeface="Verdana"/>
                <a:ea typeface="Verdana"/>
                <a:cs typeface="Verdana"/>
              </a:rPr>
              <a:t>МинтрансаРоссии</a:t>
            </a:r>
            <a:r>
              <a:rPr lang="ru-RU" sz="2800">
                <a:latin typeface="Verdana"/>
                <a:ea typeface="Verdana"/>
                <a:cs typeface="Verdana"/>
              </a:rPr>
              <a:t> от 02.07.2021 № 225 ) планы разрабатываются  </a:t>
            </a:r>
            <a:r>
              <a:rPr lang="ru-RU" sz="2800" b="1" u="sng">
                <a:latin typeface="Verdana"/>
                <a:ea typeface="Verdana"/>
                <a:cs typeface="Verdana"/>
              </a:rPr>
              <a:t>отдельно для каждого объекта транспортной инфраструктуры</a:t>
            </a:r>
            <a:r>
              <a:rPr lang="ru-RU" sz="2800">
                <a:latin typeface="Verdana"/>
                <a:ea typeface="Verdana"/>
                <a:cs typeface="Verdana"/>
              </a:rPr>
              <a:t>.</a:t>
            </a:r>
            <a:endParaRPr/>
          </a:p>
          <a:p>
            <a:pPr algn="ctr">
              <a:defRPr/>
            </a:pPr>
            <a:endParaRPr lang="ru-RU" sz="2400">
              <a:latin typeface="Verdana"/>
              <a:ea typeface="Verdana"/>
              <a:cs typeface="Verdan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 bwMode="auto">
          <a:xfrm rot="-5400000">
            <a:off x="4260908" y="-4032309"/>
            <a:ext cx="10335479" cy="18400096"/>
          </a:xfrm>
          <a:custGeom>
            <a:avLst/>
            <a:gdLst/>
            <a:ahLst/>
            <a:cxnLst/>
            <a:rect l="l" t="t" r="r" b="b"/>
            <a:pathLst>
              <a:path w="10335479" h="18400096" fill="norm" stroke="1" extrusionOk="0">
                <a:moveTo>
                  <a:pt x="0" y="0"/>
                </a:moveTo>
                <a:lnTo>
                  <a:pt x="10335479" y="0"/>
                </a:lnTo>
                <a:lnTo>
                  <a:pt x="10335479" y="18400097"/>
                </a:lnTo>
                <a:lnTo>
                  <a:pt x="0" y="184000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</a:blip>
            <a:stretch/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 bwMode="auto">
          <a:xfrm rot="-5400000">
            <a:off x="8188602" y="458406"/>
            <a:ext cx="11437052" cy="8971163"/>
          </a:xfrm>
          <a:custGeom>
            <a:avLst/>
            <a:gdLst/>
            <a:ahLst/>
            <a:cxnLst/>
            <a:rect l="l" t="t" r="r" b="b"/>
            <a:pathLst>
              <a:path w="11437052" h="8971163" fill="norm" stroke="1" extrusionOk="0">
                <a:moveTo>
                  <a:pt x="0" y="0"/>
                </a:moveTo>
                <a:lnTo>
                  <a:pt x="11437052" y="0"/>
                </a:lnTo>
                <a:lnTo>
                  <a:pt x="11437052" y="8971163"/>
                </a:lnTo>
                <a:lnTo>
                  <a:pt x="0" y="89711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/>
          </a:blipFill>
        </p:spPr>
      </p:sp>
      <p:grpSp>
        <p:nvGrpSpPr>
          <p:cNvPr id="4" name="Group 4"/>
          <p:cNvGrpSpPr/>
          <p:nvPr/>
        </p:nvGrpSpPr>
        <p:grpSpPr bwMode="auto">
          <a:xfrm rot="-5400000">
            <a:off x="-5454871" y="4115034"/>
            <a:ext cx="9082182" cy="5189105"/>
            <a:chOff x="0" y="0"/>
            <a:chExt cx="12109576" cy="6918806"/>
          </a:xfrm>
        </p:grpSpPr>
        <p:sp>
          <p:nvSpPr>
            <p:cNvPr id="5" name="Freeform 5"/>
            <p:cNvSpPr/>
            <p:nvPr/>
          </p:nvSpPr>
          <p:spPr bwMode="auto">
            <a:xfrm>
              <a:off x="0" y="0"/>
              <a:ext cx="6759832" cy="6796906"/>
            </a:xfrm>
            <a:custGeom>
              <a:avLst/>
              <a:gdLst/>
              <a:ahLst/>
              <a:cxnLst/>
              <a:rect l="l" t="t" r="r" b="b"/>
              <a:pathLst>
                <a:path w="6759832" h="6796906" fill="norm" stroke="1" extrusionOk="0">
                  <a:moveTo>
                    <a:pt x="0" y="0"/>
                  </a:moveTo>
                  <a:lnTo>
                    <a:pt x="6759832" y="0"/>
                  </a:lnTo>
                  <a:lnTo>
                    <a:pt x="6759832" y="6796906"/>
                  </a:lnTo>
                  <a:lnTo>
                    <a:pt x="0" y="67969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/>
            </a:blipFill>
          </p:spPr>
        </p:sp>
        <p:sp>
          <p:nvSpPr>
            <p:cNvPr id="6" name="Freeform 6"/>
            <p:cNvSpPr/>
            <p:nvPr/>
          </p:nvSpPr>
          <p:spPr bwMode="auto">
            <a:xfrm>
              <a:off x="5349745" y="121901"/>
              <a:ext cx="6759832" cy="6796906"/>
            </a:xfrm>
            <a:custGeom>
              <a:avLst/>
              <a:gdLst/>
              <a:ahLst/>
              <a:cxnLst/>
              <a:rect l="l" t="t" r="r" b="b"/>
              <a:pathLst>
                <a:path w="6759832" h="6796906" fill="norm" stroke="1" extrusionOk="0">
                  <a:moveTo>
                    <a:pt x="0" y="0"/>
                  </a:moveTo>
                  <a:lnTo>
                    <a:pt x="6759831" y="0"/>
                  </a:lnTo>
                  <a:lnTo>
                    <a:pt x="6759831" y="6796905"/>
                  </a:lnTo>
                  <a:lnTo>
                    <a:pt x="0" y="67969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/>
            </a:blipFill>
          </p:spPr>
        </p:sp>
      </p:grpSp>
      <p:sp>
        <p:nvSpPr>
          <p:cNvPr id="7" name="Freeform 7"/>
          <p:cNvSpPr/>
          <p:nvPr/>
        </p:nvSpPr>
        <p:spPr bwMode="auto">
          <a:xfrm>
            <a:off x="472215" y="334405"/>
            <a:ext cx="3794985" cy="1608694"/>
          </a:xfrm>
          <a:custGeom>
            <a:avLst/>
            <a:gdLst/>
            <a:ahLst/>
            <a:cxnLst/>
            <a:rect l="l" t="t" r="r" b="b"/>
            <a:pathLst>
              <a:path w="6264636" h="2641588" fill="norm" stroke="1" extrusionOk="0">
                <a:moveTo>
                  <a:pt x="0" y="0"/>
                </a:moveTo>
                <a:lnTo>
                  <a:pt x="6264636" y="0"/>
                </a:lnTo>
                <a:lnTo>
                  <a:pt x="6264636" y="2641588"/>
                </a:lnTo>
                <a:lnTo>
                  <a:pt x="0" y="26415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/>
          </a:blipFill>
        </p:spPr>
      </p:sp>
      <p:sp>
        <p:nvSpPr>
          <p:cNvPr id="9" name="TextBox 9"/>
          <p:cNvSpPr txBox="1"/>
          <p:nvPr/>
        </p:nvSpPr>
        <p:spPr bwMode="auto">
          <a:xfrm>
            <a:off x="1600200" y="1866900"/>
            <a:ext cx="16078200" cy="14198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defRPr/>
            </a:pPr>
            <a:r>
              <a:rPr lang="ru-RU" sz="4000" b="1">
                <a:solidFill>
                  <a:srgbClr val="002060"/>
                </a:solidFill>
                <a:latin typeface="Verdana"/>
                <a:ea typeface="Verdana"/>
                <a:cs typeface="Verdana"/>
              </a:rPr>
              <a:t>Противоречия в нормативных документах в области транспортной безопасности</a:t>
            </a:r>
            <a:endParaRPr lang="en-US" sz="4000" b="1">
              <a:solidFill>
                <a:srgbClr val="002060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11" name="TextBox 11"/>
          <p:cNvSpPr txBox="1"/>
          <p:nvPr/>
        </p:nvSpPr>
        <p:spPr bwMode="auto">
          <a:xfrm>
            <a:off x="1905000" y="8366379"/>
            <a:ext cx="15925800" cy="400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defRPr/>
            </a:pPr>
            <a:endParaRPr lang="ru-RU" sz="2600">
              <a:latin typeface="Verdana"/>
              <a:ea typeface="Verdana"/>
              <a:cs typeface="Verdana"/>
            </a:endParaRPr>
          </a:p>
        </p:txBody>
      </p:sp>
      <p:sp>
        <p:nvSpPr>
          <p:cNvPr id="13" name="TextBox 11"/>
          <p:cNvSpPr txBox="1"/>
          <p:nvPr/>
        </p:nvSpPr>
        <p:spPr bwMode="auto">
          <a:xfrm>
            <a:off x="1371600" y="3543300"/>
            <a:ext cx="16230600" cy="6463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457200">
              <a:defRPr/>
            </a:pPr>
            <a:r>
              <a:rPr lang="ru-RU" sz="2800">
                <a:latin typeface="Verdana"/>
                <a:ea typeface="Verdana"/>
                <a:cs typeface="Verdana"/>
              </a:rPr>
              <a:t>Сроки реализации планов по обеспечению транспортной безопасности в части оснащения ТСОТБ:</a:t>
            </a:r>
            <a:endParaRPr/>
          </a:p>
          <a:p>
            <a:pPr indent="457200">
              <a:defRPr/>
            </a:pPr>
            <a:endParaRPr lang="ru-RU" sz="2800">
              <a:latin typeface="Verdana"/>
              <a:ea typeface="Verdana"/>
              <a:cs typeface="Verdana"/>
            </a:endParaRPr>
          </a:p>
          <a:p>
            <a:pPr indent="457200">
              <a:buFontTx/>
              <a:buChar char="-"/>
              <a:defRPr/>
            </a:pPr>
            <a:r>
              <a:rPr lang="ru-RU" sz="2800">
                <a:latin typeface="Verdana"/>
                <a:ea typeface="Verdana"/>
                <a:cs typeface="Verdana"/>
              </a:rPr>
              <a:t>для ОТИ </a:t>
            </a:r>
            <a:r>
              <a:rPr lang="en-US" sz="2800">
                <a:latin typeface="Verdana"/>
                <a:ea typeface="Verdana"/>
                <a:cs typeface="Verdana"/>
              </a:rPr>
              <a:t>I</a:t>
            </a:r>
            <a:r>
              <a:rPr lang="ru-RU" sz="2800">
                <a:latin typeface="Verdana"/>
                <a:ea typeface="Verdana"/>
                <a:cs typeface="Verdana"/>
              </a:rPr>
              <a:t> и</a:t>
            </a:r>
            <a:r>
              <a:rPr lang="en-US" sz="2800">
                <a:latin typeface="Verdana"/>
                <a:ea typeface="Verdana"/>
                <a:cs typeface="Verdana"/>
              </a:rPr>
              <a:t> II</a:t>
            </a:r>
            <a:r>
              <a:rPr lang="ru-RU" sz="2800">
                <a:latin typeface="Verdana"/>
                <a:ea typeface="Verdana"/>
                <a:cs typeface="Verdana"/>
              </a:rPr>
              <a:t> категорий – </a:t>
            </a:r>
            <a:r>
              <a:rPr lang="ru-RU" sz="2800" u="sng">
                <a:latin typeface="Verdana"/>
                <a:ea typeface="Verdana"/>
                <a:cs typeface="Verdana"/>
              </a:rPr>
              <a:t>в течении 2 лет со дня включения в Реестр ОТИ и Т</a:t>
            </a:r>
            <a:r>
              <a:rPr lang="ru-RU" sz="2800">
                <a:latin typeface="Verdana"/>
                <a:ea typeface="Verdana"/>
                <a:cs typeface="Verdana"/>
              </a:rPr>
              <a:t>С</a:t>
            </a:r>
            <a:r>
              <a:rPr lang="ru-RU" sz="2800">
                <a:latin typeface="Verdana"/>
                <a:ea typeface="Verdana"/>
                <a:cs typeface="Verdana"/>
              </a:rPr>
              <a:t>;</a:t>
            </a:r>
            <a:endParaRPr/>
          </a:p>
          <a:p>
            <a:pPr indent="457200">
              <a:buFontTx/>
              <a:buChar char="-"/>
              <a:defRPr/>
            </a:pPr>
            <a:endParaRPr lang="ru-RU" sz="2800">
              <a:latin typeface="Verdana"/>
              <a:ea typeface="Verdana"/>
              <a:cs typeface="Verdana"/>
            </a:endParaRPr>
          </a:p>
          <a:p>
            <a:pPr indent="457200">
              <a:buFontTx/>
              <a:buChar char="-"/>
              <a:defRPr/>
            </a:pPr>
            <a:r>
              <a:rPr lang="ru-RU" sz="2800">
                <a:latin typeface="Verdana"/>
                <a:ea typeface="Verdana"/>
                <a:cs typeface="Verdana"/>
              </a:rPr>
              <a:t>для ОТИ </a:t>
            </a:r>
            <a:r>
              <a:rPr lang="en-US" sz="2800">
                <a:latin typeface="Verdana"/>
                <a:ea typeface="Verdana"/>
                <a:cs typeface="Verdana"/>
              </a:rPr>
              <a:t>III </a:t>
            </a:r>
            <a:r>
              <a:rPr lang="ru-RU" sz="2800">
                <a:latin typeface="Verdana"/>
                <a:ea typeface="Verdana"/>
                <a:cs typeface="Verdana"/>
              </a:rPr>
              <a:t>и</a:t>
            </a:r>
            <a:r>
              <a:rPr lang="en-US" sz="2800">
                <a:latin typeface="Verdana"/>
                <a:ea typeface="Verdana"/>
                <a:cs typeface="Verdana"/>
              </a:rPr>
              <a:t> IV</a:t>
            </a:r>
            <a:r>
              <a:rPr lang="ru-RU" sz="2800">
                <a:latin typeface="Verdana"/>
                <a:ea typeface="Verdana"/>
                <a:cs typeface="Verdana"/>
              </a:rPr>
              <a:t> категорий – </a:t>
            </a:r>
            <a:r>
              <a:rPr lang="ru-RU" sz="2800" u="sng">
                <a:latin typeface="Verdana"/>
                <a:ea typeface="Verdana"/>
                <a:cs typeface="Verdana"/>
              </a:rPr>
              <a:t>в течении 1 года со дня включения в Реестр ОТИ и </a:t>
            </a:r>
            <a:r>
              <a:rPr lang="ru-RU" sz="2800" u="sng">
                <a:latin typeface="Verdana"/>
                <a:ea typeface="Verdana"/>
                <a:cs typeface="Verdana"/>
              </a:rPr>
              <a:t>ТС</a:t>
            </a:r>
            <a:r>
              <a:rPr lang="ru-RU" sz="2800">
                <a:latin typeface="Verdana"/>
                <a:ea typeface="Verdana"/>
                <a:cs typeface="Verdana"/>
              </a:rPr>
              <a:t>.</a:t>
            </a:r>
            <a:endParaRPr lang="ru-RU" sz="2800">
              <a:latin typeface="Verdana"/>
              <a:ea typeface="Verdana"/>
              <a:cs typeface="Verdana"/>
            </a:endParaRPr>
          </a:p>
          <a:p>
            <a:pPr indent="457200">
              <a:defRPr/>
            </a:pPr>
            <a:endParaRPr lang="ru-RU" sz="2800" u="sng">
              <a:latin typeface="Verdana"/>
              <a:ea typeface="Verdana"/>
              <a:cs typeface="Verdana"/>
            </a:endParaRPr>
          </a:p>
          <a:p>
            <a:pPr indent="457200">
              <a:defRPr/>
            </a:pPr>
            <a:endParaRPr lang="ru-RU" sz="2800">
              <a:latin typeface="Verdana"/>
              <a:ea typeface="Verdana"/>
              <a:cs typeface="Verdana"/>
            </a:endParaRPr>
          </a:p>
          <a:p>
            <a:pPr indent="457200" algn="just">
              <a:defRPr/>
            </a:pPr>
            <a:r>
              <a:rPr lang="ru-RU" sz="2800">
                <a:latin typeface="Verdana"/>
                <a:ea typeface="Verdana"/>
                <a:cs typeface="Verdana"/>
              </a:rPr>
              <a:t>Однако, ст. 13 Федерального закона от 09.02.2007 № 16-ФЗ «О транспортной безопасности» реализация требований по обеспечению транспортной безопасности, в части оснащения техническими средствами обеспечения транспортной безопасности ОТИ, находящихся в собственности ОАО «РЖД», осуществляется поэтапно в сроки, установленные Правительством Российской Федерации.</a:t>
            </a:r>
            <a:endParaRPr/>
          </a:p>
          <a:p>
            <a:pPr indent="457200">
              <a:defRPr/>
            </a:pPr>
            <a:endParaRPr lang="ru-RU" sz="2800">
              <a:latin typeface="Verdana"/>
              <a:ea typeface="Verdana"/>
              <a:cs typeface="Verdana"/>
            </a:endParaRPr>
          </a:p>
          <a:p>
            <a:pPr algn="ctr">
              <a:defRPr/>
            </a:pPr>
            <a:endParaRPr lang="ru-RU" sz="2800">
              <a:latin typeface="Verdana"/>
              <a:ea typeface="Verdana"/>
              <a:cs typeface="Verdan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 bwMode="auto">
          <a:xfrm rot="-5400000">
            <a:off x="3920211" y="-4032308"/>
            <a:ext cx="10335479" cy="18400096"/>
          </a:xfrm>
          <a:custGeom>
            <a:avLst/>
            <a:gdLst/>
            <a:ahLst/>
            <a:cxnLst/>
            <a:rect l="l" t="t" r="r" b="b"/>
            <a:pathLst>
              <a:path w="10335479" h="18400096" fill="norm" stroke="1" extrusionOk="0">
                <a:moveTo>
                  <a:pt x="0" y="0"/>
                </a:moveTo>
                <a:lnTo>
                  <a:pt x="10335479" y="0"/>
                </a:lnTo>
                <a:lnTo>
                  <a:pt x="10335479" y="18400097"/>
                </a:lnTo>
                <a:lnTo>
                  <a:pt x="0" y="184000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</a:blip>
            <a:stretch/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 bwMode="auto">
          <a:xfrm rot="-5400000">
            <a:off x="8188602" y="458406"/>
            <a:ext cx="11437052" cy="8971163"/>
          </a:xfrm>
          <a:custGeom>
            <a:avLst/>
            <a:gdLst/>
            <a:ahLst/>
            <a:cxnLst/>
            <a:rect l="l" t="t" r="r" b="b"/>
            <a:pathLst>
              <a:path w="11437052" h="8971163" fill="norm" stroke="1" extrusionOk="0">
                <a:moveTo>
                  <a:pt x="0" y="0"/>
                </a:moveTo>
                <a:lnTo>
                  <a:pt x="11437052" y="0"/>
                </a:lnTo>
                <a:lnTo>
                  <a:pt x="11437052" y="8971163"/>
                </a:lnTo>
                <a:lnTo>
                  <a:pt x="0" y="89711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/>
          </a:blipFill>
        </p:spPr>
      </p:sp>
      <p:grpSp>
        <p:nvGrpSpPr>
          <p:cNvPr id="4" name="Group 4"/>
          <p:cNvGrpSpPr/>
          <p:nvPr/>
        </p:nvGrpSpPr>
        <p:grpSpPr bwMode="auto">
          <a:xfrm rot="-5400000">
            <a:off x="-5454871" y="4115034"/>
            <a:ext cx="9082182" cy="5189105"/>
            <a:chOff x="0" y="0"/>
            <a:chExt cx="12109576" cy="6918806"/>
          </a:xfrm>
        </p:grpSpPr>
        <p:sp>
          <p:nvSpPr>
            <p:cNvPr id="5" name="Freeform 5"/>
            <p:cNvSpPr/>
            <p:nvPr/>
          </p:nvSpPr>
          <p:spPr bwMode="auto">
            <a:xfrm>
              <a:off x="0" y="0"/>
              <a:ext cx="6759832" cy="6796906"/>
            </a:xfrm>
            <a:custGeom>
              <a:avLst/>
              <a:gdLst/>
              <a:ahLst/>
              <a:cxnLst/>
              <a:rect l="l" t="t" r="r" b="b"/>
              <a:pathLst>
                <a:path w="6759832" h="6796906" fill="norm" stroke="1" extrusionOk="0">
                  <a:moveTo>
                    <a:pt x="0" y="0"/>
                  </a:moveTo>
                  <a:lnTo>
                    <a:pt x="6759832" y="0"/>
                  </a:lnTo>
                  <a:lnTo>
                    <a:pt x="6759832" y="6796906"/>
                  </a:lnTo>
                  <a:lnTo>
                    <a:pt x="0" y="67969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/>
            </a:blipFill>
          </p:spPr>
        </p:sp>
        <p:sp>
          <p:nvSpPr>
            <p:cNvPr id="6" name="Freeform 6"/>
            <p:cNvSpPr/>
            <p:nvPr/>
          </p:nvSpPr>
          <p:spPr bwMode="auto">
            <a:xfrm>
              <a:off x="5349745" y="121901"/>
              <a:ext cx="6759832" cy="6796906"/>
            </a:xfrm>
            <a:custGeom>
              <a:avLst/>
              <a:gdLst/>
              <a:ahLst/>
              <a:cxnLst/>
              <a:rect l="l" t="t" r="r" b="b"/>
              <a:pathLst>
                <a:path w="6759832" h="6796906" fill="norm" stroke="1" extrusionOk="0">
                  <a:moveTo>
                    <a:pt x="0" y="0"/>
                  </a:moveTo>
                  <a:lnTo>
                    <a:pt x="6759831" y="0"/>
                  </a:lnTo>
                  <a:lnTo>
                    <a:pt x="6759831" y="6796905"/>
                  </a:lnTo>
                  <a:lnTo>
                    <a:pt x="0" y="67969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/>
            </a:blipFill>
          </p:spPr>
        </p:sp>
      </p:grpSp>
      <p:sp>
        <p:nvSpPr>
          <p:cNvPr id="7" name="Freeform 7"/>
          <p:cNvSpPr/>
          <p:nvPr/>
        </p:nvSpPr>
        <p:spPr bwMode="auto">
          <a:xfrm>
            <a:off x="472215" y="334405"/>
            <a:ext cx="3794985" cy="1608694"/>
          </a:xfrm>
          <a:custGeom>
            <a:avLst/>
            <a:gdLst/>
            <a:ahLst/>
            <a:cxnLst/>
            <a:rect l="l" t="t" r="r" b="b"/>
            <a:pathLst>
              <a:path w="6264636" h="2641588" fill="norm" stroke="1" extrusionOk="0">
                <a:moveTo>
                  <a:pt x="0" y="0"/>
                </a:moveTo>
                <a:lnTo>
                  <a:pt x="6264636" y="0"/>
                </a:lnTo>
                <a:lnTo>
                  <a:pt x="6264636" y="2641588"/>
                </a:lnTo>
                <a:lnTo>
                  <a:pt x="0" y="26415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/>
          </a:blipFill>
        </p:spPr>
      </p:sp>
      <p:sp>
        <p:nvSpPr>
          <p:cNvPr id="9" name="TextBox 9"/>
          <p:cNvSpPr txBox="1"/>
          <p:nvPr/>
        </p:nvSpPr>
        <p:spPr bwMode="auto">
          <a:xfrm>
            <a:off x="1143000" y="1866900"/>
            <a:ext cx="17145000" cy="1513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defRPr/>
            </a:pPr>
            <a:r>
              <a:rPr lang="ru-RU" sz="4000" b="1">
                <a:solidFill>
                  <a:srgbClr val="002060"/>
                </a:solidFill>
                <a:latin typeface="Verdana"/>
                <a:ea typeface="Verdana"/>
                <a:cs typeface="Verdana"/>
              </a:rPr>
              <a:t>Проблемные вопросы в организации защиты объектов транспортной инфраструктуры</a:t>
            </a:r>
            <a:endParaRPr lang="en-US" sz="4000" b="1">
              <a:solidFill>
                <a:srgbClr val="002060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11" name="TextBox 11"/>
          <p:cNvSpPr txBox="1"/>
          <p:nvPr/>
        </p:nvSpPr>
        <p:spPr bwMode="auto">
          <a:xfrm>
            <a:off x="1905000" y="8366379"/>
            <a:ext cx="15925800" cy="400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defRPr/>
            </a:pPr>
            <a:endParaRPr lang="ru-RU" sz="2600">
              <a:latin typeface="Verdana"/>
              <a:ea typeface="Verdana"/>
              <a:cs typeface="Verdana"/>
            </a:endParaRPr>
          </a:p>
        </p:txBody>
      </p:sp>
      <p:sp>
        <p:nvSpPr>
          <p:cNvPr id="13" name="TextBox 11"/>
          <p:cNvSpPr txBox="1"/>
          <p:nvPr/>
        </p:nvSpPr>
        <p:spPr bwMode="auto">
          <a:xfrm>
            <a:off x="1676400" y="3543300"/>
            <a:ext cx="15925800" cy="5170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defRPr/>
            </a:pPr>
            <a:r>
              <a:rPr lang="ru-RU" sz="2800">
                <a:latin typeface="Verdana"/>
                <a:ea typeface="Verdana"/>
                <a:cs typeface="Verdana"/>
              </a:rPr>
              <a:t>	 уровень подготовки работников подразделения не соответствует требованиям к   знаниям, умениям и навыкам;</a:t>
            </a:r>
            <a:endParaRPr/>
          </a:p>
          <a:p>
            <a:pPr>
              <a:defRPr/>
            </a:pPr>
            <a:endParaRPr lang="ru-RU" sz="2800">
              <a:latin typeface="Verdana"/>
              <a:ea typeface="Verdana"/>
              <a:cs typeface="Verdana"/>
            </a:endParaRPr>
          </a:p>
          <a:p>
            <a:pPr>
              <a:defRPr/>
            </a:pPr>
            <a:r>
              <a:rPr lang="ru-RU" sz="2800">
                <a:latin typeface="Verdana"/>
                <a:ea typeface="Verdana"/>
                <a:cs typeface="Verdana"/>
              </a:rPr>
              <a:t>	работники подразделения транспортной безопасности слабо владеют техническими средствами обеспечения транспортной безопасности, </a:t>
            </a:r>
            <a:endParaRPr/>
          </a:p>
          <a:p>
            <a:pPr>
              <a:defRPr/>
            </a:pPr>
            <a:endParaRPr lang="ru-RU" sz="2800">
              <a:latin typeface="Verdana"/>
              <a:ea typeface="Verdana"/>
              <a:cs typeface="Verdana"/>
            </a:endParaRPr>
          </a:p>
          <a:p>
            <a:pPr>
              <a:defRPr/>
            </a:pPr>
            <a:r>
              <a:rPr lang="ru-RU" sz="2800">
                <a:latin typeface="Verdana"/>
                <a:ea typeface="Verdana"/>
                <a:cs typeface="Verdana"/>
              </a:rPr>
              <a:t> 	укомплектованность привлеченного штата работников  подразделения транспортной безопасности на объектах переданных под защиту, составляет менее  50% от  расчетной численности с учетом условий  труда и отдыха;</a:t>
            </a:r>
            <a:endParaRPr/>
          </a:p>
          <a:p>
            <a:pPr>
              <a:defRPr/>
            </a:pPr>
            <a:endParaRPr lang="ru-RU" sz="2800">
              <a:latin typeface="Verdana"/>
              <a:ea typeface="Verdana"/>
              <a:cs typeface="Verdana"/>
            </a:endParaRPr>
          </a:p>
          <a:p>
            <a:pPr>
              <a:defRPr/>
            </a:pPr>
            <a:r>
              <a:rPr lang="ru-RU" sz="2800">
                <a:latin typeface="Verdana"/>
                <a:ea typeface="Verdana"/>
                <a:cs typeface="Verdana"/>
              </a:rPr>
              <a:t>	допускается  нахождение на посту  работников подразделения транспортной безопасности  по 3-5 суток подряд</a:t>
            </a:r>
            <a:endParaRPr lang="ru-RU" sz="2600">
              <a:latin typeface="Verdana"/>
              <a:ea typeface="Verdana"/>
              <a:cs typeface="Verdana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828800" y="3543300"/>
            <a:ext cx="488950" cy="477838"/>
          </a:xfrm>
          <a:prstGeom prst="rect">
            <a:avLst/>
          </a:prstGeom>
          <a:blipFill>
            <a:blip r:embed="rId7">
              <a:alphaModFix amt="50000"/>
            </a:blip>
            <a:stretch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905000" y="4838700"/>
            <a:ext cx="488950" cy="477838"/>
          </a:xfrm>
          <a:prstGeom prst="rect">
            <a:avLst/>
          </a:prstGeom>
          <a:blipFill>
            <a:blip r:embed="rId7">
              <a:alphaModFix amt="50000"/>
            </a:blip>
            <a:stretch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1828800" y="6134100"/>
            <a:ext cx="488950" cy="477838"/>
          </a:xfrm>
          <a:prstGeom prst="rect">
            <a:avLst/>
          </a:prstGeom>
          <a:blipFill>
            <a:blip r:embed="rId7">
              <a:alphaModFix amt="50000"/>
            </a:blip>
            <a:stretch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905000" y="7734300"/>
            <a:ext cx="488950" cy="477838"/>
          </a:xfrm>
          <a:prstGeom prst="rect">
            <a:avLst/>
          </a:prstGeom>
          <a:blipFill>
            <a:blip r:embed="rId7">
              <a:alphaModFix amt="50000"/>
            </a:blip>
            <a:stretch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 bwMode="auto">
          <a:xfrm rot="-5400000">
            <a:off x="3920211" y="-4032308"/>
            <a:ext cx="10335479" cy="18400096"/>
          </a:xfrm>
          <a:custGeom>
            <a:avLst/>
            <a:gdLst/>
            <a:ahLst/>
            <a:cxnLst/>
            <a:rect l="l" t="t" r="r" b="b"/>
            <a:pathLst>
              <a:path w="10335479" h="18400096" fill="norm" stroke="1" extrusionOk="0">
                <a:moveTo>
                  <a:pt x="0" y="0"/>
                </a:moveTo>
                <a:lnTo>
                  <a:pt x="10335479" y="0"/>
                </a:lnTo>
                <a:lnTo>
                  <a:pt x="10335479" y="18400097"/>
                </a:lnTo>
                <a:lnTo>
                  <a:pt x="0" y="184000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</a:blip>
            <a:stretch/>
          </a:blipFill>
          <a:ln cap="sq">
            <a:noFill/>
            <a:prstDash val="solid"/>
            <a:miter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reeform 3"/>
          <p:cNvSpPr/>
          <p:nvPr/>
        </p:nvSpPr>
        <p:spPr bwMode="auto">
          <a:xfrm rot="-5400000">
            <a:off x="8188602" y="458406"/>
            <a:ext cx="11437052" cy="8971163"/>
          </a:xfrm>
          <a:custGeom>
            <a:avLst/>
            <a:gdLst/>
            <a:ahLst/>
            <a:cxnLst/>
            <a:rect l="l" t="t" r="r" b="b"/>
            <a:pathLst>
              <a:path w="11437052" h="8971163" fill="norm" stroke="1" extrusionOk="0">
                <a:moveTo>
                  <a:pt x="0" y="0"/>
                </a:moveTo>
                <a:lnTo>
                  <a:pt x="11437052" y="0"/>
                </a:lnTo>
                <a:lnTo>
                  <a:pt x="11437052" y="8971163"/>
                </a:lnTo>
                <a:lnTo>
                  <a:pt x="0" y="89711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/>
          </a:blipFill>
        </p:spPr>
      </p:sp>
      <p:grpSp>
        <p:nvGrpSpPr>
          <p:cNvPr id="4" name="Group 4"/>
          <p:cNvGrpSpPr/>
          <p:nvPr/>
        </p:nvGrpSpPr>
        <p:grpSpPr bwMode="auto">
          <a:xfrm rot="-5400000">
            <a:off x="-5454871" y="4115034"/>
            <a:ext cx="9082182" cy="5189105"/>
            <a:chOff x="0" y="0"/>
            <a:chExt cx="12109576" cy="6918806"/>
          </a:xfrm>
        </p:grpSpPr>
        <p:sp>
          <p:nvSpPr>
            <p:cNvPr id="5" name="Freeform 5"/>
            <p:cNvSpPr/>
            <p:nvPr/>
          </p:nvSpPr>
          <p:spPr bwMode="auto">
            <a:xfrm>
              <a:off x="0" y="0"/>
              <a:ext cx="6759832" cy="6796906"/>
            </a:xfrm>
            <a:custGeom>
              <a:avLst/>
              <a:gdLst/>
              <a:ahLst/>
              <a:cxnLst/>
              <a:rect l="l" t="t" r="r" b="b"/>
              <a:pathLst>
                <a:path w="6759832" h="6796906" fill="norm" stroke="1" extrusionOk="0">
                  <a:moveTo>
                    <a:pt x="0" y="0"/>
                  </a:moveTo>
                  <a:lnTo>
                    <a:pt x="6759832" y="0"/>
                  </a:lnTo>
                  <a:lnTo>
                    <a:pt x="6759832" y="6796906"/>
                  </a:lnTo>
                  <a:lnTo>
                    <a:pt x="0" y="67969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/>
            </a:blipFill>
          </p:spPr>
        </p:sp>
        <p:sp>
          <p:nvSpPr>
            <p:cNvPr id="6" name="Freeform 6"/>
            <p:cNvSpPr/>
            <p:nvPr/>
          </p:nvSpPr>
          <p:spPr bwMode="auto">
            <a:xfrm>
              <a:off x="5349745" y="121901"/>
              <a:ext cx="6759832" cy="6796906"/>
            </a:xfrm>
            <a:custGeom>
              <a:avLst/>
              <a:gdLst/>
              <a:ahLst/>
              <a:cxnLst/>
              <a:rect l="l" t="t" r="r" b="b"/>
              <a:pathLst>
                <a:path w="6759832" h="6796906" fill="norm" stroke="1" extrusionOk="0">
                  <a:moveTo>
                    <a:pt x="0" y="0"/>
                  </a:moveTo>
                  <a:lnTo>
                    <a:pt x="6759831" y="0"/>
                  </a:lnTo>
                  <a:lnTo>
                    <a:pt x="6759831" y="6796905"/>
                  </a:lnTo>
                  <a:lnTo>
                    <a:pt x="0" y="67969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/>
            </a:blipFill>
          </p:spPr>
        </p:sp>
      </p:grpSp>
      <p:sp>
        <p:nvSpPr>
          <p:cNvPr id="7" name="Freeform 7"/>
          <p:cNvSpPr/>
          <p:nvPr/>
        </p:nvSpPr>
        <p:spPr bwMode="auto">
          <a:xfrm>
            <a:off x="472215" y="334405"/>
            <a:ext cx="3794985" cy="1608694"/>
          </a:xfrm>
          <a:custGeom>
            <a:avLst/>
            <a:gdLst/>
            <a:ahLst/>
            <a:cxnLst/>
            <a:rect l="l" t="t" r="r" b="b"/>
            <a:pathLst>
              <a:path w="6264636" h="2641588" fill="norm" stroke="1" extrusionOk="0">
                <a:moveTo>
                  <a:pt x="0" y="0"/>
                </a:moveTo>
                <a:lnTo>
                  <a:pt x="6264636" y="0"/>
                </a:lnTo>
                <a:lnTo>
                  <a:pt x="6264636" y="2641588"/>
                </a:lnTo>
                <a:lnTo>
                  <a:pt x="0" y="26415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/>
          </a:blipFill>
        </p:spPr>
      </p:sp>
      <p:sp>
        <p:nvSpPr>
          <p:cNvPr id="9" name="TextBox 9"/>
          <p:cNvSpPr txBox="1"/>
          <p:nvPr/>
        </p:nvSpPr>
        <p:spPr bwMode="auto">
          <a:xfrm>
            <a:off x="1600200" y="1866900"/>
            <a:ext cx="16078200" cy="6339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defRPr/>
            </a:pPr>
            <a:endParaRPr lang="en-US" sz="2500" b="1">
              <a:solidFill>
                <a:srgbClr val="002060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11" name="TextBox 11"/>
          <p:cNvSpPr txBox="1"/>
          <p:nvPr/>
        </p:nvSpPr>
        <p:spPr bwMode="auto">
          <a:xfrm>
            <a:off x="1905000" y="8366379"/>
            <a:ext cx="15925800" cy="400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defRPr/>
            </a:pPr>
            <a:endParaRPr lang="ru-RU" sz="2600">
              <a:latin typeface="Verdana"/>
              <a:ea typeface="Verdana"/>
              <a:cs typeface="Verdana"/>
            </a:endParaRPr>
          </a:p>
        </p:txBody>
      </p:sp>
      <p:sp>
        <p:nvSpPr>
          <p:cNvPr id="13" name="TextBox 11"/>
          <p:cNvSpPr txBox="1"/>
          <p:nvPr/>
        </p:nvSpPr>
        <p:spPr bwMode="auto">
          <a:xfrm>
            <a:off x="1676400" y="3543300"/>
            <a:ext cx="15925800" cy="400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defRPr/>
            </a:pPr>
            <a:endParaRPr lang="ru-RU" sz="2600">
              <a:latin typeface="Verdana"/>
              <a:ea typeface="Verdana"/>
              <a:cs typeface="Verdana"/>
            </a:endParaRPr>
          </a:p>
        </p:txBody>
      </p:sp>
      <p:sp>
        <p:nvSpPr>
          <p:cNvPr id="19" name="TextBox 9"/>
          <p:cNvSpPr txBox="1"/>
          <p:nvPr/>
        </p:nvSpPr>
        <p:spPr bwMode="auto">
          <a:xfrm>
            <a:off x="1295400" y="1943100"/>
            <a:ext cx="16840200" cy="2269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defRPr/>
            </a:pPr>
            <a:r>
              <a:rPr lang="ru-RU" sz="4000" b="1">
                <a:solidFill>
                  <a:srgbClr val="002060"/>
                </a:solidFill>
                <a:latin typeface="Verdana"/>
                <a:ea typeface="Verdana"/>
                <a:cs typeface="Verdana"/>
              </a:rPr>
              <a:t>Нарушение со стороны руководства подразделения транспортной безопасности условий труда и отдыха работников, как пример приводит к:</a:t>
            </a:r>
            <a:endParaRPr lang="en-US" sz="4000" b="1">
              <a:solidFill>
                <a:srgbClr val="002060"/>
              </a:solidFill>
              <a:latin typeface="Verdana"/>
              <a:ea typeface="Verdana"/>
              <a:cs typeface="Verdana"/>
            </a:endParaRPr>
          </a:p>
        </p:txBody>
      </p:sp>
      <p:pic>
        <p:nvPicPr>
          <p:cNvPr id="20" name="Picture 2" descr="C:\Users\rcb_nechunaevamv\AppData\Local\Microsoft\Windows\Temporary Internet Files\Content.Outlook\6HYBHOYP\ПУОТБ2 (19-12-2023_01-02-28 043).jpg"/>
          <p:cNvPicPr>
            <a:picLocks noChangeAspect="1" noChangeArrowheads="1"/>
          </p:cNvPicPr>
          <p:nvPr/>
        </p:nvPicPr>
        <p:blipFill>
          <a:blip r:embed="rId7">
            <a:lum bright="10000"/>
          </a:blip>
          <a:srcRect l="37500" t="20883" r="15239" b="0"/>
          <a:stretch/>
        </p:blipFill>
        <p:spPr bwMode="auto">
          <a:xfrm>
            <a:off x="2190983" y="4457700"/>
            <a:ext cx="5810017" cy="4169985"/>
          </a:xfrm>
          <a:prstGeom prst="rect">
            <a:avLst/>
          </a:prstGeom>
          <a:noFill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8">
            <a:lum bright="10000"/>
          </a:blip>
          <a:srcRect l="0" t="10256" r="0" b="0"/>
          <a:stretch/>
        </p:blipFill>
        <p:spPr bwMode="auto">
          <a:xfrm>
            <a:off x="10287000" y="4305300"/>
            <a:ext cx="6096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 bwMode="auto">
          <a:xfrm rot="-5400000">
            <a:off x="3920211" y="-4032308"/>
            <a:ext cx="10335479" cy="18400096"/>
          </a:xfrm>
          <a:custGeom>
            <a:avLst/>
            <a:gdLst/>
            <a:ahLst/>
            <a:cxnLst/>
            <a:rect l="l" t="t" r="r" b="b"/>
            <a:pathLst>
              <a:path w="10335479" h="18400096" fill="norm" stroke="1" extrusionOk="0">
                <a:moveTo>
                  <a:pt x="0" y="0"/>
                </a:moveTo>
                <a:lnTo>
                  <a:pt x="10335479" y="0"/>
                </a:lnTo>
                <a:lnTo>
                  <a:pt x="10335479" y="18400097"/>
                </a:lnTo>
                <a:lnTo>
                  <a:pt x="0" y="184000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</a:blip>
            <a:stretch/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 bwMode="auto">
          <a:xfrm rot="-5400000">
            <a:off x="8188602" y="458406"/>
            <a:ext cx="11437052" cy="8971163"/>
          </a:xfrm>
          <a:custGeom>
            <a:avLst/>
            <a:gdLst/>
            <a:ahLst/>
            <a:cxnLst/>
            <a:rect l="l" t="t" r="r" b="b"/>
            <a:pathLst>
              <a:path w="11437052" h="8971163" fill="norm" stroke="1" extrusionOk="0">
                <a:moveTo>
                  <a:pt x="0" y="0"/>
                </a:moveTo>
                <a:lnTo>
                  <a:pt x="11437052" y="0"/>
                </a:lnTo>
                <a:lnTo>
                  <a:pt x="11437052" y="8971163"/>
                </a:lnTo>
                <a:lnTo>
                  <a:pt x="0" y="89711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/>
          </a:blipFill>
        </p:spPr>
      </p:sp>
      <p:grpSp>
        <p:nvGrpSpPr>
          <p:cNvPr id="4" name="Group 4"/>
          <p:cNvGrpSpPr/>
          <p:nvPr/>
        </p:nvGrpSpPr>
        <p:grpSpPr bwMode="auto">
          <a:xfrm rot="-5400000">
            <a:off x="-5454871" y="4115034"/>
            <a:ext cx="9082182" cy="5189105"/>
            <a:chOff x="0" y="0"/>
            <a:chExt cx="12109576" cy="6918806"/>
          </a:xfrm>
        </p:grpSpPr>
        <p:sp>
          <p:nvSpPr>
            <p:cNvPr id="5" name="Freeform 5"/>
            <p:cNvSpPr/>
            <p:nvPr/>
          </p:nvSpPr>
          <p:spPr bwMode="auto">
            <a:xfrm>
              <a:off x="0" y="0"/>
              <a:ext cx="6759832" cy="6796906"/>
            </a:xfrm>
            <a:custGeom>
              <a:avLst/>
              <a:gdLst/>
              <a:ahLst/>
              <a:cxnLst/>
              <a:rect l="l" t="t" r="r" b="b"/>
              <a:pathLst>
                <a:path w="6759832" h="6796906" fill="norm" stroke="1" extrusionOk="0">
                  <a:moveTo>
                    <a:pt x="0" y="0"/>
                  </a:moveTo>
                  <a:lnTo>
                    <a:pt x="6759832" y="0"/>
                  </a:lnTo>
                  <a:lnTo>
                    <a:pt x="6759832" y="6796906"/>
                  </a:lnTo>
                  <a:lnTo>
                    <a:pt x="0" y="67969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/>
            </a:blipFill>
          </p:spPr>
        </p:sp>
        <p:sp>
          <p:nvSpPr>
            <p:cNvPr id="6" name="Freeform 6"/>
            <p:cNvSpPr/>
            <p:nvPr/>
          </p:nvSpPr>
          <p:spPr bwMode="auto">
            <a:xfrm>
              <a:off x="5349745" y="121901"/>
              <a:ext cx="6759832" cy="6796906"/>
            </a:xfrm>
            <a:custGeom>
              <a:avLst/>
              <a:gdLst/>
              <a:ahLst/>
              <a:cxnLst/>
              <a:rect l="l" t="t" r="r" b="b"/>
              <a:pathLst>
                <a:path w="6759832" h="6796906" fill="norm" stroke="1" extrusionOk="0">
                  <a:moveTo>
                    <a:pt x="0" y="0"/>
                  </a:moveTo>
                  <a:lnTo>
                    <a:pt x="6759831" y="0"/>
                  </a:lnTo>
                  <a:lnTo>
                    <a:pt x="6759831" y="6796905"/>
                  </a:lnTo>
                  <a:lnTo>
                    <a:pt x="0" y="67969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/>
            </a:blipFill>
          </p:spPr>
        </p:sp>
      </p:grpSp>
      <p:sp>
        <p:nvSpPr>
          <p:cNvPr id="7" name="Freeform 7"/>
          <p:cNvSpPr/>
          <p:nvPr/>
        </p:nvSpPr>
        <p:spPr bwMode="auto">
          <a:xfrm>
            <a:off x="472215" y="334405"/>
            <a:ext cx="3794985" cy="1608694"/>
          </a:xfrm>
          <a:custGeom>
            <a:avLst/>
            <a:gdLst/>
            <a:ahLst/>
            <a:cxnLst/>
            <a:rect l="l" t="t" r="r" b="b"/>
            <a:pathLst>
              <a:path w="6264636" h="2641588" fill="norm" stroke="1" extrusionOk="0">
                <a:moveTo>
                  <a:pt x="0" y="0"/>
                </a:moveTo>
                <a:lnTo>
                  <a:pt x="6264636" y="0"/>
                </a:lnTo>
                <a:lnTo>
                  <a:pt x="6264636" y="2641588"/>
                </a:lnTo>
                <a:lnTo>
                  <a:pt x="0" y="26415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/>
          </a:blipFill>
        </p:spPr>
      </p:sp>
      <p:sp>
        <p:nvSpPr>
          <p:cNvPr id="11" name="TextBox 11"/>
          <p:cNvSpPr txBox="1"/>
          <p:nvPr/>
        </p:nvSpPr>
        <p:spPr bwMode="auto">
          <a:xfrm>
            <a:off x="1905000" y="8366379"/>
            <a:ext cx="15925800" cy="400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defRPr/>
            </a:pPr>
            <a:endParaRPr lang="ru-RU" sz="2600">
              <a:latin typeface="Verdana"/>
              <a:ea typeface="Verdana"/>
              <a:cs typeface="Verdana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1600200" y="1866900"/>
            <a:ext cx="16078200" cy="6738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defRPr/>
            </a:pPr>
            <a:r>
              <a:rPr lang="ru-RU" sz="4000" b="1">
                <a:solidFill>
                  <a:srgbClr val="002060"/>
                </a:solidFill>
                <a:latin typeface="Verdana"/>
                <a:ea typeface="Verdana"/>
                <a:cs typeface="Verdana"/>
              </a:rPr>
              <a:t>Предложения</a:t>
            </a:r>
            <a:endParaRPr lang="en-US" sz="4000" b="1">
              <a:solidFill>
                <a:srgbClr val="002060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1524000" y="3009900"/>
            <a:ext cx="15925800" cy="67495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450" indent="-171450" algn="just">
              <a:lnSpc>
                <a:spcPct val="120000"/>
              </a:lnSpc>
              <a:spcBef>
                <a:spcPts val="300"/>
              </a:spcBef>
              <a:buClr>
                <a:srgbClr val="339966"/>
              </a:buClr>
              <a:buSzPct val="140000"/>
              <a:buFont typeface="Wingdings"/>
              <a:buChar char="ü"/>
              <a:defRPr/>
            </a:pPr>
            <a:r>
              <a:rPr lang="ru-RU" sz="2800" b="1">
                <a:solidFill>
                  <a:srgbClr val="000000"/>
                </a:solidFill>
                <a:latin typeface="HeliosC"/>
              </a:rPr>
              <a:t>Внести в классификатор профессий в Российской Федерации, категории работников подразделения транспортной   безопасности</a:t>
            </a:r>
            <a:endParaRPr/>
          </a:p>
          <a:p>
            <a:pPr marL="171450" indent="-171450" algn="just">
              <a:lnSpc>
                <a:spcPct val="120000"/>
              </a:lnSpc>
              <a:spcBef>
                <a:spcPts val="300"/>
              </a:spcBef>
              <a:buClr>
                <a:srgbClr val="339966"/>
              </a:buClr>
              <a:buSzPct val="140000"/>
              <a:buFont typeface="Wingdings"/>
              <a:buChar char="ü"/>
              <a:defRPr/>
            </a:pPr>
            <a:endParaRPr lang="ru-RU" sz="2800" b="1">
              <a:solidFill>
                <a:srgbClr val="000000"/>
              </a:solidFill>
              <a:latin typeface="HeliosC"/>
            </a:endParaRPr>
          </a:p>
          <a:p>
            <a:pPr marL="171450" indent="-171450" algn="just">
              <a:lnSpc>
                <a:spcPct val="120000"/>
              </a:lnSpc>
              <a:spcBef>
                <a:spcPts val="300"/>
              </a:spcBef>
              <a:buClr>
                <a:srgbClr val="339966"/>
              </a:buClr>
              <a:buSzPct val="140000"/>
              <a:buFont typeface="Wingdings"/>
              <a:buChar char="ü"/>
              <a:defRPr/>
            </a:pPr>
            <a:r>
              <a:rPr lang="ru-RU" sz="2800" b="1">
                <a:solidFill>
                  <a:srgbClr val="000000"/>
                </a:solidFill>
                <a:latin typeface="HeliosC"/>
              </a:rPr>
              <a:t>Обучение осуществлять при образовательных учреждениях не менее 6 месяцев; </a:t>
            </a:r>
            <a:endParaRPr/>
          </a:p>
          <a:p>
            <a:pPr marL="171450" indent="-171450" algn="just">
              <a:lnSpc>
                <a:spcPct val="120000"/>
              </a:lnSpc>
              <a:spcBef>
                <a:spcPts val="300"/>
              </a:spcBef>
              <a:buClr>
                <a:srgbClr val="339966"/>
              </a:buClr>
              <a:buSzPct val="140000"/>
              <a:buFont typeface="Wingdings"/>
              <a:buChar char="ü"/>
              <a:defRPr/>
            </a:pPr>
            <a:endParaRPr lang="ru-RU" sz="2800" b="1">
              <a:solidFill>
                <a:srgbClr val="000000"/>
              </a:solidFill>
              <a:latin typeface="HeliosC"/>
            </a:endParaRPr>
          </a:p>
          <a:p>
            <a:pPr marL="171450" indent="-171450" algn="just">
              <a:lnSpc>
                <a:spcPct val="120000"/>
              </a:lnSpc>
              <a:spcBef>
                <a:spcPts val="300"/>
              </a:spcBef>
              <a:buClr>
                <a:srgbClr val="339966"/>
              </a:buClr>
              <a:buSzPct val="140000"/>
              <a:buFont typeface="Wingdings"/>
              <a:buChar char="ü"/>
              <a:defRPr/>
            </a:pPr>
            <a:r>
              <a:rPr lang="ru-RU" sz="2800" b="1">
                <a:solidFill>
                  <a:srgbClr val="000000"/>
                </a:solidFill>
                <a:latin typeface="HeliosC"/>
              </a:rPr>
              <a:t>Прохождение периодических курсов по соответствующей категории сил обеспечения транспортной безопасности;</a:t>
            </a:r>
            <a:endParaRPr/>
          </a:p>
          <a:p>
            <a:pPr marL="171450" indent="-171450" algn="just">
              <a:lnSpc>
                <a:spcPct val="120000"/>
              </a:lnSpc>
              <a:spcBef>
                <a:spcPts val="300"/>
              </a:spcBef>
              <a:buClr>
                <a:srgbClr val="339966"/>
              </a:buClr>
              <a:buSzPct val="140000"/>
              <a:buFont typeface="Wingdings"/>
              <a:buChar char="ü"/>
              <a:defRPr/>
            </a:pPr>
            <a:endParaRPr lang="ru-RU" sz="2800" b="1">
              <a:solidFill>
                <a:srgbClr val="000000"/>
              </a:solidFill>
              <a:latin typeface="HeliosC"/>
            </a:endParaRPr>
          </a:p>
          <a:p>
            <a:pPr marL="171450" indent="-171450" algn="just">
              <a:lnSpc>
                <a:spcPct val="120000"/>
              </a:lnSpc>
              <a:spcBef>
                <a:spcPts val="300"/>
              </a:spcBef>
              <a:buClr>
                <a:srgbClr val="339966"/>
              </a:buClr>
              <a:buSzPct val="140000"/>
              <a:buFont typeface="Wingdings"/>
              <a:buChar char="ü"/>
              <a:defRPr/>
            </a:pPr>
            <a:r>
              <a:rPr lang="ru-RU" sz="2800" b="1">
                <a:solidFill>
                  <a:srgbClr val="000000"/>
                </a:solidFill>
                <a:latin typeface="HeliosC"/>
              </a:rPr>
              <a:t>Законодательно закрепить отстранение от исполнения должностных обязанностей, и направление на прохождение внеочередной аттестации при нарушении требований по обеспечению транспортной безопасности</a:t>
            </a:r>
            <a:endParaRPr lang="ru-RU" sz="2800">
              <a:solidFill>
                <a:srgbClr val="000000"/>
              </a:solidFill>
              <a:latin typeface="HeliosC"/>
            </a:endParaRPr>
          </a:p>
          <a:p>
            <a:pPr indent="457200">
              <a:defRPr/>
            </a:pPr>
            <a:endParaRPr lang="ru-RU" sz="2800"/>
          </a:p>
          <a:p>
            <a:pPr algn="ctr">
              <a:defRPr/>
            </a:pPr>
            <a:endParaRPr lang="ru-RU" sz="2600">
              <a:latin typeface="Verdana"/>
              <a:ea typeface="Verdana"/>
              <a:cs typeface="Verdan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 bwMode="auto">
          <a:xfrm rot="-5400000">
            <a:off x="4032307" y="-4032308"/>
            <a:ext cx="10335479" cy="18400096"/>
          </a:xfrm>
          <a:custGeom>
            <a:avLst/>
            <a:gdLst/>
            <a:ahLst/>
            <a:cxnLst/>
            <a:rect l="l" t="t" r="r" b="b"/>
            <a:pathLst>
              <a:path w="10335479" h="18400096" fill="norm" stroke="1" extrusionOk="0">
                <a:moveTo>
                  <a:pt x="0" y="0"/>
                </a:moveTo>
                <a:lnTo>
                  <a:pt x="10335479" y="0"/>
                </a:lnTo>
                <a:lnTo>
                  <a:pt x="10335479" y="18400097"/>
                </a:lnTo>
                <a:lnTo>
                  <a:pt x="0" y="184000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</a:blip>
            <a:stretch/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 bwMode="auto">
          <a:xfrm rot="-5400000">
            <a:off x="8188602" y="458406"/>
            <a:ext cx="11437052" cy="8971163"/>
          </a:xfrm>
          <a:custGeom>
            <a:avLst/>
            <a:gdLst/>
            <a:ahLst/>
            <a:cxnLst/>
            <a:rect l="l" t="t" r="r" b="b"/>
            <a:pathLst>
              <a:path w="11437052" h="8971163" fill="norm" stroke="1" extrusionOk="0">
                <a:moveTo>
                  <a:pt x="0" y="0"/>
                </a:moveTo>
                <a:lnTo>
                  <a:pt x="11437052" y="0"/>
                </a:lnTo>
                <a:lnTo>
                  <a:pt x="11437052" y="8971163"/>
                </a:lnTo>
                <a:lnTo>
                  <a:pt x="0" y="89711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/>
          </a:blipFill>
        </p:spPr>
      </p:sp>
      <p:grpSp>
        <p:nvGrpSpPr>
          <p:cNvPr id="4" name="Group 4"/>
          <p:cNvGrpSpPr/>
          <p:nvPr/>
        </p:nvGrpSpPr>
        <p:grpSpPr bwMode="auto">
          <a:xfrm rot="-5400000">
            <a:off x="-5454871" y="4115034"/>
            <a:ext cx="9082182" cy="5189105"/>
            <a:chOff x="0" y="0"/>
            <a:chExt cx="12109576" cy="6918806"/>
          </a:xfrm>
        </p:grpSpPr>
        <p:sp>
          <p:nvSpPr>
            <p:cNvPr id="5" name="Freeform 5"/>
            <p:cNvSpPr/>
            <p:nvPr/>
          </p:nvSpPr>
          <p:spPr bwMode="auto">
            <a:xfrm>
              <a:off x="0" y="0"/>
              <a:ext cx="6759832" cy="6796906"/>
            </a:xfrm>
            <a:custGeom>
              <a:avLst/>
              <a:gdLst/>
              <a:ahLst/>
              <a:cxnLst/>
              <a:rect l="l" t="t" r="r" b="b"/>
              <a:pathLst>
                <a:path w="6759832" h="6796906" fill="norm" stroke="1" extrusionOk="0">
                  <a:moveTo>
                    <a:pt x="0" y="0"/>
                  </a:moveTo>
                  <a:lnTo>
                    <a:pt x="6759832" y="0"/>
                  </a:lnTo>
                  <a:lnTo>
                    <a:pt x="6759832" y="6796906"/>
                  </a:lnTo>
                  <a:lnTo>
                    <a:pt x="0" y="67969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/>
            </a:blipFill>
          </p:spPr>
        </p:sp>
        <p:sp>
          <p:nvSpPr>
            <p:cNvPr id="6" name="Freeform 6"/>
            <p:cNvSpPr/>
            <p:nvPr/>
          </p:nvSpPr>
          <p:spPr bwMode="auto">
            <a:xfrm>
              <a:off x="5349745" y="121901"/>
              <a:ext cx="6759832" cy="6796906"/>
            </a:xfrm>
            <a:custGeom>
              <a:avLst/>
              <a:gdLst/>
              <a:ahLst/>
              <a:cxnLst/>
              <a:rect l="l" t="t" r="r" b="b"/>
              <a:pathLst>
                <a:path w="6759832" h="6796906" fill="norm" stroke="1" extrusionOk="0">
                  <a:moveTo>
                    <a:pt x="0" y="0"/>
                  </a:moveTo>
                  <a:lnTo>
                    <a:pt x="6759831" y="0"/>
                  </a:lnTo>
                  <a:lnTo>
                    <a:pt x="6759831" y="6796905"/>
                  </a:lnTo>
                  <a:lnTo>
                    <a:pt x="0" y="67969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/>
            </a:blipFill>
          </p:spPr>
        </p:sp>
      </p:grpSp>
      <p:sp>
        <p:nvSpPr>
          <p:cNvPr id="7" name="Freeform 7"/>
          <p:cNvSpPr/>
          <p:nvPr/>
        </p:nvSpPr>
        <p:spPr bwMode="auto">
          <a:xfrm>
            <a:off x="472215" y="334405"/>
            <a:ext cx="3794985" cy="1608694"/>
          </a:xfrm>
          <a:custGeom>
            <a:avLst/>
            <a:gdLst/>
            <a:ahLst/>
            <a:cxnLst/>
            <a:rect l="l" t="t" r="r" b="b"/>
            <a:pathLst>
              <a:path w="6264636" h="2641588" fill="norm" stroke="1" extrusionOk="0">
                <a:moveTo>
                  <a:pt x="0" y="0"/>
                </a:moveTo>
                <a:lnTo>
                  <a:pt x="6264636" y="0"/>
                </a:lnTo>
                <a:lnTo>
                  <a:pt x="6264636" y="2641588"/>
                </a:lnTo>
                <a:lnTo>
                  <a:pt x="0" y="26415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/>
          </a:blipFill>
        </p:spPr>
      </p:sp>
      <p:sp>
        <p:nvSpPr>
          <p:cNvPr id="11" name="TextBox 11"/>
          <p:cNvSpPr txBox="1"/>
          <p:nvPr/>
        </p:nvSpPr>
        <p:spPr bwMode="auto">
          <a:xfrm>
            <a:off x="1905000" y="8366379"/>
            <a:ext cx="15925800" cy="400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defRPr/>
            </a:pPr>
            <a:endParaRPr lang="ru-RU" sz="2600">
              <a:latin typeface="Verdana"/>
              <a:ea typeface="Verdana"/>
              <a:cs typeface="Verdana"/>
            </a:endParaRPr>
          </a:p>
        </p:txBody>
      </p:sp>
      <p:sp>
        <p:nvSpPr>
          <p:cNvPr id="12" name="TextBox 9"/>
          <p:cNvSpPr txBox="1"/>
          <p:nvPr/>
        </p:nvSpPr>
        <p:spPr bwMode="auto">
          <a:xfrm>
            <a:off x="1600200" y="1866900"/>
            <a:ext cx="16078200" cy="21870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defRPr/>
            </a:pPr>
            <a:r>
              <a:rPr lang="ru-RU" sz="4000" b="1">
                <a:solidFill>
                  <a:srgbClr val="002060"/>
                </a:solidFill>
                <a:latin typeface="Verdana"/>
                <a:ea typeface="Verdana"/>
                <a:cs typeface="Verdana"/>
              </a:rPr>
              <a:t>Защита объектов транспортной инфраструктуры железнодорожного транспорта от беспилотных летательных аппаратов </a:t>
            </a:r>
            <a:endParaRPr lang="en-US" sz="4000" b="1">
              <a:solidFill>
                <a:srgbClr val="002060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13" name="TextBox 11"/>
          <p:cNvSpPr txBox="1"/>
          <p:nvPr/>
        </p:nvSpPr>
        <p:spPr bwMode="auto">
          <a:xfrm>
            <a:off x="1752599" y="4610100"/>
            <a:ext cx="15773400" cy="38779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457200" algn="just">
              <a:defRPr/>
            </a:pPr>
            <a:r>
              <a:rPr lang="ru-RU" sz="2800">
                <a:latin typeface="Verdana"/>
                <a:ea typeface="Verdana"/>
                <a:cs typeface="Verdana"/>
              </a:rPr>
              <a:t>Федеральным законом от 04 августа 2023 года №440-ФЗ,  дополнены полномочия соответствующих силовых ведомств по пресечению использования не только беспилотных воздушных судов, но и других БПЛА. </a:t>
            </a:r>
            <a:endParaRPr/>
          </a:p>
          <a:p>
            <a:pPr indent="457200" algn="just">
              <a:defRPr/>
            </a:pPr>
            <a:endParaRPr lang="ru-RU" sz="2800">
              <a:latin typeface="Verdana"/>
              <a:ea typeface="Verdana"/>
              <a:cs typeface="Verdana"/>
            </a:endParaRPr>
          </a:p>
          <a:p>
            <a:pPr indent="457200" algn="just">
              <a:defRPr/>
            </a:pPr>
            <a:r>
              <a:rPr lang="ru-RU" sz="2800">
                <a:latin typeface="Verdana"/>
                <a:ea typeface="Verdana"/>
                <a:cs typeface="Verdana"/>
              </a:rPr>
              <a:t>Вышеуказанный закон также наделяет частное охранное организации и частных охранников правом пресекать функционирование беспилотных воздушных, подводных и надводных судов и аппаратов, беспилотных транспортных средств и иных автоматизированных беспилотных комплексов.</a:t>
            </a:r>
            <a:endParaRPr/>
          </a:p>
          <a:p>
            <a:pPr algn="just">
              <a:defRPr/>
            </a:pPr>
            <a:endParaRPr lang="ru-RU" sz="2800">
              <a:latin typeface="Verdana"/>
              <a:ea typeface="Verdana"/>
              <a:cs typeface="Verdan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Р7-Офис/7.4.0.341</Application>
  <DocSecurity>0</DocSecurity>
  <PresentationFormat>Произвольный</PresentationFormat>
  <Paragraphs>0</Paragraphs>
  <Slides>13</Slides>
  <Notes>13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Презы СТФ</dc:title>
  <dc:subject/>
  <dc:creator>Нечунаева Мария Васильевна</dc:creator>
  <cp:keywords/>
  <dc:description/>
  <dc:identifier>DAF8ii9hcFc</dc:identifier>
  <dc:language/>
  <cp:lastModifiedBy/>
  <cp:revision>84</cp:revision>
  <dcterms:created xsi:type="dcterms:W3CDTF">2006-08-16T00:00:00Z</dcterms:created>
  <dcterms:modified xsi:type="dcterms:W3CDTF">2024-06-17T11:50:43Z</dcterms:modified>
  <cp:category/>
  <cp:contentStatus/>
  <cp:version/>
</cp:coreProperties>
</file>