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media/image47.jpg" ContentType="image/jpeg"/>
  <Override PartName="/ppt/media/image4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media/image90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  <p:sldMasterId id="2147483714" r:id="rId4"/>
    <p:sldMasterId id="2147483726" r:id="rId5"/>
  </p:sldMasterIdLst>
  <p:notesMasterIdLst>
    <p:notesMasterId r:id="rId29"/>
  </p:notesMasterIdLst>
  <p:sldIdLst>
    <p:sldId id="261" r:id="rId6"/>
    <p:sldId id="340" r:id="rId7"/>
    <p:sldId id="339" r:id="rId8"/>
    <p:sldId id="315" r:id="rId9"/>
    <p:sldId id="285" r:id="rId10"/>
    <p:sldId id="320" r:id="rId11"/>
    <p:sldId id="291" r:id="rId12"/>
    <p:sldId id="317" r:id="rId13"/>
    <p:sldId id="316" r:id="rId14"/>
    <p:sldId id="302" r:id="rId15"/>
    <p:sldId id="303" r:id="rId16"/>
    <p:sldId id="328" r:id="rId17"/>
    <p:sldId id="311" r:id="rId18"/>
    <p:sldId id="305" r:id="rId19"/>
    <p:sldId id="327" r:id="rId20"/>
    <p:sldId id="318" r:id="rId21"/>
    <p:sldId id="308" r:id="rId22"/>
    <p:sldId id="326" r:id="rId23"/>
    <p:sldId id="337" r:id="rId24"/>
    <p:sldId id="341" r:id="rId25"/>
    <p:sldId id="343" r:id="rId26"/>
    <p:sldId id="342" r:id="rId27"/>
    <p:sldId id="330" r:id="rId28"/>
  </p:sldIdLst>
  <p:sldSz cx="12192000" cy="6858000"/>
  <p:notesSz cx="6858000" cy="9947275"/>
  <p:embeddedFontLst>
    <p:embeddedFont>
      <p:font typeface="Arial Black" panose="020B0A04020102020204" pitchFamily="34" charset="0"/>
      <p:bold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Segoe UI Light" panose="020B0502040204020203" pitchFamily="34" charset="0"/>
      <p:regular r:id="rId41"/>
      <p:italic r:id="rId42"/>
    </p:embeddedFont>
    <p:embeddedFont>
      <p:font typeface="Segoe UI Symbol" panose="020B0502040204020203" pitchFamily="34" charset="0"/>
      <p:regular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6D"/>
    <a:srgbClr val="041A72"/>
    <a:srgbClr val="FF6333"/>
    <a:srgbClr val="FB7875"/>
    <a:srgbClr val="FF6634"/>
    <a:srgbClr val="91773B"/>
    <a:srgbClr val="4886BF"/>
    <a:srgbClr val="0068A5"/>
    <a:srgbClr val="4472C4"/>
    <a:srgbClr val="C85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90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3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1050;&#1085;&#1080;&#1075;&#1072;1" TargetMode="External"/><Relationship Id="rId4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292360200143398E-2"/>
          <c:y val="5.1400554097404488E-2"/>
          <c:w val="0.90115211491338787"/>
          <c:h val="0.722140081847831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'[Диаграмма 2022 к год отчету.xlsx]Хоздогов деятельность - газета'!$B$3:$C$3</c:f>
              <c:strCache>
                <c:ptCount val="2"/>
                <c:pt idx="0">
                  <c:v>научные исследования и разработки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888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79-448D-A880-9B1225709800}"/>
                </c:ext>
              </c:extLst>
            </c:dLbl>
            <c:dLbl>
              <c:idx val="1"/>
              <c:layout>
                <c:manualLayout>
                  <c:x val="1.3888888888888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79-448D-A880-9B1225709800}"/>
                </c:ext>
              </c:extLst>
            </c:dLbl>
            <c:dLbl>
              <c:idx val="2"/>
              <c:layout>
                <c:manualLayout>
                  <c:x val="7.9029348705906381E-3"/>
                  <c:y val="-1.006889645442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79-448D-A880-9B1225709800}"/>
                </c:ext>
              </c:extLst>
            </c:dLbl>
            <c:dLbl>
              <c:idx val="3"/>
              <c:layout>
                <c:manualLayout>
                  <c:x val="1.5571164970627832E-2"/>
                  <c:y val="-3.6240265541271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79-448D-A880-9B1225709800}"/>
                </c:ext>
              </c:extLst>
            </c:dLbl>
            <c:dLbl>
              <c:idx val="4"/>
              <c:layout>
                <c:manualLayout>
                  <c:x val="1.338024208490292E-2"/>
                  <c:y val="-1.4900931859930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79-448D-A880-9B122570980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2022 к год отчету.xlsx]Хоздогов деятельность - газета'!$D$2:$H$2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'[Диаграмма 2022 к год отчету.xlsx]Хоздогов деятельность - газета'!$D$3:$H$3</c:f>
              <c:numCache>
                <c:formatCode>General</c:formatCode>
                <c:ptCount val="5"/>
                <c:pt idx="0">
                  <c:v>306.7</c:v>
                </c:pt>
                <c:pt idx="1">
                  <c:v>298.8</c:v>
                </c:pt>
                <c:pt idx="2">
                  <c:v>374.6</c:v>
                </c:pt>
                <c:pt idx="3">
                  <c:v>295.3</c:v>
                </c:pt>
                <c:pt idx="4">
                  <c:v>413.4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79-448D-A880-9B1225709800}"/>
            </c:ext>
          </c:extLst>
        </c:ser>
        <c:ser>
          <c:idx val="1"/>
          <c:order val="1"/>
          <c:tx>
            <c:strRef>
              <c:f>'[Диаграмма 2022 к год отчету.xlsx]Хоздогов деятельность - газета'!$B$4:$C$4</c:f>
              <c:strCache>
                <c:ptCount val="2"/>
                <c:pt idx="0">
                  <c:v>в т.ч. железнодорожная тематика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333333333333333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79-448D-A880-9B1225709800}"/>
                </c:ext>
              </c:extLst>
            </c:dLbl>
            <c:dLbl>
              <c:idx val="1"/>
              <c:layout>
                <c:manualLayout>
                  <c:x val="3.0555555555555555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79-448D-A880-9B1225709800}"/>
                </c:ext>
              </c:extLst>
            </c:dLbl>
            <c:dLbl>
              <c:idx val="2"/>
              <c:layout>
                <c:manualLayout>
                  <c:x val="2.3474186098024916E-2"/>
                  <c:y val="-1.4496106216508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79-448D-A880-9B1225709800}"/>
                </c:ext>
              </c:extLst>
            </c:dLbl>
            <c:dLbl>
              <c:idx val="3"/>
              <c:layout>
                <c:manualLayout>
                  <c:x val="1.9522675534326413E-2"/>
                  <c:y val="-7.24843358348320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79-448D-A880-9B1225709800}"/>
                </c:ext>
              </c:extLst>
            </c:dLbl>
            <c:dLbl>
              <c:idx val="4"/>
              <c:layout>
                <c:manualLayout>
                  <c:x val="2.691660898961537E-2"/>
                  <c:y val="-2.9397038076438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79-448D-A880-9B122570980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2022 к год отчету.xlsx]Хоздогов деятельность - газета'!$D$2:$H$2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'[Диаграмма 2022 к год отчету.xlsx]Хоздогов деятельность - газета'!$D$4:$H$4</c:f>
              <c:numCache>
                <c:formatCode>General</c:formatCode>
                <c:ptCount val="5"/>
                <c:pt idx="0">
                  <c:v>226.3</c:v>
                </c:pt>
                <c:pt idx="1">
                  <c:v>218</c:v>
                </c:pt>
                <c:pt idx="2">
                  <c:v>279.39999999999998</c:v>
                </c:pt>
                <c:pt idx="3">
                  <c:v>182.3</c:v>
                </c:pt>
                <c:pt idx="4">
                  <c:v>296.3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479-448D-A880-9B1225709800}"/>
            </c:ext>
          </c:extLst>
        </c:ser>
        <c:ser>
          <c:idx val="2"/>
          <c:order val="2"/>
          <c:tx>
            <c:strRef>
              <c:f>'[Диаграмма 2022 к год отчету.xlsx]Хоздогов деятельность - газета'!$B$5:$C$5</c:f>
              <c:strCache>
                <c:ptCount val="2"/>
                <c:pt idx="0">
                  <c:v>в т.ч. для ЗСЖД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15805628222123E-2"/>
                  <c:y val="-1.4496106216508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79-448D-A880-9B1225709800}"/>
                </c:ext>
              </c:extLst>
            </c:dLbl>
            <c:dLbl>
              <c:idx val="1"/>
              <c:layout>
                <c:manualLayout>
                  <c:x val="1.615805628222115E-2"/>
                  <c:y val="-1.9328141622011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79-448D-A880-9B1225709800}"/>
                </c:ext>
              </c:extLst>
            </c:dLbl>
            <c:dLbl>
              <c:idx val="2"/>
              <c:layout>
                <c:manualLayout>
                  <c:x val="1.7331752648601501E-2"/>
                  <c:y val="-1.248491415717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79-448D-A880-9B1225709800}"/>
                </c:ext>
              </c:extLst>
            </c:dLbl>
            <c:dLbl>
              <c:idx val="3"/>
              <c:layout>
                <c:manualLayout>
                  <c:x val="2.22222222222222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479-448D-A880-9B1225709800}"/>
                </c:ext>
              </c:extLst>
            </c:dLbl>
            <c:dLbl>
              <c:idx val="4"/>
              <c:layout>
                <c:manualLayout>
                  <c:x val="2.2222254808126909E-2"/>
                  <c:y val="-2.8992212433017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479-448D-A880-9B122570980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2022 к год отчету.xlsx]Хоздогов деятельность - газета'!$D$2:$H$2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'[Диаграмма 2022 к год отчету.xlsx]Хоздогов деятельность - газета'!$D$5:$H$5</c:f>
              <c:numCache>
                <c:formatCode>General</c:formatCode>
                <c:ptCount val="5"/>
                <c:pt idx="0">
                  <c:v>55.5</c:v>
                </c:pt>
                <c:pt idx="1">
                  <c:v>55.8</c:v>
                </c:pt>
                <c:pt idx="2">
                  <c:v>55.1</c:v>
                </c:pt>
                <c:pt idx="3">
                  <c:v>38.9</c:v>
                </c:pt>
                <c:pt idx="4">
                  <c:v>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479-448D-A880-9B12257098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702848"/>
        <c:axId val="142737792"/>
        <c:axId val="0"/>
      </c:bar3DChart>
      <c:catAx>
        <c:axId val="142702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</a:t>
                </a:r>
              </a:p>
            </c:rich>
          </c:tx>
          <c:layout>
            <c:manualLayout>
              <c:xMode val="edge"/>
              <c:yMode val="edge"/>
              <c:x val="0.93820631386022668"/>
              <c:y val="0.7679584307984045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2737792"/>
        <c:crosses val="autoZero"/>
        <c:auto val="1"/>
        <c:lblAlgn val="ctr"/>
        <c:lblOffset val="100"/>
        <c:noMultiLvlLbl val="0"/>
      </c:catAx>
      <c:valAx>
        <c:axId val="1427377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млн  руб.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27028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0492125984252122E-3"/>
          <c:y val="0.81597805482648"/>
          <c:w val="0.97279024496937883"/>
          <c:h val="0.1562441673957422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AE-42CB-B2F6-1A339DA31C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AE-42CB-B2F6-1A339DA31C9D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AE-42CB-B2F6-1A339DA31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Лист1!$C$4:$E$4</cx:f>
        <cx:lvl ptCount="3">
          <cx:pt idx="0">Подано работ </cx:pt>
          <cx:pt idx="1">Выйграно</cx:pt>
          <cx:pt idx="2">не прошли проверку</cx:pt>
        </cx:lvl>
      </cx:strDim>
      <cx:numDim type="size">
        <cx:f dir="row">Лист1!$C$5:$E$5</cx:f>
        <cx:lvl ptCount="3" formatCode="Основной">
          <cx:pt idx="0">6</cx:pt>
          <cx:pt idx="1">2</cx:pt>
          <cx:pt idx="2">1</cx:pt>
        </cx:lvl>
      </cx:numDim>
    </cx:data>
  </cx:chartData>
  <cx:chart>
    <cx:plotArea>
      <cx:plotAreaRegion>
        <cx:series layoutId="sunburst" uniqueId="{9464814D-FB98-4A3A-9836-61F2A7B3F860}">
          <cx:dataId val="0"/>
        </cx:series>
      </cx:plotAreaRegion>
    </cx:plotArea>
  </cx:chart>
  <cx:spPr>
    <a:noFill/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5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microsoft.com/office/2007/relationships/hdphoto" Target="../media/hdphoto5.wdp"/><Relationship Id="rId1" Type="http://schemas.openxmlformats.org/officeDocument/2006/relationships/image" Target="../media/image39.png"/><Relationship Id="rId4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microsoft.com/office/2007/relationships/hdphoto" Target="../media/hdphoto5.wdp"/><Relationship Id="rId1" Type="http://schemas.openxmlformats.org/officeDocument/2006/relationships/image" Target="../media/image39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7D63D-19EA-44B9-9CE5-556C6E056D26}" type="doc">
      <dgm:prSet loTypeId="urn:microsoft.com/office/officeart/2005/8/layout/vList4" loCatId="list" qsTypeId="urn:microsoft.com/office/officeart/2005/8/quickstyle/3d1" qsCatId="3D" csTypeId="urn:microsoft.com/office/officeart/2005/8/colors/accent0_3" csCatId="mainScheme" phldr="1"/>
      <dgm:spPr/>
    </dgm:pt>
    <dgm:pt modelId="{40633F71-982F-4F77-9200-D902CA249E80}">
      <dgm:prSet phldrT="[Текст]" custT="1"/>
      <dgm:spPr/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Центр технологий, машин и оборудования механизаций процессов ремонта и содержания ж/д пути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71CC8E3-F128-4336-A4C4-9F652B471EEE}" type="parTrans" cxnId="{66BAE234-64AB-4C17-8BAF-E5C23E749A03}">
      <dgm:prSet/>
      <dgm:spPr/>
      <dgm:t>
        <a:bodyPr/>
        <a:lstStyle/>
        <a:p>
          <a:endParaRPr lang="ru-RU"/>
        </a:p>
      </dgm:t>
    </dgm:pt>
    <dgm:pt modelId="{0D898BD1-22D0-459C-99FD-62A64D2E21F4}" type="sibTrans" cxnId="{66BAE234-64AB-4C17-8BAF-E5C23E749A03}">
      <dgm:prSet/>
      <dgm:spPr/>
      <dgm:t>
        <a:bodyPr/>
        <a:lstStyle/>
        <a:p>
          <a:endParaRPr lang="ru-RU"/>
        </a:p>
      </dgm:t>
    </dgm:pt>
    <dgm:pt modelId="{7ED4510D-2E5A-4E1E-A660-743D6327E146}">
      <dgm:prSet phldrT="[Текст]" custT="1"/>
      <dgm:spPr/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Центр прогнозирования развития транспортно-логистических систем с использованием имитационного моделирования в границах ЗСЖД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B86AB52-5F1B-4A35-824E-971B4F951F71}" type="parTrans" cxnId="{47DA6FD5-1905-4763-8BDF-E781144FBB04}">
      <dgm:prSet/>
      <dgm:spPr/>
      <dgm:t>
        <a:bodyPr/>
        <a:lstStyle/>
        <a:p>
          <a:endParaRPr lang="ru-RU"/>
        </a:p>
      </dgm:t>
    </dgm:pt>
    <dgm:pt modelId="{BE759BC1-52E9-409E-8A02-EC25052A8291}" type="sibTrans" cxnId="{47DA6FD5-1905-4763-8BDF-E781144FBB04}">
      <dgm:prSet/>
      <dgm:spPr/>
      <dgm:t>
        <a:bodyPr/>
        <a:lstStyle/>
        <a:p>
          <a:endParaRPr lang="ru-RU"/>
        </a:p>
      </dgm:t>
    </dgm:pt>
    <dgm:pt modelId="{68DD3BE2-75EB-4F19-B04E-C49F57D017C3}">
      <dgm:prSet phldrT="[Текст]" custT="1"/>
      <dgm:spPr/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Центр диагностики  и мониторинга  инженерных сооружений  путевого  комплекса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1BC1787-48AB-4EF0-BEC5-1E442095F3E1}" type="parTrans" cxnId="{65A0DCDA-BF5F-44FD-8840-4002772DD367}">
      <dgm:prSet/>
      <dgm:spPr/>
      <dgm:t>
        <a:bodyPr/>
        <a:lstStyle/>
        <a:p>
          <a:endParaRPr lang="ru-RU"/>
        </a:p>
      </dgm:t>
    </dgm:pt>
    <dgm:pt modelId="{50D86591-32E6-45C2-88AB-21756B42A3DD}" type="sibTrans" cxnId="{65A0DCDA-BF5F-44FD-8840-4002772DD367}">
      <dgm:prSet/>
      <dgm:spPr/>
      <dgm:t>
        <a:bodyPr/>
        <a:lstStyle/>
        <a:p>
          <a:endParaRPr lang="ru-RU"/>
        </a:p>
      </dgm:t>
    </dgm:pt>
    <dgm:pt modelId="{9AF62C19-2E1A-4766-84BC-EB105E8B2185}" type="pres">
      <dgm:prSet presAssocID="{6407D63D-19EA-44B9-9CE5-556C6E056D26}" presName="linear" presStyleCnt="0">
        <dgm:presLayoutVars>
          <dgm:dir/>
          <dgm:resizeHandles val="exact"/>
        </dgm:presLayoutVars>
      </dgm:prSet>
      <dgm:spPr/>
    </dgm:pt>
    <dgm:pt modelId="{3DC56A9C-D1EE-4225-816A-BCD559998690}" type="pres">
      <dgm:prSet presAssocID="{40633F71-982F-4F77-9200-D902CA249E80}" presName="comp" presStyleCnt="0"/>
      <dgm:spPr/>
    </dgm:pt>
    <dgm:pt modelId="{FD723ED7-2EC3-4A45-8B71-491E34CA0101}" type="pres">
      <dgm:prSet presAssocID="{40633F71-982F-4F77-9200-D902CA249E80}" presName="box" presStyleLbl="node1" presStyleIdx="0" presStyleCnt="3"/>
      <dgm:spPr/>
    </dgm:pt>
    <dgm:pt modelId="{F7CF297D-444C-40C9-8924-C5514AA0AD51}" type="pres">
      <dgm:prSet presAssocID="{40633F71-982F-4F77-9200-D902CA249E80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" t="2000" r="1000"/>
          </a:stretch>
        </a:blipFill>
      </dgm:spPr>
    </dgm:pt>
    <dgm:pt modelId="{A3E3A742-EAB1-4B3C-AEF5-383C2AA44629}" type="pres">
      <dgm:prSet presAssocID="{40633F71-982F-4F77-9200-D902CA249E80}" presName="text" presStyleLbl="node1" presStyleIdx="0" presStyleCnt="3">
        <dgm:presLayoutVars>
          <dgm:bulletEnabled val="1"/>
        </dgm:presLayoutVars>
      </dgm:prSet>
      <dgm:spPr/>
    </dgm:pt>
    <dgm:pt modelId="{D336AA3F-34D3-45E1-ADB6-83B75C61B6BC}" type="pres">
      <dgm:prSet presAssocID="{0D898BD1-22D0-459C-99FD-62A64D2E21F4}" presName="spacer" presStyleCnt="0"/>
      <dgm:spPr/>
    </dgm:pt>
    <dgm:pt modelId="{669E57A3-E808-445B-B5E3-4CE5D852BC2A}" type="pres">
      <dgm:prSet presAssocID="{7ED4510D-2E5A-4E1E-A660-743D6327E146}" presName="comp" presStyleCnt="0"/>
      <dgm:spPr/>
    </dgm:pt>
    <dgm:pt modelId="{3D254206-F3FF-4AE9-8777-25996B831A1A}" type="pres">
      <dgm:prSet presAssocID="{7ED4510D-2E5A-4E1E-A660-743D6327E146}" presName="box" presStyleLbl="node1" presStyleIdx="1" presStyleCnt="3"/>
      <dgm:spPr/>
    </dgm:pt>
    <dgm:pt modelId="{07F234DD-13A8-4D6B-9AB7-382F84552C8C}" type="pres">
      <dgm:prSet presAssocID="{7ED4510D-2E5A-4E1E-A660-743D6327E146}" presName="img" presStyleLbl="fg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509C3374-10C4-4BEE-9DC7-80EE44E19402}" type="pres">
      <dgm:prSet presAssocID="{7ED4510D-2E5A-4E1E-A660-743D6327E146}" presName="text" presStyleLbl="node1" presStyleIdx="1" presStyleCnt="3">
        <dgm:presLayoutVars>
          <dgm:bulletEnabled val="1"/>
        </dgm:presLayoutVars>
      </dgm:prSet>
      <dgm:spPr/>
    </dgm:pt>
    <dgm:pt modelId="{272B537A-7CFE-4966-8781-C7388814F55C}" type="pres">
      <dgm:prSet presAssocID="{BE759BC1-52E9-409E-8A02-EC25052A8291}" presName="spacer" presStyleCnt="0"/>
      <dgm:spPr/>
    </dgm:pt>
    <dgm:pt modelId="{EF25FD24-68D3-4F23-BC99-01263CC1F247}" type="pres">
      <dgm:prSet presAssocID="{68DD3BE2-75EB-4F19-B04E-C49F57D017C3}" presName="comp" presStyleCnt="0"/>
      <dgm:spPr/>
    </dgm:pt>
    <dgm:pt modelId="{5748F697-CFD2-4026-B826-E797A2276927}" type="pres">
      <dgm:prSet presAssocID="{68DD3BE2-75EB-4F19-B04E-C49F57D017C3}" presName="box" presStyleLbl="node1" presStyleIdx="2" presStyleCnt="3"/>
      <dgm:spPr/>
    </dgm:pt>
    <dgm:pt modelId="{7C5FFDBD-5BB3-4575-A59F-48BA6F43F91B}" type="pres">
      <dgm:prSet presAssocID="{68DD3BE2-75EB-4F19-B04E-C49F57D017C3}" presName="img" presStyleLbl="fg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B417460-6019-4483-9DF4-A62179DC6E17}" type="pres">
      <dgm:prSet presAssocID="{68DD3BE2-75EB-4F19-B04E-C49F57D017C3}" presName="text" presStyleLbl="node1" presStyleIdx="2" presStyleCnt="3">
        <dgm:presLayoutVars>
          <dgm:bulletEnabled val="1"/>
        </dgm:presLayoutVars>
      </dgm:prSet>
      <dgm:spPr/>
    </dgm:pt>
  </dgm:ptLst>
  <dgm:cxnLst>
    <dgm:cxn modelId="{044D0515-64E9-42EB-952B-1B2EC17268B6}" type="presOf" srcId="{7ED4510D-2E5A-4E1E-A660-743D6327E146}" destId="{3D254206-F3FF-4AE9-8777-25996B831A1A}" srcOrd="0" destOrd="0" presId="urn:microsoft.com/office/officeart/2005/8/layout/vList4"/>
    <dgm:cxn modelId="{D018482D-69AE-414B-8123-5A0D014201F9}" type="presOf" srcId="{40633F71-982F-4F77-9200-D902CA249E80}" destId="{FD723ED7-2EC3-4A45-8B71-491E34CA0101}" srcOrd="0" destOrd="0" presId="urn:microsoft.com/office/officeart/2005/8/layout/vList4"/>
    <dgm:cxn modelId="{66BAE234-64AB-4C17-8BAF-E5C23E749A03}" srcId="{6407D63D-19EA-44B9-9CE5-556C6E056D26}" destId="{40633F71-982F-4F77-9200-D902CA249E80}" srcOrd="0" destOrd="0" parTransId="{F71CC8E3-F128-4336-A4C4-9F652B471EEE}" sibTransId="{0D898BD1-22D0-459C-99FD-62A64D2E21F4}"/>
    <dgm:cxn modelId="{C00A1B71-35EA-4420-B580-B1189C941679}" type="presOf" srcId="{7ED4510D-2E5A-4E1E-A660-743D6327E146}" destId="{509C3374-10C4-4BEE-9DC7-80EE44E19402}" srcOrd="1" destOrd="0" presId="urn:microsoft.com/office/officeart/2005/8/layout/vList4"/>
    <dgm:cxn modelId="{01D17B93-734F-45C1-92EE-3332AEFA217F}" type="presOf" srcId="{68DD3BE2-75EB-4F19-B04E-C49F57D017C3}" destId="{5748F697-CFD2-4026-B826-E797A2276927}" srcOrd="0" destOrd="0" presId="urn:microsoft.com/office/officeart/2005/8/layout/vList4"/>
    <dgm:cxn modelId="{758EEBA8-BF8F-4161-AB3F-D5F934D968C4}" type="presOf" srcId="{40633F71-982F-4F77-9200-D902CA249E80}" destId="{A3E3A742-EAB1-4B3C-AEF5-383C2AA44629}" srcOrd="1" destOrd="0" presId="urn:microsoft.com/office/officeart/2005/8/layout/vList4"/>
    <dgm:cxn modelId="{0A6CEBBD-8859-4068-86BD-9AA508FB5715}" type="presOf" srcId="{6407D63D-19EA-44B9-9CE5-556C6E056D26}" destId="{9AF62C19-2E1A-4766-84BC-EB105E8B2185}" srcOrd="0" destOrd="0" presId="urn:microsoft.com/office/officeart/2005/8/layout/vList4"/>
    <dgm:cxn modelId="{47DA6FD5-1905-4763-8BDF-E781144FBB04}" srcId="{6407D63D-19EA-44B9-9CE5-556C6E056D26}" destId="{7ED4510D-2E5A-4E1E-A660-743D6327E146}" srcOrd="1" destOrd="0" parTransId="{4B86AB52-5F1B-4A35-824E-971B4F951F71}" sibTransId="{BE759BC1-52E9-409E-8A02-EC25052A8291}"/>
    <dgm:cxn modelId="{B3647ED6-E650-43FF-A345-688C51D35E7B}" type="presOf" srcId="{68DD3BE2-75EB-4F19-B04E-C49F57D017C3}" destId="{8B417460-6019-4483-9DF4-A62179DC6E17}" srcOrd="1" destOrd="0" presId="urn:microsoft.com/office/officeart/2005/8/layout/vList4"/>
    <dgm:cxn modelId="{65A0DCDA-BF5F-44FD-8840-4002772DD367}" srcId="{6407D63D-19EA-44B9-9CE5-556C6E056D26}" destId="{68DD3BE2-75EB-4F19-B04E-C49F57D017C3}" srcOrd="2" destOrd="0" parTransId="{01BC1787-48AB-4EF0-BEC5-1E442095F3E1}" sibTransId="{50D86591-32E6-45C2-88AB-21756B42A3DD}"/>
    <dgm:cxn modelId="{4B7F00F4-29DC-479A-94E7-602A71946EE4}" type="presParOf" srcId="{9AF62C19-2E1A-4766-84BC-EB105E8B2185}" destId="{3DC56A9C-D1EE-4225-816A-BCD559998690}" srcOrd="0" destOrd="0" presId="urn:microsoft.com/office/officeart/2005/8/layout/vList4"/>
    <dgm:cxn modelId="{6E9A0EAA-342C-432E-BF5C-CE94477DF0AB}" type="presParOf" srcId="{3DC56A9C-D1EE-4225-816A-BCD559998690}" destId="{FD723ED7-2EC3-4A45-8B71-491E34CA0101}" srcOrd="0" destOrd="0" presId="urn:microsoft.com/office/officeart/2005/8/layout/vList4"/>
    <dgm:cxn modelId="{F7287203-7B9F-4A2F-9EF0-C992B87C02FC}" type="presParOf" srcId="{3DC56A9C-D1EE-4225-816A-BCD559998690}" destId="{F7CF297D-444C-40C9-8924-C5514AA0AD51}" srcOrd="1" destOrd="0" presId="urn:microsoft.com/office/officeart/2005/8/layout/vList4"/>
    <dgm:cxn modelId="{F53C04C8-C99A-43F7-B3D7-1C675B8C55BA}" type="presParOf" srcId="{3DC56A9C-D1EE-4225-816A-BCD559998690}" destId="{A3E3A742-EAB1-4B3C-AEF5-383C2AA44629}" srcOrd="2" destOrd="0" presId="urn:microsoft.com/office/officeart/2005/8/layout/vList4"/>
    <dgm:cxn modelId="{6AB12FDC-5DAD-4080-B1C4-0F4C696F88C1}" type="presParOf" srcId="{9AF62C19-2E1A-4766-84BC-EB105E8B2185}" destId="{D336AA3F-34D3-45E1-ADB6-83B75C61B6BC}" srcOrd="1" destOrd="0" presId="urn:microsoft.com/office/officeart/2005/8/layout/vList4"/>
    <dgm:cxn modelId="{7F357E8F-EBCD-4BCA-B517-6D0DF849DFB5}" type="presParOf" srcId="{9AF62C19-2E1A-4766-84BC-EB105E8B2185}" destId="{669E57A3-E808-445B-B5E3-4CE5D852BC2A}" srcOrd="2" destOrd="0" presId="urn:microsoft.com/office/officeart/2005/8/layout/vList4"/>
    <dgm:cxn modelId="{5637FC68-5326-477D-901B-1B06C85DB602}" type="presParOf" srcId="{669E57A3-E808-445B-B5E3-4CE5D852BC2A}" destId="{3D254206-F3FF-4AE9-8777-25996B831A1A}" srcOrd="0" destOrd="0" presId="urn:microsoft.com/office/officeart/2005/8/layout/vList4"/>
    <dgm:cxn modelId="{5CD71C2A-8916-4A7C-9766-0503C90049FE}" type="presParOf" srcId="{669E57A3-E808-445B-B5E3-4CE5D852BC2A}" destId="{07F234DD-13A8-4D6B-9AB7-382F84552C8C}" srcOrd="1" destOrd="0" presId="urn:microsoft.com/office/officeart/2005/8/layout/vList4"/>
    <dgm:cxn modelId="{A4CA1CD0-6A04-496C-934B-9FE42E7103D7}" type="presParOf" srcId="{669E57A3-E808-445B-B5E3-4CE5D852BC2A}" destId="{509C3374-10C4-4BEE-9DC7-80EE44E19402}" srcOrd="2" destOrd="0" presId="urn:microsoft.com/office/officeart/2005/8/layout/vList4"/>
    <dgm:cxn modelId="{5C0AEA80-E323-4344-9F63-B3697CA39157}" type="presParOf" srcId="{9AF62C19-2E1A-4766-84BC-EB105E8B2185}" destId="{272B537A-7CFE-4966-8781-C7388814F55C}" srcOrd="3" destOrd="0" presId="urn:microsoft.com/office/officeart/2005/8/layout/vList4"/>
    <dgm:cxn modelId="{0E1E6F53-957D-4EFC-87AA-4295DE58D7B2}" type="presParOf" srcId="{9AF62C19-2E1A-4766-84BC-EB105E8B2185}" destId="{EF25FD24-68D3-4F23-BC99-01263CC1F247}" srcOrd="4" destOrd="0" presId="urn:microsoft.com/office/officeart/2005/8/layout/vList4"/>
    <dgm:cxn modelId="{1A52DDEA-7620-4BC7-9468-C0B5AABC072A}" type="presParOf" srcId="{EF25FD24-68D3-4F23-BC99-01263CC1F247}" destId="{5748F697-CFD2-4026-B826-E797A2276927}" srcOrd="0" destOrd="0" presId="urn:microsoft.com/office/officeart/2005/8/layout/vList4"/>
    <dgm:cxn modelId="{02034E77-4911-4D4C-87D4-3D07AF33C0AF}" type="presParOf" srcId="{EF25FD24-68D3-4F23-BC99-01263CC1F247}" destId="{7C5FFDBD-5BB3-4575-A59F-48BA6F43F91B}" srcOrd="1" destOrd="0" presId="urn:microsoft.com/office/officeart/2005/8/layout/vList4"/>
    <dgm:cxn modelId="{A9DB087D-0821-477B-A707-9EA9C411A8AE}" type="presParOf" srcId="{EF25FD24-68D3-4F23-BC99-01263CC1F247}" destId="{8B417460-6019-4483-9DF4-A62179DC6E1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0300F-0B0D-4497-83D7-98FA390AA19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E82176-F789-4417-B282-51EBA1A8C9E0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Научный руководитель</a:t>
          </a:r>
        </a:p>
      </dgm:t>
    </dgm:pt>
    <dgm:pt modelId="{B72DBCF4-1A57-433D-A996-1BCF0EE54CE6}" type="parTrans" cxnId="{DB0F6920-6F81-4946-9A0A-E12AC1456A11}">
      <dgm:prSet/>
      <dgm:spPr/>
      <dgm:t>
        <a:bodyPr/>
        <a:lstStyle/>
        <a:p>
          <a:endParaRPr lang="ru-RU"/>
        </a:p>
      </dgm:t>
    </dgm:pt>
    <dgm:pt modelId="{E1D4CC90-C426-4C0B-A52D-0CAC8E355B0A}" type="sibTrans" cxnId="{DB0F6920-6F81-4946-9A0A-E12AC1456A11}">
      <dgm:prSet/>
      <dgm:spPr/>
      <dgm:t>
        <a:bodyPr/>
        <a:lstStyle/>
        <a:p>
          <a:endParaRPr lang="ru-RU"/>
        </a:p>
      </dgm:t>
    </dgm:pt>
    <dgm:pt modelId="{B4BCFECE-CD17-44A0-84BB-33319EAEFB93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мастер-классов с профильными специалистами-практиками</a:t>
          </a:r>
        </a:p>
      </dgm:t>
    </dgm:pt>
    <dgm:pt modelId="{31FAA62A-5D9C-45DB-B521-75F65650A18B}" type="parTrans" cxnId="{6C79F26E-DC67-471B-AE50-1D01583C0F37}">
      <dgm:prSet/>
      <dgm:spPr/>
      <dgm:t>
        <a:bodyPr/>
        <a:lstStyle/>
        <a:p>
          <a:endParaRPr lang="ru-RU"/>
        </a:p>
      </dgm:t>
    </dgm:pt>
    <dgm:pt modelId="{7C80E667-512E-48C2-83CB-C1758E6B4257}" type="sibTrans" cxnId="{6C79F26E-DC67-471B-AE50-1D01583C0F37}">
      <dgm:prSet/>
      <dgm:spPr/>
      <dgm:t>
        <a:bodyPr/>
        <a:lstStyle/>
        <a:p>
          <a:endParaRPr lang="ru-RU"/>
        </a:p>
      </dgm:t>
    </dgm:pt>
    <dgm:pt modelId="{6542E4FF-4CEA-4177-97E3-8A83D89D9152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Тема НКР соответствует приоритетным направлениям НТР страны</a:t>
          </a:r>
        </a:p>
      </dgm:t>
    </dgm:pt>
    <dgm:pt modelId="{C115A023-5B3F-4FA9-9C74-4191A929704C}" type="parTrans" cxnId="{A27F6F6D-5AD4-4E18-A529-D377BABF3916}">
      <dgm:prSet/>
      <dgm:spPr/>
      <dgm:t>
        <a:bodyPr/>
        <a:lstStyle/>
        <a:p>
          <a:endParaRPr lang="ru-RU"/>
        </a:p>
      </dgm:t>
    </dgm:pt>
    <dgm:pt modelId="{7735CAF0-BF71-4468-A51A-C6A21A2E0EC0}" type="sibTrans" cxnId="{A27F6F6D-5AD4-4E18-A529-D377BABF3916}">
      <dgm:prSet/>
      <dgm:spPr/>
      <dgm:t>
        <a:bodyPr/>
        <a:lstStyle/>
        <a:p>
          <a:endParaRPr lang="ru-RU"/>
        </a:p>
      </dgm:t>
    </dgm:pt>
    <dgm:pt modelId="{C2E1B03A-208A-47F8-860A-20A8065BD3F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Сотрудничество с ведущими инженерными компаниями высокотехнологичного бизнеса</a:t>
          </a:r>
        </a:p>
      </dgm:t>
    </dgm:pt>
    <dgm:pt modelId="{FC76720F-CECE-4D86-94C4-E8915F9AD235}" type="parTrans" cxnId="{8CC65649-E11B-4CF4-BB91-6800320C6019}">
      <dgm:prSet/>
      <dgm:spPr/>
      <dgm:t>
        <a:bodyPr/>
        <a:lstStyle/>
        <a:p>
          <a:endParaRPr lang="ru-RU"/>
        </a:p>
      </dgm:t>
    </dgm:pt>
    <dgm:pt modelId="{BA06D342-113B-42AF-9221-B8B26E205ECB}" type="sibTrans" cxnId="{8CC65649-E11B-4CF4-BB91-6800320C6019}">
      <dgm:prSet/>
      <dgm:spPr/>
      <dgm:t>
        <a:bodyPr/>
        <a:lstStyle/>
        <a:p>
          <a:endParaRPr lang="ru-RU"/>
        </a:p>
      </dgm:t>
    </dgm:pt>
    <dgm:pt modelId="{BF5C3665-2FF9-497F-BA80-C10B5C3C57AF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Развитие Научно-исследовательских лабораторий</a:t>
          </a:r>
        </a:p>
      </dgm:t>
    </dgm:pt>
    <dgm:pt modelId="{2B545958-A4DB-4107-9BD4-D988B8610807}" type="parTrans" cxnId="{CF03D513-75A9-4D6D-8255-EA19DB6A7B18}">
      <dgm:prSet/>
      <dgm:spPr/>
      <dgm:t>
        <a:bodyPr/>
        <a:lstStyle/>
        <a:p>
          <a:endParaRPr lang="ru-RU"/>
        </a:p>
      </dgm:t>
    </dgm:pt>
    <dgm:pt modelId="{402EB2D6-8ECA-4AB1-8974-9DC85757E68F}" type="sibTrans" cxnId="{CF03D513-75A9-4D6D-8255-EA19DB6A7B18}">
      <dgm:prSet/>
      <dgm:spPr/>
      <dgm:t>
        <a:bodyPr/>
        <a:lstStyle/>
        <a:p>
          <a:endParaRPr lang="ru-RU"/>
        </a:p>
      </dgm:t>
    </dgm:pt>
    <dgm:pt modelId="{1EC89037-2A38-40FE-85FE-833F8F7164E2}">
      <dgm:prSet phldrT="[Текст]" custScaleX="150855" custScaleY="140365" custRadScaleRad="230429" custRadScaleInc="298075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1EF8B957-CF5C-4E9D-B4EB-64C83E82EBBF}" type="parTrans" cxnId="{03C7AFA5-ACE9-4960-9113-559993DBADD3}">
      <dgm:prSet/>
      <dgm:spPr/>
      <dgm:t>
        <a:bodyPr/>
        <a:lstStyle/>
        <a:p>
          <a:endParaRPr lang="ru-RU"/>
        </a:p>
      </dgm:t>
    </dgm:pt>
    <dgm:pt modelId="{56196AF0-B49B-4EC9-BE09-7C6DA33EF789}" type="sibTrans" cxnId="{03C7AFA5-ACE9-4960-9113-559993DBADD3}">
      <dgm:prSet/>
      <dgm:spPr/>
      <dgm:t>
        <a:bodyPr/>
        <a:lstStyle/>
        <a:p>
          <a:endParaRPr lang="ru-RU"/>
        </a:p>
      </dgm:t>
    </dgm:pt>
    <dgm:pt modelId="{C9E9450C-1435-4ACC-AB58-F9BA3A1C707B}">
      <dgm:prSet phldrT="[Текст]" custScaleX="150855" custScaleY="140365" custRadScaleRad="230429" custRadScaleInc="298075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EB4CD874-319A-44C7-A612-5107DED1EC6B}" type="parTrans" cxnId="{9D9D3A19-C9EB-4DD5-9AC4-559C15B53907}">
      <dgm:prSet/>
      <dgm:spPr/>
      <dgm:t>
        <a:bodyPr/>
        <a:lstStyle/>
        <a:p>
          <a:endParaRPr lang="ru-RU"/>
        </a:p>
      </dgm:t>
    </dgm:pt>
    <dgm:pt modelId="{6575001A-2103-42B8-B94F-1C862CFCAFCE}" type="sibTrans" cxnId="{9D9D3A19-C9EB-4DD5-9AC4-559C15B53907}">
      <dgm:prSet/>
      <dgm:spPr/>
      <dgm:t>
        <a:bodyPr/>
        <a:lstStyle/>
        <a:p>
          <a:endParaRPr lang="ru-RU"/>
        </a:p>
      </dgm:t>
    </dgm:pt>
    <dgm:pt modelId="{8ED36AAE-86F5-43A0-8C3A-03E51761F7B1}">
      <dgm:prSet phldrT="[Текст]" custScaleX="119676" custScaleY="109485" custRadScaleRad="123014" custRadScaleInc="-37837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B6D92914-3F7B-4AF7-8C5A-DC4AE790203F}" type="parTrans" cxnId="{43BC6E25-95FC-428D-A84D-699ADD46B304}">
      <dgm:prSet/>
      <dgm:spPr/>
      <dgm:t>
        <a:bodyPr/>
        <a:lstStyle/>
        <a:p>
          <a:endParaRPr lang="ru-RU"/>
        </a:p>
      </dgm:t>
    </dgm:pt>
    <dgm:pt modelId="{F8766063-5224-4408-95E7-5E5A929D5F3C}" type="sibTrans" cxnId="{43BC6E25-95FC-428D-A84D-699ADD46B304}">
      <dgm:prSet/>
      <dgm:spPr/>
      <dgm:t>
        <a:bodyPr/>
        <a:lstStyle/>
        <a:p>
          <a:endParaRPr lang="ru-RU"/>
        </a:p>
      </dgm:t>
    </dgm:pt>
    <dgm:pt modelId="{B8031068-8656-4D34-97C6-EF10DCD10FC3}">
      <dgm:prSet phldrT="[Текст]" custScaleX="119676" custScaleY="109485" custRadScaleRad="123014" custRadScaleInc="-37837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394F3B77-92A8-478C-90C6-04564413222B}" type="parTrans" cxnId="{56C6DDAD-DEE0-4B7E-9C95-7B145E00CFA6}">
      <dgm:prSet/>
      <dgm:spPr/>
      <dgm:t>
        <a:bodyPr/>
        <a:lstStyle/>
        <a:p>
          <a:endParaRPr lang="ru-RU"/>
        </a:p>
      </dgm:t>
    </dgm:pt>
    <dgm:pt modelId="{E13AC8B6-B673-4B2C-A84F-1477CFA593FA}" type="sibTrans" cxnId="{56C6DDAD-DEE0-4B7E-9C95-7B145E00CFA6}">
      <dgm:prSet/>
      <dgm:spPr/>
      <dgm:t>
        <a:bodyPr/>
        <a:lstStyle/>
        <a:p>
          <a:endParaRPr lang="ru-RU"/>
        </a:p>
      </dgm:t>
    </dgm:pt>
    <dgm:pt modelId="{F085E24D-8981-43DE-A89E-57BDDC759E11}">
      <dgm:prSet phldrT="[Текст]" custScaleX="119676" custScaleY="109485" custRadScaleRad="123014" custRadScaleInc="-37837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67E1D97-A1E1-452A-9E16-30F7BB3A0296}" type="parTrans" cxnId="{06027CD7-0833-4609-BC0F-DD494DABBC86}">
      <dgm:prSet/>
      <dgm:spPr/>
      <dgm:t>
        <a:bodyPr/>
        <a:lstStyle/>
        <a:p>
          <a:endParaRPr lang="ru-RU"/>
        </a:p>
      </dgm:t>
    </dgm:pt>
    <dgm:pt modelId="{DAC79752-DE79-46D0-AA32-1221F267B396}" type="sibTrans" cxnId="{06027CD7-0833-4609-BC0F-DD494DABBC86}">
      <dgm:prSet/>
      <dgm:spPr/>
      <dgm:t>
        <a:bodyPr/>
        <a:lstStyle/>
        <a:p>
          <a:endParaRPr lang="ru-RU"/>
        </a:p>
      </dgm:t>
    </dgm:pt>
    <dgm:pt modelId="{30750632-DBD1-4D32-A765-2EC7905F6C7F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Система мотивации научных руководителей</a:t>
          </a:r>
        </a:p>
      </dgm:t>
    </dgm:pt>
    <dgm:pt modelId="{317B8A90-6689-485D-A7CA-9965E34618E1}" type="parTrans" cxnId="{6F565FFB-7F60-434B-89AF-69C0F32F0808}">
      <dgm:prSet/>
      <dgm:spPr/>
      <dgm:t>
        <a:bodyPr/>
        <a:lstStyle/>
        <a:p>
          <a:endParaRPr lang="ru-RU"/>
        </a:p>
      </dgm:t>
    </dgm:pt>
    <dgm:pt modelId="{F7DF329B-92D3-49D0-AF3B-28045CE05BE7}" type="sibTrans" cxnId="{6F565FFB-7F60-434B-89AF-69C0F32F0808}">
      <dgm:prSet/>
      <dgm:spPr/>
      <dgm:t>
        <a:bodyPr/>
        <a:lstStyle/>
        <a:p>
          <a:endParaRPr lang="ru-RU"/>
        </a:p>
      </dgm:t>
    </dgm:pt>
    <dgm:pt modelId="{1B7AF52E-1626-4DC3-BF0B-C5FA7A194CAE}" type="pres">
      <dgm:prSet presAssocID="{42B0300F-0B0D-4497-83D7-98FA390AA19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203D03-6B3F-496A-8224-4A06C3AEDF58}" type="pres">
      <dgm:prSet presAssocID="{13E82176-F789-4417-B282-51EBA1A8C9E0}" presName="centerShape" presStyleLbl="node0" presStyleIdx="0" presStyleCnt="1" custScaleX="131968" custScaleY="108723" custLinFactNeighborX="-311" custLinFactNeighborY="-5542"/>
      <dgm:spPr/>
    </dgm:pt>
    <dgm:pt modelId="{46F20E24-C044-4170-8208-A41CA6B939AD}" type="pres">
      <dgm:prSet presAssocID="{31FAA62A-5D9C-45DB-B521-75F65650A18B}" presName="parTrans" presStyleLbl="bgSibTrans2D1" presStyleIdx="0" presStyleCnt="5"/>
      <dgm:spPr/>
    </dgm:pt>
    <dgm:pt modelId="{0E1EDCD1-2817-4D44-ACD9-0F3DC4B920B0}" type="pres">
      <dgm:prSet presAssocID="{B4BCFECE-CD17-44A0-84BB-33319EAEFB93}" presName="node" presStyleLbl="node1" presStyleIdx="0" presStyleCnt="5" custScaleX="123340" custScaleY="112494" custRadScaleRad="110115" custRadScaleInc="-6699">
        <dgm:presLayoutVars>
          <dgm:bulletEnabled val="1"/>
        </dgm:presLayoutVars>
      </dgm:prSet>
      <dgm:spPr/>
    </dgm:pt>
    <dgm:pt modelId="{E4A8F17A-7B74-4162-BB51-F498C1D1879C}" type="pres">
      <dgm:prSet presAssocID="{C115A023-5B3F-4FA9-9C74-4191A929704C}" presName="parTrans" presStyleLbl="bgSibTrans2D1" presStyleIdx="1" presStyleCnt="5"/>
      <dgm:spPr/>
    </dgm:pt>
    <dgm:pt modelId="{EFB0905B-D548-4708-87C9-82B26C68E3E6}" type="pres">
      <dgm:prSet presAssocID="{6542E4FF-4CEA-4177-97E3-8A83D89D9152}" presName="node" presStyleLbl="node1" presStyleIdx="1" presStyleCnt="5" custScaleX="119676" custScaleY="109485" custRadScaleRad="134178" custRadScaleInc="-48466">
        <dgm:presLayoutVars>
          <dgm:bulletEnabled val="1"/>
        </dgm:presLayoutVars>
      </dgm:prSet>
      <dgm:spPr/>
    </dgm:pt>
    <dgm:pt modelId="{6BC30A0F-30F9-4A41-BF3B-EB349BDABDB9}" type="pres">
      <dgm:prSet presAssocID="{317B8A90-6689-485D-A7CA-9965E34618E1}" presName="parTrans" presStyleLbl="bgSibTrans2D1" presStyleIdx="2" presStyleCnt="5"/>
      <dgm:spPr/>
    </dgm:pt>
    <dgm:pt modelId="{A270AC1F-3E36-43B2-9AA8-FEBB1AFF64A0}" type="pres">
      <dgm:prSet presAssocID="{30750632-DBD1-4D32-A765-2EC7905F6C7F}" presName="node" presStyleLbl="node1" presStyleIdx="2" presStyleCnt="5" custScaleX="119676" custScaleY="109485" custRadScaleRad="123014" custRadScaleInc="-37837">
        <dgm:presLayoutVars>
          <dgm:bulletEnabled val="1"/>
        </dgm:presLayoutVars>
      </dgm:prSet>
      <dgm:spPr/>
    </dgm:pt>
    <dgm:pt modelId="{BE245CB8-EBDA-4C4A-B314-BED2EC237C3B}" type="pres">
      <dgm:prSet presAssocID="{2B545958-A4DB-4107-9BD4-D988B8610807}" presName="parTrans" presStyleLbl="bgSibTrans2D1" presStyleIdx="3" presStyleCnt="5"/>
      <dgm:spPr/>
    </dgm:pt>
    <dgm:pt modelId="{C703AB16-648F-4510-9A94-6F0B78894DEC}" type="pres">
      <dgm:prSet presAssocID="{BF5C3665-2FF9-497F-BA80-C10B5C3C57AF}" presName="node" presStyleLbl="node1" presStyleIdx="3" presStyleCnt="5" custScaleX="135478" custScaleY="102539" custRadScaleRad="128241" custRadScaleInc="11376">
        <dgm:presLayoutVars>
          <dgm:bulletEnabled val="1"/>
        </dgm:presLayoutVars>
      </dgm:prSet>
      <dgm:spPr/>
    </dgm:pt>
    <dgm:pt modelId="{3E6037F8-B7C2-4CBB-AAE3-7A56917F4677}" type="pres">
      <dgm:prSet presAssocID="{FC76720F-CECE-4D86-94C4-E8915F9AD235}" presName="parTrans" presStyleLbl="bgSibTrans2D1" presStyleIdx="4" presStyleCnt="5"/>
      <dgm:spPr/>
    </dgm:pt>
    <dgm:pt modelId="{48BAC7EE-54F6-4BB6-AAC9-F392151C8DC4}" type="pres">
      <dgm:prSet presAssocID="{C2E1B03A-208A-47F8-860A-20A8065BD3FB}" presName="node" presStyleLbl="node1" presStyleIdx="4" presStyleCnt="5" custScaleX="122124" custScaleY="116214" custRadScaleRad="109281" custRadScaleInc="11579">
        <dgm:presLayoutVars>
          <dgm:bulletEnabled val="1"/>
        </dgm:presLayoutVars>
      </dgm:prSet>
      <dgm:spPr/>
    </dgm:pt>
  </dgm:ptLst>
  <dgm:cxnLst>
    <dgm:cxn modelId="{CF03D513-75A9-4D6D-8255-EA19DB6A7B18}" srcId="{13E82176-F789-4417-B282-51EBA1A8C9E0}" destId="{BF5C3665-2FF9-497F-BA80-C10B5C3C57AF}" srcOrd="3" destOrd="0" parTransId="{2B545958-A4DB-4107-9BD4-D988B8610807}" sibTransId="{402EB2D6-8ECA-4AB1-8974-9DC85757E68F}"/>
    <dgm:cxn modelId="{9D9D3A19-C9EB-4DD5-9AC4-559C15B53907}" srcId="{42B0300F-0B0D-4497-83D7-98FA390AA198}" destId="{C9E9450C-1435-4ACC-AB58-F9BA3A1C707B}" srcOrd="2" destOrd="0" parTransId="{EB4CD874-319A-44C7-A612-5107DED1EC6B}" sibTransId="{6575001A-2103-42B8-B94F-1C862CFCAFCE}"/>
    <dgm:cxn modelId="{DB0F6920-6F81-4946-9A0A-E12AC1456A11}" srcId="{42B0300F-0B0D-4497-83D7-98FA390AA198}" destId="{13E82176-F789-4417-B282-51EBA1A8C9E0}" srcOrd="0" destOrd="0" parTransId="{B72DBCF4-1A57-433D-A996-1BCF0EE54CE6}" sibTransId="{E1D4CC90-C426-4C0B-A52D-0CAC8E355B0A}"/>
    <dgm:cxn modelId="{43BC6E25-95FC-428D-A84D-699ADD46B304}" srcId="{42B0300F-0B0D-4497-83D7-98FA390AA198}" destId="{8ED36AAE-86F5-43A0-8C3A-03E51761F7B1}" srcOrd="3" destOrd="0" parTransId="{B6D92914-3F7B-4AF7-8C5A-DC4AE790203F}" sibTransId="{F8766063-5224-4408-95E7-5E5A929D5F3C}"/>
    <dgm:cxn modelId="{EF3AA162-B370-4BCD-A06E-0FD0511DDC8A}" type="presOf" srcId="{30750632-DBD1-4D32-A765-2EC7905F6C7F}" destId="{A270AC1F-3E36-43B2-9AA8-FEBB1AFF64A0}" srcOrd="0" destOrd="0" presId="urn:microsoft.com/office/officeart/2005/8/layout/radial4"/>
    <dgm:cxn modelId="{8CC65649-E11B-4CF4-BB91-6800320C6019}" srcId="{13E82176-F789-4417-B282-51EBA1A8C9E0}" destId="{C2E1B03A-208A-47F8-860A-20A8065BD3FB}" srcOrd="4" destOrd="0" parTransId="{FC76720F-CECE-4D86-94C4-E8915F9AD235}" sibTransId="{BA06D342-113B-42AF-9221-B8B26E205ECB}"/>
    <dgm:cxn modelId="{A27F6F6D-5AD4-4E18-A529-D377BABF3916}" srcId="{13E82176-F789-4417-B282-51EBA1A8C9E0}" destId="{6542E4FF-4CEA-4177-97E3-8A83D89D9152}" srcOrd="1" destOrd="0" parTransId="{C115A023-5B3F-4FA9-9C74-4191A929704C}" sibTransId="{7735CAF0-BF71-4468-A51A-C6A21A2E0EC0}"/>
    <dgm:cxn modelId="{AC73A06E-19BC-4236-9430-122F23ECE832}" type="presOf" srcId="{42B0300F-0B0D-4497-83D7-98FA390AA198}" destId="{1B7AF52E-1626-4DC3-BF0B-C5FA7A194CAE}" srcOrd="0" destOrd="0" presId="urn:microsoft.com/office/officeart/2005/8/layout/radial4"/>
    <dgm:cxn modelId="{6C79F26E-DC67-471B-AE50-1D01583C0F37}" srcId="{13E82176-F789-4417-B282-51EBA1A8C9E0}" destId="{B4BCFECE-CD17-44A0-84BB-33319EAEFB93}" srcOrd="0" destOrd="0" parTransId="{31FAA62A-5D9C-45DB-B521-75F65650A18B}" sibTransId="{7C80E667-512E-48C2-83CB-C1758E6B4257}"/>
    <dgm:cxn modelId="{98CCC670-E922-471B-A833-6F46EC0F0AE1}" type="presOf" srcId="{2B545958-A4DB-4107-9BD4-D988B8610807}" destId="{BE245CB8-EBDA-4C4A-B314-BED2EC237C3B}" srcOrd="0" destOrd="0" presId="urn:microsoft.com/office/officeart/2005/8/layout/radial4"/>
    <dgm:cxn modelId="{52847A5A-5E49-4880-883F-FA491C0FB5D9}" type="presOf" srcId="{FC76720F-CECE-4D86-94C4-E8915F9AD235}" destId="{3E6037F8-B7C2-4CBB-AAE3-7A56917F4677}" srcOrd="0" destOrd="0" presId="urn:microsoft.com/office/officeart/2005/8/layout/radial4"/>
    <dgm:cxn modelId="{72B39488-32DB-4E28-8E43-67D3E736E285}" type="presOf" srcId="{31FAA62A-5D9C-45DB-B521-75F65650A18B}" destId="{46F20E24-C044-4170-8208-A41CA6B939AD}" srcOrd="0" destOrd="0" presId="urn:microsoft.com/office/officeart/2005/8/layout/radial4"/>
    <dgm:cxn modelId="{29923F8F-9E85-4162-B62B-538010CE602C}" type="presOf" srcId="{BF5C3665-2FF9-497F-BA80-C10B5C3C57AF}" destId="{C703AB16-648F-4510-9A94-6F0B78894DEC}" srcOrd="0" destOrd="0" presId="urn:microsoft.com/office/officeart/2005/8/layout/radial4"/>
    <dgm:cxn modelId="{03C7AFA5-ACE9-4960-9113-559993DBADD3}" srcId="{42B0300F-0B0D-4497-83D7-98FA390AA198}" destId="{1EC89037-2A38-40FE-85FE-833F8F7164E2}" srcOrd="1" destOrd="0" parTransId="{1EF8B957-CF5C-4E9D-B4EB-64C83E82EBBF}" sibTransId="{56196AF0-B49B-4EC9-BE09-7C6DA33EF789}"/>
    <dgm:cxn modelId="{56C6DDAD-DEE0-4B7E-9C95-7B145E00CFA6}" srcId="{42B0300F-0B0D-4497-83D7-98FA390AA198}" destId="{B8031068-8656-4D34-97C6-EF10DCD10FC3}" srcOrd="4" destOrd="0" parTransId="{394F3B77-92A8-478C-90C6-04564413222B}" sibTransId="{E13AC8B6-B673-4B2C-A84F-1477CFA593FA}"/>
    <dgm:cxn modelId="{87DA7FD1-443F-4185-BA77-30AF9F90BFEF}" type="presOf" srcId="{C2E1B03A-208A-47F8-860A-20A8065BD3FB}" destId="{48BAC7EE-54F6-4BB6-AAC9-F392151C8DC4}" srcOrd="0" destOrd="0" presId="urn:microsoft.com/office/officeart/2005/8/layout/radial4"/>
    <dgm:cxn modelId="{D0E283D6-38D2-4813-8A09-8B4CEC577C97}" type="presOf" srcId="{317B8A90-6689-485D-A7CA-9965E34618E1}" destId="{6BC30A0F-30F9-4A41-BF3B-EB349BDABDB9}" srcOrd="0" destOrd="0" presId="urn:microsoft.com/office/officeart/2005/8/layout/radial4"/>
    <dgm:cxn modelId="{06027CD7-0833-4609-BC0F-DD494DABBC86}" srcId="{42B0300F-0B0D-4497-83D7-98FA390AA198}" destId="{F085E24D-8981-43DE-A89E-57BDDC759E11}" srcOrd="5" destOrd="0" parTransId="{D67E1D97-A1E1-452A-9E16-30F7BB3A0296}" sibTransId="{DAC79752-DE79-46D0-AA32-1221F267B396}"/>
    <dgm:cxn modelId="{551D13E8-C793-4720-8BA3-69E273ED39E2}" type="presOf" srcId="{C115A023-5B3F-4FA9-9C74-4191A929704C}" destId="{E4A8F17A-7B74-4162-BB51-F498C1D1879C}" srcOrd="0" destOrd="0" presId="urn:microsoft.com/office/officeart/2005/8/layout/radial4"/>
    <dgm:cxn modelId="{83ED03EA-585D-4EB0-A9D5-78277F9E70A9}" type="presOf" srcId="{13E82176-F789-4417-B282-51EBA1A8C9E0}" destId="{35203D03-6B3F-496A-8224-4A06C3AEDF58}" srcOrd="0" destOrd="0" presId="urn:microsoft.com/office/officeart/2005/8/layout/radial4"/>
    <dgm:cxn modelId="{CF8F23ED-486A-4214-A663-98BFD0FD0EAF}" type="presOf" srcId="{6542E4FF-4CEA-4177-97E3-8A83D89D9152}" destId="{EFB0905B-D548-4708-87C9-82B26C68E3E6}" srcOrd="0" destOrd="0" presId="urn:microsoft.com/office/officeart/2005/8/layout/radial4"/>
    <dgm:cxn modelId="{2FBF18F1-0176-40A3-B9CC-846F69BE362C}" type="presOf" srcId="{B4BCFECE-CD17-44A0-84BB-33319EAEFB93}" destId="{0E1EDCD1-2817-4D44-ACD9-0F3DC4B920B0}" srcOrd="0" destOrd="0" presId="urn:microsoft.com/office/officeart/2005/8/layout/radial4"/>
    <dgm:cxn modelId="{6F565FFB-7F60-434B-89AF-69C0F32F0808}" srcId="{13E82176-F789-4417-B282-51EBA1A8C9E0}" destId="{30750632-DBD1-4D32-A765-2EC7905F6C7F}" srcOrd="2" destOrd="0" parTransId="{317B8A90-6689-485D-A7CA-9965E34618E1}" sibTransId="{F7DF329B-92D3-49D0-AF3B-28045CE05BE7}"/>
    <dgm:cxn modelId="{C2486C83-9308-4C5D-9BF5-2FB9A450ABB1}" type="presParOf" srcId="{1B7AF52E-1626-4DC3-BF0B-C5FA7A194CAE}" destId="{35203D03-6B3F-496A-8224-4A06C3AEDF58}" srcOrd="0" destOrd="0" presId="urn:microsoft.com/office/officeart/2005/8/layout/radial4"/>
    <dgm:cxn modelId="{0796AECF-7B32-416F-9F25-398661D48907}" type="presParOf" srcId="{1B7AF52E-1626-4DC3-BF0B-C5FA7A194CAE}" destId="{46F20E24-C044-4170-8208-A41CA6B939AD}" srcOrd="1" destOrd="0" presId="urn:microsoft.com/office/officeart/2005/8/layout/radial4"/>
    <dgm:cxn modelId="{D4E9DB63-5672-4E8C-ABD0-6A18E35C63EA}" type="presParOf" srcId="{1B7AF52E-1626-4DC3-BF0B-C5FA7A194CAE}" destId="{0E1EDCD1-2817-4D44-ACD9-0F3DC4B920B0}" srcOrd="2" destOrd="0" presId="urn:microsoft.com/office/officeart/2005/8/layout/radial4"/>
    <dgm:cxn modelId="{02D47C48-4F03-4E22-8167-5DCCED8CB2CD}" type="presParOf" srcId="{1B7AF52E-1626-4DC3-BF0B-C5FA7A194CAE}" destId="{E4A8F17A-7B74-4162-BB51-F498C1D1879C}" srcOrd="3" destOrd="0" presId="urn:microsoft.com/office/officeart/2005/8/layout/radial4"/>
    <dgm:cxn modelId="{D38A4D81-F7FD-4E0A-85BC-74ECD775736E}" type="presParOf" srcId="{1B7AF52E-1626-4DC3-BF0B-C5FA7A194CAE}" destId="{EFB0905B-D548-4708-87C9-82B26C68E3E6}" srcOrd="4" destOrd="0" presId="urn:microsoft.com/office/officeart/2005/8/layout/radial4"/>
    <dgm:cxn modelId="{412E9318-A84C-4BAF-BCD1-0690543481FB}" type="presParOf" srcId="{1B7AF52E-1626-4DC3-BF0B-C5FA7A194CAE}" destId="{6BC30A0F-30F9-4A41-BF3B-EB349BDABDB9}" srcOrd="5" destOrd="0" presId="urn:microsoft.com/office/officeart/2005/8/layout/radial4"/>
    <dgm:cxn modelId="{5C8E946C-9780-4BCA-92AE-90008AB264BA}" type="presParOf" srcId="{1B7AF52E-1626-4DC3-BF0B-C5FA7A194CAE}" destId="{A270AC1F-3E36-43B2-9AA8-FEBB1AFF64A0}" srcOrd="6" destOrd="0" presId="urn:microsoft.com/office/officeart/2005/8/layout/radial4"/>
    <dgm:cxn modelId="{E8DEDFC0-91D1-4B88-9E36-9B759AC6E8A7}" type="presParOf" srcId="{1B7AF52E-1626-4DC3-BF0B-C5FA7A194CAE}" destId="{BE245CB8-EBDA-4C4A-B314-BED2EC237C3B}" srcOrd="7" destOrd="0" presId="urn:microsoft.com/office/officeart/2005/8/layout/radial4"/>
    <dgm:cxn modelId="{0BDBA76B-7306-4E1C-B340-06E3B49787A5}" type="presParOf" srcId="{1B7AF52E-1626-4DC3-BF0B-C5FA7A194CAE}" destId="{C703AB16-648F-4510-9A94-6F0B78894DEC}" srcOrd="8" destOrd="0" presId="urn:microsoft.com/office/officeart/2005/8/layout/radial4"/>
    <dgm:cxn modelId="{F9FFE375-A3FF-487D-903A-672703476090}" type="presParOf" srcId="{1B7AF52E-1626-4DC3-BF0B-C5FA7A194CAE}" destId="{3E6037F8-B7C2-4CBB-AAE3-7A56917F4677}" srcOrd="9" destOrd="0" presId="urn:microsoft.com/office/officeart/2005/8/layout/radial4"/>
    <dgm:cxn modelId="{50125E6F-9018-47F2-BCAB-12785F7C81B4}" type="presParOf" srcId="{1B7AF52E-1626-4DC3-BF0B-C5FA7A194CAE}" destId="{48BAC7EE-54F6-4BB6-AAC9-F392151C8DC4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B0300F-0B0D-4497-83D7-98FA390AA19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E82176-F789-4417-B282-51EBA1A8C9E0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Аспирант</a:t>
          </a:r>
        </a:p>
      </dgm:t>
    </dgm:pt>
    <dgm:pt modelId="{B72DBCF4-1A57-433D-A996-1BCF0EE54CE6}" type="parTrans" cxnId="{DB0F6920-6F81-4946-9A0A-E12AC1456A11}">
      <dgm:prSet/>
      <dgm:spPr/>
      <dgm:t>
        <a:bodyPr/>
        <a:lstStyle/>
        <a:p>
          <a:endParaRPr lang="ru-RU"/>
        </a:p>
      </dgm:t>
    </dgm:pt>
    <dgm:pt modelId="{E1D4CC90-C426-4C0B-A52D-0CAC8E355B0A}" type="sibTrans" cxnId="{DB0F6920-6F81-4946-9A0A-E12AC1456A11}">
      <dgm:prSet/>
      <dgm:spPr/>
      <dgm:t>
        <a:bodyPr/>
        <a:lstStyle/>
        <a:p>
          <a:endParaRPr lang="ru-RU"/>
        </a:p>
      </dgm:t>
    </dgm:pt>
    <dgm:pt modelId="{6542E4FF-4CEA-4177-97E3-8A83D89D9152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Реализация программ академической мобильности, федеральных и международных стажировок </a:t>
          </a:r>
        </a:p>
      </dgm:t>
    </dgm:pt>
    <dgm:pt modelId="{C115A023-5B3F-4FA9-9C74-4191A929704C}" type="parTrans" cxnId="{A27F6F6D-5AD4-4E18-A529-D377BABF3916}">
      <dgm:prSet/>
      <dgm:spPr/>
      <dgm:t>
        <a:bodyPr/>
        <a:lstStyle/>
        <a:p>
          <a:endParaRPr lang="ru-RU"/>
        </a:p>
      </dgm:t>
    </dgm:pt>
    <dgm:pt modelId="{7735CAF0-BF71-4468-A51A-C6A21A2E0EC0}" type="sibTrans" cxnId="{A27F6F6D-5AD4-4E18-A529-D377BABF3916}">
      <dgm:prSet/>
      <dgm:spPr/>
      <dgm:t>
        <a:bodyPr/>
        <a:lstStyle/>
        <a:p>
          <a:endParaRPr lang="ru-RU"/>
        </a:p>
      </dgm:t>
    </dgm:pt>
    <dgm:pt modelId="{C2E1B03A-208A-47F8-860A-20A8065BD3F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Повышенные стипендии</a:t>
          </a:r>
        </a:p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Грантовая поддержка</a:t>
          </a:r>
        </a:p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Дотации университета</a:t>
          </a:r>
        </a:p>
      </dgm:t>
    </dgm:pt>
    <dgm:pt modelId="{FC76720F-CECE-4D86-94C4-E8915F9AD235}" type="parTrans" cxnId="{8CC65649-E11B-4CF4-BB91-6800320C6019}">
      <dgm:prSet/>
      <dgm:spPr/>
      <dgm:t>
        <a:bodyPr/>
        <a:lstStyle/>
        <a:p>
          <a:endParaRPr lang="ru-RU"/>
        </a:p>
      </dgm:t>
    </dgm:pt>
    <dgm:pt modelId="{BA06D342-113B-42AF-9221-B8B26E205ECB}" type="sibTrans" cxnId="{8CC65649-E11B-4CF4-BB91-6800320C6019}">
      <dgm:prSet/>
      <dgm:spPr/>
      <dgm:t>
        <a:bodyPr/>
        <a:lstStyle/>
        <a:p>
          <a:endParaRPr lang="ru-RU"/>
        </a:p>
      </dgm:t>
    </dgm:pt>
    <dgm:pt modelId="{BF5C3665-2FF9-497F-BA80-C10B5C3C57AF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Привлечение ведущих ученых в качестве менторов</a:t>
          </a:r>
        </a:p>
      </dgm:t>
    </dgm:pt>
    <dgm:pt modelId="{2B545958-A4DB-4107-9BD4-D988B8610807}" type="parTrans" cxnId="{CF03D513-75A9-4D6D-8255-EA19DB6A7B18}">
      <dgm:prSet/>
      <dgm:spPr/>
      <dgm:t>
        <a:bodyPr/>
        <a:lstStyle/>
        <a:p>
          <a:endParaRPr lang="ru-RU"/>
        </a:p>
      </dgm:t>
    </dgm:pt>
    <dgm:pt modelId="{402EB2D6-8ECA-4AB1-8974-9DC85757E68F}" type="sibTrans" cxnId="{CF03D513-75A9-4D6D-8255-EA19DB6A7B18}">
      <dgm:prSet/>
      <dgm:spPr/>
      <dgm:t>
        <a:bodyPr/>
        <a:lstStyle/>
        <a:p>
          <a:endParaRPr lang="ru-RU"/>
        </a:p>
      </dgm:t>
    </dgm:pt>
    <dgm:pt modelId="{A4FF1C31-97F1-40C9-BCDC-5DB6ECF990F7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Ежегодные отчетные межкафедральные семинары аспирантов </a:t>
          </a:r>
        </a:p>
      </dgm:t>
    </dgm:pt>
    <dgm:pt modelId="{09E0A048-5E1C-4BCC-A572-785FBA6FFC74}" type="parTrans" cxnId="{08AE4AF0-0512-4EF6-9B3E-3C6E3043C2C4}">
      <dgm:prSet/>
      <dgm:spPr/>
      <dgm:t>
        <a:bodyPr/>
        <a:lstStyle/>
        <a:p>
          <a:endParaRPr lang="ru-RU"/>
        </a:p>
      </dgm:t>
    </dgm:pt>
    <dgm:pt modelId="{947719C1-1C97-4552-9EAF-63C993DE7CAC}" type="sibTrans" cxnId="{08AE4AF0-0512-4EF6-9B3E-3C6E3043C2C4}">
      <dgm:prSet/>
      <dgm:spPr/>
      <dgm:t>
        <a:bodyPr/>
        <a:lstStyle/>
        <a:p>
          <a:endParaRPr lang="ru-RU"/>
        </a:p>
      </dgm:t>
    </dgm:pt>
    <dgm:pt modelId="{9DB9D0EA-F922-44A3-B5C1-7B3DFB1E03B8}">
      <dgm:prSet phldrT="[Текст]" custScaleX="123340" custScaleY="112494" custRadScaleRad="152809" custRadScaleInc="3581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C2A1D6E9-DA61-40E9-AFB0-772B2A590036}" type="parTrans" cxnId="{7E8348A7-28DD-49CB-B754-82D20DDA820C}">
      <dgm:prSet/>
      <dgm:spPr/>
      <dgm:t>
        <a:bodyPr/>
        <a:lstStyle/>
        <a:p>
          <a:endParaRPr lang="ru-RU"/>
        </a:p>
      </dgm:t>
    </dgm:pt>
    <dgm:pt modelId="{6C28F816-3FD2-404A-B937-A6F3F6E4573F}" type="sibTrans" cxnId="{7E8348A7-28DD-49CB-B754-82D20DDA820C}">
      <dgm:prSet/>
      <dgm:spPr/>
      <dgm:t>
        <a:bodyPr/>
        <a:lstStyle/>
        <a:p>
          <a:endParaRPr lang="ru-RU"/>
        </a:p>
      </dgm:t>
    </dgm:pt>
    <dgm:pt modelId="{12270C4A-BCD5-40AB-B8DD-CAC37A24A78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+ 40%  времени обучения в аспирантуре на научные исследования</a:t>
          </a:r>
        </a:p>
      </dgm:t>
    </dgm:pt>
    <dgm:pt modelId="{D5A9B979-6759-46E8-B18F-A15310E3051A}" type="parTrans" cxnId="{67C978FD-2D40-4E52-98D7-5B4E87C1FB43}">
      <dgm:prSet/>
      <dgm:spPr/>
      <dgm:t>
        <a:bodyPr/>
        <a:lstStyle/>
        <a:p>
          <a:endParaRPr lang="ru-RU"/>
        </a:p>
      </dgm:t>
    </dgm:pt>
    <dgm:pt modelId="{D014FEEE-057B-452F-997E-2032570425CB}" type="sibTrans" cxnId="{67C978FD-2D40-4E52-98D7-5B4E87C1FB43}">
      <dgm:prSet/>
      <dgm:spPr/>
      <dgm:t>
        <a:bodyPr/>
        <a:lstStyle/>
        <a:p>
          <a:endParaRPr lang="ru-RU"/>
        </a:p>
      </dgm:t>
    </dgm:pt>
    <dgm:pt modelId="{1B7AF52E-1626-4DC3-BF0B-C5FA7A194CAE}" type="pres">
      <dgm:prSet presAssocID="{42B0300F-0B0D-4497-83D7-98FA390AA19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203D03-6B3F-496A-8224-4A06C3AEDF58}" type="pres">
      <dgm:prSet presAssocID="{13E82176-F789-4417-B282-51EBA1A8C9E0}" presName="centerShape" presStyleLbl="node0" presStyleIdx="0" presStyleCnt="1" custScaleX="105846" custScaleY="97754" custLinFactNeighborX="-6684" custLinFactNeighborY="-40747"/>
      <dgm:spPr/>
    </dgm:pt>
    <dgm:pt modelId="{EAD7B8E7-CA0B-43B3-B329-3D22BEFF18FC}" type="pres">
      <dgm:prSet presAssocID="{09E0A048-5E1C-4BCC-A572-785FBA6FFC74}" presName="parTrans" presStyleLbl="bgSibTrans2D1" presStyleIdx="0" presStyleCnt="5"/>
      <dgm:spPr/>
    </dgm:pt>
    <dgm:pt modelId="{CA5A2FA9-DA75-4447-B09E-781C94C15118}" type="pres">
      <dgm:prSet presAssocID="{A4FF1C31-97F1-40C9-BCDC-5DB6ECF990F7}" presName="node" presStyleLbl="node1" presStyleIdx="0" presStyleCnt="5" custScaleX="137113" custScaleY="112494" custRadScaleRad="105961" custRadScaleInc="10459">
        <dgm:presLayoutVars>
          <dgm:bulletEnabled val="1"/>
        </dgm:presLayoutVars>
      </dgm:prSet>
      <dgm:spPr/>
    </dgm:pt>
    <dgm:pt modelId="{F10B4695-7E48-4F0E-B40F-D2BEE1B26365}" type="pres">
      <dgm:prSet presAssocID="{D5A9B979-6759-46E8-B18F-A15310E3051A}" presName="parTrans" presStyleLbl="bgSibTrans2D1" presStyleIdx="1" presStyleCnt="5"/>
      <dgm:spPr/>
    </dgm:pt>
    <dgm:pt modelId="{F2B04DBA-F005-42E7-885C-7B2BEE95B56F}" type="pres">
      <dgm:prSet presAssocID="{12270C4A-BCD5-40AB-B8DD-CAC37A24A78B}" presName="node" presStyleLbl="node1" presStyleIdx="1" presStyleCnt="5" custScaleX="123697" custScaleY="131184" custRadScaleRad="149938" custRadScaleInc="-13489">
        <dgm:presLayoutVars>
          <dgm:bulletEnabled val="1"/>
        </dgm:presLayoutVars>
      </dgm:prSet>
      <dgm:spPr/>
    </dgm:pt>
    <dgm:pt modelId="{E4A8F17A-7B74-4162-BB51-F498C1D1879C}" type="pres">
      <dgm:prSet presAssocID="{C115A023-5B3F-4FA9-9C74-4191A929704C}" presName="parTrans" presStyleLbl="bgSibTrans2D1" presStyleIdx="2" presStyleCnt="5"/>
      <dgm:spPr/>
    </dgm:pt>
    <dgm:pt modelId="{EFB0905B-D548-4708-87C9-82B26C68E3E6}" type="pres">
      <dgm:prSet presAssocID="{6542E4FF-4CEA-4177-97E3-8A83D89D9152}" presName="node" presStyleLbl="node1" presStyleIdx="2" presStyleCnt="5" custScaleX="117452" custScaleY="105807" custRadScaleRad="10715" custRadScaleInc="-337068">
        <dgm:presLayoutVars>
          <dgm:bulletEnabled val="1"/>
        </dgm:presLayoutVars>
      </dgm:prSet>
      <dgm:spPr/>
    </dgm:pt>
    <dgm:pt modelId="{BE245CB8-EBDA-4C4A-B314-BED2EC237C3B}" type="pres">
      <dgm:prSet presAssocID="{2B545958-A4DB-4107-9BD4-D988B8610807}" presName="parTrans" presStyleLbl="bgSibTrans2D1" presStyleIdx="3" presStyleCnt="5"/>
      <dgm:spPr/>
    </dgm:pt>
    <dgm:pt modelId="{C703AB16-648F-4510-9A94-6F0B78894DEC}" type="pres">
      <dgm:prSet presAssocID="{BF5C3665-2FF9-497F-BA80-C10B5C3C57AF}" presName="node" presStyleLbl="node1" presStyleIdx="3" presStyleCnt="5" custScaleX="123799" custScaleY="131038" custRadScaleRad="126305" custRadScaleInc="-6048">
        <dgm:presLayoutVars>
          <dgm:bulletEnabled val="1"/>
        </dgm:presLayoutVars>
      </dgm:prSet>
      <dgm:spPr/>
    </dgm:pt>
    <dgm:pt modelId="{3E6037F8-B7C2-4CBB-AAE3-7A56917F4677}" type="pres">
      <dgm:prSet presAssocID="{FC76720F-CECE-4D86-94C4-E8915F9AD235}" presName="parTrans" presStyleLbl="bgSibTrans2D1" presStyleIdx="4" presStyleCnt="5"/>
      <dgm:spPr/>
    </dgm:pt>
    <dgm:pt modelId="{48BAC7EE-54F6-4BB6-AAC9-F392151C8DC4}" type="pres">
      <dgm:prSet presAssocID="{C2E1B03A-208A-47F8-860A-20A8065BD3FB}" presName="node" presStyleLbl="node1" presStyleIdx="4" presStyleCnt="5" custScaleX="137111" custScaleY="112318" custRadScaleRad="81757" custRadScaleInc="-16756">
        <dgm:presLayoutVars>
          <dgm:bulletEnabled val="1"/>
        </dgm:presLayoutVars>
      </dgm:prSet>
      <dgm:spPr/>
    </dgm:pt>
  </dgm:ptLst>
  <dgm:cxnLst>
    <dgm:cxn modelId="{74B49207-2B1A-4A64-859D-A492E26774F7}" type="presOf" srcId="{6542E4FF-4CEA-4177-97E3-8A83D89D9152}" destId="{EFB0905B-D548-4708-87C9-82B26C68E3E6}" srcOrd="0" destOrd="0" presId="urn:microsoft.com/office/officeart/2005/8/layout/radial4"/>
    <dgm:cxn modelId="{36B1A907-A53E-46D9-B582-9230384E51C8}" type="presOf" srcId="{42B0300F-0B0D-4497-83D7-98FA390AA198}" destId="{1B7AF52E-1626-4DC3-BF0B-C5FA7A194CAE}" srcOrd="0" destOrd="0" presId="urn:microsoft.com/office/officeart/2005/8/layout/radial4"/>
    <dgm:cxn modelId="{B61C0D0B-8B24-4483-AAF4-E1CD9E34630D}" type="presOf" srcId="{13E82176-F789-4417-B282-51EBA1A8C9E0}" destId="{35203D03-6B3F-496A-8224-4A06C3AEDF58}" srcOrd="0" destOrd="0" presId="urn:microsoft.com/office/officeart/2005/8/layout/radial4"/>
    <dgm:cxn modelId="{CF03D513-75A9-4D6D-8255-EA19DB6A7B18}" srcId="{13E82176-F789-4417-B282-51EBA1A8C9E0}" destId="{BF5C3665-2FF9-497F-BA80-C10B5C3C57AF}" srcOrd="3" destOrd="0" parTransId="{2B545958-A4DB-4107-9BD4-D988B8610807}" sibTransId="{402EB2D6-8ECA-4AB1-8974-9DC85757E68F}"/>
    <dgm:cxn modelId="{C8AAB917-4067-4FCE-9F80-4CC423F852D0}" type="presOf" srcId="{09E0A048-5E1C-4BCC-A572-785FBA6FFC74}" destId="{EAD7B8E7-CA0B-43B3-B329-3D22BEFF18FC}" srcOrd="0" destOrd="0" presId="urn:microsoft.com/office/officeart/2005/8/layout/radial4"/>
    <dgm:cxn modelId="{DB0F6920-6F81-4946-9A0A-E12AC1456A11}" srcId="{42B0300F-0B0D-4497-83D7-98FA390AA198}" destId="{13E82176-F789-4417-B282-51EBA1A8C9E0}" srcOrd="0" destOrd="0" parTransId="{B72DBCF4-1A57-433D-A996-1BCF0EE54CE6}" sibTransId="{E1D4CC90-C426-4C0B-A52D-0CAC8E355B0A}"/>
    <dgm:cxn modelId="{9EE00931-31FC-4AB6-B8D4-15F07102F7A3}" type="presOf" srcId="{BF5C3665-2FF9-497F-BA80-C10B5C3C57AF}" destId="{C703AB16-648F-4510-9A94-6F0B78894DEC}" srcOrd="0" destOrd="0" presId="urn:microsoft.com/office/officeart/2005/8/layout/radial4"/>
    <dgm:cxn modelId="{84845338-B0F2-4695-80D1-B3E54BC0BFAA}" type="presOf" srcId="{2B545958-A4DB-4107-9BD4-D988B8610807}" destId="{BE245CB8-EBDA-4C4A-B314-BED2EC237C3B}" srcOrd="0" destOrd="0" presId="urn:microsoft.com/office/officeart/2005/8/layout/radial4"/>
    <dgm:cxn modelId="{F6A5483A-EA81-403D-8C1D-EEB2D32EA0A9}" type="presOf" srcId="{FC76720F-CECE-4D86-94C4-E8915F9AD235}" destId="{3E6037F8-B7C2-4CBB-AAE3-7A56917F4677}" srcOrd="0" destOrd="0" presId="urn:microsoft.com/office/officeart/2005/8/layout/radial4"/>
    <dgm:cxn modelId="{02E4A73C-2376-41D1-B83B-9760854ED8C1}" type="presOf" srcId="{12270C4A-BCD5-40AB-B8DD-CAC37A24A78B}" destId="{F2B04DBA-F005-42E7-885C-7B2BEE95B56F}" srcOrd="0" destOrd="0" presId="urn:microsoft.com/office/officeart/2005/8/layout/radial4"/>
    <dgm:cxn modelId="{8CC65649-E11B-4CF4-BB91-6800320C6019}" srcId="{13E82176-F789-4417-B282-51EBA1A8C9E0}" destId="{C2E1B03A-208A-47F8-860A-20A8065BD3FB}" srcOrd="4" destOrd="0" parTransId="{FC76720F-CECE-4D86-94C4-E8915F9AD235}" sibTransId="{BA06D342-113B-42AF-9221-B8B26E205ECB}"/>
    <dgm:cxn modelId="{A27F6F6D-5AD4-4E18-A529-D377BABF3916}" srcId="{13E82176-F789-4417-B282-51EBA1A8C9E0}" destId="{6542E4FF-4CEA-4177-97E3-8A83D89D9152}" srcOrd="2" destOrd="0" parTransId="{C115A023-5B3F-4FA9-9C74-4191A929704C}" sibTransId="{7735CAF0-BF71-4468-A51A-C6A21A2E0EC0}"/>
    <dgm:cxn modelId="{70D93292-0549-4F99-A70C-9E290EF11010}" type="presOf" srcId="{C2E1B03A-208A-47F8-860A-20A8065BD3FB}" destId="{48BAC7EE-54F6-4BB6-AAC9-F392151C8DC4}" srcOrd="0" destOrd="0" presId="urn:microsoft.com/office/officeart/2005/8/layout/radial4"/>
    <dgm:cxn modelId="{7E8348A7-28DD-49CB-B754-82D20DDA820C}" srcId="{42B0300F-0B0D-4497-83D7-98FA390AA198}" destId="{9DB9D0EA-F922-44A3-B5C1-7B3DFB1E03B8}" srcOrd="1" destOrd="0" parTransId="{C2A1D6E9-DA61-40E9-AFB0-772B2A590036}" sibTransId="{6C28F816-3FD2-404A-B937-A6F3F6E4573F}"/>
    <dgm:cxn modelId="{BF3EFDD1-5A2E-415A-8B65-2B9B76A4B681}" type="presOf" srcId="{A4FF1C31-97F1-40C9-BCDC-5DB6ECF990F7}" destId="{CA5A2FA9-DA75-4447-B09E-781C94C15118}" srcOrd="0" destOrd="0" presId="urn:microsoft.com/office/officeart/2005/8/layout/radial4"/>
    <dgm:cxn modelId="{33F85ED7-5C92-4213-87D2-3F0FFF3E377B}" type="presOf" srcId="{C115A023-5B3F-4FA9-9C74-4191A929704C}" destId="{E4A8F17A-7B74-4162-BB51-F498C1D1879C}" srcOrd="0" destOrd="0" presId="urn:microsoft.com/office/officeart/2005/8/layout/radial4"/>
    <dgm:cxn modelId="{65BDEEDA-ACB6-465D-9E00-B21181FD16E7}" type="presOf" srcId="{D5A9B979-6759-46E8-B18F-A15310E3051A}" destId="{F10B4695-7E48-4F0E-B40F-D2BEE1B26365}" srcOrd="0" destOrd="0" presId="urn:microsoft.com/office/officeart/2005/8/layout/radial4"/>
    <dgm:cxn modelId="{08AE4AF0-0512-4EF6-9B3E-3C6E3043C2C4}" srcId="{13E82176-F789-4417-B282-51EBA1A8C9E0}" destId="{A4FF1C31-97F1-40C9-BCDC-5DB6ECF990F7}" srcOrd="0" destOrd="0" parTransId="{09E0A048-5E1C-4BCC-A572-785FBA6FFC74}" sibTransId="{947719C1-1C97-4552-9EAF-63C993DE7CAC}"/>
    <dgm:cxn modelId="{67C978FD-2D40-4E52-98D7-5B4E87C1FB43}" srcId="{13E82176-F789-4417-B282-51EBA1A8C9E0}" destId="{12270C4A-BCD5-40AB-B8DD-CAC37A24A78B}" srcOrd="1" destOrd="0" parTransId="{D5A9B979-6759-46E8-B18F-A15310E3051A}" sibTransId="{D014FEEE-057B-452F-997E-2032570425CB}"/>
    <dgm:cxn modelId="{6442351E-7529-4132-B41F-B61260F98B58}" type="presParOf" srcId="{1B7AF52E-1626-4DC3-BF0B-C5FA7A194CAE}" destId="{35203D03-6B3F-496A-8224-4A06C3AEDF58}" srcOrd="0" destOrd="0" presId="urn:microsoft.com/office/officeart/2005/8/layout/radial4"/>
    <dgm:cxn modelId="{0412A447-C2A1-4203-A672-53EE69834431}" type="presParOf" srcId="{1B7AF52E-1626-4DC3-BF0B-C5FA7A194CAE}" destId="{EAD7B8E7-CA0B-43B3-B329-3D22BEFF18FC}" srcOrd="1" destOrd="0" presId="urn:microsoft.com/office/officeart/2005/8/layout/radial4"/>
    <dgm:cxn modelId="{F7635F3B-E9CC-4DEA-A70F-4000A6203BE2}" type="presParOf" srcId="{1B7AF52E-1626-4DC3-BF0B-C5FA7A194CAE}" destId="{CA5A2FA9-DA75-4447-B09E-781C94C15118}" srcOrd="2" destOrd="0" presId="urn:microsoft.com/office/officeart/2005/8/layout/radial4"/>
    <dgm:cxn modelId="{21B8212F-1575-4420-B431-88270F572414}" type="presParOf" srcId="{1B7AF52E-1626-4DC3-BF0B-C5FA7A194CAE}" destId="{F10B4695-7E48-4F0E-B40F-D2BEE1B26365}" srcOrd="3" destOrd="0" presId="urn:microsoft.com/office/officeart/2005/8/layout/radial4"/>
    <dgm:cxn modelId="{F1A5D06D-35D6-4037-A668-1106FA7064A7}" type="presParOf" srcId="{1B7AF52E-1626-4DC3-BF0B-C5FA7A194CAE}" destId="{F2B04DBA-F005-42E7-885C-7B2BEE95B56F}" srcOrd="4" destOrd="0" presId="urn:microsoft.com/office/officeart/2005/8/layout/radial4"/>
    <dgm:cxn modelId="{B14560C5-3ECF-4ED1-BA47-89BCB45AE860}" type="presParOf" srcId="{1B7AF52E-1626-4DC3-BF0B-C5FA7A194CAE}" destId="{E4A8F17A-7B74-4162-BB51-F498C1D1879C}" srcOrd="5" destOrd="0" presId="urn:microsoft.com/office/officeart/2005/8/layout/radial4"/>
    <dgm:cxn modelId="{AD157F0B-AB82-4D18-A1C6-A9437EEAEE9B}" type="presParOf" srcId="{1B7AF52E-1626-4DC3-BF0B-C5FA7A194CAE}" destId="{EFB0905B-D548-4708-87C9-82B26C68E3E6}" srcOrd="6" destOrd="0" presId="urn:microsoft.com/office/officeart/2005/8/layout/radial4"/>
    <dgm:cxn modelId="{1A30F285-3B75-49D4-82DD-D77BA2BDFDD3}" type="presParOf" srcId="{1B7AF52E-1626-4DC3-BF0B-C5FA7A194CAE}" destId="{BE245CB8-EBDA-4C4A-B314-BED2EC237C3B}" srcOrd="7" destOrd="0" presId="urn:microsoft.com/office/officeart/2005/8/layout/radial4"/>
    <dgm:cxn modelId="{38735D5F-76FD-4629-9C7F-3A2692CFF4D3}" type="presParOf" srcId="{1B7AF52E-1626-4DC3-BF0B-C5FA7A194CAE}" destId="{C703AB16-648F-4510-9A94-6F0B78894DEC}" srcOrd="8" destOrd="0" presId="urn:microsoft.com/office/officeart/2005/8/layout/radial4"/>
    <dgm:cxn modelId="{71AAE288-DF45-4DAF-B37C-BA22BB9C7ED0}" type="presParOf" srcId="{1B7AF52E-1626-4DC3-BF0B-C5FA7A194CAE}" destId="{3E6037F8-B7C2-4CBB-AAE3-7A56917F4677}" srcOrd="9" destOrd="0" presId="urn:microsoft.com/office/officeart/2005/8/layout/radial4"/>
    <dgm:cxn modelId="{19611D03-4AFA-4B45-AFA9-3FCCD53B7F0F}" type="presParOf" srcId="{1B7AF52E-1626-4DC3-BF0B-C5FA7A194CAE}" destId="{48BAC7EE-54F6-4BB6-AAC9-F392151C8DC4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23ED7-2EC3-4A45-8B71-491E34CA0101}">
      <dsp:nvSpPr>
        <dsp:cNvPr id="0" name=""/>
        <dsp:cNvSpPr/>
      </dsp:nvSpPr>
      <dsp:spPr>
        <a:xfrm>
          <a:off x="0" y="0"/>
          <a:ext cx="10475816" cy="1469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Центр технологий, машин и оборудования механизаций процессов ремонта и содержания ж/д пути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242120" y="0"/>
        <a:ext cx="8233696" cy="1469570"/>
      </dsp:txXfrm>
    </dsp:sp>
    <dsp:sp modelId="{F7CF297D-444C-40C9-8924-C5514AA0AD51}">
      <dsp:nvSpPr>
        <dsp:cNvPr id="0" name=""/>
        <dsp:cNvSpPr/>
      </dsp:nvSpPr>
      <dsp:spPr>
        <a:xfrm>
          <a:off x="146957" y="146957"/>
          <a:ext cx="2095163" cy="117565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" t="2000" r="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D254206-F3FF-4AE9-8777-25996B831A1A}">
      <dsp:nvSpPr>
        <dsp:cNvPr id="0" name=""/>
        <dsp:cNvSpPr/>
      </dsp:nvSpPr>
      <dsp:spPr>
        <a:xfrm>
          <a:off x="0" y="1616527"/>
          <a:ext cx="10475816" cy="1469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Центр прогнозирования развития транспортно-логистических систем с использованием имитационного моделирования в границах ЗСЖД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242120" y="1616527"/>
        <a:ext cx="8233696" cy="1469570"/>
      </dsp:txXfrm>
    </dsp:sp>
    <dsp:sp modelId="{07F234DD-13A8-4D6B-9AB7-382F84552C8C}">
      <dsp:nvSpPr>
        <dsp:cNvPr id="0" name=""/>
        <dsp:cNvSpPr/>
      </dsp:nvSpPr>
      <dsp:spPr>
        <a:xfrm>
          <a:off x="146957" y="1763484"/>
          <a:ext cx="2095163" cy="11756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748F697-CFD2-4026-B826-E797A2276927}">
      <dsp:nvSpPr>
        <dsp:cNvPr id="0" name=""/>
        <dsp:cNvSpPr/>
      </dsp:nvSpPr>
      <dsp:spPr>
        <a:xfrm>
          <a:off x="0" y="3233055"/>
          <a:ext cx="10475816" cy="1469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Центр диагностики  и мониторинга  инженерных сооружений  путевого  комплекса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242120" y="3233055"/>
        <a:ext cx="8233696" cy="1469570"/>
      </dsp:txXfrm>
    </dsp:sp>
    <dsp:sp modelId="{7C5FFDBD-5BB3-4575-A59F-48BA6F43F91B}">
      <dsp:nvSpPr>
        <dsp:cNvPr id="0" name=""/>
        <dsp:cNvSpPr/>
      </dsp:nvSpPr>
      <dsp:spPr>
        <a:xfrm>
          <a:off x="146957" y="3380012"/>
          <a:ext cx="2095163" cy="11756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03D03-6B3F-496A-8224-4A06C3AEDF58}">
      <dsp:nvSpPr>
        <dsp:cNvPr id="0" name=""/>
        <dsp:cNvSpPr/>
      </dsp:nvSpPr>
      <dsp:spPr>
        <a:xfrm>
          <a:off x="1755576" y="1117357"/>
          <a:ext cx="1294119" cy="106617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Научный руководитель</a:t>
          </a:r>
        </a:p>
      </dsp:txBody>
      <dsp:txXfrm>
        <a:off x="1945095" y="1273494"/>
        <a:ext cx="915081" cy="753897"/>
      </dsp:txXfrm>
    </dsp:sp>
    <dsp:sp modelId="{46F20E24-C044-4170-8208-A41CA6B939AD}">
      <dsp:nvSpPr>
        <dsp:cNvPr id="0" name=""/>
        <dsp:cNvSpPr/>
      </dsp:nvSpPr>
      <dsp:spPr>
        <a:xfrm rot="10309436">
          <a:off x="821894" y="1673434"/>
          <a:ext cx="896226" cy="2794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EDCD1-2817-4D44-ACD9-0F3DC4B920B0}">
      <dsp:nvSpPr>
        <dsp:cNvPr id="0" name=""/>
        <dsp:cNvSpPr/>
      </dsp:nvSpPr>
      <dsp:spPr>
        <a:xfrm>
          <a:off x="251931" y="1457706"/>
          <a:ext cx="1149035" cy="83839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мастер-классов с профильными специалистами-практиками</a:t>
          </a:r>
        </a:p>
      </dsp:txBody>
      <dsp:txXfrm>
        <a:off x="276487" y="1482262"/>
        <a:ext cx="1099923" cy="789283"/>
      </dsp:txXfrm>
    </dsp:sp>
    <dsp:sp modelId="{E4A8F17A-7B74-4162-BB51-F498C1D1879C}">
      <dsp:nvSpPr>
        <dsp:cNvPr id="0" name=""/>
        <dsp:cNvSpPr/>
      </dsp:nvSpPr>
      <dsp:spPr>
        <a:xfrm rot="12198398">
          <a:off x="650083" y="1006514"/>
          <a:ext cx="1164422" cy="2794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0905B-D548-4708-87C9-82B26C68E3E6}">
      <dsp:nvSpPr>
        <dsp:cNvPr id="0" name=""/>
        <dsp:cNvSpPr/>
      </dsp:nvSpPr>
      <dsp:spPr>
        <a:xfrm>
          <a:off x="140141" y="507916"/>
          <a:ext cx="1114901" cy="81596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Тема НКР соответствует приоритетным направлениям НТР страны</a:t>
          </a:r>
        </a:p>
      </dsp:txBody>
      <dsp:txXfrm>
        <a:off x="164040" y="531815"/>
        <a:ext cx="1067103" cy="768171"/>
      </dsp:txXfrm>
    </dsp:sp>
    <dsp:sp modelId="{6BC30A0F-30F9-4A41-BF3B-EB349BDABDB9}">
      <dsp:nvSpPr>
        <dsp:cNvPr id="0" name=""/>
        <dsp:cNvSpPr/>
      </dsp:nvSpPr>
      <dsp:spPr>
        <a:xfrm rot="15138999">
          <a:off x="1729863" y="591295"/>
          <a:ext cx="759292" cy="2794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0AC1F-3E36-43B2-9AA8-FEBB1AFF64A0}">
      <dsp:nvSpPr>
        <dsp:cNvPr id="0" name=""/>
        <dsp:cNvSpPr/>
      </dsp:nvSpPr>
      <dsp:spPr>
        <a:xfrm>
          <a:off x="1436739" y="-38657"/>
          <a:ext cx="1114901" cy="81596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Система мотивации научных руководителей</a:t>
          </a:r>
        </a:p>
      </dsp:txBody>
      <dsp:txXfrm>
        <a:off x="1460638" y="-14758"/>
        <a:ext cx="1067103" cy="768171"/>
      </dsp:txXfrm>
    </dsp:sp>
    <dsp:sp modelId="{BE245CB8-EBDA-4C4A-B314-BED2EC237C3B}">
      <dsp:nvSpPr>
        <dsp:cNvPr id="0" name=""/>
        <dsp:cNvSpPr/>
      </dsp:nvSpPr>
      <dsp:spPr>
        <a:xfrm rot="19393938">
          <a:off x="2824192" y="787510"/>
          <a:ext cx="1092586" cy="2794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3AB16-648F-4510-9A94-6F0B78894DEC}">
      <dsp:nvSpPr>
        <dsp:cNvPr id="0" name=""/>
        <dsp:cNvSpPr/>
      </dsp:nvSpPr>
      <dsp:spPr>
        <a:xfrm>
          <a:off x="3177047" y="218153"/>
          <a:ext cx="1262112" cy="76420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Развитие Научно-исследовательских лабораторий</a:t>
          </a:r>
        </a:p>
      </dsp:txBody>
      <dsp:txXfrm>
        <a:off x="3199430" y="240536"/>
        <a:ext cx="1217346" cy="719436"/>
      </dsp:txXfrm>
    </dsp:sp>
    <dsp:sp modelId="{3E6037F8-B7C2-4CBB-AAE3-7A56917F4677}">
      <dsp:nvSpPr>
        <dsp:cNvPr id="0" name=""/>
        <dsp:cNvSpPr/>
      </dsp:nvSpPr>
      <dsp:spPr>
        <a:xfrm rot="478095">
          <a:off x="3087996" y="1669508"/>
          <a:ext cx="898312" cy="2794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AC7EE-54F6-4BB6-AAC9-F392151C8DC4}">
      <dsp:nvSpPr>
        <dsp:cNvPr id="0" name=""/>
        <dsp:cNvSpPr/>
      </dsp:nvSpPr>
      <dsp:spPr>
        <a:xfrm>
          <a:off x="3413118" y="1438452"/>
          <a:ext cx="1137707" cy="86611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Сотрудничество с ведущими инженерными компаниями высокотехнологичного бизнеса</a:t>
          </a:r>
        </a:p>
      </dsp:txBody>
      <dsp:txXfrm>
        <a:off x="3438486" y="1463820"/>
        <a:ext cx="1086971" cy="8153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03D03-6B3F-496A-8224-4A06C3AEDF58}">
      <dsp:nvSpPr>
        <dsp:cNvPr id="0" name=""/>
        <dsp:cNvSpPr/>
      </dsp:nvSpPr>
      <dsp:spPr>
        <a:xfrm>
          <a:off x="1712417" y="205477"/>
          <a:ext cx="1206156" cy="111394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Аспирант</a:t>
          </a:r>
        </a:p>
      </dsp:txBody>
      <dsp:txXfrm>
        <a:off x="1889054" y="368610"/>
        <a:ext cx="852882" cy="787679"/>
      </dsp:txXfrm>
    </dsp:sp>
    <dsp:sp modelId="{EAD7B8E7-CA0B-43B3-B329-3D22BEFF18FC}">
      <dsp:nvSpPr>
        <dsp:cNvPr id="0" name=""/>
        <dsp:cNvSpPr/>
      </dsp:nvSpPr>
      <dsp:spPr>
        <a:xfrm rot="8465840">
          <a:off x="622401" y="1431351"/>
          <a:ext cx="1325937" cy="324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A2FA9-DA75-4447-B09E-781C94C15118}">
      <dsp:nvSpPr>
        <dsp:cNvPr id="0" name=""/>
        <dsp:cNvSpPr/>
      </dsp:nvSpPr>
      <dsp:spPr>
        <a:xfrm>
          <a:off x="27272" y="1522952"/>
          <a:ext cx="1484333" cy="97425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Ежегодные отчетные межкафедральные семинары аспирантов </a:t>
          </a:r>
        </a:p>
      </dsp:txBody>
      <dsp:txXfrm>
        <a:off x="55807" y="1551487"/>
        <a:ext cx="1427263" cy="917184"/>
      </dsp:txXfrm>
    </dsp:sp>
    <dsp:sp modelId="{F10B4695-7E48-4F0E-B40F-D2BEE1B26365}">
      <dsp:nvSpPr>
        <dsp:cNvPr id="0" name=""/>
        <dsp:cNvSpPr/>
      </dsp:nvSpPr>
      <dsp:spPr>
        <a:xfrm rot="11204135">
          <a:off x="666107" y="464142"/>
          <a:ext cx="996995" cy="324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04DBA-F005-42E7-885C-7B2BEE95B56F}">
      <dsp:nvSpPr>
        <dsp:cNvPr id="0" name=""/>
        <dsp:cNvSpPr/>
      </dsp:nvSpPr>
      <dsp:spPr>
        <a:xfrm>
          <a:off x="0" y="0"/>
          <a:ext cx="1339097" cy="113611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+ 40%  времени обучения в аспирантуре на научные исследования</a:t>
          </a:r>
        </a:p>
      </dsp:txBody>
      <dsp:txXfrm>
        <a:off x="33276" y="33276"/>
        <a:ext cx="1272545" cy="1069566"/>
      </dsp:txXfrm>
    </dsp:sp>
    <dsp:sp modelId="{E4A8F17A-7B74-4162-BB51-F498C1D1879C}">
      <dsp:nvSpPr>
        <dsp:cNvPr id="0" name=""/>
        <dsp:cNvSpPr/>
      </dsp:nvSpPr>
      <dsp:spPr>
        <a:xfrm rot="5233636">
          <a:off x="1939247" y="1631751"/>
          <a:ext cx="852427" cy="324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0905B-D548-4708-87C9-82B26C68E3E6}">
      <dsp:nvSpPr>
        <dsp:cNvPr id="0" name=""/>
        <dsp:cNvSpPr/>
      </dsp:nvSpPr>
      <dsp:spPr>
        <a:xfrm>
          <a:off x="1750333" y="1761679"/>
          <a:ext cx="1271491" cy="91634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Реализация программ академической мобильности, федеральных и международных стажировок </a:t>
          </a:r>
        </a:p>
      </dsp:txBody>
      <dsp:txXfrm>
        <a:off x="1777172" y="1788518"/>
        <a:ext cx="1217813" cy="862663"/>
      </dsp:txXfrm>
    </dsp:sp>
    <dsp:sp modelId="{BE245CB8-EBDA-4C4A-B314-BED2EC237C3B}">
      <dsp:nvSpPr>
        <dsp:cNvPr id="0" name=""/>
        <dsp:cNvSpPr/>
      </dsp:nvSpPr>
      <dsp:spPr>
        <a:xfrm rot="21215445">
          <a:off x="2969425" y="469877"/>
          <a:ext cx="1010065" cy="324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3AB16-648F-4510-9A94-6F0B78894DEC}">
      <dsp:nvSpPr>
        <dsp:cNvPr id="0" name=""/>
        <dsp:cNvSpPr/>
      </dsp:nvSpPr>
      <dsp:spPr>
        <a:xfrm>
          <a:off x="3306233" y="8458"/>
          <a:ext cx="1340201" cy="113485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Привлечение ведущих ученых в качестве менторов</a:t>
          </a:r>
        </a:p>
      </dsp:txBody>
      <dsp:txXfrm>
        <a:off x="3339472" y="41697"/>
        <a:ext cx="1273723" cy="1068376"/>
      </dsp:txXfrm>
    </dsp:sp>
    <dsp:sp modelId="{3E6037F8-B7C2-4CBB-AAE3-7A56917F4677}">
      <dsp:nvSpPr>
        <dsp:cNvPr id="0" name=""/>
        <dsp:cNvSpPr/>
      </dsp:nvSpPr>
      <dsp:spPr>
        <a:xfrm rot="2255884">
          <a:off x="2701464" y="1412301"/>
          <a:ext cx="1337626" cy="324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AC7EE-54F6-4BB6-AAC9-F392151C8DC4}">
      <dsp:nvSpPr>
        <dsp:cNvPr id="0" name=""/>
        <dsp:cNvSpPr/>
      </dsp:nvSpPr>
      <dsp:spPr>
        <a:xfrm>
          <a:off x="3158029" y="1496376"/>
          <a:ext cx="1484312" cy="97272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Повышенные стипендии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Грантовая поддержка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Дотации университета</a:t>
          </a:r>
        </a:p>
      </dsp:txBody>
      <dsp:txXfrm>
        <a:off x="3186519" y="1524866"/>
        <a:ext cx="1427332" cy="915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0.32536</cdr:x>
      <cdr:y>0.51152</cdr:y>
    </cdr:from>
    <cdr:to>
      <cdr:x>0.66798</cdr:x>
      <cdr:y>0.51152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15AC945F-E073-49C1-B4AD-1CFA412C5E06}"/>
            </a:ext>
          </a:extLst>
        </cdr:cNvPr>
        <cdr:cNvCxnSpPr/>
      </cdr:nvCxnSpPr>
      <cdr:spPr>
        <a:xfrm xmlns:a="http://schemas.openxmlformats.org/drawingml/2006/main">
          <a:off x="652427" y="796980"/>
          <a:ext cx="687034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42FE6-D8AF-4EC4-AB94-DF34838C828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B9CFB-E48A-4F9B-B166-5A8ABBC8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5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D3B4B-45A1-45E3-9376-55AB2A1A14F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6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D3B4B-45A1-45E3-9376-55AB2A1A14F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4500" y="1243013"/>
            <a:ext cx="5969000" cy="3357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D3B4B-45A1-45E3-9376-55AB2A1A14F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00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F3B4-86EA-4CC7-ADBD-AB4BFE1AC750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D571-616F-4EC0-8824-0DA0DE802D80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3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86E0-7203-4340-B1DF-CDAAFD7F894B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37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5900" y="966898"/>
            <a:ext cx="4713521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31799" y="1746653"/>
            <a:ext cx="3881723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72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311954" y="618772"/>
            <a:ext cx="8169228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003E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4178520" y="1491239"/>
            <a:ext cx="13902360" cy="279954"/>
          </a:xfrm>
        </p:spPr>
        <p:txBody>
          <a:bodyPr lIns="0" tIns="0" rIns="0" bIns="0"/>
          <a:lstStyle>
            <a:lvl1pPr>
              <a:defRPr sz="1800" b="1" i="0">
                <a:solidFill>
                  <a:srgbClr val="FFEAA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09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311954" y="618772"/>
            <a:ext cx="8169228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003E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77266" y="717375"/>
            <a:ext cx="2412214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855839" y="717375"/>
            <a:ext cx="2412214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89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3" y="1"/>
            <a:ext cx="5539774" cy="311902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308" y="271624"/>
            <a:ext cx="2047609" cy="4033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311954" y="618772"/>
            <a:ext cx="8169228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003E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88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89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F3B4-86EA-4CC7-ADBD-AB4BFE1AC7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57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53DE-E7B7-45D4-8A4A-64E0C55134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06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40-6DF9-44D3-8657-1BB15D138F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4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53DE-E7B7-45D4-8A4A-64E0C551348D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FBC3-3EC3-4027-A619-7E3A727088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5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4EE0-AD36-4CA8-A53B-7DA11B71C6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1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0435-C2B4-44F2-9496-3A331BBD14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76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A2C6-C6EE-4435-BEA2-A165F27739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91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19AD-A1C0-4511-A7CC-4872547A54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65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7745-983A-40CD-ACD0-8F9ABD398A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84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D571-616F-4EC0-8824-0DA0DE802D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49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86E0-7203-4340-B1DF-CDAAFD7F89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86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F3B4-86EA-4CC7-ADBD-AB4BFE1AC7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86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53DE-E7B7-45D4-8A4A-64E0C55134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6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40-6DF9-44D3-8657-1BB15D138F7F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40-6DF9-44D3-8657-1BB15D138F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19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FBC3-3EC3-4027-A619-7E3A727088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04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4EE0-AD36-4CA8-A53B-7DA11B71C6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15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0435-C2B4-44F2-9496-3A331BBD14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65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A2C6-C6EE-4435-BEA2-A165F27739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9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19AD-A1C0-4511-A7CC-4872547A54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05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7745-983A-40CD-ACD0-8F9ABD398A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93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D571-616F-4EC0-8824-0DA0DE802D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83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86E0-7203-4340-B1DF-CDAAFD7F89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35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F3B4-86EA-4CC7-ADBD-AB4BFE1AC7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0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FBC3-3EC3-4027-A619-7E3A72708854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87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53DE-E7B7-45D4-8A4A-64E0C55134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99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40-6DF9-44D3-8657-1BB15D138F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4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FBC3-3EC3-4027-A619-7E3A727088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01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4EE0-AD36-4CA8-A53B-7DA11B71C6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25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0435-C2B4-44F2-9496-3A331BBD14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77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A2C6-C6EE-4435-BEA2-A165F27739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36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19AD-A1C0-4511-A7CC-4872547A54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00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7745-983A-40CD-ACD0-8F9ABD398A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30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D571-616F-4EC0-8824-0DA0DE802D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1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86E0-7203-4340-B1DF-CDAAFD7F89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7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4EE0-AD36-4CA8-A53B-7DA11B71C6C8}" type="datetime1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7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0435-C2B4-44F2-9496-3A331BBD1499}" type="datetime1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A2C6-C6EE-4435-BEA2-A165F277396D}" type="datetime1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19AD-A1C0-4511-A7CC-4872547A54C7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7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7745-983A-40CD-ACD0-8F9ABD398A27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86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72D7-632E-43F9-BC9C-5A6DB49C1EB2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" y="1"/>
            <a:ext cx="12191999" cy="68575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311954" y="618771"/>
            <a:ext cx="8169228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003E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4178520" y="1491238"/>
            <a:ext cx="13902360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FFEAA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85409" y="2900693"/>
            <a:ext cx="17745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77267" y="2900693"/>
            <a:ext cx="127542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6/26/2023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992631" y="2900693"/>
            <a:ext cx="127542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33">
        <a:defRPr>
          <a:latin typeface="+mn-lt"/>
          <a:ea typeface="+mn-ea"/>
          <a:cs typeface="+mn-cs"/>
        </a:defRPr>
      </a:lvl2pPr>
      <a:lvl3pPr marL="554466">
        <a:defRPr>
          <a:latin typeface="+mn-lt"/>
          <a:ea typeface="+mn-ea"/>
          <a:cs typeface="+mn-cs"/>
        </a:defRPr>
      </a:lvl3pPr>
      <a:lvl4pPr marL="831699">
        <a:defRPr>
          <a:latin typeface="+mn-lt"/>
          <a:ea typeface="+mn-ea"/>
          <a:cs typeface="+mn-cs"/>
        </a:defRPr>
      </a:lvl4pPr>
      <a:lvl5pPr marL="1108933">
        <a:defRPr>
          <a:latin typeface="+mn-lt"/>
          <a:ea typeface="+mn-ea"/>
          <a:cs typeface="+mn-cs"/>
        </a:defRPr>
      </a:lvl5pPr>
      <a:lvl6pPr marL="1386166">
        <a:defRPr>
          <a:latin typeface="+mn-lt"/>
          <a:ea typeface="+mn-ea"/>
          <a:cs typeface="+mn-cs"/>
        </a:defRPr>
      </a:lvl6pPr>
      <a:lvl7pPr marL="1663399">
        <a:defRPr>
          <a:latin typeface="+mn-lt"/>
          <a:ea typeface="+mn-ea"/>
          <a:cs typeface="+mn-cs"/>
        </a:defRPr>
      </a:lvl7pPr>
      <a:lvl8pPr marL="1940633">
        <a:defRPr>
          <a:latin typeface="+mn-lt"/>
          <a:ea typeface="+mn-ea"/>
          <a:cs typeface="+mn-cs"/>
        </a:defRPr>
      </a:lvl8pPr>
      <a:lvl9pPr marL="22178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33">
        <a:defRPr>
          <a:latin typeface="+mn-lt"/>
          <a:ea typeface="+mn-ea"/>
          <a:cs typeface="+mn-cs"/>
        </a:defRPr>
      </a:lvl2pPr>
      <a:lvl3pPr marL="554466">
        <a:defRPr>
          <a:latin typeface="+mn-lt"/>
          <a:ea typeface="+mn-ea"/>
          <a:cs typeface="+mn-cs"/>
        </a:defRPr>
      </a:lvl3pPr>
      <a:lvl4pPr marL="831699">
        <a:defRPr>
          <a:latin typeface="+mn-lt"/>
          <a:ea typeface="+mn-ea"/>
          <a:cs typeface="+mn-cs"/>
        </a:defRPr>
      </a:lvl4pPr>
      <a:lvl5pPr marL="1108933">
        <a:defRPr>
          <a:latin typeface="+mn-lt"/>
          <a:ea typeface="+mn-ea"/>
          <a:cs typeface="+mn-cs"/>
        </a:defRPr>
      </a:lvl5pPr>
      <a:lvl6pPr marL="1386166">
        <a:defRPr>
          <a:latin typeface="+mn-lt"/>
          <a:ea typeface="+mn-ea"/>
          <a:cs typeface="+mn-cs"/>
        </a:defRPr>
      </a:lvl6pPr>
      <a:lvl7pPr marL="1663399">
        <a:defRPr>
          <a:latin typeface="+mn-lt"/>
          <a:ea typeface="+mn-ea"/>
          <a:cs typeface="+mn-cs"/>
        </a:defRPr>
      </a:lvl7pPr>
      <a:lvl8pPr marL="1940633">
        <a:defRPr>
          <a:latin typeface="+mn-lt"/>
          <a:ea typeface="+mn-ea"/>
          <a:cs typeface="+mn-cs"/>
        </a:defRPr>
      </a:lvl8pPr>
      <a:lvl9pPr marL="22178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72D7-632E-43F9-BC9C-5A6DB49C1E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3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72D7-632E-43F9-BC9C-5A6DB49C1E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72D7-632E-43F9-BC9C-5A6DB49C1E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5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jpe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openxmlformats.org/officeDocument/2006/relationships/image" Target="../media/image63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.png"/><Relationship Id="rId7" Type="http://schemas.microsoft.com/office/2014/relationships/chartEx" Target="../charts/chartEx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5" Type="http://schemas.openxmlformats.org/officeDocument/2006/relationships/image" Target="../media/image45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microsoft.com/office/2007/relationships/hdphoto" Target="../media/hdphoto2.wdp"/><Relationship Id="rId7" Type="http://schemas.openxmlformats.org/officeDocument/2006/relationships/image" Target="../media/image72.png"/><Relationship Id="rId12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microsoft.com/office/2007/relationships/hdphoto" Target="../media/hdphoto8.wdp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45.jpe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4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2.wdp"/><Relationship Id="rId7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85.png"/><Relationship Id="rId5" Type="http://schemas.openxmlformats.org/officeDocument/2006/relationships/image" Target="../media/image76.pn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9.png"/><Relationship Id="rId7" Type="http://schemas.openxmlformats.org/officeDocument/2006/relationships/image" Target="../media/image88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0.svg"/><Relationship Id="rId7" Type="http://schemas.openxmlformats.org/officeDocument/2006/relationships/image" Target="../media/image9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microsoft.com/office/2007/relationships/hdphoto" Target="../media/hdphoto2.wdp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95.pn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76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3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/>
          </p:cNvSpPr>
          <p:nvPr/>
        </p:nvSpPr>
        <p:spPr>
          <a:xfrm>
            <a:off x="292100" y="2196432"/>
            <a:ext cx="4841759" cy="26791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Технологическое</a:t>
            </a:r>
          </a:p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предпринимательство</a:t>
            </a:r>
          </a:p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драйвер </a:t>
            </a:r>
            <a:r>
              <a:rPr lang="ru-RU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 ВУЗа</a:t>
            </a:r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92100" y="4875542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Абрамов Андрей Дмитриевич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Проректор по научной работе  СГУПС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85924" cy="870804"/>
          </a:xfrm>
          <a:prstGeom prst="rect">
            <a:avLst/>
          </a:prstGeom>
          <a:solidFill>
            <a:srgbClr val="003E6D"/>
          </a:solidFill>
          <a:ln>
            <a:solidFill>
              <a:srgbClr val="003E6D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0" algn="l"/>
              </a:tabLst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ФЕДЕРАЛЬНАЯ ИННОВАЦИОННАЯ ПЛОЩАДКА </a:t>
            </a: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6076" y="323689"/>
            <a:ext cx="9734824" cy="5471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14" l="0" r="100000">
                        <a14:foregroundMark x1="20870" y1="87130" x2="20870" y2="87130"/>
                        <a14:foregroundMark x1="13623" y1="87130" x2="13623" y2="87130"/>
                        <a14:foregroundMark x1="8019" y1="88031" x2="8019" y2="88031"/>
                        <a14:foregroundMark x1="4155" y1="70785" x2="4155" y2="70785"/>
                        <a14:foregroundMark x1="7246" y1="64479" x2="7246" y2="64479"/>
                        <a14:foregroundMark x1="10242" y1="61519" x2="10242" y2="61519"/>
                        <a14:foregroundMark x1="10242" y1="61519" x2="10242" y2="61519"/>
                        <a14:foregroundMark x1="9662" y1="70013" x2="9662" y2="70013"/>
                        <a14:foregroundMark x1="7053" y1="76834" x2="7053" y2="76834"/>
                        <a14:foregroundMark x1="5990" y1="92921" x2="5990" y2="92921"/>
                        <a14:foregroundMark x1="12271" y1="92021" x2="12271" y2="92021"/>
                        <a14:foregroundMark x1="17778" y1="92021" x2="17778" y2="92021"/>
                        <a14:foregroundMark x1="22126" y1="92021" x2="22126" y2="92021"/>
                        <a14:foregroundMark x1="27440" y1="91634" x2="27440" y2="91634"/>
                        <a14:foregroundMark x1="34686" y1="91634" x2="34686" y2="91634"/>
                        <a14:foregroundMark x1="45990" y1="91634" x2="45990" y2="91634"/>
                        <a14:foregroundMark x1="51014" y1="90605" x2="51014" y2="90605"/>
                        <a14:foregroundMark x1="56908" y1="90605" x2="56908" y2="90605"/>
                        <a14:foregroundMark x1="63575" y1="90605" x2="63575" y2="90605"/>
                        <a14:foregroundMark x1="55845" y1="94723" x2="55845" y2="94723"/>
                        <a14:foregroundMark x1="49082" y1="94723" x2="49082" y2="94723"/>
                        <a14:foregroundMark x1="38937" y1="94723" x2="38937" y2="94723"/>
                        <a14:foregroundMark x1="34010" y1="94723" x2="34010" y2="94723"/>
                        <a14:foregroundMark x1="29758" y1="94723" x2="29758" y2="94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2267" y="1038225"/>
            <a:ext cx="7726834" cy="580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vuzrus.ru/wp-content/uploads/2018/07/sgups.jpg">
            <a:extLst>
              <a:ext uri="{FF2B5EF4-FFF2-40B4-BE49-F238E27FC236}">
                <a16:creationId xmlns:a16="http://schemas.microsoft.com/office/drawing/2014/main" id="{4037A45F-BB89-450A-A373-AA61C315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95" y="67617"/>
            <a:ext cx="1660506" cy="7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8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6" descr="https://www.picpng.com/images/large/1-photos-35339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1" name="AutoShape 11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2" name="AutoShape 13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3" name="AutoShape 15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6358" y="6492878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D66D2-F763-46EE-A885-DA042779C1D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419100" y="888255"/>
            <a:ext cx="11108871" cy="537670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1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</p:grpSp>
      <p:sp>
        <p:nvSpPr>
          <p:cNvPr id="13" name="Заголовок 2"/>
          <p:cNvSpPr txBox="1">
            <a:spLocks/>
          </p:cNvSpPr>
          <p:nvPr/>
        </p:nvSpPr>
        <p:spPr bwMode="auto">
          <a:xfrm>
            <a:off x="1531896" y="56742"/>
            <a:ext cx="7978136" cy="83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Постановление правительства №218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Проект «</a:t>
            </a:r>
            <a:r>
              <a:rPr lang="ru-RU" sz="2500" b="1" spc="82" dirty="0" err="1">
                <a:solidFill>
                  <a:srgbClr val="003E9A"/>
                </a:solidFill>
                <a:latin typeface="Arial"/>
                <a:cs typeface="Arial"/>
              </a:rPr>
              <a:t>Рельсошлифовальный</a:t>
            </a: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 поезд 2.0»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5001" r="72575" b="35468"/>
          <a:stretch/>
        </p:blipFill>
        <p:spPr>
          <a:xfrm>
            <a:off x="225523" y="56742"/>
            <a:ext cx="1053384" cy="899935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23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6" descr="https://www.picpng.com/images/large/1-photos-35339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1" name="AutoShape 11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3" name="AutoShape 15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6358" y="6492878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D66D2-F763-46EE-A885-DA042779C1D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-1407" b="6668"/>
          <a:stretch/>
        </p:blipFill>
        <p:spPr>
          <a:xfrm>
            <a:off x="501320" y="888254"/>
            <a:ext cx="11260694" cy="5493957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1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</a:t>
              </a:r>
            </a:p>
          </p:txBody>
        </p:sp>
      </p:grpSp>
      <p:sp>
        <p:nvSpPr>
          <p:cNvPr id="13" name="Заголовок 2"/>
          <p:cNvSpPr txBox="1">
            <a:spLocks/>
          </p:cNvSpPr>
          <p:nvPr/>
        </p:nvSpPr>
        <p:spPr bwMode="auto">
          <a:xfrm>
            <a:off x="1508125" y="56741"/>
            <a:ext cx="7978136" cy="83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Постановление правительства №218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Проект «</a:t>
            </a:r>
            <a:r>
              <a:rPr lang="ru-RU" sz="2500" b="1" spc="82" dirty="0" err="1">
                <a:solidFill>
                  <a:srgbClr val="003E9A"/>
                </a:solidFill>
                <a:latin typeface="Arial"/>
                <a:cs typeface="Arial"/>
              </a:rPr>
              <a:t>Рельсошлифовальный</a:t>
            </a: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 поезд 2.0»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5001" r="72575" b="35468"/>
          <a:stretch/>
        </p:blipFill>
        <p:spPr>
          <a:xfrm>
            <a:off x="190501" y="56741"/>
            <a:ext cx="1053384" cy="899935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938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9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12</a:t>
              </a:r>
            </a:p>
          </p:txBody>
        </p:sp>
      </p:grpSp>
      <p:sp>
        <p:nvSpPr>
          <p:cNvPr id="21" name="Заголовок 2"/>
          <p:cNvSpPr txBox="1">
            <a:spLocks/>
          </p:cNvSpPr>
          <p:nvPr/>
        </p:nvSpPr>
        <p:spPr bwMode="auto">
          <a:xfrm>
            <a:off x="1546520" y="22530"/>
            <a:ext cx="7978136" cy="83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Проект «</a:t>
            </a:r>
            <a:r>
              <a:rPr lang="ru-RU" sz="2500" b="1" spc="82" dirty="0" err="1">
                <a:solidFill>
                  <a:srgbClr val="003E9A"/>
                </a:solidFill>
                <a:latin typeface="Arial"/>
                <a:cs typeface="Arial"/>
              </a:rPr>
              <a:t>Рельсошлифовальный</a:t>
            </a: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 поезд 2.0»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Совет НТС на 27.04.23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5001" r="72575" b="35468"/>
          <a:stretch/>
        </p:blipFill>
        <p:spPr>
          <a:xfrm>
            <a:off x="220684" y="22530"/>
            <a:ext cx="1053384" cy="899935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17849"/>
              </p:ext>
            </p:extLst>
          </p:nvPr>
        </p:nvGraphicFramePr>
        <p:xfrm>
          <a:off x="383374" y="922465"/>
          <a:ext cx="7623022" cy="5133543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90480">
                  <a:extLst>
                    <a:ext uri="{9D8B030D-6E8A-4147-A177-3AD203B41FA5}">
                      <a16:colId xmlns:a16="http://schemas.microsoft.com/office/drawing/2014/main" val="4039916122"/>
                    </a:ext>
                  </a:extLst>
                </a:gridCol>
                <a:gridCol w="3259183">
                  <a:extLst>
                    <a:ext uri="{9D8B030D-6E8A-4147-A177-3AD203B41FA5}">
                      <a16:colId xmlns:a16="http://schemas.microsoft.com/office/drawing/2014/main" val="1193388432"/>
                    </a:ext>
                  </a:extLst>
                </a:gridCol>
                <a:gridCol w="3873359">
                  <a:extLst>
                    <a:ext uri="{9D8B030D-6E8A-4147-A177-3AD203B41FA5}">
                      <a16:colId xmlns:a16="http://schemas.microsoft.com/office/drawing/2014/main" val="1274835011"/>
                    </a:ext>
                  </a:extLst>
                </a:gridCol>
              </a:tblGrid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3739469772"/>
                  </a:ext>
                </a:extLst>
              </a:tr>
              <a:tr h="215575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«РЖД»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23539"/>
                  </a:ext>
                </a:extLst>
              </a:tr>
              <a:tr h="1966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Кучин Андрей Викторович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нач. ЦДИ по вагонному хозяйству и механизации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2751359769"/>
                  </a:ext>
                </a:extLst>
              </a:tr>
              <a:tr h="1838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Пронин Дмитрий Валентинович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Глав.инж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ДЭПМ–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ЦДИ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448385306"/>
                  </a:ext>
                </a:extLst>
              </a:tr>
              <a:tr h="1838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Романенко Виктор Андреевич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Управления пути и сооружений Центральной дирекции инфраструктуры (секретарь рабочей группы)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306377898"/>
                  </a:ext>
                </a:extLst>
              </a:tr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Сорокин Геннадий Иванович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директора Проектно-конструкторского бюро по инфраструктуре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1849592368"/>
                  </a:ext>
                </a:extLst>
              </a:tr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Морозов Вячеслав Геннадьевич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начальника отдела рельсов отделения пути и путевых машин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211078061"/>
                  </a:ext>
                </a:extLst>
              </a:tr>
              <a:tr h="1838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Краснов Олег Геннадьевич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Зав. отделом пути и специального подвижного состава АО «ВНИКТИ»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1890500801"/>
                  </a:ext>
                </a:extLst>
              </a:tr>
              <a:tr h="1838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Хромов Илья Владимирович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СНС научного центра «Рельсы, сварка, транспортное материаловедение» АО «ВНИИЖТ»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527077441"/>
                  </a:ext>
                </a:extLst>
              </a:tr>
              <a:tr h="1838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Шиханов А.А.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проектов Научно-производственного центра информационных и транспортных систем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3733179911"/>
                  </a:ext>
                </a:extLst>
              </a:tr>
              <a:tr h="612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«СТМ»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08035"/>
                  </a:ext>
                </a:extLst>
              </a:tr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Дремов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Павел Германович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технического директора АО «СТМ» (по согласованию)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3231100742"/>
                  </a:ext>
                </a:extLst>
              </a:tr>
              <a:tr h="612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«РПМ»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697449"/>
                  </a:ext>
                </a:extLst>
              </a:tr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Пикалов Александр Сергеевич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генерального директора по развитию АО «РПМ»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464409846"/>
                  </a:ext>
                </a:extLst>
              </a:tr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Милорадович Владимир Константинович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начальника технологической службы АО «РПМ»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2903227377"/>
                  </a:ext>
                </a:extLst>
              </a:tr>
              <a:tr h="612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«НИЦ СТМ»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09170"/>
                  </a:ext>
                </a:extLst>
              </a:tr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Ткаченко Георгий Владимирович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конструктор ООО «НИЦ СТМ» (по согласованию)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4086589341"/>
                  </a:ext>
                </a:extLst>
              </a:tr>
              <a:tr h="612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НГТУ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54248"/>
                  </a:ext>
                </a:extLst>
              </a:tr>
              <a:tr h="1838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Бочаров Роман Александрович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Коммерческий директор Центра Трансфера Технологий НГТУ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2166794786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Котин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Денис Алексеевич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Зав. каф. электропривода и автоматизации промышленных установок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2373457970"/>
                  </a:ext>
                </a:extLst>
              </a:tr>
              <a:tr h="69243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ПИШ УРФУ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3712392348"/>
                  </a:ext>
                </a:extLst>
              </a:tr>
              <a:tr h="692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Овчинникова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Валентина Андреевна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Заместителю проректора по проектному обучению и дополнительному  профессиональному образованию /</a:t>
                      </a: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3998621837"/>
                  </a:ext>
                </a:extLst>
              </a:tr>
              <a:tr h="692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Фомин  Всеволод Андреевич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Ведущий специалист по аналитической работе</a:t>
                      </a:r>
                    </a:p>
                  </a:txBody>
                  <a:tcPr marL="21680" marR="21680" marT="0" marB="0" anchor="ctr"/>
                </a:tc>
                <a:extLst>
                  <a:ext uri="{0D108BD9-81ED-4DB2-BD59-A6C34878D82A}">
                    <a16:rowId xmlns:a16="http://schemas.microsoft.com/office/drawing/2014/main" val="59200034"/>
                  </a:ext>
                </a:extLst>
              </a:tr>
              <a:tr h="612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«ТАЙФУН»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921021"/>
                  </a:ext>
                </a:extLst>
              </a:tr>
              <a:tr h="12257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Чугуевский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Виталий Игоревич 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Исполнительный директор по гражданской продукции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0" marR="21680" marT="0" marB="0"/>
                </a:tc>
                <a:extLst>
                  <a:ext uri="{0D108BD9-81ED-4DB2-BD59-A6C34878D82A}">
                    <a16:rowId xmlns:a16="http://schemas.microsoft.com/office/drawing/2014/main" val="63519692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96" y="498310"/>
            <a:ext cx="4098471" cy="57958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3823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3" y="1159832"/>
            <a:ext cx="3427138" cy="45695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0604" y="5758615"/>
            <a:ext cx="1865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Экспериментальный полигон СГУПС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50939" y="5707619"/>
            <a:ext cx="3222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индукционное устройство</a:t>
            </a:r>
          </a:p>
          <a:p>
            <a:pPr lvl="0" algn="ctr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нагрева рельсовых плетей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397" y="1159832"/>
            <a:ext cx="2869837" cy="21531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180126" y="3343991"/>
            <a:ext cx="3216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Рабочее совещание в проектном офисе с представителями АО «СТМ»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840" y="3833055"/>
            <a:ext cx="2755133" cy="20820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77461" y="5915368"/>
            <a:ext cx="3388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Эскизный проект шлифовальной тележки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7265" r="16072" b="12003"/>
          <a:stretch/>
        </p:blipFill>
        <p:spPr>
          <a:xfrm>
            <a:off x="4474337" y="1167043"/>
            <a:ext cx="2808312" cy="214590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13480" y="3312949"/>
            <a:ext cx="2697021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Представители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проектного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офиса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«Путевые машины»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9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13</a:t>
              </a:r>
            </a:p>
          </p:txBody>
        </p:sp>
      </p:grpSp>
      <p:sp>
        <p:nvSpPr>
          <p:cNvPr id="21" name="Заголовок 2"/>
          <p:cNvSpPr txBox="1">
            <a:spLocks/>
          </p:cNvSpPr>
          <p:nvPr/>
        </p:nvSpPr>
        <p:spPr bwMode="auto">
          <a:xfrm>
            <a:off x="1546520" y="22530"/>
            <a:ext cx="7978136" cy="83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Постановление правительства №218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Проектный офис «Путевые машины»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5001" r="72575" b="35468"/>
          <a:stretch/>
        </p:blipFill>
        <p:spPr>
          <a:xfrm>
            <a:off x="220684" y="22530"/>
            <a:ext cx="1053384" cy="899935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8477" y="3793989"/>
            <a:ext cx="3872459" cy="184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50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6" descr="https://www.picpng.com/images/large/1-photos-35339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1" name="AutoShape 11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2" name="AutoShape 13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8613" name="AutoShape 15" descr="https://st.depositphotos.com/1561359/4118/v/950/depositphotos_41184809-stock-illustration-3d-shiny-golden-number-1.jpg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3144" y="649287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D66D2-F763-46EE-A885-DA042779C1D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3303870" y="315648"/>
            <a:ext cx="7978136" cy="4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 algn="l" eaLnBrk="1" fontAlgn="auto" hangingPunct="1">
              <a:spcAft>
                <a:spcPts val="0"/>
              </a:spcAft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cs typeface="Arial"/>
              </a:rPr>
              <a:t>Конкурс грантов по программе «Старт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23433" y="2028818"/>
            <a:ext cx="10866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Тема гранта: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программного обеспечения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анализа IFC-моделей»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85513" y="3071174"/>
            <a:ext cx="4419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lvl="0"/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каф.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«Мосты»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Ращепкин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Артем Алексеевич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257" y="2149325"/>
            <a:ext cx="909756" cy="6823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061" y="3248786"/>
            <a:ext cx="992516" cy="74438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85513" y="4179127"/>
            <a:ext cx="1856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млн руб.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656" y="4233924"/>
            <a:ext cx="904687" cy="678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517" t="23157"/>
          <a:stretch/>
        </p:blipFill>
        <p:spPr>
          <a:xfrm>
            <a:off x="5807203" y="1161188"/>
            <a:ext cx="6379141" cy="2352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20698" b="3117"/>
          <a:stretch/>
        </p:blipFill>
        <p:spPr>
          <a:xfrm>
            <a:off x="6253358" y="3840856"/>
            <a:ext cx="5486829" cy="226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22039" t="6713" r="22038" b="32994"/>
          <a:stretch/>
        </p:blipFill>
        <p:spPr>
          <a:xfrm>
            <a:off x="36185" y="109943"/>
            <a:ext cx="2994901" cy="162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25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Скругленный прямоугольник 25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8656" y="497969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62865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IFC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открытый формат данных, который поддерживают практически все известные САПР-программы (и не только САПР). Формат IFC позволяет зафиксировать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BIM-модель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определенном этапе разработки проекта, закрепленный за конкретным пользователем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2617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98" y="1086977"/>
            <a:ext cx="859295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студенческих  стартап-проектов, имеющих потенциал коммерциализации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ВУЗов по программам бакалавриата, специалитета, магистратуры или аспирантуры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млн рублей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4" t="28894" r="26263" b="34722"/>
          <a:stretch/>
        </p:blipFill>
        <p:spPr bwMode="auto">
          <a:xfrm>
            <a:off x="8779952" y="693676"/>
            <a:ext cx="3412048" cy="216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2376" y="2855041"/>
            <a:ext cx="842253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Первая очередь приема заявок проходила с 22.02.2022 по 11.04.2022.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Вторая очередь приема заявок проходила с 17.05.2022 по 15.07.2022.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Третья очередь приема заявок проходит с 26.01.2023 по 3.04.2023.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75753" y="3838731"/>
            <a:ext cx="37305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1E6D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E6D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прошел формальную проверку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ru-RU" sz="2000" b="1" dirty="0">
              <a:solidFill>
                <a:srgbClr val="1E6D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E6D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формальную проверку: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350167"/>
            <a:ext cx="5529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шоурумов виртуальной реальности для застройщиков</a:t>
            </a:r>
          </a:p>
          <a:p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Мобильные средства неразрушающего контроля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1870" y="4154996"/>
            <a:ext cx="28318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E6D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ВЫИГРАНО: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 млн. руб.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8894" y="158145"/>
            <a:ext cx="572708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spc="82" dirty="0">
                <a:solidFill>
                  <a:srgbClr val="003E9A"/>
                </a:solidFill>
                <a:latin typeface="Arial"/>
                <a:cs typeface="Arial"/>
              </a:rPr>
              <a:t>СТУДЕНЧЕСКИЙ СТАРТАП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20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Скругленный прямоугольник 20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</p:grpSp>
      <p:pic>
        <p:nvPicPr>
          <p:cNvPr id="16" name="Picture 3" descr="C:\Users\User\Desktop\стартап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4" r="1397" b="13303"/>
          <a:stretch/>
        </p:blipFill>
        <p:spPr bwMode="auto">
          <a:xfrm>
            <a:off x="3469" y="17463"/>
            <a:ext cx="4301831" cy="8170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55153B-3988-40C6-B7C1-F3BE9A63C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70" y="2966765"/>
            <a:ext cx="806618" cy="792214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Диаграмма 23"/>
              <p:cNvGraphicFramePr/>
              <p:nvPr>
                <p:extLst>
                  <p:ext uri="{D42A27DB-BD31-4B8C-83A1-F6EECF244321}">
                    <p14:modId xmlns:p14="http://schemas.microsoft.com/office/powerpoint/2010/main" val="529082297"/>
                  </p:ext>
                </p:extLst>
              </p:nvPr>
            </p:nvGraphicFramePr>
            <p:xfrm>
              <a:off x="4632234" y="4055490"/>
              <a:ext cx="3832586" cy="232527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24" name="Диаграмма 2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32234" y="4055490"/>
                <a:ext cx="3832586" cy="2325277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Прямая соединительная линия 6"/>
          <p:cNvCxnSpPr/>
          <p:nvPr/>
        </p:nvCxnSpPr>
        <p:spPr>
          <a:xfrm>
            <a:off x="3267316" y="4663627"/>
            <a:ext cx="2438611" cy="2878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311900" y="3977307"/>
            <a:ext cx="2616812" cy="6513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516296" y="5418058"/>
            <a:ext cx="1447826" cy="1778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6311900" y="3977307"/>
            <a:ext cx="0" cy="4116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5553469" y="4768299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095013" y="4101122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001231" y="538803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60" name="Прямоугольник 2059"/>
          <p:cNvSpPr/>
          <p:nvPr/>
        </p:nvSpPr>
        <p:spPr>
          <a:xfrm>
            <a:off x="6044818" y="4689250"/>
            <a:ext cx="11022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1E6D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Подано </a:t>
            </a:r>
          </a:p>
          <a:p>
            <a:pPr algn="ctr"/>
            <a:r>
              <a:rPr lang="ru-RU" sz="2000" b="1" dirty="0">
                <a:solidFill>
                  <a:srgbClr val="1E6D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работ: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02329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4639381" y="33188"/>
            <a:ext cx="8508145" cy="798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 defTabSz="685800">
              <a:defRPr/>
            </a:pPr>
            <a:r>
              <a:rPr lang="ru-RU" sz="2500" spc="82" dirty="0">
                <a:solidFill>
                  <a:srgbClr val="003E9A"/>
                </a:solidFill>
                <a:latin typeface="Arial"/>
                <a:ea typeface="+mj-ea"/>
                <a:cs typeface="Arial"/>
              </a:rPr>
              <a:t>Программа «Акселератор ДВИЖ 2023»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5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Скругленный прямоугольник 20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16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3153" r="22500" b="12346"/>
          <a:stretch/>
        </p:blipFill>
        <p:spPr bwMode="auto">
          <a:xfrm>
            <a:off x="795474" y="862924"/>
            <a:ext cx="8097980" cy="453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5" y="4993495"/>
            <a:ext cx="1213778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rgbClr val="28156F"/>
                </a:solidFill>
              </a:rPr>
              <a:t>Направления: </a:t>
            </a:r>
          </a:p>
          <a:p>
            <a:r>
              <a:rPr lang="ru-RU" sz="1900" b="1" dirty="0">
                <a:solidFill>
                  <a:srgbClr val="28156F"/>
                </a:solidFill>
              </a:rPr>
              <a:t>«Передовые транспортно-технологические комплексы»</a:t>
            </a:r>
          </a:p>
          <a:p>
            <a:r>
              <a:rPr lang="ru-RU" sz="1900" b="1" dirty="0">
                <a:solidFill>
                  <a:srgbClr val="28156F"/>
                </a:solidFill>
              </a:rPr>
              <a:t>«Новые материалы и технологии в транспортном строительстве»</a:t>
            </a:r>
          </a:p>
          <a:p>
            <a:r>
              <a:rPr lang="ru-RU" sz="1900" b="1" dirty="0">
                <a:solidFill>
                  <a:srgbClr val="28156F"/>
                </a:solidFill>
              </a:rPr>
              <a:t>«Управление транспортно-логистическими системами агломераций и регионов Сибири и Дальнего Востока»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" y="920918"/>
            <a:ext cx="1467747" cy="7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blob:https://web.telegram.org/d81c2877-1e64-427c-b669-cc5b20939b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497" y="811876"/>
            <a:ext cx="2818826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18" y="831836"/>
            <a:ext cx="1923200" cy="103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C:\Users\User\Desktop\стартап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294" r="35015" b="13303"/>
          <a:stretch/>
        </p:blipFill>
        <p:spPr bwMode="auto">
          <a:xfrm>
            <a:off x="3470" y="7937"/>
            <a:ext cx="2697001" cy="77723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18557" y="1482104"/>
            <a:ext cx="968543" cy="9685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94991" y="2493504"/>
            <a:ext cx="1815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студентов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62199" y="3850243"/>
            <a:ext cx="2164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мероприяти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05311" y="5292209"/>
            <a:ext cx="1678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стартапов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B25B75F-16E5-4B44-843C-F2C0B3665E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3458" y="4317477"/>
            <a:ext cx="1041857" cy="10418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55153B-3988-40C6-B7C1-F3BE9A63C0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4757" y="2973835"/>
            <a:ext cx="892343" cy="876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64" y="74806"/>
            <a:ext cx="1396602" cy="6434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"/>
            <a:ext cx="4305300" cy="83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585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170A4E0-FDCB-AF57-32DE-F8D101F2F2C9}"/>
              </a:ext>
            </a:extLst>
          </p:cNvPr>
          <p:cNvGrpSpPr/>
          <p:nvPr/>
        </p:nvGrpSpPr>
        <p:grpSpPr>
          <a:xfrm>
            <a:off x="830408" y="1358946"/>
            <a:ext cx="10534651" cy="1704975"/>
            <a:chOff x="901700" y="1622425"/>
            <a:chExt cx="10534650" cy="1704975"/>
          </a:xfrm>
        </p:grpSpPr>
        <p:sp>
          <p:nvSpPr>
            <p:cNvPr id="48" name="Прямоугольник: скругленные углы 4">
              <a:extLst>
                <a:ext uri="{FF2B5EF4-FFF2-40B4-BE49-F238E27FC236}">
                  <a16:creationId xmlns:a16="http://schemas.microsoft.com/office/drawing/2014/main" id="{84C8DD20-32AF-48CD-8677-D7FE3A7232E8}"/>
                </a:ext>
              </a:extLst>
            </p:cNvPr>
            <p:cNvSpPr/>
            <p:nvPr/>
          </p:nvSpPr>
          <p:spPr>
            <a:xfrm>
              <a:off x="8896350" y="1631950"/>
              <a:ext cx="2540000" cy="1689100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: скругленные углы 5">
              <a:extLst>
                <a:ext uri="{FF2B5EF4-FFF2-40B4-BE49-F238E27FC236}">
                  <a16:creationId xmlns:a16="http://schemas.microsoft.com/office/drawing/2014/main" id="{B249456C-E885-D462-2711-C99EC3FCFD0C}"/>
                </a:ext>
              </a:extLst>
            </p:cNvPr>
            <p:cNvSpPr/>
            <p:nvPr/>
          </p:nvSpPr>
          <p:spPr>
            <a:xfrm>
              <a:off x="4908550" y="1622425"/>
              <a:ext cx="2540000" cy="1689100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: скругленные углы 6">
              <a:extLst>
                <a:ext uri="{FF2B5EF4-FFF2-40B4-BE49-F238E27FC236}">
                  <a16:creationId xmlns:a16="http://schemas.microsoft.com/office/drawing/2014/main" id="{4F7E692D-5E48-8748-D666-320BD1A7495E}"/>
                </a:ext>
              </a:extLst>
            </p:cNvPr>
            <p:cNvSpPr/>
            <p:nvPr/>
          </p:nvSpPr>
          <p:spPr>
            <a:xfrm>
              <a:off x="901700" y="1638300"/>
              <a:ext cx="2540000" cy="1689100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: скругленные углы 7">
              <a:extLst>
                <a:ext uri="{FF2B5EF4-FFF2-40B4-BE49-F238E27FC236}">
                  <a16:creationId xmlns:a16="http://schemas.microsoft.com/office/drawing/2014/main" id="{294F58A0-FF40-0657-2402-9FE58E128DBA}"/>
                </a:ext>
              </a:extLst>
            </p:cNvPr>
            <p:cNvSpPr/>
            <p:nvPr/>
          </p:nvSpPr>
          <p:spPr>
            <a:xfrm>
              <a:off x="1174751" y="1770289"/>
              <a:ext cx="1993900" cy="14065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ПРИЕМ ЗАЯВОК</a:t>
              </a:r>
            </a:p>
            <a:p>
              <a:pPr algn="ctr"/>
              <a:r>
                <a:rPr lang="ru-RU" sz="1600" b="1" u="sng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31.03.2023</a:t>
              </a:r>
            </a:p>
            <a:p>
              <a:pPr algn="ctr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: скругленные углы 8">
              <a:extLst>
                <a:ext uri="{FF2B5EF4-FFF2-40B4-BE49-F238E27FC236}">
                  <a16:creationId xmlns:a16="http://schemas.microsoft.com/office/drawing/2014/main" id="{1D172EA5-48AA-E126-E216-5285A3A7E500}"/>
                </a:ext>
              </a:extLst>
            </p:cNvPr>
            <p:cNvSpPr/>
            <p:nvPr/>
          </p:nvSpPr>
          <p:spPr>
            <a:xfrm>
              <a:off x="5181600" y="1758951"/>
              <a:ext cx="1993900" cy="141604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КОНКУРС</a:t>
              </a:r>
            </a:p>
            <a:p>
              <a:pPr algn="ctr"/>
              <a:r>
                <a:rPr lang="ru-RU" sz="1600" b="1" u="sng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12.04.2023</a:t>
              </a:r>
            </a:p>
          </p:txBody>
        </p:sp>
        <p:sp>
          <p:nvSpPr>
            <p:cNvPr id="53" name="Прямоугольник: скругленные углы 9">
              <a:extLst>
                <a:ext uri="{FF2B5EF4-FFF2-40B4-BE49-F238E27FC236}">
                  <a16:creationId xmlns:a16="http://schemas.microsoft.com/office/drawing/2014/main" id="{EBD97782-9898-BBEA-7270-80C6FE512ABB}"/>
                </a:ext>
              </a:extLst>
            </p:cNvPr>
            <p:cNvSpPr/>
            <p:nvPr/>
          </p:nvSpPr>
          <p:spPr>
            <a:xfrm>
              <a:off x="9169400" y="1795463"/>
              <a:ext cx="1993900" cy="137159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7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СДАЧА ОТЧЕТОВ</a:t>
              </a:r>
            </a:p>
            <a:p>
              <a:pPr algn="ctr"/>
              <a:r>
                <a:rPr lang="ru-RU" sz="1700" b="1" u="sng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17.11.2023</a:t>
              </a:r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8C3D7552-A9EE-8AB6-9651-605292CFB923}"/>
                </a:ext>
              </a:extLst>
            </p:cNvPr>
            <p:cNvCxnSpPr>
              <a:cxnSpLocks/>
              <a:stCxn id="49" idx="3"/>
              <a:endCxn id="48" idx="1"/>
            </p:cNvCxnSpPr>
            <p:nvPr/>
          </p:nvCxnSpPr>
          <p:spPr>
            <a:xfrm>
              <a:off x="7448550" y="2466975"/>
              <a:ext cx="1447800" cy="9525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3C15DD4A-A041-9FA4-26EF-85EC6FCDC72D}"/>
                </a:ext>
              </a:extLst>
            </p:cNvPr>
            <p:cNvCxnSpPr>
              <a:cxnSpLocks/>
            </p:cNvCxnSpPr>
            <p:nvPr/>
          </p:nvCxnSpPr>
          <p:spPr>
            <a:xfrm>
              <a:off x="3460750" y="2476500"/>
              <a:ext cx="1447800" cy="9525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5AF449E7-FB99-17E9-FAE4-D4A28062CB75}"/>
                </a:ext>
              </a:extLst>
            </p:cNvPr>
            <p:cNvSpPr/>
            <p:nvPr/>
          </p:nvSpPr>
          <p:spPr>
            <a:xfrm>
              <a:off x="1104900" y="1704975"/>
              <a:ext cx="457200" cy="3905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02F744A7-E271-A5D0-8E98-F0EBD252D9AA}"/>
                </a:ext>
              </a:extLst>
            </p:cNvPr>
            <p:cNvSpPr/>
            <p:nvPr/>
          </p:nvSpPr>
          <p:spPr>
            <a:xfrm>
              <a:off x="5105400" y="1679575"/>
              <a:ext cx="457200" cy="3905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4C00D776-FF32-6063-4D3C-3A47D6532B3D}"/>
                </a:ext>
              </a:extLst>
            </p:cNvPr>
            <p:cNvSpPr/>
            <p:nvPr/>
          </p:nvSpPr>
          <p:spPr>
            <a:xfrm>
              <a:off x="9099851" y="1692276"/>
              <a:ext cx="457200" cy="3905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9" name="Заголовок 2"/>
          <p:cNvSpPr txBox="1">
            <a:spLocks/>
          </p:cNvSpPr>
          <p:nvPr/>
        </p:nvSpPr>
        <p:spPr>
          <a:xfrm>
            <a:off x="4315707" y="62413"/>
            <a:ext cx="8928843" cy="62411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R="0" lvl="0" indent="0" defTabSz="6858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ea typeface="+mj-ea"/>
                <a:cs typeface="Arial"/>
              </a:rPr>
              <a:t>Студенческие гранты СГУПС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62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Скругленный прямоугольник 62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</a:t>
              </a:r>
            </a:p>
          </p:txBody>
        </p:sp>
      </p:grpSp>
      <p:sp>
        <p:nvSpPr>
          <p:cNvPr id="64" name="TextBox 26">
            <a:extLst>
              <a:ext uri="{FF2B5EF4-FFF2-40B4-BE49-F238E27FC236}">
                <a16:creationId xmlns:a16="http://schemas.microsoft.com/office/drawing/2014/main" id="{C0ECFA84-7F78-4216-8B03-30822676D009}"/>
              </a:ext>
            </a:extLst>
          </p:cNvPr>
          <p:cNvSpPr txBox="1"/>
          <p:nvPr/>
        </p:nvSpPr>
        <p:spPr>
          <a:xfrm>
            <a:off x="1215817" y="3483431"/>
            <a:ext cx="589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комиссия по оценке проектов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94311C14-1DC6-4DEA-9ED0-29D2A6F51365}"/>
              </a:ext>
            </a:extLst>
          </p:cNvPr>
          <p:cNvSpPr txBox="1"/>
          <p:nvPr/>
        </p:nvSpPr>
        <p:spPr>
          <a:xfrm>
            <a:off x="6357420" y="3526481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3B9A"/>
                </a:solidFill>
                <a:latin typeface="Arial Black" panose="020B0A04020102020204" pitchFamily="34" charset="0"/>
              </a:rPr>
              <a:t>10 шт.</a:t>
            </a:r>
          </a:p>
        </p:txBody>
      </p:sp>
      <p:sp>
        <p:nvSpPr>
          <p:cNvPr id="73" name="TextBox 35">
            <a:extLst>
              <a:ext uri="{FF2B5EF4-FFF2-40B4-BE49-F238E27FC236}">
                <a16:creationId xmlns:a16="http://schemas.microsoft.com/office/drawing/2014/main" id="{2F4BB849-8DF7-423E-9142-3B482F19132C}"/>
              </a:ext>
            </a:extLst>
          </p:cNvPr>
          <p:cNvSpPr txBox="1"/>
          <p:nvPr/>
        </p:nvSpPr>
        <p:spPr>
          <a:xfrm>
            <a:off x="685859" y="336908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rgbClr val="003B9A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4" name="TextBox 35">
            <a:extLst>
              <a:ext uri="{FF2B5EF4-FFF2-40B4-BE49-F238E27FC236}">
                <a16:creationId xmlns:a16="http://schemas.microsoft.com/office/drawing/2014/main" id="{2F4BB849-8DF7-423E-9142-3B482F19132C}"/>
              </a:ext>
            </a:extLst>
          </p:cNvPr>
          <p:cNvSpPr txBox="1"/>
          <p:nvPr/>
        </p:nvSpPr>
        <p:spPr>
          <a:xfrm>
            <a:off x="564161" y="4071112"/>
            <a:ext cx="2010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3B9A"/>
                </a:solidFill>
                <a:latin typeface="Arial Black" panose="020B0A04020102020204" pitchFamily="34" charset="0"/>
              </a:rPr>
              <a:t>25 тыс. р</a:t>
            </a:r>
          </a:p>
        </p:txBody>
      </p:sp>
      <p:sp>
        <p:nvSpPr>
          <p:cNvPr id="75" name="TextBox 26">
            <a:extLst>
              <a:ext uri="{FF2B5EF4-FFF2-40B4-BE49-F238E27FC236}">
                <a16:creationId xmlns:a16="http://schemas.microsoft.com/office/drawing/2014/main" id="{C0ECFA84-7F78-4216-8B03-30822676D009}"/>
              </a:ext>
            </a:extLst>
          </p:cNvPr>
          <p:cNvSpPr txBox="1"/>
          <p:nvPr/>
        </p:nvSpPr>
        <p:spPr>
          <a:xfrm>
            <a:off x="2613864" y="4144136"/>
            <a:ext cx="3459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объем одного  гранта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97820" y="5144426"/>
            <a:ext cx="3504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возможность, как индивидуального, так и командного участия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59474" y="3424308"/>
            <a:ext cx="3836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/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количество выделяемых</a:t>
            </a:r>
          </a:p>
          <a:p>
            <a:pPr algn="just" defTabSz="457200"/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вузом грантов ежегодно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547927" y="4819440"/>
            <a:ext cx="2683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получили возможность  участия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16934" t="80529" r="67890" b="5322"/>
          <a:stretch/>
        </p:blipFill>
        <p:spPr>
          <a:xfrm>
            <a:off x="8032473" y="4544246"/>
            <a:ext cx="1224688" cy="100273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079502" y="5514063"/>
            <a:ext cx="1491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СТУДЕНТЫ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1 КУРСА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56009" y="5173174"/>
            <a:ext cx="1118057" cy="111805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3272" y="5152203"/>
            <a:ext cx="1038876" cy="10388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0"/>
          <a:stretch/>
        </p:blipFill>
        <p:spPr bwMode="auto">
          <a:xfrm>
            <a:off x="3470" y="0"/>
            <a:ext cx="2696029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02" y="110765"/>
            <a:ext cx="1396602" cy="6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6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DC09C-82C0-EC38-F5A4-B45E61AE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0"/>
            <a:ext cx="7180729" cy="804862"/>
          </a:xfrm>
          <a:noFill/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defTabSz="685800"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ea typeface="+mj-ea"/>
                <a:cs typeface="Arial"/>
              </a:rPr>
              <a:t>Программа «Стартап как диплом»</a:t>
            </a:r>
          </a:p>
        </p:txBody>
      </p:sp>
      <p:sp>
        <p:nvSpPr>
          <p:cNvPr id="5" name="AutoShape 2" descr="https://downloader.disk.yandex.ru/preview/0cb4073e5e1aff98deee9e564e7c6351a93320e520f1003a2d4d8278439cf470/6413fe0e/CdLbFkt3tqQcXtaxyjf6WUf2AZOYQtPlB7ZSSquIYq87_WXRvImgzSDEX-8yWe6_-mI7i_co3ivt11I6PyubPQ%3D%3D?uid=0&amp;filename=%D0%9B%D0%BE%D0%B3%D0%BE_10%D0%BB%D0%B5%D1%82_%D0%9D%D0%B8%D0%A2_%D0%A0%D1%83%D1%81_%D0%9E%D1%81%D0%BD%D0%BE%D0%B2%D0%BD%D0%BE%D0%B8%CC%86_CMYK.jpg&amp;disposition=inline&amp;hash=&amp;limit=0&amp;content_type=image%2Fjpeg&amp;owner_uid=0&amp;tknv=v2&amp;size=1920x9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27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Скругленный прямоугольник 27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18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398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02" y="110765"/>
            <a:ext cx="1396602" cy="64349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60838" y="1555033"/>
            <a:ext cx="0" cy="4285129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006862" y="1193838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EA0A2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ГРАФИК РАБОТЫ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86715" y="11698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EA0A2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БЛОК БИЗНЕС-ПЛАНИРОВАНИЯ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9476" y="1181097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EA0A2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СТРУКТУРА ДИПЛОМА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8174677" y="1497105"/>
            <a:ext cx="0" cy="4285129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91623" y="1676666"/>
            <a:ext cx="578287" cy="578287"/>
          </a:xfrm>
          <a:prstGeom prst="rect">
            <a:avLst/>
          </a:prstGeom>
        </p:spPr>
      </p:pic>
      <p:sp>
        <p:nvSpPr>
          <p:cNvPr id="38" name="Прямоугольник с двумя усеченными противолежащими углами 37"/>
          <p:cNvSpPr/>
          <p:nvPr/>
        </p:nvSpPr>
        <p:spPr>
          <a:xfrm>
            <a:off x="3375470" y="2270980"/>
            <a:ext cx="4662166" cy="3751551"/>
          </a:xfrm>
          <a:prstGeom prst="snip2Diag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41690" y="1563170"/>
            <a:ext cx="506415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ОБУЧЕНИЕ СТУДЕНТОВ</a:t>
            </a:r>
          </a:p>
          <a:p>
            <a:pPr lvl="0"/>
            <a:endParaRPr lang="ru-RU" sz="1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Маркетинг. Оценка рынка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Разработка продукта и проверка его востребованности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Технологическое предпринимательство (создание </a:t>
            </a:r>
            <a:r>
              <a:rPr lang="ru-RU" sz="2200" dirty="0" err="1">
                <a:latin typeface="Segoe UI Light" panose="020B0502040204020203" pitchFamily="34" charset="0"/>
                <a:cs typeface="Times New Roman" panose="02020603050405020304" pitchFamily="18" charset="0"/>
              </a:rPr>
              <a:t>стартапа</a:t>
            </a: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Segoe UI Light" panose="020B0502040204020203" pitchFamily="34" charset="0"/>
                <a:cs typeface="Times New Roman" panose="02020603050405020304" pitchFamily="18" charset="0"/>
              </a:rPr>
              <a:t>фандрайзинг</a:t>
            </a: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Выведение продукта на рынок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Патентный поиск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Times New Roman" panose="02020603050405020304" pitchFamily="18" charset="0"/>
              </a:rPr>
              <a:t>Бизнес-планирование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83916" y="1655343"/>
            <a:ext cx="3012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ОТБОР СТУДЕНТОВ   </a:t>
            </a:r>
          </a:p>
          <a:p>
            <a:r>
              <a:rPr lang="ru-RU" dirty="0">
                <a:solidFill>
                  <a:srgbClr val="FF0000"/>
                </a:solidFill>
              </a:rPr>
              <a:t>23 студента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086396" y="5285726"/>
            <a:ext cx="2827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ОТКРЫТАЯ ЗАЩИТА ВКРС НА ВЫПУСКАЮЩИХ  КАФЕДРАХ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61364" y="1879970"/>
            <a:ext cx="1008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МАРТ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956733" y="2427405"/>
            <a:ext cx="3012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ОБУЧЕНИЕ СТУДЕНТОВ</a:t>
            </a:r>
          </a:p>
          <a:p>
            <a:r>
              <a:rPr lang="ru-RU" dirty="0">
                <a:solidFill>
                  <a:srgbClr val="FF0000"/>
                </a:solidFill>
              </a:rPr>
              <a:t>40 часов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055" y="2485077"/>
            <a:ext cx="754791" cy="61960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0500245" y="2860910"/>
            <a:ext cx="1634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061899" y="4243991"/>
            <a:ext cx="285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ПРЕЗЕНТАЦИЯ ПРОЕКТА ЭКСПЕРТНОЙ КОМИССИИ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907862" y="4828153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907862" y="5765082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2048306" y="1483565"/>
            <a:ext cx="0" cy="4744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1971765" y="2008693"/>
            <a:ext cx="153082" cy="142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>
            <a:stCxn id="19" idx="2"/>
            <a:endCxn id="45" idx="3"/>
          </p:cNvCxnSpPr>
          <p:nvPr/>
        </p:nvCxnSpPr>
        <p:spPr>
          <a:xfrm flipH="1">
            <a:off x="11869910" y="2080025"/>
            <a:ext cx="10185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1982029" y="3899241"/>
            <a:ext cx="153082" cy="142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>
            <a:stCxn id="56" idx="2"/>
          </p:cNvCxnSpPr>
          <p:nvPr/>
        </p:nvCxnSpPr>
        <p:spPr>
          <a:xfrm flipH="1">
            <a:off x="11880174" y="3970573"/>
            <a:ext cx="10185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11974657" y="4932852"/>
            <a:ext cx="153082" cy="142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>
            <a:stCxn id="58" idx="2"/>
          </p:cNvCxnSpPr>
          <p:nvPr/>
        </p:nvCxnSpPr>
        <p:spPr>
          <a:xfrm flipH="1">
            <a:off x="11872802" y="5004184"/>
            <a:ext cx="10185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11971765" y="5893805"/>
            <a:ext cx="153082" cy="142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Прямая соединительная линия 60"/>
          <p:cNvCxnSpPr>
            <a:stCxn id="60" idx="2"/>
          </p:cNvCxnSpPr>
          <p:nvPr/>
        </p:nvCxnSpPr>
        <p:spPr>
          <a:xfrm flipH="1">
            <a:off x="11869910" y="5965137"/>
            <a:ext cx="10185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28313D5-7933-4395-BA7D-587806DA87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50" y="4375121"/>
            <a:ext cx="515201" cy="51520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10"/>
          <a:srcRect b="23764"/>
          <a:stretch/>
        </p:blipFill>
        <p:spPr>
          <a:xfrm>
            <a:off x="8373620" y="5441281"/>
            <a:ext cx="626071" cy="627668"/>
          </a:xfrm>
          <a:prstGeom prst="rect">
            <a:avLst/>
          </a:prstGeom>
        </p:spPr>
      </p:pic>
      <p:sp>
        <p:nvSpPr>
          <p:cNvPr id="2049" name="Прямоугольник 2048"/>
          <p:cNvSpPr/>
          <p:nvPr/>
        </p:nvSpPr>
        <p:spPr>
          <a:xfrm>
            <a:off x="9043738" y="3400779"/>
            <a:ext cx="275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СТРАТЕГИЧЕСКАЯ СЕССИЯ </a:t>
            </a:r>
          </a:p>
        </p:txBody>
      </p:sp>
      <p:sp>
        <p:nvSpPr>
          <p:cNvPr id="67" name="Овал 66"/>
          <p:cNvSpPr/>
          <p:nvPr/>
        </p:nvSpPr>
        <p:spPr>
          <a:xfrm>
            <a:off x="11971765" y="3016498"/>
            <a:ext cx="153082" cy="142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>
            <a:stCxn id="67" idx="2"/>
          </p:cNvCxnSpPr>
          <p:nvPr/>
        </p:nvCxnSpPr>
        <p:spPr>
          <a:xfrm flipH="1">
            <a:off x="11869910" y="3087830"/>
            <a:ext cx="10185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1059554" y="3757357"/>
            <a:ext cx="949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</a:p>
        </p:txBody>
      </p:sp>
      <p:pic>
        <p:nvPicPr>
          <p:cNvPr id="2051" name="Рисунок 2050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19059" y="3316270"/>
            <a:ext cx="716419" cy="716419"/>
          </a:xfrm>
          <a:prstGeom prst="rect">
            <a:avLst/>
          </a:prstGeom>
        </p:spPr>
      </p:pic>
      <p:sp>
        <p:nvSpPr>
          <p:cNvPr id="2052" name="Прямоугольник 2051"/>
          <p:cNvSpPr/>
          <p:nvPr/>
        </p:nvSpPr>
        <p:spPr>
          <a:xfrm>
            <a:off x="99257" y="1695254"/>
            <a:ext cx="31615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Аналитический раздел</a:t>
            </a:r>
          </a:p>
          <a:p>
            <a:endParaRPr lang="ru-RU" sz="2400" b="1" dirty="0"/>
          </a:p>
          <a:p>
            <a:r>
              <a:rPr lang="ru-RU" sz="2400" b="1" dirty="0"/>
              <a:t>Технический или технологический раздел</a:t>
            </a:r>
          </a:p>
          <a:p>
            <a:endParaRPr lang="ru-RU" sz="2400" b="1" dirty="0"/>
          </a:p>
          <a:p>
            <a:r>
              <a:rPr lang="ru-RU" sz="2400" b="1" dirty="0">
                <a:solidFill>
                  <a:srgbClr val="FF0000"/>
                </a:solidFill>
              </a:rPr>
              <a:t>Бизнес-планирование</a:t>
            </a:r>
          </a:p>
          <a:p>
            <a:endParaRPr lang="ru-RU" sz="2400" b="1" dirty="0"/>
          </a:p>
          <a:p>
            <a:r>
              <a:rPr lang="ru-RU" sz="2400" b="1" dirty="0"/>
              <a:t>Безопасность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33918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252D45-69DF-41FF-A657-4E9CACE3B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6"/>
          <a:stretch/>
        </p:blipFill>
        <p:spPr>
          <a:xfrm rot="18442483" flipV="1">
            <a:off x="2472285" y="3456512"/>
            <a:ext cx="5086509" cy="1661179"/>
          </a:xfrm>
          <a:prstGeom prst="rect">
            <a:avLst/>
          </a:prstGeom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FF5CFF56-9133-4587-B321-BC4D50A2BC87}"/>
              </a:ext>
            </a:extLst>
          </p:cNvPr>
          <p:cNvSpPr txBox="1">
            <a:spLocks/>
          </p:cNvSpPr>
          <p:nvPr/>
        </p:nvSpPr>
        <p:spPr>
          <a:xfrm>
            <a:off x="975135" y="471278"/>
            <a:ext cx="9864055" cy="4891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Технологическое предпринимательство</a:t>
            </a:r>
          </a:p>
        </p:txBody>
      </p:sp>
      <p:pic>
        <p:nvPicPr>
          <p:cNvPr id="31" name="Объект 24" descr="Диаграмма рассеяния">
            <a:extLst>
              <a:ext uri="{FF2B5EF4-FFF2-40B4-BE49-F238E27FC236}">
                <a16:creationId xmlns:a16="http://schemas.microsoft.com/office/drawing/2014/main" id="{C1FCE30E-ECBA-443E-9FD5-0BE7DAFB6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1328" y="351115"/>
            <a:ext cx="693807" cy="6938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7D52C9-011D-4963-9F28-ECCF2CCFB7C9}"/>
              </a:ext>
            </a:extLst>
          </p:cNvPr>
          <p:cNvSpPr txBox="1"/>
          <p:nvPr/>
        </p:nvSpPr>
        <p:spPr>
          <a:xfrm>
            <a:off x="975135" y="945108"/>
            <a:ext cx="10089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И ПОДДЕРЖКА ОБУЧАЮЩИХСЯ, СПОСОБНЫХ К ТЕХНОЛОГИЧЕСКОМУ ПРЕДПРИНИМАТЕЛЬСТВУ 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73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Скругленный прямоугольник 73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19</a:t>
              </a: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43" y="1621885"/>
            <a:ext cx="2872710" cy="212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8231" y="3748836"/>
            <a:ext cx="37014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Презентация инновационных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разработок СГУПС губернатору НСО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753B2-E8BB-4450-B4A5-B8D604FD67F3}"/>
              </a:ext>
            </a:extLst>
          </p:cNvPr>
          <p:cNvSpPr txBox="1"/>
          <p:nvPr/>
        </p:nvSpPr>
        <p:spPr>
          <a:xfrm>
            <a:off x="8143355" y="2372639"/>
            <a:ext cx="297872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стартап-студии,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консорциумов с фондами венчурного инвестирования,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специальных пространств для технологического эксперимента 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прототипирования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продукции,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механизма запуска компаний формата «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Spin-Off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и «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Spin-out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запуск образовательной программы и конкурса 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Технопредприниматель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4.0»,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цифровой платформы для сбора, хранения и обработки инновационных проектов.</a:t>
            </a:r>
          </a:p>
        </p:txBody>
      </p:sp>
      <p:sp>
        <p:nvSpPr>
          <p:cNvPr id="19" name="Овал 18"/>
          <p:cNvSpPr/>
          <p:nvPr/>
        </p:nvSpPr>
        <p:spPr>
          <a:xfrm>
            <a:off x="2455043" y="5252764"/>
            <a:ext cx="841248" cy="822927"/>
          </a:xfrm>
          <a:prstGeom prst="ellipse">
            <a:avLst/>
          </a:prstGeom>
          <a:ln>
            <a:solidFill>
              <a:srgbClr val="4886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202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698105" y="4188370"/>
            <a:ext cx="758748" cy="7516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404472" y="2395239"/>
            <a:ext cx="690350" cy="692747"/>
          </a:xfrm>
          <a:prstGeom prst="ellips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5810" y="2026044"/>
            <a:ext cx="8274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1533" y="4585486"/>
            <a:ext cx="8274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01073" y="3518741"/>
            <a:ext cx="8274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48739" y="1561929"/>
            <a:ext cx="270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ЦЕЛЬ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увеличение количества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 2030 году в 10 раз.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3781" y="2145340"/>
            <a:ext cx="2701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Ключевые мероприятия: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7084026" y="2736290"/>
            <a:ext cx="899603" cy="532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cxnSpLocks/>
          </p:cNvCxnSpPr>
          <p:nvPr/>
        </p:nvCxnSpPr>
        <p:spPr>
          <a:xfrm>
            <a:off x="8000055" y="1561929"/>
            <a:ext cx="0" cy="416389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20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7943" y="336193"/>
            <a:ext cx="10804071" cy="394053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77800" algn="l">
              <a:spcBef>
                <a:spcPts val="73"/>
              </a:spcBef>
            </a:pPr>
            <a:r>
              <a:rPr lang="ru-RU" spc="82" dirty="0">
                <a:solidFill>
                  <a:srgbClr val="FF6333"/>
                </a:solidFill>
              </a:rPr>
              <a:t>Концепция технологического развития в период до 2030 года</a:t>
            </a:r>
            <a:endParaRPr spc="64" dirty="0">
              <a:solidFill>
                <a:srgbClr val="FF6333"/>
              </a:solidFill>
            </a:endParaRPr>
          </a:p>
        </p:txBody>
      </p:sp>
      <p:grpSp>
        <p:nvGrpSpPr>
          <p:cNvPr id="132" name="Группа 131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43" name="Прямоугольник 142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44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Скругленный прямоугольник 133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</p:grpSp>
      <p:pic>
        <p:nvPicPr>
          <p:cNvPr id="8" name="Объект 7" descr="Циклическая блок-схема">
            <a:extLst>
              <a:ext uri="{FF2B5EF4-FFF2-40B4-BE49-F238E27FC236}">
                <a16:creationId xmlns:a16="http://schemas.microsoft.com/office/drawing/2014/main" id="{AA523CDB-D399-4B3A-A7C9-4A368B648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136" y="186315"/>
            <a:ext cx="693807" cy="6938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65" y="1640170"/>
            <a:ext cx="6162675" cy="3124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67240" y="1468334"/>
            <a:ext cx="49502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Концепцией технологического развития на период до 2030 года определяются вызовы, принципы и цели технологического развития на период до 2030 года.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Концепция разрабатывается в рамках реализации перечня поручений Президента Российской Федерации по итогам заседания Совета при Президенте Российской Федерации по стратегическому развитию и национальным проектам, состоявшегося 18 июля 2022 г. (№ Пр-1553 от 1 сентября 2022 г.). </a:t>
            </a:r>
          </a:p>
        </p:txBody>
      </p:sp>
    </p:spTree>
    <p:extLst>
      <p:ext uri="{BB962C8B-B14F-4D97-AF65-F5344CB8AC3E}">
        <p14:creationId xmlns:p14="http://schemas.microsoft.com/office/powerpoint/2010/main" val="274911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252D45-69DF-41FF-A657-4E9CACE3B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6"/>
          <a:stretch/>
        </p:blipFill>
        <p:spPr>
          <a:xfrm rot="18721602" flipV="1">
            <a:off x="3741938" y="2082904"/>
            <a:ext cx="5133428" cy="2699967"/>
          </a:xfrm>
          <a:prstGeom prst="rect">
            <a:avLst/>
          </a:prstGeom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FF5CFF56-9133-4587-B321-BC4D50A2BC87}"/>
              </a:ext>
            </a:extLst>
          </p:cNvPr>
          <p:cNvSpPr txBox="1">
            <a:spLocks/>
          </p:cNvSpPr>
          <p:nvPr/>
        </p:nvSpPr>
        <p:spPr>
          <a:xfrm>
            <a:off x="975135" y="471278"/>
            <a:ext cx="11020922" cy="4891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ВЗАИМОДЕЙСТВИЕ С ВЫСОКОТЕХНОЛОГИЧНЫМИ КОМПАНИЯМИ</a:t>
            </a:r>
          </a:p>
        </p:txBody>
      </p:sp>
      <p:pic>
        <p:nvPicPr>
          <p:cNvPr id="31" name="Объект 24" descr="Диаграмма рассеяния">
            <a:extLst>
              <a:ext uri="{FF2B5EF4-FFF2-40B4-BE49-F238E27FC236}">
                <a16:creationId xmlns:a16="http://schemas.microsoft.com/office/drawing/2014/main" id="{C1FCE30E-ECBA-443E-9FD5-0BE7DAFB6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1328" y="351115"/>
            <a:ext cx="693807" cy="6938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7D52C9-011D-4963-9F28-ECCF2CCFB7C9}"/>
              </a:ext>
            </a:extLst>
          </p:cNvPr>
          <p:cNvSpPr txBox="1"/>
          <p:nvPr/>
        </p:nvSpPr>
        <p:spPr>
          <a:xfrm>
            <a:off x="975135" y="945108"/>
            <a:ext cx="6721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ПАРТНЕР: ОАО «РЖД» (Соглашение о взаимодействии  обновлено в 2019 г.) 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73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Скругленный прямоугольник 73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81328" y="1331957"/>
            <a:ext cx="4503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Ключевые мероприятия: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 НТР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Стартап-школа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Конкурс «Новое звено»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Инновационный форум ЗСЖД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Программа грантовой поддержки ОАО «РЖД»</a:t>
            </a:r>
          </a:p>
        </p:txBody>
      </p:sp>
      <p:sp>
        <p:nvSpPr>
          <p:cNvPr id="54" name="Овал 53"/>
          <p:cNvSpPr/>
          <p:nvPr/>
        </p:nvSpPr>
        <p:spPr>
          <a:xfrm>
            <a:off x="3557514" y="4108211"/>
            <a:ext cx="842959" cy="80807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5" name="Овал 54"/>
          <p:cNvSpPr/>
          <p:nvPr/>
        </p:nvSpPr>
        <p:spPr>
          <a:xfrm>
            <a:off x="4872450" y="3828052"/>
            <a:ext cx="842959" cy="80807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56" name="Овал 55"/>
          <p:cNvSpPr/>
          <p:nvPr/>
        </p:nvSpPr>
        <p:spPr>
          <a:xfrm>
            <a:off x="6094386" y="3354710"/>
            <a:ext cx="842959" cy="8080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57" name="Овал 56"/>
          <p:cNvSpPr/>
          <p:nvPr/>
        </p:nvSpPr>
        <p:spPr>
          <a:xfrm>
            <a:off x="7559414" y="2091113"/>
            <a:ext cx="938389" cy="90729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818971" y="1325494"/>
            <a:ext cx="3289955" cy="3519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E1B2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ТОП 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проектов СГУПС для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ОАО «РЖД»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Конвертация дизельного топлива в водородсодержащий синтез-газ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аналитической системы оперативного контроля энергетической эффективности СПС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мониторинга параметров функционирования путевой техники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мобильного комплекса для очистки подтоварных вод, проливов, ливневых стоков, загрязненных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эмульгированными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растворенными нефтепродуктами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Инновационные методы ремонта усталостных трещин в сварных пролетных строениях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60884" y="3191086"/>
            <a:ext cx="8274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50640" y="1537088"/>
            <a:ext cx="142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100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стартап-проектов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9" y="2902752"/>
            <a:ext cx="2698458" cy="179919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97437" y="4712466"/>
            <a:ext cx="293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проекта СГУПС в полуфинале конкурса «Новое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звено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43705" y="3419119"/>
            <a:ext cx="8274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58178" y="2637253"/>
            <a:ext cx="8274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50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65" name="Стрелка вправо 2">
            <a:extLst>
              <a:ext uri="{FF2B5EF4-FFF2-40B4-BE49-F238E27FC236}">
                <a16:creationId xmlns:a16="http://schemas.microsoft.com/office/drawing/2014/main" id="{164D472C-227E-4B49-9950-41384229BAFB}"/>
              </a:ext>
            </a:extLst>
          </p:cNvPr>
          <p:cNvSpPr/>
          <p:nvPr/>
        </p:nvSpPr>
        <p:spPr>
          <a:xfrm>
            <a:off x="2660611" y="5054159"/>
            <a:ext cx="7785902" cy="11252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8" name="Диаграмма 67">
            <a:extLst>
              <a:ext uri="{FF2B5EF4-FFF2-40B4-BE49-F238E27FC236}">
                <a16:creationId xmlns:a16="http://schemas.microsoft.com/office/drawing/2014/main" id="{262A2F28-C553-43A6-A4B4-EA6EB2E1C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089669"/>
              </p:ext>
            </p:extLst>
          </p:nvPr>
        </p:nvGraphicFramePr>
        <p:xfrm>
          <a:off x="5056167" y="4926363"/>
          <a:ext cx="2324068" cy="1341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FCBA5E44-5A00-4359-BF00-B9374A2D4799}"/>
              </a:ext>
            </a:extLst>
          </p:cNvPr>
          <p:cNvSpPr txBox="1"/>
          <p:nvPr/>
        </p:nvSpPr>
        <p:spPr>
          <a:xfrm>
            <a:off x="5905567" y="5288869"/>
            <a:ext cx="7342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728D999-40FC-49ED-AF20-B95F3A198AE3}"/>
              </a:ext>
            </a:extLst>
          </p:cNvPr>
          <p:cNvSpPr txBox="1"/>
          <p:nvPr/>
        </p:nvSpPr>
        <p:spPr>
          <a:xfrm>
            <a:off x="3274572" y="5341194"/>
            <a:ext cx="18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  стартап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проектов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B9AC4D6-14A7-47D0-8297-F59507FBAD23}"/>
              </a:ext>
            </a:extLst>
          </p:cNvPr>
          <p:cNvSpPr txBox="1"/>
          <p:nvPr/>
        </p:nvSpPr>
        <p:spPr>
          <a:xfrm>
            <a:off x="6908097" y="5341194"/>
            <a:ext cx="278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 проекта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сетевое внедрение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9E5691BC-8AFF-49AA-B6F9-8000FC6714CA}"/>
              </a:ext>
            </a:extLst>
          </p:cNvPr>
          <p:cNvSpPr/>
          <p:nvPr/>
        </p:nvSpPr>
        <p:spPr>
          <a:xfrm>
            <a:off x="2275022" y="5326412"/>
            <a:ext cx="208146" cy="5779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13571B9-2846-4D5D-9C12-7942E7F70CAF}"/>
              </a:ext>
            </a:extLst>
          </p:cNvPr>
          <p:cNvSpPr/>
          <p:nvPr/>
        </p:nvSpPr>
        <p:spPr>
          <a:xfrm>
            <a:off x="1979747" y="5323923"/>
            <a:ext cx="208146" cy="5779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9CD267E1-2FE4-4CFD-AE60-303BF550B362}"/>
              </a:ext>
            </a:extLst>
          </p:cNvPr>
          <p:cNvSpPr/>
          <p:nvPr/>
        </p:nvSpPr>
        <p:spPr>
          <a:xfrm>
            <a:off x="1675477" y="5323550"/>
            <a:ext cx="208146" cy="5779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49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ABB949-17C9-F4D6-1D34-29B38F23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60BFD-E7A1-AD21-265F-571DC47A2B83}"/>
              </a:ext>
            </a:extLst>
          </p:cNvPr>
          <p:cNvSpPr txBox="1"/>
          <p:nvPr/>
        </p:nvSpPr>
        <p:spPr>
          <a:xfrm>
            <a:off x="2467779" y="187898"/>
            <a:ext cx="96593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defTabSz="685800">
              <a:lnSpc>
                <a:spcPct val="90000"/>
              </a:lnSpc>
              <a:spcBef>
                <a:spcPct val="0"/>
              </a:spcBef>
              <a:defRPr sz="3200" b="1" spc="82">
                <a:solidFill>
                  <a:srgbClr val="003E9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500" dirty="0"/>
              <a:t>Брендированная сессия для отбора новых инновационных проектов для ЗСЖД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E0A99-D6BA-1FA5-05F7-87D626CD91DD}"/>
              </a:ext>
            </a:extLst>
          </p:cNvPr>
          <p:cNvSpPr txBox="1"/>
          <p:nvPr/>
        </p:nvSpPr>
        <p:spPr>
          <a:xfrm>
            <a:off x="219859" y="4994180"/>
            <a:ext cx="117522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rgbClr val="281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</a:p>
          <a:p>
            <a:pPr algn="just"/>
            <a:r>
              <a:rPr lang="ru-RU" sz="1900" b="1" dirty="0">
                <a:solidFill>
                  <a:srgbClr val="281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прототипа программного обеспечения, ориентированного на привлечение различных категорий работников ОАО «РЖД» к освоению и применению в рамках своей профессиональной деятельности инструментов бережливого производства.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BA436-0FB9-ABAE-1744-309881413379}"/>
              </a:ext>
            </a:extLst>
          </p:cNvPr>
          <p:cNvSpPr txBox="1"/>
          <p:nvPr/>
        </p:nvSpPr>
        <p:spPr>
          <a:xfrm>
            <a:off x="756094" y="1760165"/>
            <a:ext cx="24761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 млн р.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AE4D0-E5F6-5D38-CEC6-55F3E03C2FE8}"/>
              </a:ext>
            </a:extLst>
          </p:cNvPr>
          <p:cNvSpPr txBox="1"/>
          <p:nvPr/>
        </p:nvSpPr>
        <p:spPr>
          <a:xfrm>
            <a:off x="1280586" y="2566325"/>
            <a:ext cx="14326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команд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A2EDAD-C096-D12D-76A9-AC815FC48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1" y="-246300"/>
            <a:ext cx="2908454" cy="1938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3E1EC7-3D11-0B0A-1818-B64A42DBDB9B}"/>
              </a:ext>
            </a:extLst>
          </p:cNvPr>
          <p:cNvSpPr txBox="1"/>
          <p:nvPr/>
        </p:nvSpPr>
        <p:spPr>
          <a:xfrm>
            <a:off x="139120" y="3458705"/>
            <a:ext cx="3715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Сентябрь-октябрь 2023 г.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проведения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3F4419-981D-1813-B88D-2D03DCA4B364}"/>
              </a:ext>
            </a:extLst>
          </p:cNvPr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FFCE0B9-4303-EA77-B90B-4509F9F5D842}"/>
                </a:ext>
              </a:extLst>
            </p:cNvPr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9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E963523A-F2B1-98DA-8EF3-B991D9CDB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Скругленный прямоугольник 20">
              <a:extLst>
                <a:ext uri="{FF2B5EF4-FFF2-40B4-BE49-F238E27FC236}">
                  <a16:creationId xmlns:a16="http://schemas.microsoft.com/office/drawing/2014/main" id="{C2269042-2D99-AA5B-DAAC-61EB5FBD7ADA}"/>
                </a:ext>
              </a:extLst>
            </p:cNvPr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21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9A07D93-31DE-AB0B-8EC5-05A00E4A54B4}"/>
              </a:ext>
            </a:extLst>
          </p:cNvPr>
          <p:cNvGrpSpPr/>
          <p:nvPr/>
        </p:nvGrpSpPr>
        <p:grpSpPr>
          <a:xfrm>
            <a:off x="4626275" y="1111503"/>
            <a:ext cx="6234055" cy="4146813"/>
            <a:chOff x="4626275" y="1111503"/>
            <a:chExt cx="6234055" cy="414681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713E983-C4AC-4790-439F-49F9DE2D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646" y="1172091"/>
              <a:ext cx="4219575" cy="40862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317B32-BECA-CFF9-4495-69143902C181}"/>
                </a:ext>
              </a:extLst>
            </p:cNvPr>
            <p:cNvSpPr txBox="1"/>
            <p:nvPr/>
          </p:nvSpPr>
          <p:spPr>
            <a:xfrm>
              <a:off x="6262235" y="1111503"/>
              <a:ext cx="2710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Лишняя транспортировка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745A96-E3B6-D13B-7ECD-057F45F178DA}"/>
                </a:ext>
              </a:extLst>
            </p:cNvPr>
            <p:cNvSpPr txBox="1"/>
            <p:nvPr/>
          </p:nvSpPr>
          <p:spPr>
            <a:xfrm>
              <a:off x="9002163" y="1896683"/>
              <a:ext cx="10985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Избыток </a:t>
              </a:r>
            </a:p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запасов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D48331-BABE-B622-EC1E-24994140CC46}"/>
                </a:ext>
              </a:extLst>
            </p:cNvPr>
            <p:cNvSpPr txBox="1"/>
            <p:nvPr/>
          </p:nvSpPr>
          <p:spPr>
            <a:xfrm>
              <a:off x="9349980" y="2899170"/>
              <a:ext cx="15103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Лишние </a:t>
              </a:r>
            </a:p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перемещения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BFAF1D-B369-4AD2-0569-CFA54404BE3D}"/>
                </a:ext>
              </a:extLst>
            </p:cNvPr>
            <p:cNvSpPr txBox="1"/>
            <p:nvPr/>
          </p:nvSpPr>
          <p:spPr>
            <a:xfrm>
              <a:off x="9002163" y="4104066"/>
              <a:ext cx="1027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Простои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E1B68D-E316-3CA3-AC70-CA19A805F362}"/>
                </a:ext>
              </a:extLst>
            </p:cNvPr>
            <p:cNvSpPr txBox="1"/>
            <p:nvPr/>
          </p:nvSpPr>
          <p:spPr>
            <a:xfrm>
              <a:off x="6514099" y="4848207"/>
              <a:ext cx="2000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Перепроизводство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9FE86C-CCF9-38DF-FF4B-1730A7E9D171}"/>
                </a:ext>
              </a:extLst>
            </p:cNvPr>
            <p:cNvSpPr txBox="1"/>
            <p:nvPr/>
          </p:nvSpPr>
          <p:spPr>
            <a:xfrm>
              <a:off x="4911363" y="3996432"/>
              <a:ext cx="12522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Излишняя </a:t>
              </a:r>
            </a:p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обработка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9FA917-3DB9-1878-018A-67D5287BEAC9}"/>
                </a:ext>
              </a:extLst>
            </p:cNvPr>
            <p:cNvSpPr txBox="1"/>
            <p:nvPr/>
          </p:nvSpPr>
          <p:spPr>
            <a:xfrm>
              <a:off x="4626275" y="3020411"/>
              <a:ext cx="1067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Дефекты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ACD4E4-D25F-C07B-27F1-03FE2A26D418}"/>
                </a:ext>
              </a:extLst>
            </p:cNvPr>
            <p:cNvSpPr txBox="1"/>
            <p:nvPr/>
          </p:nvSpPr>
          <p:spPr>
            <a:xfrm>
              <a:off x="4638423" y="1502117"/>
              <a:ext cx="18633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Неиспользуемый</a:t>
              </a:r>
            </a:p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творческий </a:t>
              </a:r>
            </a:p>
            <a:p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потенциал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210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FF5CFF56-9133-4587-B321-BC4D50A2BC87}"/>
              </a:ext>
            </a:extLst>
          </p:cNvPr>
          <p:cNvSpPr txBox="1">
            <a:spLocks/>
          </p:cNvSpPr>
          <p:nvPr/>
        </p:nvSpPr>
        <p:spPr>
          <a:xfrm>
            <a:off x="975135" y="471278"/>
            <a:ext cx="11020922" cy="4891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СГУПС – УНИВЕРСИТЕТ 3.0</a:t>
            </a:r>
          </a:p>
        </p:txBody>
      </p:sp>
      <p:pic>
        <p:nvPicPr>
          <p:cNvPr id="31" name="Объект 24" descr="Диаграмма рассеяния">
            <a:extLst>
              <a:ext uri="{FF2B5EF4-FFF2-40B4-BE49-F238E27FC236}">
                <a16:creationId xmlns:a16="http://schemas.microsoft.com/office/drawing/2014/main" id="{C1FCE30E-ECBA-443E-9FD5-0BE7DAFB6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1328" y="351115"/>
            <a:ext cx="693807" cy="693807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73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Скругленный прямоугольник 73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A70D7BB-B63F-427D-8E54-DDC1D394D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3165" y="5036876"/>
            <a:ext cx="2078542" cy="12362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0ECFA84-7F78-4216-8B03-30822676D009}"/>
              </a:ext>
            </a:extLst>
          </p:cNvPr>
          <p:cNvSpPr txBox="1"/>
          <p:nvPr/>
        </p:nvSpPr>
        <p:spPr>
          <a:xfrm>
            <a:off x="1261505" y="5179792"/>
            <a:ext cx="198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вовлечены в НИОКР и инновационные работы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311C14-1DC6-4DEA-9ED0-29D2A6F51365}"/>
              </a:ext>
            </a:extLst>
          </p:cNvPr>
          <p:cNvSpPr txBox="1"/>
          <p:nvPr/>
        </p:nvSpPr>
        <p:spPr>
          <a:xfrm>
            <a:off x="3426976" y="569342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3B9A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DA5606-4C2C-43A9-B326-7641C7B3E809}"/>
              </a:ext>
            </a:extLst>
          </p:cNvPr>
          <p:cNvSpPr txBox="1"/>
          <p:nvPr/>
        </p:nvSpPr>
        <p:spPr>
          <a:xfrm>
            <a:off x="4268672" y="5720809"/>
            <a:ext cx="1412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студенческих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научных офисов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4BB849-8DF7-423E-9142-3B482F19132C}"/>
              </a:ext>
            </a:extLst>
          </p:cNvPr>
          <p:cNvSpPr txBox="1"/>
          <p:nvPr/>
        </p:nvSpPr>
        <p:spPr>
          <a:xfrm>
            <a:off x="3241134" y="5141031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3B9A"/>
                </a:solidFill>
                <a:latin typeface="Arial Black" panose="020B0A04020102020204" pitchFamily="34" charset="0"/>
              </a:rPr>
              <a:t>340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14CEE9-A02F-40EB-ACD7-941E3446598B}"/>
              </a:ext>
            </a:extLst>
          </p:cNvPr>
          <p:cNvSpPr txBox="1"/>
          <p:nvPr/>
        </p:nvSpPr>
        <p:spPr>
          <a:xfrm>
            <a:off x="4268672" y="5171809"/>
            <a:ext cx="215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наставников студенческих научных проектов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757F058-85AA-4223-9BC0-56687DE11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664" y="1313952"/>
            <a:ext cx="4144425" cy="364924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D31B871-F001-43F0-9123-BF46BE89E44B}"/>
              </a:ext>
            </a:extLst>
          </p:cNvPr>
          <p:cNvSpPr txBox="1"/>
          <p:nvPr/>
        </p:nvSpPr>
        <p:spPr>
          <a:xfrm>
            <a:off x="7532025" y="1671979"/>
            <a:ext cx="36844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продуктовых команд, новых лабораторий или программ (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greenfield’ов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прорывных R&amp;D-проектов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78CC66-5BB1-4FDE-B60C-ABD3878272B1}"/>
              </a:ext>
            </a:extLst>
          </p:cNvPr>
          <p:cNvSpPr txBox="1"/>
          <p:nvPr/>
        </p:nvSpPr>
        <p:spPr>
          <a:xfrm>
            <a:off x="7533099" y="2522667"/>
            <a:ext cx="38407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наполнение централизованной платформы новых образовательных технологий интерактивными обучающими формами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7553F3-E3AC-432E-9C87-309FC7B25456}"/>
              </a:ext>
            </a:extLst>
          </p:cNvPr>
          <p:cNvSpPr txBox="1"/>
          <p:nvPr/>
        </p:nvSpPr>
        <p:spPr>
          <a:xfrm>
            <a:off x="7532025" y="3470674"/>
            <a:ext cx="3252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тиражирование лучших практик в рамках сетевого взаимодействия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B2EEE6D-D36B-42B2-A6A5-9D6B7C0EA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811" y="1818574"/>
            <a:ext cx="451095" cy="45929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503A2B-3D0E-4A94-8E59-329CCAE96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812" y="2656440"/>
            <a:ext cx="451095" cy="45929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AC2A91-1D0E-42E3-9E09-F6187D997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811" y="3529706"/>
            <a:ext cx="451095" cy="45929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1793F7F-3492-4C96-B1BB-5030D8022F68}"/>
              </a:ext>
            </a:extLst>
          </p:cNvPr>
          <p:cNvSpPr txBox="1"/>
          <p:nvPr/>
        </p:nvSpPr>
        <p:spPr>
          <a:xfrm>
            <a:off x="7529472" y="866052"/>
            <a:ext cx="325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МЕРОПРИЯТИЯ ДЛЯ ПОДДЕРЖКИ И РАЗВИТИЯ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23E0213-327D-4F35-88A3-A09560511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7400" y="4255428"/>
            <a:ext cx="1973911" cy="117393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53FF70-A47A-413B-8AAB-DCE2C8EB4D28}"/>
              </a:ext>
            </a:extLst>
          </p:cNvPr>
          <p:cNvSpPr txBox="1"/>
          <p:nvPr/>
        </p:nvSpPr>
        <p:spPr>
          <a:xfrm>
            <a:off x="7624021" y="4554326"/>
            <a:ext cx="3592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проектов, новых лабораторий и программ получат грантовую поддержку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731982-21CB-49EB-A676-842003226F7E}"/>
              </a:ext>
            </a:extLst>
          </p:cNvPr>
          <p:cNvSpPr txBox="1"/>
          <p:nvPr/>
        </p:nvSpPr>
        <p:spPr>
          <a:xfrm>
            <a:off x="6421882" y="5588666"/>
            <a:ext cx="135575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B9A"/>
                </a:solidFill>
                <a:latin typeface="Arial Black" panose="020B0A04020102020204" pitchFamily="34" charset="0"/>
              </a:rPr>
              <a:t>&gt; </a:t>
            </a:r>
            <a:r>
              <a:rPr lang="ru-RU" sz="2400" dirty="0">
                <a:solidFill>
                  <a:srgbClr val="003B9A"/>
                </a:solidFill>
                <a:latin typeface="Arial Black" panose="020B0A04020102020204" pitchFamily="34" charset="0"/>
              </a:rPr>
              <a:t>6,5</a:t>
            </a:r>
          </a:p>
          <a:p>
            <a:pPr algn="ctr"/>
            <a:r>
              <a:rPr lang="ru-RU" sz="1050" dirty="0">
                <a:solidFill>
                  <a:srgbClr val="003B9A"/>
                </a:solidFill>
                <a:latin typeface="Arial Black" panose="020B0A04020102020204" pitchFamily="34" charset="0"/>
              </a:rPr>
              <a:t>тыс. студентов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E1110C6-D44C-446B-92FD-F137010E3F76}"/>
              </a:ext>
            </a:extLst>
          </p:cNvPr>
          <p:cNvSpPr txBox="1"/>
          <p:nvPr/>
        </p:nvSpPr>
        <p:spPr>
          <a:xfrm>
            <a:off x="7777641" y="5532039"/>
            <a:ext cx="33320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 возможность обучаться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ОП в соответствии с запросами общества, бизнеса и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380823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DC09C-82C0-EC38-F5A4-B45E61AE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895" y="7937"/>
            <a:ext cx="9860219" cy="804862"/>
          </a:xfrm>
          <a:noFill/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defTabSz="685800"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ea typeface="+mj-ea"/>
                <a:cs typeface="Arial"/>
              </a:rPr>
              <a:t>Новая система подготовки кадров </a:t>
            </a:r>
            <a:br>
              <a:rPr lang="ru-RU" sz="2500" b="1" spc="82" dirty="0">
                <a:solidFill>
                  <a:srgbClr val="003E9A"/>
                </a:solidFill>
                <a:latin typeface="Arial"/>
                <a:ea typeface="+mj-ea"/>
                <a:cs typeface="Arial"/>
              </a:rPr>
            </a:br>
            <a:r>
              <a:rPr lang="ru-RU" sz="2500" b="1" spc="82" dirty="0">
                <a:solidFill>
                  <a:srgbClr val="003E9A"/>
                </a:solidFill>
                <a:latin typeface="Arial"/>
                <a:ea typeface="+mj-ea"/>
                <a:cs typeface="Arial"/>
              </a:rPr>
              <a:t>высшей квалификационной формации</a:t>
            </a:r>
          </a:p>
        </p:txBody>
      </p:sp>
      <p:sp>
        <p:nvSpPr>
          <p:cNvPr id="5" name="AutoShape 2" descr="https://downloader.disk.yandex.ru/preview/0cb4073e5e1aff98deee9e564e7c6351a93320e520f1003a2d4d8278439cf470/6413fe0e/CdLbFkt3tqQcXtaxyjf6WUf2AZOYQtPlB7ZSSquIYq87_WXRvImgzSDEX-8yWe6_-mI7i_co3ivt11I6PyubPQ%3D%3D?uid=0&amp;filename=%D0%9B%D0%BE%D0%B3%D0%BE_10%D0%BB%D0%B5%D1%82_%D0%9D%D0%B8%D0%A2_%D0%A0%D1%83%D1%81_%D0%9E%D1%81%D0%BD%D0%BE%D0%B2%D0%BD%D0%BE%D0%B8%CC%86_CMYK.jpg&amp;disposition=inline&amp;hash=&amp;limit=0&amp;content_type=image%2Fjpeg&amp;owner_uid=0&amp;tknv=v2&amp;size=1920x9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27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Скругленный прямоугольник 27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23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80684"/>
            <a:ext cx="1396602" cy="643493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8"/>
          <a:stretch/>
        </p:blipFill>
        <p:spPr bwMode="auto">
          <a:xfrm>
            <a:off x="6331648" y="707091"/>
            <a:ext cx="5860351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Заголовок 6">
            <a:extLst>
              <a:ext uri="{FF2B5EF4-FFF2-40B4-BE49-F238E27FC236}">
                <a16:creationId xmlns:a16="http://schemas.microsoft.com/office/drawing/2014/main" id="{FF5CFF56-9133-4587-B321-BC4D50A2BC87}"/>
              </a:ext>
            </a:extLst>
          </p:cNvPr>
          <p:cNvSpPr txBox="1">
            <a:spLocks/>
          </p:cNvSpPr>
          <p:nvPr/>
        </p:nvSpPr>
        <p:spPr>
          <a:xfrm>
            <a:off x="9196652" y="5412314"/>
            <a:ext cx="1222691" cy="5446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41A7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2025 г.</a:t>
            </a:r>
          </a:p>
        </p:txBody>
      </p:sp>
      <p:sp>
        <p:nvSpPr>
          <p:cNvPr id="49" name="Заголовок 6">
            <a:extLst>
              <a:ext uri="{FF2B5EF4-FFF2-40B4-BE49-F238E27FC236}">
                <a16:creationId xmlns:a16="http://schemas.microsoft.com/office/drawing/2014/main" id="{FF5CFF56-9133-4587-B321-BC4D50A2BC87}"/>
              </a:ext>
            </a:extLst>
          </p:cNvPr>
          <p:cNvSpPr txBox="1">
            <a:spLocks/>
          </p:cNvSpPr>
          <p:nvPr/>
        </p:nvSpPr>
        <p:spPr>
          <a:xfrm>
            <a:off x="10419343" y="5440422"/>
            <a:ext cx="1222691" cy="5446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41A7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2030 г.</a:t>
            </a:r>
          </a:p>
        </p:txBody>
      </p:sp>
      <p:graphicFrame>
        <p:nvGraphicFramePr>
          <p:cNvPr id="50" name="Схема 49"/>
          <p:cNvGraphicFramePr/>
          <p:nvPr>
            <p:extLst>
              <p:ext uri="{D42A27DB-BD31-4B8C-83A1-F6EECF244321}">
                <p14:modId xmlns:p14="http://schemas.microsoft.com/office/powerpoint/2010/main" val="251895919"/>
              </p:ext>
            </p:extLst>
          </p:nvPr>
        </p:nvGraphicFramePr>
        <p:xfrm>
          <a:off x="838454" y="974372"/>
          <a:ext cx="4817533" cy="2304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1" name="Плюс 50"/>
          <p:cNvSpPr/>
          <p:nvPr/>
        </p:nvSpPr>
        <p:spPr>
          <a:xfrm>
            <a:off x="3009008" y="3179008"/>
            <a:ext cx="476427" cy="497941"/>
          </a:xfrm>
          <a:prstGeom prst="mathPlu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Равно 54"/>
          <p:cNvSpPr/>
          <p:nvPr/>
        </p:nvSpPr>
        <p:spPr>
          <a:xfrm>
            <a:off x="5507326" y="3098237"/>
            <a:ext cx="887239" cy="506994"/>
          </a:xfrm>
          <a:prstGeom prst="mathEqual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4" name="Схема 63"/>
          <p:cNvGraphicFramePr/>
          <p:nvPr>
            <p:extLst>
              <p:ext uri="{D42A27DB-BD31-4B8C-83A1-F6EECF244321}">
                <p14:modId xmlns:p14="http://schemas.microsoft.com/office/powerpoint/2010/main" val="2575389334"/>
              </p:ext>
            </p:extLst>
          </p:nvPr>
        </p:nvGraphicFramePr>
        <p:xfrm>
          <a:off x="707968" y="3586926"/>
          <a:ext cx="5078506" cy="267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30406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90"/>
          <p:cNvSpPr txBox="1">
            <a:spLocks noGrp="1"/>
          </p:cNvSpPr>
          <p:nvPr>
            <p:ph type="title"/>
          </p:nvPr>
        </p:nvSpPr>
        <p:spPr>
          <a:xfrm>
            <a:off x="215311" y="94050"/>
            <a:ext cx="10736417" cy="45609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algn="l">
              <a:spcBef>
                <a:spcPts val="64"/>
              </a:spcBef>
            </a:pPr>
            <a:r>
              <a:rPr lang="ru-RU" sz="2900" dirty="0">
                <a:solidFill>
                  <a:srgbClr val="FFEAAB"/>
                </a:solidFill>
                <a:latin typeface="Arial Narrow"/>
                <a:cs typeface="Arial Narrow"/>
              </a:rPr>
              <a:t>СТРАТЕГИЧЕСКИЕ ВЫЗОВЫ ГОСУДАРСТВА</a:t>
            </a:r>
            <a:endParaRPr sz="2900" dirty="0">
              <a:latin typeface="Arial Narrow"/>
              <a:cs typeface="Arial Narrow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15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729685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Скругленный прямоугольник 115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</a:p>
          </p:txBody>
        </p:sp>
      </p:grpSp>
      <p:grpSp>
        <p:nvGrpSpPr>
          <p:cNvPr id="150" name="object 5"/>
          <p:cNvGrpSpPr/>
          <p:nvPr/>
        </p:nvGrpSpPr>
        <p:grpSpPr>
          <a:xfrm>
            <a:off x="329141" y="1306901"/>
            <a:ext cx="4865983" cy="539591"/>
            <a:chOff x="2879598" y="1306289"/>
            <a:chExt cx="7090969" cy="889825"/>
          </a:xfrm>
        </p:grpSpPr>
        <p:sp>
          <p:nvSpPr>
            <p:cNvPr id="151" name="object 6"/>
            <p:cNvSpPr/>
            <p:nvPr/>
          </p:nvSpPr>
          <p:spPr>
            <a:xfrm>
              <a:off x="2879598" y="1306289"/>
              <a:ext cx="7090969" cy="889825"/>
            </a:xfrm>
            <a:custGeom>
              <a:avLst/>
              <a:gdLst/>
              <a:ahLst/>
              <a:cxnLst/>
              <a:rect l="l" t="t" r="r" b="b"/>
              <a:pathLst>
                <a:path w="6788150" h="670560">
                  <a:moveTo>
                    <a:pt x="6788065" y="0"/>
                  </a:moveTo>
                  <a:lnTo>
                    <a:pt x="0" y="0"/>
                  </a:lnTo>
                  <a:lnTo>
                    <a:pt x="0" y="670000"/>
                  </a:lnTo>
                  <a:lnTo>
                    <a:pt x="6788065" y="670000"/>
                  </a:lnTo>
                  <a:lnTo>
                    <a:pt x="6788065" y="0"/>
                  </a:lnTo>
                  <a:close/>
                </a:path>
              </a:pathLst>
            </a:custGeom>
            <a:solidFill>
              <a:srgbClr val="C7C7C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object 7"/>
            <p:cNvSpPr/>
            <p:nvPr/>
          </p:nvSpPr>
          <p:spPr>
            <a:xfrm>
              <a:off x="2879598" y="2195420"/>
              <a:ext cx="6788784" cy="0"/>
            </a:xfrm>
            <a:custGeom>
              <a:avLst/>
              <a:gdLst/>
              <a:ahLst/>
              <a:cxnLst/>
              <a:rect l="l" t="t" r="r" b="b"/>
              <a:pathLst>
                <a:path w="6788784">
                  <a:moveTo>
                    <a:pt x="0" y="0"/>
                  </a:moveTo>
                  <a:lnTo>
                    <a:pt x="6788473" y="0"/>
                  </a:lnTo>
                </a:path>
              </a:pathLst>
            </a:custGeom>
            <a:ln w="10764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1" name="object 8"/>
          <p:cNvSpPr txBox="1"/>
          <p:nvPr/>
        </p:nvSpPr>
        <p:spPr>
          <a:xfrm>
            <a:off x="329141" y="1485152"/>
            <a:ext cx="4865983" cy="2273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33990">
              <a:lnSpc>
                <a:spcPts val="1734"/>
              </a:lnSpc>
              <a:spcBef>
                <a:spcPts val="73"/>
              </a:spcBef>
            </a:pPr>
            <a:r>
              <a:rPr sz="2000" b="1" kern="0" dirty="0">
                <a:solidFill>
                  <a:schemeClr val="bg1"/>
                </a:solidFill>
                <a:latin typeface="Arial Narrow"/>
                <a:cs typeface="Arial Narrow"/>
              </a:rPr>
              <a:t>Недопустимо </a:t>
            </a:r>
            <a:r>
              <a:rPr sz="2000" b="1" kern="0" dirty="0" err="1">
                <a:solidFill>
                  <a:schemeClr val="bg1"/>
                </a:solidFill>
                <a:latin typeface="Arial Narrow"/>
                <a:cs typeface="Arial Narrow"/>
              </a:rPr>
              <a:t>малое</a:t>
            </a:r>
            <a:r>
              <a:rPr sz="2000" b="1" kern="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2000" b="1" kern="0" dirty="0" err="1">
                <a:solidFill>
                  <a:schemeClr val="bg1"/>
                </a:solidFill>
                <a:latin typeface="Arial Narrow"/>
                <a:cs typeface="Arial Narrow"/>
              </a:rPr>
              <a:t>количество</a:t>
            </a:r>
            <a:r>
              <a:rPr lang="ru-RU" sz="2000" b="1" kern="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2000" b="1" kern="0" dirty="0" err="1">
                <a:solidFill>
                  <a:schemeClr val="bg1"/>
                </a:solidFill>
                <a:latin typeface="Arial Narrow"/>
                <a:cs typeface="Arial Narrow"/>
              </a:rPr>
              <a:t>стартапов</a:t>
            </a:r>
            <a:endParaRPr sz="2000" kern="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2132" y="1802185"/>
            <a:ext cx="4450963" cy="4778501"/>
            <a:chOff x="232132" y="1444027"/>
            <a:chExt cx="4354069" cy="5136659"/>
          </a:xfrm>
        </p:grpSpPr>
        <p:grpSp>
          <p:nvGrpSpPr>
            <p:cNvPr id="212" name="object 9"/>
            <p:cNvGrpSpPr/>
            <p:nvPr/>
          </p:nvGrpSpPr>
          <p:grpSpPr>
            <a:xfrm>
              <a:off x="1207649" y="1625308"/>
              <a:ext cx="3371092" cy="4133283"/>
              <a:chOff x="3683144" y="2720864"/>
              <a:chExt cx="5558790" cy="6816090"/>
            </a:xfrm>
          </p:grpSpPr>
          <p:sp>
            <p:nvSpPr>
              <p:cNvPr id="213" name="object 10"/>
              <p:cNvSpPr/>
              <p:nvPr/>
            </p:nvSpPr>
            <p:spPr>
              <a:xfrm>
                <a:off x="3683144" y="2724576"/>
                <a:ext cx="5558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58790">
                    <a:moveTo>
                      <a:pt x="0" y="0"/>
                    </a:moveTo>
                    <a:lnTo>
                      <a:pt x="5558197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4" name="object 11"/>
              <p:cNvSpPr/>
              <p:nvPr/>
            </p:nvSpPr>
            <p:spPr>
              <a:xfrm>
                <a:off x="3683144" y="3481359"/>
                <a:ext cx="5558790" cy="756920"/>
              </a:xfrm>
              <a:custGeom>
                <a:avLst/>
                <a:gdLst/>
                <a:ahLst/>
                <a:cxnLst/>
                <a:rect l="l" t="t" r="r" b="b"/>
                <a:pathLst>
                  <a:path w="5558790" h="756920">
                    <a:moveTo>
                      <a:pt x="0" y="0"/>
                    </a:moveTo>
                    <a:lnTo>
                      <a:pt x="345036" y="0"/>
                    </a:lnTo>
                  </a:path>
                  <a:path w="5558790" h="756920">
                    <a:moveTo>
                      <a:pt x="579793" y="0"/>
                    </a:moveTo>
                    <a:lnTo>
                      <a:pt x="5558197" y="0"/>
                    </a:lnTo>
                  </a:path>
                  <a:path w="5558790" h="756920">
                    <a:moveTo>
                      <a:pt x="0" y="756783"/>
                    </a:moveTo>
                    <a:lnTo>
                      <a:pt x="345036" y="756783"/>
                    </a:lnTo>
                  </a:path>
                  <a:path w="5558790" h="756920">
                    <a:moveTo>
                      <a:pt x="579793" y="756783"/>
                    </a:moveTo>
                    <a:lnTo>
                      <a:pt x="5558197" y="756783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bject 12"/>
              <p:cNvSpPr/>
              <p:nvPr/>
            </p:nvSpPr>
            <p:spPr>
              <a:xfrm>
                <a:off x="3683144" y="4994936"/>
                <a:ext cx="770890" cy="3027680"/>
              </a:xfrm>
              <a:custGeom>
                <a:avLst/>
                <a:gdLst/>
                <a:ahLst/>
                <a:cxnLst/>
                <a:rect l="l" t="t" r="r" b="b"/>
                <a:pathLst>
                  <a:path w="770889" h="3027679">
                    <a:moveTo>
                      <a:pt x="0" y="0"/>
                    </a:moveTo>
                    <a:lnTo>
                      <a:pt x="345036" y="0"/>
                    </a:lnTo>
                  </a:path>
                  <a:path w="770889" h="3027679">
                    <a:moveTo>
                      <a:pt x="579793" y="0"/>
                    </a:moveTo>
                    <a:lnTo>
                      <a:pt x="770583" y="0"/>
                    </a:lnTo>
                  </a:path>
                  <a:path w="770889" h="3027679">
                    <a:moveTo>
                      <a:pt x="0" y="756783"/>
                    </a:moveTo>
                    <a:lnTo>
                      <a:pt x="345036" y="756783"/>
                    </a:lnTo>
                  </a:path>
                  <a:path w="770889" h="3027679">
                    <a:moveTo>
                      <a:pt x="579793" y="756783"/>
                    </a:moveTo>
                    <a:lnTo>
                      <a:pt x="770583" y="756783"/>
                    </a:lnTo>
                  </a:path>
                  <a:path w="770889" h="3027679">
                    <a:moveTo>
                      <a:pt x="0" y="1513566"/>
                    </a:moveTo>
                    <a:lnTo>
                      <a:pt x="345036" y="1513566"/>
                    </a:lnTo>
                  </a:path>
                  <a:path w="770889" h="3027679">
                    <a:moveTo>
                      <a:pt x="579793" y="1513566"/>
                    </a:moveTo>
                    <a:lnTo>
                      <a:pt x="770583" y="1513566"/>
                    </a:lnTo>
                  </a:path>
                  <a:path w="770889" h="3027679">
                    <a:moveTo>
                      <a:pt x="0" y="2270349"/>
                    </a:moveTo>
                    <a:lnTo>
                      <a:pt x="345036" y="2270349"/>
                    </a:lnTo>
                  </a:path>
                  <a:path w="770889" h="3027679">
                    <a:moveTo>
                      <a:pt x="579793" y="2270349"/>
                    </a:moveTo>
                    <a:lnTo>
                      <a:pt x="770583" y="2270349"/>
                    </a:lnTo>
                  </a:path>
                  <a:path w="770889" h="3027679">
                    <a:moveTo>
                      <a:pt x="0" y="3027143"/>
                    </a:moveTo>
                    <a:lnTo>
                      <a:pt x="345036" y="3027143"/>
                    </a:lnTo>
                  </a:path>
                  <a:path w="770889" h="3027679">
                    <a:moveTo>
                      <a:pt x="579793" y="3027143"/>
                    </a:moveTo>
                    <a:lnTo>
                      <a:pt x="770583" y="3027143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6" name="object 13"/>
              <p:cNvSpPr/>
              <p:nvPr/>
            </p:nvSpPr>
            <p:spPr>
              <a:xfrm>
                <a:off x="3683144" y="8778863"/>
                <a:ext cx="7708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70889">
                    <a:moveTo>
                      <a:pt x="0" y="0"/>
                    </a:moveTo>
                    <a:lnTo>
                      <a:pt x="345036" y="0"/>
                    </a:lnTo>
                  </a:path>
                  <a:path w="770889">
                    <a:moveTo>
                      <a:pt x="579793" y="0"/>
                    </a:moveTo>
                    <a:lnTo>
                      <a:pt x="770583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7" name="object 14"/>
              <p:cNvSpPr/>
              <p:nvPr/>
            </p:nvSpPr>
            <p:spPr>
              <a:xfrm>
                <a:off x="3683144" y="9531015"/>
                <a:ext cx="5558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58790">
                    <a:moveTo>
                      <a:pt x="0" y="0"/>
                    </a:moveTo>
                    <a:lnTo>
                      <a:pt x="770583" y="0"/>
                    </a:lnTo>
                  </a:path>
                  <a:path w="5558790">
                    <a:moveTo>
                      <a:pt x="1005341" y="0"/>
                    </a:moveTo>
                    <a:lnTo>
                      <a:pt x="1196120" y="0"/>
                    </a:lnTo>
                  </a:path>
                  <a:path w="5558790">
                    <a:moveTo>
                      <a:pt x="1430877" y="0"/>
                    </a:moveTo>
                    <a:lnTo>
                      <a:pt x="1621667" y="0"/>
                    </a:lnTo>
                  </a:path>
                  <a:path w="5558790">
                    <a:moveTo>
                      <a:pt x="1856425" y="0"/>
                    </a:moveTo>
                    <a:lnTo>
                      <a:pt x="2047204" y="0"/>
                    </a:lnTo>
                  </a:path>
                  <a:path w="5558790">
                    <a:moveTo>
                      <a:pt x="2281961" y="0"/>
                    </a:moveTo>
                    <a:lnTo>
                      <a:pt x="2472144" y="0"/>
                    </a:lnTo>
                  </a:path>
                  <a:path w="5558790">
                    <a:moveTo>
                      <a:pt x="2708106" y="0"/>
                    </a:moveTo>
                    <a:lnTo>
                      <a:pt x="2898299" y="0"/>
                    </a:lnTo>
                  </a:path>
                  <a:path w="5558790">
                    <a:moveTo>
                      <a:pt x="3133056" y="0"/>
                    </a:moveTo>
                    <a:lnTo>
                      <a:pt x="3323835" y="0"/>
                    </a:lnTo>
                  </a:path>
                  <a:path w="5558790">
                    <a:moveTo>
                      <a:pt x="3558593" y="0"/>
                    </a:moveTo>
                    <a:lnTo>
                      <a:pt x="3749372" y="0"/>
                    </a:lnTo>
                  </a:path>
                  <a:path w="5558790">
                    <a:moveTo>
                      <a:pt x="3984129" y="0"/>
                    </a:moveTo>
                    <a:lnTo>
                      <a:pt x="4174919" y="0"/>
                    </a:lnTo>
                  </a:path>
                  <a:path w="5558790">
                    <a:moveTo>
                      <a:pt x="4409677" y="0"/>
                    </a:moveTo>
                    <a:lnTo>
                      <a:pt x="4600467" y="0"/>
                    </a:lnTo>
                  </a:path>
                  <a:path w="5558790">
                    <a:moveTo>
                      <a:pt x="4835224" y="0"/>
                    </a:moveTo>
                    <a:lnTo>
                      <a:pt x="5558197" y="0"/>
                    </a:lnTo>
                  </a:path>
                </a:pathLst>
              </a:custGeom>
              <a:ln w="3711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8" name="object 15"/>
              <p:cNvSpPr/>
              <p:nvPr/>
            </p:nvSpPr>
            <p:spPr>
              <a:xfrm>
                <a:off x="3683144" y="9534727"/>
                <a:ext cx="5558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58790">
                    <a:moveTo>
                      <a:pt x="0" y="0"/>
                    </a:moveTo>
                    <a:lnTo>
                      <a:pt x="5558197" y="0"/>
                    </a:lnTo>
                  </a:path>
                </a:pathLst>
              </a:custGeom>
              <a:ln w="3711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9" name="object 16"/>
              <p:cNvSpPr/>
              <p:nvPr/>
            </p:nvSpPr>
            <p:spPr>
              <a:xfrm>
                <a:off x="4028181" y="2756607"/>
                <a:ext cx="234950" cy="677672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6776720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6776264"/>
                    </a:lnTo>
                    <a:lnTo>
                      <a:pt x="234757" y="6776264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0" name="object 17"/>
              <p:cNvSpPr/>
              <p:nvPr/>
            </p:nvSpPr>
            <p:spPr>
              <a:xfrm>
                <a:off x="4688485" y="4994936"/>
                <a:ext cx="191135" cy="3027680"/>
              </a:xfrm>
              <a:custGeom>
                <a:avLst/>
                <a:gdLst/>
                <a:ahLst/>
                <a:cxnLst/>
                <a:rect l="l" t="t" r="r" b="b"/>
                <a:pathLst>
                  <a:path w="191135" h="3027679">
                    <a:moveTo>
                      <a:pt x="0" y="0"/>
                    </a:moveTo>
                    <a:lnTo>
                      <a:pt x="190779" y="0"/>
                    </a:lnTo>
                  </a:path>
                  <a:path w="191135" h="3027679">
                    <a:moveTo>
                      <a:pt x="0" y="756783"/>
                    </a:moveTo>
                    <a:lnTo>
                      <a:pt x="190779" y="756783"/>
                    </a:lnTo>
                  </a:path>
                  <a:path w="191135" h="3027679">
                    <a:moveTo>
                      <a:pt x="0" y="1513566"/>
                    </a:moveTo>
                    <a:lnTo>
                      <a:pt x="190779" y="1513566"/>
                    </a:lnTo>
                  </a:path>
                  <a:path w="191135" h="3027679">
                    <a:moveTo>
                      <a:pt x="0" y="2270349"/>
                    </a:moveTo>
                    <a:lnTo>
                      <a:pt x="190779" y="2270349"/>
                    </a:lnTo>
                  </a:path>
                  <a:path w="191135" h="3027679">
                    <a:moveTo>
                      <a:pt x="0" y="3027143"/>
                    </a:moveTo>
                    <a:lnTo>
                      <a:pt x="190779" y="3027143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1" name="object 18"/>
              <p:cNvSpPr/>
              <p:nvPr/>
            </p:nvSpPr>
            <p:spPr>
              <a:xfrm>
                <a:off x="4688485" y="8778863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5">
                    <a:moveTo>
                      <a:pt x="0" y="0"/>
                    </a:moveTo>
                    <a:lnTo>
                      <a:pt x="190779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2" name="object 19"/>
              <p:cNvSpPr/>
              <p:nvPr/>
            </p:nvSpPr>
            <p:spPr>
              <a:xfrm>
                <a:off x="4453728" y="4262760"/>
                <a:ext cx="234950" cy="527050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5270500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5270122"/>
                    </a:lnTo>
                    <a:lnTo>
                      <a:pt x="234757" y="5270122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3" name="object 20"/>
              <p:cNvSpPr/>
              <p:nvPr/>
            </p:nvSpPr>
            <p:spPr>
              <a:xfrm>
                <a:off x="5114022" y="4994936"/>
                <a:ext cx="4127500" cy="3027680"/>
              </a:xfrm>
              <a:custGeom>
                <a:avLst/>
                <a:gdLst/>
                <a:ahLst/>
                <a:cxnLst/>
                <a:rect l="l" t="t" r="r" b="b"/>
                <a:pathLst>
                  <a:path w="4127500" h="3027679">
                    <a:moveTo>
                      <a:pt x="0" y="0"/>
                    </a:moveTo>
                    <a:lnTo>
                      <a:pt x="4127319" y="0"/>
                    </a:lnTo>
                  </a:path>
                  <a:path w="4127500" h="3027679">
                    <a:moveTo>
                      <a:pt x="0" y="756783"/>
                    </a:moveTo>
                    <a:lnTo>
                      <a:pt x="190790" y="756783"/>
                    </a:lnTo>
                  </a:path>
                  <a:path w="4127500" h="3027679">
                    <a:moveTo>
                      <a:pt x="0" y="1513566"/>
                    </a:moveTo>
                    <a:lnTo>
                      <a:pt x="190790" y="1513566"/>
                    </a:lnTo>
                  </a:path>
                  <a:path w="4127500" h="3027679">
                    <a:moveTo>
                      <a:pt x="0" y="2270349"/>
                    </a:moveTo>
                    <a:lnTo>
                      <a:pt x="190790" y="2270349"/>
                    </a:lnTo>
                  </a:path>
                  <a:path w="4127500" h="3027679">
                    <a:moveTo>
                      <a:pt x="0" y="3027143"/>
                    </a:moveTo>
                    <a:lnTo>
                      <a:pt x="190790" y="3027143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4" name="object 21"/>
              <p:cNvSpPr/>
              <p:nvPr/>
            </p:nvSpPr>
            <p:spPr>
              <a:xfrm>
                <a:off x="5114022" y="8778863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5">
                    <a:moveTo>
                      <a:pt x="0" y="0"/>
                    </a:moveTo>
                    <a:lnTo>
                      <a:pt x="190790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5" name="object 22"/>
              <p:cNvSpPr/>
              <p:nvPr/>
            </p:nvSpPr>
            <p:spPr>
              <a:xfrm>
                <a:off x="4879265" y="4953419"/>
                <a:ext cx="234950" cy="457962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4579620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4579462"/>
                    </a:lnTo>
                    <a:lnTo>
                      <a:pt x="234757" y="4579462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6" name="object 23"/>
              <p:cNvSpPr/>
              <p:nvPr/>
            </p:nvSpPr>
            <p:spPr>
              <a:xfrm>
                <a:off x="5539569" y="5751720"/>
                <a:ext cx="191135" cy="2270760"/>
              </a:xfrm>
              <a:custGeom>
                <a:avLst/>
                <a:gdLst/>
                <a:ahLst/>
                <a:cxnLst/>
                <a:rect l="l" t="t" r="r" b="b"/>
                <a:pathLst>
                  <a:path w="191135" h="2270759">
                    <a:moveTo>
                      <a:pt x="0" y="0"/>
                    </a:moveTo>
                    <a:lnTo>
                      <a:pt x="190779" y="0"/>
                    </a:lnTo>
                  </a:path>
                  <a:path w="191135" h="2270759">
                    <a:moveTo>
                      <a:pt x="0" y="756783"/>
                    </a:moveTo>
                    <a:lnTo>
                      <a:pt x="190779" y="756783"/>
                    </a:lnTo>
                  </a:path>
                  <a:path w="191135" h="2270759">
                    <a:moveTo>
                      <a:pt x="0" y="1513566"/>
                    </a:moveTo>
                    <a:lnTo>
                      <a:pt x="190779" y="1513566"/>
                    </a:lnTo>
                  </a:path>
                  <a:path w="191135" h="2270759">
                    <a:moveTo>
                      <a:pt x="0" y="2270360"/>
                    </a:moveTo>
                    <a:lnTo>
                      <a:pt x="190779" y="227036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7" name="object 24"/>
              <p:cNvSpPr/>
              <p:nvPr/>
            </p:nvSpPr>
            <p:spPr>
              <a:xfrm>
                <a:off x="5539569" y="8778863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5">
                    <a:moveTo>
                      <a:pt x="0" y="0"/>
                    </a:moveTo>
                    <a:lnTo>
                      <a:pt x="190779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object 25"/>
              <p:cNvSpPr/>
              <p:nvPr/>
            </p:nvSpPr>
            <p:spPr>
              <a:xfrm>
                <a:off x="5304812" y="5044945"/>
                <a:ext cx="234950" cy="448818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4488180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4487926"/>
                    </a:lnTo>
                    <a:lnTo>
                      <a:pt x="234757" y="4487926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9" name="object 26"/>
              <p:cNvSpPr/>
              <p:nvPr/>
            </p:nvSpPr>
            <p:spPr>
              <a:xfrm>
                <a:off x="5965106" y="5751720"/>
                <a:ext cx="190500" cy="2270760"/>
              </a:xfrm>
              <a:custGeom>
                <a:avLst/>
                <a:gdLst/>
                <a:ahLst/>
                <a:cxnLst/>
                <a:rect l="l" t="t" r="r" b="b"/>
                <a:pathLst>
                  <a:path w="190500" h="2270759">
                    <a:moveTo>
                      <a:pt x="0" y="0"/>
                    </a:moveTo>
                    <a:lnTo>
                      <a:pt x="190182" y="0"/>
                    </a:lnTo>
                  </a:path>
                  <a:path w="190500" h="2270759">
                    <a:moveTo>
                      <a:pt x="0" y="756783"/>
                    </a:moveTo>
                    <a:lnTo>
                      <a:pt x="190182" y="756783"/>
                    </a:lnTo>
                  </a:path>
                  <a:path w="190500" h="2270759">
                    <a:moveTo>
                      <a:pt x="0" y="1513566"/>
                    </a:moveTo>
                    <a:lnTo>
                      <a:pt x="190182" y="1513566"/>
                    </a:lnTo>
                  </a:path>
                  <a:path w="190500" h="2270759">
                    <a:moveTo>
                      <a:pt x="0" y="2270360"/>
                    </a:moveTo>
                    <a:lnTo>
                      <a:pt x="190182" y="227036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object 27"/>
              <p:cNvSpPr/>
              <p:nvPr/>
            </p:nvSpPr>
            <p:spPr>
              <a:xfrm>
                <a:off x="5965106" y="8778863"/>
                <a:ext cx="190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0500">
                    <a:moveTo>
                      <a:pt x="0" y="0"/>
                    </a:moveTo>
                    <a:lnTo>
                      <a:pt x="190182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1" name="object 28"/>
              <p:cNvSpPr/>
              <p:nvPr/>
            </p:nvSpPr>
            <p:spPr>
              <a:xfrm>
                <a:off x="5730349" y="5194731"/>
                <a:ext cx="234950" cy="433832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4338320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4338140"/>
                    </a:lnTo>
                    <a:lnTo>
                      <a:pt x="234757" y="4338140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object 29"/>
              <p:cNvSpPr/>
              <p:nvPr/>
            </p:nvSpPr>
            <p:spPr>
              <a:xfrm>
                <a:off x="6391250" y="5751720"/>
                <a:ext cx="190500" cy="2270760"/>
              </a:xfrm>
              <a:custGeom>
                <a:avLst/>
                <a:gdLst/>
                <a:ahLst/>
                <a:cxnLst/>
                <a:rect l="l" t="t" r="r" b="b"/>
                <a:pathLst>
                  <a:path w="190500" h="2270759">
                    <a:moveTo>
                      <a:pt x="0" y="0"/>
                    </a:moveTo>
                    <a:lnTo>
                      <a:pt x="190193" y="0"/>
                    </a:lnTo>
                  </a:path>
                  <a:path w="190500" h="2270759">
                    <a:moveTo>
                      <a:pt x="0" y="756783"/>
                    </a:moveTo>
                    <a:lnTo>
                      <a:pt x="190193" y="756783"/>
                    </a:lnTo>
                  </a:path>
                  <a:path w="190500" h="2270759">
                    <a:moveTo>
                      <a:pt x="0" y="1513566"/>
                    </a:moveTo>
                    <a:lnTo>
                      <a:pt x="190193" y="1513566"/>
                    </a:lnTo>
                  </a:path>
                  <a:path w="190500" h="2270759">
                    <a:moveTo>
                      <a:pt x="0" y="2270360"/>
                    </a:moveTo>
                    <a:lnTo>
                      <a:pt x="190193" y="227036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3" name="object 30"/>
              <p:cNvSpPr/>
              <p:nvPr/>
            </p:nvSpPr>
            <p:spPr>
              <a:xfrm>
                <a:off x="6391250" y="8778863"/>
                <a:ext cx="190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0500">
                    <a:moveTo>
                      <a:pt x="0" y="0"/>
                    </a:moveTo>
                    <a:lnTo>
                      <a:pt x="190193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object 31"/>
              <p:cNvSpPr/>
              <p:nvPr/>
            </p:nvSpPr>
            <p:spPr>
              <a:xfrm>
                <a:off x="6155289" y="5197506"/>
                <a:ext cx="236220" cy="4335780"/>
              </a:xfrm>
              <a:custGeom>
                <a:avLst/>
                <a:gdLst/>
                <a:ahLst/>
                <a:cxnLst/>
                <a:rect l="l" t="t" r="r" b="b"/>
                <a:pathLst>
                  <a:path w="236220" h="4335780">
                    <a:moveTo>
                      <a:pt x="235961" y="0"/>
                    </a:moveTo>
                    <a:lnTo>
                      <a:pt x="0" y="0"/>
                    </a:lnTo>
                    <a:lnTo>
                      <a:pt x="0" y="4335365"/>
                    </a:lnTo>
                    <a:lnTo>
                      <a:pt x="235961" y="4335365"/>
                    </a:lnTo>
                    <a:lnTo>
                      <a:pt x="235961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5" name="object 32"/>
              <p:cNvSpPr/>
              <p:nvPr/>
            </p:nvSpPr>
            <p:spPr>
              <a:xfrm>
                <a:off x="6816201" y="5751720"/>
                <a:ext cx="2425700" cy="2270760"/>
              </a:xfrm>
              <a:custGeom>
                <a:avLst/>
                <a:gdLst/>
                <a:ahLst/>
                <a:cxnLst/>
                <a:rect l="l" t="t" r="r" b="b"/>
                <a:pathLst>
                  <a:path w="2425700" h="2270759">
                    <a:moveTo>
                      <a:pt x="0" y="0"/>
                    </a:moveTo>
                    <a:lnTo>
                      <a:pt x="2425140" y="0"/>
                    </a:lnTo>
                  </a:path>
                  <a:path w="2425700" h="2270759">
                    <a:moveTo>
                      <a:pt x="0" y="756783"/>
                    </a:moveTo>
                    <a:lnTo>
                      <a:pt x="190779" y="756783"/>
                    </a:lnTo>
                  </a:path>
                  <a:path w="2425700" h="2270759">
                    <a:moveTo>
                      <a:pt x="0" y="1513566"/>
                    </a:moveTo>
                    <a:lnTo>
                      <a:pt x="190779" y="1513566"/>
                    </a:lnTo>
                  </a:path>
                  <a:path w="2425700" h="2270759">
                    <a:moveTo>
                      <a:pt x="0" y="2270360"/>
                    </a:moveTo>
                    <a:lnTo>
                      <a:pt x="190779" y="227036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object 33"/>
              <p:cNvSpPr/>
              <p:nvPr/>
            </p:nvSpPr>
            <p:spPr>
              <a:xfrm>
                <a:off x="6816201" y="8778863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4">
                    <a:moveTo>
                      <a:pt x="0" y="0"/>
                    </a:moveTo>
                    <a:lnTo>
                      <a:pt x="190779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object 34"/>
              <p:cNvSpPr/>
              <p:nvPr/>
            </p:nvSpPr>
            <p:spPr>
              <a:xfrm>
                <a:off x="6581443" y="5447143"/>
                <a:ext cx="234950" cy="4086225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4086225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4085728"/>
                    </a:lnTo>
                    <a:lnTo>
                      <a:pt x="234757" y="4085728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object 35"/>
              <p:cNvSpPr/>
              <p:nvPr/>
            </p:nvSpPr>
            <p:spPr>
              <a:xfrm>
                <a:off x="7241737" y="6508503"/>
                <a:ext cx="1999614" cy="1513840"/>
              </a:xfrm>
              <a:custGeom>
                <a:avLst/>
                <a:gdLst/>
                <a:ahLst/>
                <a:cxnLst/>
                <a:rect l="l" t="t" r="r" b="b"/>
                <a:pathLst>
                  <a:path w="1999615" h="1513840">
                    <a:moveTo>
                      <a:pt x="0" y="0"/>
                    </a:moveTo>
                    <a:lnTo>
                      <a:pt x="1999604" y="0"/>
                    </a:lnTo>
                  </a:path>
                  <a:path w="1999615" h="1513840">
                    <a:moveTo>
                      <a:pt x="0" y="756783"/>
                    </a:moveTo>
                    <a:lnTo>
                      <a:pt x="1999604" y="756783"/>
                    </a:lnTo>
                  </a:path>
                  <a:path w="1999615" h="1513840">
                    <a:moveTo>
                      <a:pt x="0" y="1513576"/>
                    </a:moveTo>
                    <a:lnTo>
                      <a:pt x="190779" y="1513576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9" name="object 36"/>
              <p:cNvSpPr/>
              <p:nvPr/>
            </p:nvSpPr>
            <p:spPr>
              <a:xfrm>
                <a:off x="7241737" y="8778863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4">
                    <a:moveTo>
                      <a:pt x="0" y="0"/>
                    </a:moveTo>
                    <a:lnTo>
                      <a:pt x="190779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object 37"/>
              <p:cNvSpPr/>
              <p:nvPr/>
            </p:nvSpPr>
            <p:spPr>
              <a:xfrm>
                <a:off x="7006980" y="6190513"/>
                <a:ext cx="234950" cy="334264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3342640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3342369"/>
                    </a:lnTo>
                    <a:lnTo>
                      <a:pt x="234757" y="3342369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1" name="object 38"/>
              <p:cNvSpPr/>
              <p:nvPr/>
            </p:nvSpPr>
            <p:spPr>
              <a:xfrm>
                <a:off x="7667274" y="8022080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4">
                    <a:moveTo>
                      <a:pt x="0" y="0"/>
                    </a:moveTo>
                    <a:lnTo>
                      <a:pt x="190790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object 39"/>
              <p:cNvSpPr/>
              <p:nvPr/>
            </p:nvSpPr>
            <p:spPr>
              <a:xfrm>
                <a:off x="7667274" y="8778863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4">
                    <a:moveTo>
                      <a:pt x="0" y="0"/>
                    </a:moveTo>
                    <a:lnTo>
                      <a:pt x="190790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object 40"/>
              <p:cNvSpPr/>
              <p:nvPr/>
            </p:nvSpPr>
            <p:spPr>
              <a:xfrm>
                <a:off x="7432517" y="7516357"/>
                <a:ext cx="234950" cy="201676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2016759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2016514"/>
                    </a:lnTo>
                    <a:lnTo>
                      <a:pt x="234757" y="2016514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object 41"/>
              <p:cNvSpPr/>
              <p:nvPr/>
            </p:nvSpPr>
            <p:spPr>
              <a:xfrm>
                <a:off x="8092821" y="8778863"/>
                <a:ext cx="191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134">
                    <a:moveTo>
                      <a:pt x="0" y="0"/>
                    </a:moveTo>
                    <a:lnTo>
                      <a:pt x="190790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5" name="object 42"/>
              <p:cNvSpPr/>
              <p:nvPr/>
            </p:nvSpPr>
            <p:spPr>
              <a:xfrm>
                <a:off x="7858064" y="7635631"/>
                <a:ext cx="234950" cy="1897380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1897379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1897240"/>
                    </a:lnTo>
                    <a:lnTo>
                      <a:pt x="234757" y="1897240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object 43"/>
              <p:cNvSpPr/>
              <p:nvPr/>
            </p:nvSpPr>
            <p:spPr>
              <a:xfrm>
                <a:off x="8518369" y="8778863"/>
                <a:ext cx="723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265">
                    <a:moveTo>
                      <a:pt x="0" y="0"/>
                    </a:moveTo>
                    <a:lnTo>
                      <a:pt x="722972" y="0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7" name="object 44"/>
              <p:cNvSpPr/>
              <p:nvPr/>
            </p:nvSpPr>
            <p:spPr>
              <a:xfrm>
                <a:off x="8283611" y="8065566"/>
                <a:ext cx="234950" cy="1467485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1467484">
                    <a:moveTo>
                      <a:pt x="234757" y="0"/>
                    </a:moveTo>
                    <a:lnTo>
                      <a:pt x="0" y="0"/>
                    </a:lnTo>
                    <a:lnTo>
                      <a:pt x="0" y="1467306"/>
                    </a:lnTo>
                    <a:lnTo>
                      <a:pt x="234757" y="1467306"/>
                    </a:lnTo>
                    <a:lnTo>
                      <a:pt x="234757" y="0"/>
                    </a:lnTo>
                    <a:close/>
                  </a:path>
                </a:pathLst>
              </a:custGeom>
              <a:solidFill>
                <a:srgbClr val="00A6DE"/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object 45"/>
              <p:cNvSpPr/>
              <p:nvPr/>
            </p:nvSpPr>
            <p:spPr>
              <a:xfrm>
                <a:off x="8709159" y="9394195"/>
                <a:ext cx="234950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139065">
                    <a:moveTo>
                      <a:pt x="234746" y="0"/>
                    </a:moveTo>
                    <a:lnTo>
                      <a:pt x="0" y="0"/>
                    </a:lnTo>
                    <a:lnTo>
                      <a:pt x="0" y="138676"/>
                    </a:lnTo>
                    <a:lnTo>
                      <a:pt x="234746" y="138676"/>
                    </a:lnTo>
                    <a:lnTo>
                      <a:pt x="234746" y="0"/>
                    </a:lnTo>
                    <a:close/>
                  </a:path>
                </a:pathLst>
              </a:custGeom>
              <a:solidFill>
                <a:srgbClr val="F99D1C">
                  <a:alpha val="70195"/>
                </a:srgbClr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1402857" y="5652055"/>
              <a:ext cx="2846987" cy="928631"/>
              <a:chOff x="1474300" y="5706299"/>
              <a:chExt cx="2775545" cy="597620"/>
            </a:xfrm>
          </p:grpSpPr>
          <p:sp>
            <p:nvSpPr>
              <p:cNvPr id="249" name="object 46"/>
              <p:cNvSpPr txBox="1"/>
              <p:nvPr/>
            </p:nvSpPr>
            <p:spPr>
              <a:xfrm>
                <a:off x="1474300" y="5735305"/>
                <a:ext cx="230832" cy="412019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85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Швейцария</a:t>
                </a:r>
                <a:endParaRPr sz="1000" kern="0" dirty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0" name="object 47"/>
              <p:cNvSpPr txBox="1"/>
              <p:nvPr/>
            </p:nvSpPr>
            <p:spPr>
              <a:xfrm>
                <a:off x="1695964" y="5763655"/>
                <a:ext cx="230832" cy="344633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69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Сингапур</a:t>
                </a:r>
                <a:endParaRPr sz="1000" kern="0" dirty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1" name="object 48"/>
              <p:cNvSpPr txBox="1"/>
              <p:nvPr/>
            </p:nvSpPr>
            <p:spPr>
              <a:xfrm>
                <a:off x="1954385" y="5819082"/>
                <a:ext cx="230832" cy="158647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197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США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2" name="object 49"/>
              <p:cNvSpPr txBox="1"/>
              <p:nvPr/>
            </p:nvSpPr>
            <p:spPr>
              <a:xfrm>
                <a:off x="2212463" y="5804231"/>
                <a:ext cx="230832" cy="363886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73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Ирландия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3" name="object 50"/>
              <p:cNvSpPr txBox="1"/>
              <p:nvPr/>
            </p:nvSpPr>
            <p:spPr>
              <a:xfrm>
                <a:off x="2482064" y="5706299"/>
                <a:ext cx="230832" cy="59762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76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Великобритания</a:t>
                </a:r>
                <a:endParaRPr sz="1000" kern="0" dirty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4" name="object 51"/>
              <p:cNvSpPr txBox="1"/>
              <p:nvPr/>
            </p:nvSpPr>
            <p:spPr>
              <a:xfrm>
                <a:off x="2728621" y="5804231"/>
                <a:ext cx="230832" cy="309592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76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Израиль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5" name="object 52"/>
              <p:cNvSpPr txBox="1"/>
              <p:nvPr/>
            </p:nvSpPr>
            <p:spPr>
              <a:xfrm>
                <a:off x="2986699" y="5804231"/>
                <a:ext cx="230832" cy="276476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52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Канада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6" name="object 53"/>
              <p:cNvSpPr txBox="1"/>
              <p:nvPr/>
            </p:nvSpPr>
            <p:spPr>
              <a:xfrm>
                <a:off x="3244777" y="5804231"/>
                <a:ext cx="230832" cy="428962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67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Финляндия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7" name="object 54"/>
              <p:cNvSpPr txBox="1"/>
              <p:nvPr/>
            </p:nvSpPr>
            <p:spPr>
              <a:xfrm>
                <a:off x="3502856" y="5804233"/>
                <a:ext cx="230832" cy="303431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73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Бельгия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8" name="object 55"/>
              <p:cNvSpPr txBox="1"/>
              <p:nvPr/>
            </p:nvSpPr>
            <p:spPr>
              <a:xfrm>
                <a:off x="3760934" y="5804233"/>
                <a:ext cx="230832" cy="354259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76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Германия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9" name="object 56"/>
              <p:cNvSpPr txBox="1"/>
              <p:nvPr/>
            </p:nvSpPr>
            <p:spPr>
              <a:xfrm>
                <a:off x="4019013" y="5804232"/>
                <a:ext cx="230832" cy="137083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701">
                  <a:lnSpc>
                    <a:spcPts val="852"/>
                  </a:lnSpc>
                </a:pPr>
                <a:r>
                  <a:rPr sz="1000" b="1" kern="0" spc="-2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ОАЭ</a:t>
                </a:r>
                <a:endParaRPr sz="1000" kern="0">
                  <a:solidFill>
                    <a:sysClr val="windowText" lastClr="000000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260" name="object 57"/>
            <p:cNvSpPr txBox="1"/>
            <p:nvPr/>
          </p:nvSpPr>
          <p:spPr>
            <a:xfrm>
              <a:off x="4277092" y="5804232"/>
              <a:ext cx="118172" cy="47920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701">
                <a:lnSpc>
                  <a:spcPts val="852"/>
                </a:lnSpc>
              </a:pPr>
              <a:r>
                <a:rPr sz="1200" b="1" kern="0" spc="-82" dirty="0">
                  <a:solidFill>
                    <a:schemeClr val="accent6"/>
                  </a:solidFill>
                  <a:latin typeface="Arial Narrow"/>
                  <a:cs typeface="Arial Narrow"/>
                </a:rPr>
                <a:t>Россия</a:t>
              </a:r>
              <a:endParaRPr sz="1200" kern="0" dirty="0">
                <a:solidFill>
                  <a:schemeClr val="accent6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1" name="object 58"/>
            <p:cNvSpPr txBox="1"/>
            <p:nvPr/>
          </p:nvSpPr>
          <p:spPr>
            <a:xfrm>
              <a:off x="1382569" y="1444027"/>
              <a:ext cx="202173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8" dirty="0">
                  <a:solidFill>
                    <a:srgbClr val="FFFFFF"/>
                  </a:solidFill>
                  <a:latin typeface="Arial Narrow"/>
                  <a:cs typeface="Arial Narrow"/>
                </a:rPr>
                <a:t>1791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2" name="object 59"/>
            <p:cNvSpPr txBox="1"/>
            <p:nvPr/>
          </p:nvSpPr>
          <p:spPr>
            <a:xfrm>
              <a:off x="1641283" y="2369922"/>
              <a:ext cx="202173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8" dirty="0">
                  <a:solidFill>
                    <a:srgbClr val="FFFFFF"/>
                  </a:solidFill>
                  <a:latin typeface="Arial Narrow"/>
                  <a:cs typeface="Arial Narrow"/>
                </a:rPr>
                <a:t>1393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3" name="object 60"/>
            <p:cNvSpPr txBox="1"/>
            <p:nvPr/>
          </p:nvSpPr>
          <p:spPr>
            <a:xfrm>
              <a:off x="1899998" y="2801284"/>
              <a:ext cx="202173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8" dirty="0">
                  <a:solidFill>
                    <a:srgbClr val="FFFFFF"/>
                  </a:solidFill>
                  <a:latin typeface="Arial Narrow"/>
                  <a:cs typeface="Arial Narrow"/>
                </a:rPr>
                <a:t>1211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4" name="object 61"/>
            <p:cNvSpPr txBox="1"/>
            <p:nvPr/>
          </p:nvSpPr>
          <p:spPr>
            <a:xfrm>
              <a:off x="2158713" y="2851098"/>
              <a:ext cx="202173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8" dirty="0">
                  <a:solidFill>
                    <a:srgbClr val="FFFFFF"/>
                  </a:solidFill>
                  <a:latin typeface="Arial Narrow"/>
                  <a:cs typeface="Arial Narrow"/>
                </a:rPr>
                <a:t>1186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5" name="object 62"/>
            <p:cNvSpPr txBox="1"/>
            <p:nvPr/>
          </p:nvSpPr>
          <p:spPr>
            <a:xfrm>
              <a:off x="2417426" y="2957223"/>
              <a:ext cx="460955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21" dirty="0">
                  <a:solidFill>
                    <a:srgbClr val="FFFFFF"/>
                  </a:solidFill>
                  <a:latin typeface="Arial Narrow"/>
                  <a:cs typeface="Arial Narrow"/>
                </a:rPr>
                <a:t>1147</a:t>
              </a:r>
              <a:r>
                <a:rPr sz="900" b="1" kern="0" spc="176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900" b="1" kern="0" spc="-55" dirty="0">
                  <a:solidFill>
                    <a:srgbClr val="FFFFFF"/>
                  </a:solidFill>
                  <a:latin typeface="Arial Narrow"/>
                  <a:cs typeface="Arial Narrow"/>
                </a:rPr>
                <a:t>1146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6" name="object 63"/>
            <p:cNvSpPr txBox="1"/>
            <p:nvPr/>
          </p:nvSpPr>
          <p:spPr>
            <a:xfrm>
              <a:off x="2934858" y="3102454"/>
              <a:ext cx="202173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8" dirty="0">
                  <a:solidFill>
                    <a:srgbClr val="FFFFFF"/>
                  </a:solidFill>
                  <a:latin typeface="Arial Narrow"/>
                  <a:cs typeface="Arial Narrow"/>
                </a:rPr>
                <a:t>1080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7" name="object 64"/>
            <p:cNvSpPr txBox="1"/>
            <p:nvPr/>
          </p:nvSpPr>
          <p:spPr>
            <a:xfrm>
              <a:off x="3216434" y="3552346"/>
              <a:ext cx="155962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5" dirty="0">
                  <a:solidFill>
                    <a:srgbClr val="FFFFFF"/>
                  </a:solidFill>
                  <a:latin typeface="Arial Narrow"/>
                  <a:cs typeface="Arial Narrow"/>
                </a:rPr>
                <a:t>884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8" name="object 65"/>
            <p:cNvSpPr txBox="1"/>
            <p:nvPr/>
          </p:nvSpPr>
          <p:spPr>
            <a:xfrm>
              <a:off x="3475389" y="4369948"/>
              <a:ext cx="155962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5" dirty="0">
                  <a:solidFill>
                    <a:srgbClr val="FFFFFF"/>
                  </a:solidFill>
                  <a:latin typeface="Arial Narrow"/>
                  <a:cs typeface="Arial Narrow"/>
                </a:rPr>
                <a:t>533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9" name="object 66"/>
            <p:cNvSpPr txBox="1"/>
            <p:nvPr/>
          </p:nvSpPr>
          <p:spPr>
            <a:xfrm>
              <a:off x="3734105" y="4448640"/>
              <a:ext cx="155962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900" b="1" kern="0" spc="-55" dirty="0">
                  <a:solidFill>
                    <a:srgbClr val="FFFFFF"/>
                  </a:solidFill>
                  <a:latin typeface="Arial Narrow"/>
                  <a:cs typeface="Arial Narrow"/>
                </a:rPr>
                <a:t>501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70" name="object 67"/>
            <p:cNvSpPr txBox="1"/>
            <p:nvPr/>
          </p:nvSpPr>
          <p:spPr>
            <a:xfrm>
              <a:off x="3874167" y="4689289"/>
              <a:ext cx="712034" cy="148531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  <a:tabLst>
                  <a:tab pos="126288" algn="l"/>
                  <a:tab pos="703832" algn="l"/>
                </a:tabLst>
              </a:pPr>
              <a:r>
                <a:rPr sz="900" u="sng" kern="0" dirty="0">
                  <a:solidFill>
                    <a:srgbClr val="FFFFFF"/>
                  </a:solidFill>
                  <a:uFill>
                    <a:solidFill>
                      <a:srgbClr val="C7C7C7"/>
                    </a:solidFill>
                  </a:uFill>
                  <a:latin typeface="Times New Roman"/>
                  <a:cs typeface="Times New Roman"/>
                </a:rPr>
                <a:t>	</a:t>
              </a:r>
              <a:r>
                <a:rPr sz="900" b="1" u="sng" kern="0" spc="-15" dirty="0">
                  <a:solidFill>
                    <a:srgbClr val="FFFFFF"/>
                  </a:solidFill>
                  <a:uFill>
                    <a:solidFill>
                      <a:srgbClr val="C7C7C7"/>
                    </a:solidFill>
                  </a:uFill>
                  <a:latin typeface="Arial Narrow"/>
                  <a:cs typeface="Arial Narrow"/>
                </a:rPr>
                <a:t>388</a:t>
              </a:r>
              <a:r>
                <a:rPr sz="900" b="1" u="sng" kern="0" dirty="0">
                  <a:solidFill>
                    <a:srgbClr val="FFFFFF"/>
                  </a:solidFill>
                  <a:uFill>
                    <a:solidFill>
                      <a:srgbClr val="C7C7C7"/>
                    </a:solidFill>
                  </a:uFill>
                  <a:latin typeface="Arial Narrow"/>
                  <a:cs typeface="Arial Narrow"/>
                </a:rPr>
                <a:t>	</a:t>
              </a:r>
              <a:endParaRPr sz="9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71" name="object 68"/>
            <p:cNvSpPr txBox="1"/>
            <p:nvPr/>
          </p:nvSpPr>
          <p:spPr>
            <a:xfrm>
              <a:off x="4274640" y="5428265"/>
              <a:ext cx="232119" cy="254775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1600" b="1" kern="0" spc="-45" dirty="0">
                  <a:solidFill>
                    <a:srgbClr val="FFFFFF"/>
                  </a:solidFill>
                  <a:latin typeface="Arial Narrow"/>
                  <a:cs typeface="Arial Narrow"/>
                </a:rPr>
                <a:t>37</a:t>
              </a:r>
              <a:endParaRPr sz="1600" kern="0" dirty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232132" y="1555872"/>
              <a:ext cx="944355" cy="4316322"/>
              <a:chOff x="657225" y="1555872"/>
              <a:chExt cx="519262" cy="4316322"/>
            </a:xfrm>
          </p:grpSpPr>
          <p:sp>
            <p:nvSpPr>
              <p:cNvPr id="149" name="object 3"/>
              <p:cNvSpPr/>
              <p:nvPr/>
            </p:nvSpPr>
            <p:spPr>
              <a:xfrm>
                <a:off x="657225" y="4961975"/>
                <a:ext cx="18869" cy="41587"/>
              </a:xfrm>
              <a:custGeom>
                <a:avLst/>
                <a:gdLst/>
                <a:ahLst/>
                <a:cxnLst/>
                <a:rect l="l" t="t" r="r" b="b"/>
                <a:pathLst>
                  <a:path w="31114" h="68579">
                    <a:moveTo>
                      <a:pt x="30679" y="7361"/>
                    </a:moveTo>
                    <a:lnTo>
                      <a:pt x="27726" y="8802"/>
                    </a:lnTo>
                    <a:lnTo>
                      <a:pt x="25988" y="8802"/>
                    </a:lnTo>
                    <a:lnTo>
                      <a:pt x="22522" y="10498"/>
                    </a:lnTo>
                    <a:lnTo>
                      <a:pt x="20794" y="12194"/>
                    </a:lnTo>
                    <a:lnTo>
                      <a:pt x="18187" y="13890"/>
                    </a:lnTo>
                    <a:lnTo>
                      <a:pt x="14711" y="15587"/>
                    </a:lnTo>
                    <a:lnTo>
                      <a:pt x="13842" y="15587"/>
                    </a:lnTo>
                    <a:lnTo>
                      <a:pt x="12114" y="16435"/>
                    </a:lnTo>
                    <a:lnTo>
                      <a:pt x="12114" y="18979"/>
                    </a:lnTo>
                    <a:lnTo>
                      <a:pt x="13842" y="19827"/>
                    </a:lnTo>
                    <a:lnTo>
                      <a:pt x="22522" y="19827"/>
                    </a:lnTo>
                    <a:lnTo>
                      <a:pt x="25119" y="20676"/>
                    </a:lnTo>
                    <a:lnTo>
                      <a:pt x="29454" y="21534"/>
                    </a:lnTo>
                    <a:lnTo>
                      <a:pt x="30679" y="21534"/>
                    </a:lnTo>
                    <a:lnTo>
                      <a:pt x="30679" y="7361"/>
                    </a:lnTo>
                    <a:close/>
                  </a:path>
                  <a:path w="31114" h="68579">
                    <a:moveTo>
                      <a:pt x="28161" y="7953"/>
                    </a:moveTo>
                    <a:lnTo>
                      <a:pt x="18187" y="7953"/>
                    </a:lnTo>
                    <a:lnTo>
                      <a:pt x="19067" y="8802"/>
                    </a:lnTo>
                    <a:lnTo>
                      <a:pt x="17318" y="9650"/>
                    </a:lnTo>
                    <a:lnTo>
                      <a:pt x="14711" y="12194"/>
                    </a:lnTo>
                    <a:lnTo>
                      <a:pt x="12983" y="13042"/>
                    </a:lnTo>
                    <a:lnTo>
                      <a:pt x="15580" y="13042"/>
                    </a:lnTo>
                    <a:lnTo>
                      <a:pt x="19067" y="12194"/>
                    </a:lnTo>
                    <a:lnTo>
                      <a:pt x="20794" y="11346"/>
                    </a:lnTo>
                    <a:lnTo>
                      <a:pt x="22522" y="9650"/>
                    </a:lnTo>
                    <a:lnTo>
                      <a:pt x="23391" y="9650"/>
                    </a:lnTo>
                    <a:lnTo>
                      <a:pt x="25988" y="8802"/>
                    </a:lnTo>
                    <a:lnTo>
                      <a:pt x="28161" y="7953"/>
                    </a:lnTo>
                    <a:close/>
                  </a:path>
                  <a:path w="31114" h="68579">
                    <a:moveTo>
                      <a:pt x="30679" y="0"/>
                    </a:moveTo>
                    <a:lnTo>
                      <a:pt x="27726" y="320"/>
                    </a:lnTo>
                    <a:lnTo>
                      <a:pt x="19067" y="320"/>
                    </a:lnTo>
                    <a:lnTo>
                      <a:pt x="17318" y="2006"/>
                    </a:lnTo>
                    <a:lnTo>
                      <a:pt x="11245" y="8802"/>
                    </a:lnTo>
                    <a:lnTo>
                      <a:pt x="11245" y="9650"/>
                    </a:lnTo>
                    <a:lnTo>
                      <a:pt x="18187" y="7953"/>
                    </a:lnTo>
                    <a:lnTo>
                      <a:pt x="28161" y="7953"/>
                    </a:lnTo>
                    <a:lnTo>
                      <a:pt x="30333" y="7105"/>
                    </a:lnTo>
                    <a:lnTo>
                      <a:pt x="30679" y="7105"/>
                    </a:lnTo>
                    <a:lnTo>
                      <a:pt x="30679" y="0"/>
                    </a:lnTo>
                    <a:close/>
                  </a:path>
                  <a:path w="31114" h="68579">
                    <a:moveTo>
                      <a:pt x="30679" y="42389"/>
                    </a:moveTo>
                    <a:lnTo>
                      <a:pt x="29454" y="43575"/>
                    </a:lnTo>
                    <a:lnTo>
                      <a:pt x="26868" y="46141"/>
                    </a:lnTo>
                    <a:lnTo>
                      <a:pt x="26868" y="48685"/>
                    </a:lnTo>
                    <a:lnTo>
                      <a:pt x="25988" y="50381"/>
                    </a:lnTo>
                    <a:lnTo>
                      <a:pt x="25119" y="51209"/>
                    </a:lnTo>
                    <a:lnTo>
                      <a:pt x="23391" y="52078"/>
                    </a:lnTo>
                    <a:lnTo>
                      <a:pt x="19067" y="55470"/>
                    </a:lnTo>
                    <a:lnTo>
                      <a:pt x="10376" y="60559"/>
                    </a:lnTo>
                    <a:lnTo>
                      <a:pt x="4303" y="63931"/>
                    </a:lnTo>
                    <a:lnTo>
                      <a:pt x="2565" y="63931"/>
                    </a:lnTo>
                    <a:lnTo>
                      <a:pt x="1696" y="65648"/>
                    </a:lnTo>
                    <a:lnTo>
                      <a:pt x="0" y="67302"/>
                    </a:lnTo>
                    <a:lnTo>
                      <a:pt x="0" y="68182"/>
                    </a:lnTo>
                    <a:lnTo>
                      <a:pt x="2565" y="67344"/>
                    </a:lnTo>
                    <a:lnTo>
                      <a:pt x="6030" y="67344"/>
                    </a:lnTo>
                    <a:lnTo>
                      <a:pt x="7779" y="66496"/>
                    </a:lnTo>
                    <a:lnTo>
                      <a:pt x="8643" y="65648"/>
                    </a:lnTo>
                    <a:lnTo>
                      <a:pt x="5161" y="65648"/>
                    </a:lnTo>
                    <a:lnTo>
                      <a:pt x="12114" y="62255"/>
                    </a:lnTo>
                    <a:lnTo>
                      <a:pt x="14711" y="61407"/>
                    </a:lnTo>
                    <a:lnTo>
                      <a:pt x="22093" y="61407"/>
                    </a:lnTo>
                    <a:lnTo>
                      <a:pt x="23391" y="60559"/>
                    </a:lnTo>
                    <a:lnTo>
                      <a:pt x="25988" y="60559"/>
                    </a:lnTo>
                    <a:lnTo>
                      <a:pt x="25988" y="59711"/>
                    </a:lnTo>
                    <a:lnTo>
                      <a:pt x="30679" y="59711"/>
                    </a:lnTo>
                    <a:lnTo>
                      <a:pt x="30679" y="42389"/>
                    </a:lnTo>
                    <a:close/>
                  </a:path>
                  <a:path w="31114" h="68579">
                    <a:moveTo>
                      <a:pt x="9507" y="64800"/>
                    </a:moveTo>
                    <a:lnTo>
                      <a:pt x="8638" y="64800"/>
                    </a:lnTo>
                    <a:lnTo>
                      <a:pt x="6030" y="65648"/>
                    </a:lnTo>
                    <a:lnTo>
                      <a:pt x="8643" y="65648"/>
                    </a:lnTo>
                    <a:lnTo>
                      <a:pt x="9507" y="64800"/>
                    </a:lnTo>
                    <a:close/>
                  </a:path>
                  <a:path w="31114" h="68579">
                    <a:moveTo>
                      <a:pt x="22093" y="61407"/>
                    </a:moveTo>
                    <a:lnTo>
                      <a:pt x="14711" y="61407"/>
                    </a:lnTo>
                    <a:lnTo>
                      <a:pt x="13842" y="62255"/>
                    </a:lnTo>
                    <a:lnTo>
                      <a:pt x="13842" y="63104"/>
                    </a:lnTo>
                    <a:lnTo>
                      <a:pt x="16459" y="63931"/>
                    </a:lnTo>
                    <a:lnTo>
                      <a:pt x="17318" y="63931"/>
                    </a:lnTo>
                    <a:lnTo>
                      <a:pt x="20794" y="62255"/>
                    </a:lnTo>
                    <a:lnTo>
                      <a:pt x="22093" y="61407"/>
                    </a:lnTo>
                    <a:close/>
                  </a:path>
                  <a:path w="31114" h="68579">
                    <a:moveTo>
                      <a:pt x="30679" y="59711"/>
                    </a:moveTo>
                    <a:lnTo>
                      <a:pt x="28595" y="59711"/>
                    </a:lnTo>
                    <a:lnTo>
                      <a:pt x="29454" y="60559"/>
                    </a:lnTo>
                    <a:lnTo>
                      <a:pt x="30333" y="60559"/>
                    </a:lnTo>
                    <a:lnTo>
                      <a:pt x="30679" y="60305"/>
                    </a:lnTo>
                    <a:lnTo>
                      <a:pt x="30679" y="59711"/>
                    </a:lnTo>
                    <a:close/>
                  </a:path>
                </a:pathLst>
              </a:custGeom>
              <a:solidFill>
                <a:srgbClr val="6C93A6">
                  <a:alpha val="64999"/>
                </a:srgbClr>
              </a:solidFill>
            </p:spPr>
            <p:txBody>
              <a:bodyPr wrap="square" lIns="0" tIns="0" rIns="0" bIns="0" rtlCol="0"/>
              <a:lstStyle/>
              <a:p>
                <a:endParaRPr sz="40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2" name="object 69"/>
              <p:cNvSpPr txBox="1"/>
              <p:nvPr/>
            </p:nvSpPr>
            <p:spPr>
              <a:xfrm>
                <a:off x="1112755" y="5679752"/>
                <a:ext cx="63540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9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3" name="object 70"/>
              <p:cNvSpPr txBox="1"/>
              <p:nvPr/>
            </p:nvSpPr>
            <p:spPr>
              <a:xfrm>
                <a:off x="1014403" y="5221545"/>
                <a:ext cx="161738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4" name="object 71"/>
              <p:cNvSpPr txBox="1"/>
              <p:nvPr/>
            </p:nvSpPr>
            <p:spPr>
              <a:xfrm>
                <a:off x="1014403" y="4763334"/>
                <a:ext cx="161738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5" name="object 72"/>
              <p:cNvSpPr txBox="1"/>
              <p:nvPr/>
            </p:nvSpPr>
            <p:spPr>
              <a:xfrm>
                <a:off x="1014403" y="4305126"/>
                <a:ext cx="161738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6" name="object 73"/>
              <p:cNvSpPr txBox="1"/>
              <p:nvPr/>
            </p:nvSpPr>
            <p:spPr>
              <a:xfrm>
                <a:off x="1014403" y="3846916"/>
                <a:ext cx="161738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7" name="object 74"/>
              <p:cNvSpPr txBox="1"/>
              <p:nvPr/>
            </p:nvSpPr>
            <p:spPr>
              <a:xfrm>
                <a:off x="942781" y="3388708"/>
                <a:ext cx="233366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9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sz="1200" kern="0" spc="33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8" name="object 75"/>
              <p:cNvSpPr txBox="1"/>
              <p:nvPr/>
            </p:nvSpPr>
            <p:spPr>
              <a:xfrm>
                <a:off x="942866" y="2930499"/>
                <a:ext cx="233366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9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sz="1200" kern="0" spc="33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9" name="object 76"/>
              <p:cNvSpPr txBox="1"/>
              <p:nvPr/>
            </p:nvSpPr>
            <p:spPr>
              <a:xfrm>
                <a:off x="942952" y="2472289"/>
                <a:ext cx="233366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9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sz="1200" kern="0" spc="33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</a:t>
                </a:r>
                <a:endParaRPr sz="120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0" name="object 77"/>
              <p:cNvSpPr txBox="1"/>
              <p:nvPr/>
            </p:nvSpPr>
            <p:spPr>
              <a:xfrm>
                <a:off x="943036" y="2014080"/>
                <a:ext cx="233366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9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sz="1200" kern="0" spc="33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</a:t>
                </a:r>
                <a:endParaRPr sz="12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object 78"/>
              <p:cNvSpPr txBox="1"/>
              <p:nvPr/>
            </p:nvSpPr>
            <p:spPr>
              <a:xfrm>
                <a:off x="943121" y="1555872"/>
                <a:ext cx="233366" cy="192442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7701">
                  <a:spcBef>
                    <a:spcPts val="61"/>
                  </a:spcBef>
                </a:pPr>
                <a:r>
                  <a:rPr sz="1200" kern="0" spc="69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sz="1200" kern="0" spc="33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1200" kern="0" spc="6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</a:t>
                </a:r>
                <a:endParaRPr sz="12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2" name="object 7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75830" y="4641203"/>
                <a:ext cx="452373" cy="357340"/>
              </a:xfrm>
              <a:prstGeom prst="rect">
                <a:avLst/>
              </a:prstGeom>
            </p:spPr>
          </p:pic>
          <p:pic>
            <p:nvPicPr>
              <p:cNvPr id="283" name="object 8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75830" y="3699826"/>
                <a:ext cx="176593" cy="292688"/>
              </a:xfrm>
              <a:prstGeom prst="rect">
                <a:avLst/>
              </a:prstGeom>
            </p:spPr>
          </p:pic>
        </p:grpSp>
      </p:grpSp>
      <p:grpSp>
        <p:nvGrpSpPr>
          <p:cNvPr id="285" name="object 4"/>
          <p:cNvGrpSpPr/>
          <p:nvPr/>
        </p:nvGrpSpPr>
        <p:grpSpPr>
          <a:xfrm>
            <a:off x="6268591" y="1327416"/>
            <a:ext cx="5520985" cy="495284"/>
            <a:chOff x="584505" y="1525545"/>
            <a:chExt cx="8831580" cy="675640"/>
          </a:xfrm>
        </p:grpSpPr>
        <p:sp>
          <p:nvSpPr>
            <p:cNvPr id="286" name="object 5"/>
            <p:cNvSpPr/>
            <p:nvPr/>
          </p:nvSpPr>
          <p:spPr>
            <a:xfrm>
              <a:off x="584505" y="1525545"/>
              <a:ext cx="8830945" cy="670560"/>
            </a:xfrm>
            <a:custGeom>
              <a:avLst/>
              <a:gdLst/>
              <a:ahLst/>
              <a:cxnLst/>
              <a:rect l="l" t="t" r="r" b="b"/>
              <a:pathLst>
                <a:path w="8830945" h="670560">
                  <a:moveTo>
                    <a:pt x="8830547" y="0"/>
                  </a:moveTo>
                  <a:lnTo>
                    <a:pt x="0" y="0"/>
                  </a:lnTo>
                  <a:lnTo>
                    <a:pt x="0" y="670000"/>
                  </a:lnTo>
                  <a:lnTo>
                    <a:pt x="8830547" y="670000"/>
                  </a:lnTo>
                  <a:lnTo>
                    <a:pt x="8830547" y="0"/>
                  </a:lnTo>
                  <a:close/>
                </a:path>
              </a:pathLst>
            </a:custGeom>
            <a:solidFill>
              <a:srgbClr val="C7C7C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object 6"/>
            <p:cNvSpPr/>
            <p:nvPr/>
          </p:nvSpPr>
          <p:spPr>
            <a:xfrm>
              <a:off x="584505" y="2195702"/>
              <a:ext cx="8831580" cy="0"/>
            </a:xfrm>
            <a:custGeom>
              <a:avLst/>
              <a:gdLst/>
              <a:ahLst/>
              <a:cxnLst/>
              <a:rect l="l" t="t" r="r" b="b"/>
              <a:pathLst>
                <a:path w="8831580">
                  <a:moveTo>
                    <a:pt x="0" y="0"/>
                  </a:moveTo>
                  <a:lnTo>
                    <a:pt x="8831092" y="0"/>
                  </a:lnTo>
                </a:path>
              </a:pathLst>
            </a:custGeom>
            <a:ln w="10764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8" name="object 7"/>
          <p:cNvSpPr txBox="1"/>
          <p:nvPr/>
        </p:nvSpPr>
        <p:spPr>
          <a:xfrm>
            <a:off x="6268591" y="1364760"/>
            <a:ext cx="5933151" cy="317109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27059">
              <a:spcBef>
                <a:spcPts val="73"/>
              </a:spcBef>
            </a:pPr>
            <a:r>
              <a:rPr lang="ru-RU" sz="2000" b="1" kern="0" dirty="0">
                <a:solidFill>
                  <a:schemeClr val="bg1"/>
                </a:solidFill>
                <a:latin typeface="Arial Narrow"/>
                <a:cs typeface="Arial Narrow"/>
              </a:rPr>
              <a:t>Малый э</a:t>
            </a:r>
            <a:r>
              <a:rPr sz="2000" b="1" kern="0" dirty="0" err="1">
                <a:solidFill>
                  <a:schemeClr val="bg1"/>
                </a:solidFill>
                <a:latin typeface="Arial Narrow"/>
                <a:cs typeface="Arial Narrow"/>
              </a:rPr>
              <a:t>кспорт</a:t>
            </a:r>
            <a:r>
              <a:rPr sz="2000" b="1" kern="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sz="2000" b="1" kern="0" dirty="0" err="1">
                <a:solidFill>
                  <a:schemeClr val="bg1"/>
                </a:solidFill>
                <a:latin typeface="Arial Narrow"/>
                <a:cs typeface="Arial Narrow"/>
              </a:rPr>
              <a:t>высокотехнологичной</a:t>
            </a:r>
            <a:r>
              <a:rPr lang="ru-RU" sz="2000" b="1" kern="0" dirty="0">
                <a:solidFill>
                  <a:schemeClr val="bg1"/>
                </a:solidFill>
                <a:latin typeface="Arial Narrow"/>
                <a:cs typeface="Arial Narrow"/>
              </a:rPr>
              <a:t>  </a:t>
            </a:r>
            <a:r>
              <a:rPr sz="2000" b="1" kern="0" dirty="0" err="1">
                <a:solidFill>
                  <a:srgbClr val="FFFFFF"/>
                </a:solidFill>
                <a:latin typeface="Arial Narrow"/>
                <a:cs typeface="Arial Narrow"/>
              </a:rPr>
              <a:t>продукции</a:t>
            </a:r>
            <a:endParaRPr sz="2000" kern="0" dirty="0">
              <a:solidFill>
                <a:sysClr val="windowText" lastClr="000000"/>
              </a:solidFill>
              <a:latin typeface="Arial Narrow"/>
              <a:cs typeface="Arial Narrow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706559" y="1906232"/>
            <a:ext cx="5290566" cy="4377200"/>
            <a:chOff x="5727108" y="1468200"/>
            <a:chExt cx="5290566" cy="4815232"/>
          </a:xfrm>
        </p:grpSpPr>
        <p:pic>
          <p:nvPicPr>
            <p:cNvPr id="284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7108" y="2130806"/>
              <a:ext cx="209296" cy="3736262"/>
            </a:xfrm>
            <a:prstGeom prst="rect">
              <a:avLst/>
            </a:prstGeom>
          </p:spPr>
        </p:pic>
        <p:grpSp>
          <p:nvGrpSpPr>
            <p:cNvPr id="289" name="object 8"/>
            <p:cNvGrpSpPr/>
            <p:nvPr/>
          </p:nvGrpSpPr>
          <p:grpSpPr>
            <a:xfrm>
              <a:off x="7067808" y="1468200"/>
              <a:ext cx="62385" cy="4815232"/>
              <a:chOff x="2210759" y="2557390"/>
              <a:chExt cx="102870" cy="7940675"/>
            </a:xfrm>
          </p:grpSpPr>
          <p:sp>
            <p:nvSpPr>
              <p:cNvPr id="290" name="object 9"/>
              <p:cNvSpPr/>
              <p:nvPr/>
            </p:nvSpPr>
            <p:spPr>
              <a:xfrm>
                <a:off x="2216162" y="9174118"/>
                <a:ext cx="97790" cy="1059180"/>
              </a:xfrm>
              <a:custGeom>
                <a:avLst/>
                <a:gdLst/>
                <a:ahLst/>
                <a:cxnLst/>
                <a:rect l="l" t="t" r="r" b="b"/>
                <a:pathLst>
                  <a:path w="97789" h="1059179">
                    <a:moveTo>
                      <a:pt x="97274" y="0"/>
                    </a:moveTo>
                    <a:lnTo>
                      <a:pt x="0" y="0"/>
                    </a:lnTo>
                    <a:lnTo>
                      <a:pt x="0" y="1058983"/>
                    </a:lnTo>
                    <a:lnTo>
                      <a:pt x="97274" y="1058983"/>
                    </a:lnTo>
                    <a:lnTo>
                      <a:pt x="97274" y="0"/>
                    </a:lnTo>
                    <a:close/>
                  </a:path>
                </a:pathLst>
              </a:custGeom>
              <a:solidFill>
                <a:srgbClr val="F99D1C">
                  <a:alpha val="70195"/>
                </a:srgbClr>
              </a:solidFill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1" name="object 10"/>
              <p:cNvSpPr/>
              <p:nvPr/>
            </p:nvSpPr>
            <p:spPr>
              <a:xfrm>
                <a:off x="2216141" y="2557390"/>
                <a:ext cx="0" cy="7940675"/>
              </a:xfrm>
              <a:custGeom>
                <a:avLst/>
                <a:gdLst/>
                <a:ahLst/>
                <a:cxnLst/>
                <a:rect l="l" t="t" r="r" b="b"/>
                <a:pathLst>
                  <a:path h="7940675">
                    <a:moveTo>
                      <a:pt x="0" y="7940459"/>
                    </a:moveTo>
                    <a:lnTo>
                      <a:pt x="0" y="0"/>
                    </a:lnTo>
                  </a:path>
                </a:pathLst>
              </a:custGeom>
              <a:ln w="10764">
                <a:solidFill>
                  <a:srgbClr val="EDEDED"/>
                </a:solidFill>
              </a:ln>
            </p:spPr>
            <p:txBody>
              <a:bodyPr wrap="square" lIns="0" tIns="0" rIns="0" bIns="0" rtlCol="0"/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2" name="object 11"/>
            <p:cNvSpPr txBox="1"/>
            <p:nvPr/>
          </p:nvSpPr>
          <p:spPr>
            <a:xfrm>
              <a:off x="6231858" y="5680983"/>
              <a:ext cx="785002" cy="22905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300" b="1" kern="0" spc="149" dirty="0">
                  <a:solidFill>
                    <a:schemeClr val="accent6"/>
                  </a:solidFill>
                  <a:latin typeface="Arial Narrow"/>
                  <a:cs typeface="Arial Narrow"/>
                </a:rPr>
                <a:t>Россия</a:t>
              </a:r>
              <a:endParaRPr sz="1300" b="1" kern="0" dirty="0">
                <a:solidFill>
                  <a:schemeClr val="accent6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3" name="object 12"/>
            <p:cNvSpPr txBox="1"/>
            <p:nvPr/>
          </p:nvSpPr>
          <p:spPr>
            <a:xfrm>
              <a:off x="6178857" y="4717966"/>
              <a:ext cx="702407" cy="210630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300" kern="0" spc="152" dirty="0">
                  <a:solidFill>
                    <a:srgbClr val="FFFFFF"/>
                  </a:solidFill>
                  <a:latin typeface="Arial Narrow"/>
                  <a:cs typeface="Arial Narrow"/>
                </a:rPr>
                <a:t>Франция</a:t>
              </a:r>
              <a:endParaRPr sz="13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4" name="object 13"/>
            <p:cNvSpPr txBox="1"/>
            <p:nvPr/>
          </p:nvSpPr>
          <p:spPr>
            <a:xfrm>
              <a:off x="6489680" y="3754880"/>
              <a:ext cx="391253" cy="210630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300" kern="0" spc="164" dirty="0">
                  <a:solidFill>
                    <a:srgbClr val="FFFFFF"/>
                  </a:solidFill>
                  <a:latin typeface="Arial Narrow"/>
                  <a:cs typeface="Arial Narrow"/>
                </a:rPr>
                <a:t>США</a:t>
              </a:r>
              <a:endParaRPr sz="13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5" name="object 14"/>
            <p:cNvSpPr txBox="1"/>
            <p:nvPr/>
          </p:nvSpPr>
          <p:spPr>
            <a:xfrm>
              <a:off x="6091005" y="2791795"/>
              <a:ext cx="789823" cy="210630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300" kern="0" spc="158" dirty="0">
                  <a:solidFill>
                    <a:srgbClr val="FFFFFF"/>
                  </a:solidFill>
                  <a:latin typeface="Arial Narrow"/>
                  <a:cs typeface="Arial Narrow"/>
                </a:rPr>
                <a:t>Германия</a:t>
              </a:r>
              <a:endParaRPr sz="1300" kern="0" dirty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6" name="object 15"/>
            <p:cNvSpPr txBox="1"/>
            <p:nvPr/>
          </p:nvSpPr>
          <p:spPr>
            <a:xfrm>
              <a:off x="6393056" y="1828710"/>
              <a:ext cx="487911" cy="210630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300" kern="0" spc="167" dirty="0">
                  <a:solidFill>
                    <a:srgbClr val="FFFFFF"/>
                  </a:solidFill>
                  <a:latin typeface="Arial Narrow"/>
                  <a:cs typeface="Arial Narrow"/>
                </a:rPr>
                <a:t>Китай</a:t>
              </a:r>
              <a:endParaRPr sz="1300" kern="0" dirty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7" name="object 16"/>
            <p:cNvSpPr txBox="1"/>
            <p:nvPr/>
          </p:nvSpPr>
          <p:spPr>
            <a:xfrm>
              <a:off x="7122059" y="5578321"/>
              <a:ext cx="369303" cy="331719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/>
            <a:p>
              <a:pPr marL="7701">
                <a:spcBef>
                  <a:spcPts val="67"/>
                </a:spcBef>
              </a:pPr>
              <a:r>
                <a:rPr sz="2100" b="1" kern="0" spc="-136" dirty="0">
                  <a:solidFill>
                    <a:srgbClr val="FFFFFF"/>
                  </a:solidFill>
                  <a:latin typeface="Arial Narrow"/>
                  <a:cs typeface="Arial Narrow"/>
                </a:rPr>
                <a:t>10,8</a:t>
              </a:r>
              <a:endParaRPr sz="21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8" name="object 17"/>
            <p:cNvSpPr txBox="1"/>
            <p:nvPr/>
          </p:nvSpPr>
          <p:spPr>
            <a:xfrm>
              <a:off x="7074336" y="4517333"/>
              <a:ext cx="662743" cy="430481"/>
            </a:xfrm>
            <a:prstGeom prst="rect">
              <a:avLst/>
            </a:prstGeom>
            <a:solidFill>
              <a:srgbClr val="00A1DE">
                <a:alpha val="70195"/>
              </a:srgbClr>
            </a:solidFill>
          </p:spPr>
          <p:txBody>
            <a:bodyPr vert="horz" wrap="square" lIns="0" tIns="106268" rIns="0" bIns="0" rtlCol="0">
              <a:spAutoFit/>
            </a:bodyPr>
            <a:lstStyle/>
            <a:p>
              <a:pPr marL="55059">
                <a:spcBef>
                  <a:spcPts val="837"/>
                </a:spcBef>
              </a:pPr>
              <a:r>
                <a:rPr sz="2100" b="1" kern="0" spc="-33" dirty="0">
                  <a:solidFill>
                    <a:srgbClr val="FFFFFF"/>
                  </a:solidFill>
                  <a:latin typeface="Arial Narrow"/>
                  <a:cs typeface="Arial Narrow"/>
                </a:rPr>
                <a:t>120,9</a:t>
              </a:r>
              <a:endParaRPr sz="21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9" name="object 18"/>
            <p:cNvSpPr txBox="1"/>
            <p:nvPr/>
          </p:nvSpPr>
          <p:spPr>
            <a:xfrm>
              <a:off x="7074336" y="3554073"/>
              <a:ext cx="856444" cy="430481"/>
            </a:xfrm>
            <a:prstGeom prst="rect">
              <a:avLst/>
            </a:prstGeom>
            <a:solidFill>
              <a:srgbClr val="00A1DE">
                <a:alpha val="70195"/>
              </a:srgbClr>
            </a:solidFill>
          </p:spPr>
          <p:txBody>
            <a:bodyPr vert="horz" wrap="square" lIns="0" tIns="106268" rIns="0" bIns="0" rtlCol="0">
              <a:spAutoFit/>
            </a:bodyPr>
            <a:lstStyle/>
            <a:p>
              <a:pPr marL="55059">
                <a:spcBef>
                  <a:spcPts val="837"/>
                </a:spcBef>
              </a:pPr>
              <a:r>
                <a:rPr sz="2100" b="1" kern="0" spc="-33" dirty="0">
                  <a:solidFill>
                    <a:srgbClr val="FFFFFF"/>
                  </a:solidFill>
                  <a:latin typeface="Arial Narrow"/>
                  <a:cs typeface="Arial Narrow"/>
                </a:rPr>
                <a:t>156,0</a:t>
              </a:r>
              <a:endParaRPr sz="21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00" name="object 19"/>
            <p:cNvSpPr txBox="1"/>
            <p:nvPr/>
          </p:nvSpPr>
          <p:spPr>
            <a:xfrm>
              <a:off x="7074337" y="2590820"/>
              <a:ext cx="1146803" cy="430481"/>
            </a:xfrm>
            <a:prstGeom prst="rect">
              <a:avLst/>
            </a:prstGeom>
            <a:solidFill>
              <a:srgbClr val="00A1DE">
                <a:alpha val="70195"/>
              </a:srgbClr>
            </a:solidFill>
          </p:spPr>
          <p:txBody>
            <a:bodyPr vert="horz" wrap="square" lIns="0" tIns="106268" rIns="0" bIns="0" rtlCol="0">
              <a:spAutoFit/>
            </a:bodyPr>
            <a:lstStyle/>
            <a:p>
              <a:pPr marL="55059">
                <a:spcBef>
                  <a:spcPts val="837"/>
                </a:spcBef>
              </a:pPr>
              <a:r>
                <a:rPr sz="2100" b="1" kern="0" spc="-33" dirty="0">
                  <a:solidFill>
                    <a:srgbClr val="FFFFFF"/>
                  </a:solidFill>
                  <a:latin typeface="Arial Narrow"/>
                  <a:cs typeface="Arial Narrow"/>
                </a:rPr>
                <a:t>208,7</a:t>
              </a:r>
              <a:endParaRPr sz="2100" kern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01" name="object 20"/>
            <p:cNvSpPr txBox="1"/>
            <p:nvPr/>
          </p:nvSpPr>
          <p:spPr>
            <a:xfrm>
              <a:off x="7074336" y="1627559"/>
              <a:ext cx="3943338" cy="430870"/>
            </a:xfrm>
            <a:prstGeom prst="rect">
              <a:avLst/>
            </a:prstGeom>
            <a:solidFill>
              <a:srgbClr val="00A1DE">
                <a:alpha val="70195"/>
              </a:srgbClr>
            </a:solidFill>
          </p:spPr>
          <p:txBody>
            <a:bodyPr vert="horz" wrap="square" lIns="0" tIns="106653" rIns="0" bIns="0" rtlCol="0">
              <a:spAutoFit/>
            </a:bodyPr>
            <a:lstStyle/>
            <a:p>
              <a:pPr marL="55059">
                <a:spcBef>
                  <a:spcPts val="840"/>
                </a:spcBef>
              </a:pPr>
              <a:r>
                <a:rPr sz="2100" b="1" kern="0" spc="-33" dirty="0">
                  <a:solidFill>
                    <a:srgbClr val="FFFFFF"/>
                  </a:solidFill>
                  <a:latin typeface="Arial Narrow"/>
                  <a:cs typeface="Arial Narrow"/>
                </a:rPr>
                <a:t>715,9</a:t>
              </a:r>
              <a:endParaRPr sz="2100" kern="0" dirty="0">
                <a:solidFill>
                  <a:sysClr val="windowText" lastClr="000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04797" y="566057"/>
            <a:ext cx="4265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1. </a:t>
            </a:r>
            <a:r>
              <a:rPr lang="ru-RU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ПЛАТФОРМА УНИВЕРСИТЕТСКОГО</a:t>
            </a:r>
          </a:p>
          <a:p>
            <a:r>
              <a:rPr lang="ru-RU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ТЕХНОПРЕДПРИНИМАТЕЛЬСТВА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09511" y="71124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2. </a:t>
            </a:r>
            <a:r>
              <a:rPr lang="ru-RU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ПЕРЕДОВЫЕ</a:t>
            </a:r>
            <a:r>
              <a:rPr lang="en-US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 </a:t>
            </a:r>
            <a:r>
              <a:rPr lang="ru-RU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ИНЖЕНЕРНЫЕ ШКОЛЫ</a:t>
            </a:r>
          </a:p>
        </p:txBody>
      </p:sp>
    </p:spTree>
    <p:extLst>
      <p:ext uri="{BB962C8B-B14F-4D97-AF65-F5344CB8AC3E}">
        <p14:creationId xmlns:p14="http://schemas.microsoft.com/office/powerpoint/2010/main" val="1401514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object 3"/>
          <p:cNvGrpSpPr/>
          <p:nvPr/>
        </p:nvGrpSpPr>
        <p:grpSpPr>
          <a:xfrm>
            <a:off x="6195585" y="1050503"/>
            <a:ext cx="5821897" cy="669638"/>
            <a:chOff x="469385" y="1528473"/>
            <a:chExt cx="8946700" cy="863600"/>
          </a:xfrm>
        </p:grpSpPr>
        <p:sp>
          <p:nvSpPr>
            <p:cNvPr id="441" name="object 4"/>
            <p:cNvSpPr/>
            <p:nvPr/>
          </p:nvSpPr>
          <p:spPr>
            <a:xfrm>
              <a:off x="469385" y="1528473"/>
              <a:ext cx="8830945" cy="863600"/>
            </a:xfrm>
            <a:custGeom>
              <a:avLst/>
              <a:gdLst/>
              <a:ahLst/>
              <a:cxnLst/>
              <a:rect l="l" t="t" r="r" b="b"/>
              <a:pathLst>
                <a:path w="8830945" h="863600">
                  <a:moveTo>
                    <a:pt x="8830547" y="0"/>
                  </a:moveTo>
                  <a:lnTo>
                    <a:pt x="0" y="0"/>
                  </a:lnTo>
                  <a:lnTo>
                    <a:pt x="0" y="863272"/>
                  </a:lnTo>
                  <a:lnTo>
                    <a:pt x="8830547" y="863272"/>
                  </a:lnTo>
                  <a:lnTo>
                    <a:pt x="8830547" y="0"/>
                  </a:lnTo>
                  <a:close/>
                </a:path>
              </a:pathLst>
            </a:custGeom>
            <a:solidFill>
              <a:srgbClr val="C7C7C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2000" kern="0" dirty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42" name="object 5"/>
            <p:cNvSpPr/>
            <p:nvPr/>
          </p:nvSpPr>
          <p:spPr>
            <a:xfrm>
              <a:off x="584505" y="2392073"/>
              <a:ext cx="8831580" cy="0"/>
            </a:xfrm>
            <a:custGeom>
              <a:avLst/>
              <a:gdLst/>
              <a:ahLst/>
              <a:cxnLst/>
              <a:rect l="l" t="t" r="r" b="b"/>
              <a:pathLst>
                <a:path w="8831580">
                  <a:moveTo>
                    <a:pt x="0" y="0"/>
                  </a:moveTo>
                  <a:lnTo>
                    <a:pt x="8831092" y="0"/>
                  </a:lnTo>
                </a:path>
              </a:pathLst>
            </a:custGeom>
            <a:ln w="10764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90" name="object 90"/>
          <p:cNvSpPr txBox="1">
            <a:spLocks noGrp="1"/>
          </p:cNvSpPr>
          <p:nvPr>
            <p:ph type="title"/>
          </p:nvPr>
        </p:nvSpPr>
        <p:spPr>
          <a:xfrm>
            <a:off x="215311" y="94050"/>
            <a:ext cx="10736417" cy="45609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algn="l">
              <a:spcBef>
                <a:spcPts val="64"/>
              </a:spcBef>
            </a:pPr>
            <a:r>
              <a:rPr lang="ru-RU" sz="2900" dirty="0">
                <a:solidFill>
                  <a:srgbClr val="FFEAAB"/>
                </a:solidFill>
                <a:latin typeface="Arial Narrow"/>
                <a:cs typeface="Arial Narrow"/>
              </a:rPr>
              <a:t>СТРАТЕГИЧЕСКИЕ ВЫЗОВЫ ГОСУДАРСТВА</a:t>
            </a:r>
            <a:endParaRPr sz="2900" dirty="0">
              <a:latin typeface="Arial Narrow"/>
              <a:cs typeface="Arial Narrow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15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729685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Скругленный прямоугольник 115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</p:grpSp>
      <p:grpSp>
        <p:nvGrpSpPr>
          <p:cNvPr id="7" name="object 3"/>
          <p:cNvGrpSpPr/>
          <p:nvPr/>
        </p:nvGrpSpPr>
        <p:grpSpPr>
          <a:xfrm>
            <a:off x="83870" y="1006737"/>
            <a:ext cx="5703652" cy="629373"/>
            <a:chOff x="584505" y="1528602"/>
            <a:chExt cx="8831580" cy="869315"/>
          </a:xfrm>
        </p:grpSpPr>
        <p:sp>
          <p:nvSpPr>
            <p:cNvPr id="8" name="object 4"/>
            <p:cNvSpPr/>
            <p:nvPr/>
          </p:nvSpPr>
          <p:spPr>
            <a:xfrm>
              <a:off x="584505" y="1528602"/>
              <a:ext cx="8830945" cy="863600"/>
            </a:xfrm>
            <a:custGeom>
              <a:avLst/>
              <a:gdLst/>
              <a:ahLst/>
              <a:cxnLst/>
              <a:rect l="l" t="t" r="r" b="b"/>
              <a:pathLst>
                <a:path w="8830945" h="863600">
                  <a:moveTo>
                    <a:pt x="8830547" y="0"/>
                  </a:moveTo>
                  <a:lnTo>
                    <a:pt x="0" y="0"/>
                  </a:lnTo>
                  <a:lnTo>
                    <a:pt x="0" y="863272"/>
                  </a:lnTo>
                  <a:lnTo>
                    <a:pt x="8830547" y="863272"/>
                  </a:lnTo>
                  <a:lnTo>
                    <a:pt x="8830547" y="0"/>
                  </a:lnTo>
                  <a:close/>
                </a:path>
              </a:pathLst>
            </a:custGeom>
            <a:solidFill>
              <a:srgbClr val="C7C7C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5"/>
            <p:cNvSpPr/>
            <p:nvPr/>
          </p:nvSpPr>
          <p:spPr>
            <a:xfrm>
              <a:off x="584505" y="2392073"/>
              <a:ext cx="8831580" cy="0"/>
            </a:xfrm>
            <a:custGeom>
              <a:avLst/>
              <a:gdLst/>
              <a:ahLst/>
              <a:cxnLst/>
              <a:rect l="l" t="t" r="r" b="b"/>
              <a:pathLst>
                <a:path w="8831580">
                  <a:moveTo>
                    <a:pt x="0" y="0"/>
                  </a:moveTo>
                  <a:lnTo>
                    <a:pt x="8831092" y="0"/>
                  </a:lnTo>
                </a:path>
              </a:pathLst>
            </a:custGeom>
            <a:ln w="10764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26991" y="623753"/>
            <a:ext cx="2545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3. </a:t>
            </a:r>
            <a:r>
              <a:rPr lang="ru-RU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УНИВЕРСИТЕТЫ 3.0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82525" y="1013484"/>
            <a:ext cx="6096000" cy="579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990">
              <a:lnSpc>
                <a:spcPts val="1900"/>
              </a:lnSpc>
            </a:pPr>
            <a:r>
              <a:rPr lang="ru-RU" sz="2000" b="1" kern="0" dirty="0">
                <a:solidFill>
                  <a:schemeClr val="bg1"/>
                </a:solidFill>
                <a:latin typeface="Arial Narrow"/>
                <a:cs typeface="Arial Narrow"/>
              </a:rPr>
              <a:t>Слабые позиции РФ по объему исследований и разработок в секторе Высшего образования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752814" y="1694823"/>
            <a:ext cx="6319804" cy="4719109"/>
            <a:chOff x="9760686" y="2662698"/>
            <a:chExt cx="6370751" cy="7960676"/>
          </a:xfrm>
        </p:grpSpPr>
        <p:sp>
          <p:nvSpPr>
            <p:cNvPr id="231" name="object 77"/>
            <p:cNvSpPr txBox="1"/>
            <p:nvPr/>
          </p:nvSpPr>
          <p:spPr>
            <a:xfrm>
              <a:off x="15636136" y="2710210"/>
              <a:ext cx="495301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5" dirty="0">
                  <a:solidFill>
                    <a:srgbClr val="FFFFFF"/>
                  </a:solidFill>
                  <a:latin typeface="Arial Narrow"/>
                  <a:cs typeface="Arial Narrow"/>
                </a:rPr>
                <a:t>74,7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32" name="object 78"/>
            <p:cNvSpPr txBox="1"/>
            <p:nvPr/>
          </p:nvSpPr>
          <p:spPr>
            <a:xfrm>
              <a:off x="14030943" y="3120978"/>
              <a:ext cx="495301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5" dirty="0">
                  <a:solidFill>
                    <a:srgbClr val="FFFFFF"/>
                  </a:solidFill>
                  <a:latin typeface="Arial Narrow"/>
                  <a:cs typeface="Arial Narrow"/>
                </a:rPr>
                <a:t>41,1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33" name="object 79"/>
            <p:cNvSpPr txBox="1"/>
            <p:nvPr/>
          </p:nvSpPr>
          <p:spPr>
            <a:xfrm>
              <a:off x="13247350" y="3509059"/>
              <a:ext cx="495301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5" dirty="0">
                  <a:solidFill>
                    <a:srgbClr val="FFFFFF"/>
                  </a:solidFill>
                  <a:latin typeface="Arial Narrow"/>
                  <a:cs typeface="Arial Narrow"/>
                </a:rPr>
                <a:t>25,1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34" name="object 80"/>
            <p:cNvSpPr txBox="1"/>
            <p:nvPr/>
          </p:nvSpPr>
          <p:spPr>
            <a:xfrm>
              <a:off x="12945792" y="3869787"/>
              <a:ext cx="495301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5" dirty="0">
                  <a:solidFill>
                    <a:srgbClr val="FFFFFF"/>
                  </a:solidFill>
                  <a:latin typeface="Arial Narrow"/>
                  <a:cs typeface="Arial Narrow"/>
                </a:rPr>
                <a:t>19,8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35" name="object 81"/>
            <p:cNvSpPr txBox="1"/>
            <p:nvPr/>
          </p:nvSpPr>
          <p:spPr>
            <a:xfrm>
              <a:off x="12679503" y="4267843"/>
              <a:ext cx="29781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5" dirty="0">
                  <a:solidFill>
                    <a:srgbClr val="FFFFFF"/>
                  </a:solidFill>
                  <a:latin typeface="Arial Narrow"/>
                  <a:cs typeface="Arial Narrow"/>
                </a:rPr>
                <a:t>14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36" name="object 82"/>
            <p:cNvSpPr txBox="1"/>
            <p:nvPr/>
          </p:nvSpPr>
          <p:spPr>
            <a:xfrm>
              <a:off x="12580760" y="4632084"/>
              <a:ext cx="495301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5" dirty="0">
                  <a:solidFill>
                    <a:srgbClr val="FFFFFF"/>
                  </a:solidFill>
                  <a:latin typeface="Arial Narrow"/>
                  <a:cs typeface="Arial Narrow"/>
                </a:rPr>
                <a:t>12,1</a:t>
              </a:r>
              <a:endParaRPr sz="1400">
                <a:latin typeface="Arial Narrow"/>
                <a:cs typeface="Arial Narrow"/>
              </a:endParaRPr>
            </a:p>
          </p:txBody>
        </p:sp>
        <p:sp>
          <p:nvSpPr>
            <p:cNvPr id="237" name="object 83"/>
            <p:cNvSpPr txBox="1"/>
            <p:nvPr/>
          </p:nvSpPr>
          <p:spPr>
            <a:xfrm>
              <a:off x="12584715" y="5011067"/>
              <a:ext cx="29781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5" dirty="0">
                  <a:solidFill>
                    <a:srgbClr val="FFFFFF"/>
                  </a:solidFill>
                  <a:latin typeface="Arial Narrow"/>
                  <a:cs typeface="Arial Narrow"/>
                </a:rPr>
                <a:t>12</a:t>
              </a:r>
              <a:endParaRPr sz="1400">
                <a:latin typeface="Arial Narrow"/>
                <a:cs typeface="Arial Narrow"/>
              </a:endParaRPr>
            </a:p>
          </p:txBody>
        </p:sp>
        <p:sp>
          <p:nvSpPr>
            <p:cNvPr id="238" name="object 84"/>
            <p:cNvSpPr txBox="1"/>
            <p:nvPr/>
          </p:nvSpPr>
          <p:spPr>
            <a:xfrm>
              <a:off x="12401373" y="5428734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8,5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39" name="object 85"/>
            <p:cNvSpPr txBox="1"/>
            <p:nvPr/>
          </p:nvSpPr>
          <p:spPr>
            <a:xfrm>
              <a:off x="12370353" y="5807899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8,1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0" name="object 86"/>
            <p:cNvSpPr txBox="1"/>
            <p:nvPr/>
          </p:nvSpPr>
          <p:spPr>
            <a:xfrm>
              <a:off x="12359898" y="6210960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7,7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1" name="object 87"/>
            <p:cNvSpPr txBox="1"/>
            <p:nvPr/>
          </p:nvSpPr>
          <p:spPr>
            <a:xfrm>
              <a:off x="12353281" y="6581962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7,3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2" name="object 88"/>
            <p:cNvSpPr txBox="1"/>
            <p:nvPr/>
          </p:nvSpPr>
          <p:spPr>
            <a:xfrm>
              <a:off x="12323646" y="6984011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6,2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3" name="object 89"/>
            <p:cNvSpPr txBox="1"/>
            <p:nvPr/>
          </p:nvSpPr>
          <p:spPr>
            <a:xfrm>
              <a:off x="12276163" y="7379872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5,8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4" name="object 90"/>
            <p:cNvSpPr txBox="1"/>
            <p:nvPr/>
          </p:nvSpPr>
          <p:spPr>
            <a:xfrm>
              <a:off x="12259796" y="7758305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5,3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5" name="object 91"/>
            <p:cNvSpPr txBox="1"/>
            <p:nvPr/>
          </p:nvSpPr>
          <p:spPr>
            <a:xfrm>
              <a:off x="12221133" y="8145563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4,6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6" name="object 92"/>
            <p:cNvSpPr txBox="1"/>
            <p:nvPr/>
          </p:nvSpPr>
          <p:spPr>
            <a:xfrm>
              <a:off x="12234224" y="8516836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4,6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7" name="object 93"/>
            <p:cNvSpPr txBox="1"/>
            <p:nvPr/>
          </p:nvSpPr>
          <p:spPr>
            <a:xfrm>
              <a:off x="12201908" y="8897537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4,1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8" name="object 94"/>
            <p:cNvSpPr txBox="1"/>
            <p:nvPr/>
          </p:nvSpPr>
          <p:spPr>
            <a:xfrm>
              <a:off x="12192661" y="9293629"/>
              <a:ext cx="167006" cy="387228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65" dirty="0">
                  <a:solidFill>
                    <a:srgbClr val="FFFFFF"/>
                  </a:solidFill>
                  <a:latin typeface="Arial Narrow"/>
                  <a:cs typeface="Arial Narrow"/>
                </a:rPr>
                <a:t>4</a:t>
              </a:r>
              <a:r>
                <a:rPr lang="ru-RU" sz="1400" b="1" spc="-165" dirty="0">
                  <a:solidFill>
                    <a:srgbClr val="FFFFFF"/>
                  </a:solidFill>
                  <a:latin typeface="Arial Narrow"/>
                  <a:cs typeface="Arial Narrow"/>
                </a:rPr>
                <a:t>0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49" name="object 95"/>
            <p:cNvSpPr txBox="1"/>
            <p:nvPr/>
          </p:nvSpPr>
          <p:spPr>
            <a:xfrm>
              <a:off x="12143295" y="9679163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3,9</a:t>
              </a:r>
              <a:endParaRPr sz="1400" dirty="0">
                <a:latin typeface="Arial Narrow"/>
                <a:cs typeface="Arial Narrow"/>
              </a:endParaRPr>
            </a:p>
          </p:txBody>
        </p:sp>
        <p:sp>
          <p:nvSpPr>
            <p:cNvPr id="250" name="object 96"/>
            <p:cNvSpPr txBox="1"/>
            <p:nvPr/>
          </p:nvSpPr>
          <p:spPr>
            <a:xfrm>
              <a:off x="12132403" y="10062894"/>
              <a:ext cx="358775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00" b="1" spc="-180" dirty="0">
                  <a:solidFill>
                    <a:srgbClr val="FFFFFF"/>
                  </a:solidFill>
                  <a:latin typeface="Arial Narrow"/>
                  <a:cs typeface="Arial Narrow"/>
                </a:rPr>
                <a:t>3,6</a:t>
              </a:r>
              <a:endParaRPr sz="1400" dirty="0">
                <a:latin typeface="Arial Narrow"/>
                <a:cs typeface="Arial Narrow"/>
              </a:endParaRPr>
            </a:p>
          </p:txBody>
        </p:sp>
        <p:grpSp>
          <p:nvGrpSpPr>
            <p:cNvPr id="251" name="object 97"/>
            <p:cNvGrpSpPr/>
            <p:nvPr/>
          </p:nvGrpSpPr>
          <p:grpSpPr>
            <a:xfrm>
              <a:off x="11989791" y="2710210"/>
              <a:ext cx="3598512" cy="7780020"/>
              <a:chOff x="11989791" y="2710210"/>
              <a:chExt cx="3598512" cy="7780020"/>
            </a:xfrm>
          </p:grpSpPr>
          <p:sp>
            <p:nvSpPr>
              <p:cNvPr id="252" name="object 98"/>
              <p:cNvSpPr/>
              <p:nvPr/>
            </p:nvSpPr>
            <p:spPr>
              <a:xfrm>
                <a:off x="11989791" y="2782096"/>
                <a:ext cx="3598512" cy="6485891"/>
              </a:xfrm>
              <a:custGeom>
                <a:avLst/>
                <a:gdLst/>
                <a:ahLst/>
                <a:cxnLst/>
                <a:rect l="l" t="t" r="r" b="b"/>
                <a:pathLst>
                  <a:path w="7232650" h="6485890">
                    <a:moveTo>
                      <a:pt x="380466" y="6219050"/>
                    </a:moveTo>
                    <a:lnTo>
                      <a:pt x="0" y="6219050"/>
                    </a:lnTo>
                    <a:lnTo>
                      <a:pt x="0" y="6485649"/>
                    </a:lnTo>
                    <a:lnTo>
                      <a:pt x="380466" y="6485649"/>
                    </a:lnTo>
                    <a:lnTo>
                      <a:pt x="380466" y="6219050"/>
                    </a:lnTo>
                    <a:close/>
                  </a:path>
                  <a:path w="7232650" h="6485890">
                    <a:moveTo>
                      <a:pt x="439013" y="5830367"/>
                    </a:moveTo>
                    <a:lnTo>
                      <a:pt x="0" y="5830367"/>
                    </a:lnTo>
                    <a:lnTo>
                      <a:pt x="0" y="6096965"/>
                    </a:lnTo>
                    <a:lnTo>
                      <a:pt x="439013" y="6096965"/>
                    </a:lnTo>
                    <a:lnTo>
                      <a:pt x="439013" y="5830367"/>
                    </a:lnTo>
                    <a:close/>
                  </a:path>
                  <a:path w="7232650" h="6485890">
                    <a:moveTo>
                      <a:pt x="439013" y="5441670"/>
                    </a:moveTo>
                    <a:lnTo>
                      <a:pt x="0" y="5441670"/>
                    </a:lnTo>
                    <a:lnTo>
                      <a:pt x="0" y="5708269"/>
                    </a:lnTo>
                    <a:lnTo>
                      <a:pt x="439013" y="5708269"/>
                    </a:lnTo>
                    <a:lnTo>
                      <a:pt x="439013" y="5441670"/>
                    </a:lnTo>
                    <a:close/>
                  </a:path>
                  <a:path w="7232650" h="6485890">
                    <a:moveTo>
                      <a:pt x="493814" y="5052987"/>
                    </a:moveTo>
                    <a:lnTo>
                      <a:pt x="0" y="5052987"/>
                    </a:lnTo>
                    <a:lnTo>
                      <a:pt x="0" y="5319585"/>
                    </a:lnTo>
                    <a:lnTo>
                      <a:pt x="493814" y="5319585"/>
                    </a:lnTo>
                    <a:lnTo>
                      <a:pt x="493814" y="5052987"/>
                    </a:lnTo>
                    <a:close/>
                  </a:path>
                  <a:path w="7232650" h="6485890">
                    <a:moveTo>
                      <a:pt x="546519" y="4664303"/>
                    </a:moveTo>
                    <a:lnTo>
                      <a:pt x="0" y="4664303"/>
                    </a:lnTo>
                    <a:lnTo>
                      <a:pt x="0" y="4930902"/>
                    </a:lnTo>
                    <a:lnTo>
                      <a:pt x="546519" y="4930902"/>
                    </a:lnTo>
                    <a:lnTo>
                      <a:pt x="546519" y="4664303"/>
                    </a:lnTo>
                    <a:close/>
                  </a:path>
                  <a:path w="7232650" h="6485890">
                    <a:moveTo>
                      <a:pt x="582345" y="4275620"/>
                    </a:moveTo>
                    <a:lnTo>
                      <a:pt x="0" y="4275620"/>
                    </a:lnTo>
                    <a:lnTo>
                      <a:pt x="0" y="4542218"/>
                    </a:lnTo>
                    <a:lnTo>
                      <a:pt x="582345" y="4542218"/>
                    </a:lnTo>
                    <a:lnTo>
                      <a:pt x="582345" y="4275620"/>
                    </a:lnTo>
                    <a:close/>
                  </a:path>
                  <a:path w="7232650" h="6485890">
                    <a:moveTo>
                      <a:pt x="698398" y="3886924"/>
                    </a:moveTo>
                    <a:lnTo>
                      <a:pt x="0" y="3886924"/>
                    </a:lnTo>
                    <a:lnTo>
                      <a:pt x="0" y="4153522"/>
                    </a:lnTo>
                    <a:lnTo>
                      <a:pt x="698398" y="4153522"/>
                    </a:lnTo>
                    <a:lnTo>
                      <a:pt x="698398" y="3886924"/>
                    </a:lnTo>
                    <a:close/>
                  </a:path>
                  <a:path w="7232650" h="6485890">
                    <a:moveTo>
                      <a:pt x="711314" y="3498240"/>
                    </a:moveTo>
                    <a:lnTo>
                      <a:pt x="0" y="3498240"/>
                    </a:lnTo>
                    <a:lnTo>
                      <a:pt x="0" y="3764838"/>
                    </a:lnTo>
                    <a:lnTo>
                      <a:pt x="711314" y="3764838"/>
                    </a:lnTo>
                    <a:lnTo>
                      <a:pt x="711314" y="3498240"/>
                    </a:lnTo>
                    <a:close/>
                  </a:path>
                  <a:path w="7232650" h="6485890">
                    <a:moveTo>
                      <a:pt x="759066" y="3109544"/>
                    </a:moveTo>
                    <a:lnTo>
                      <a:pt x="0" y="3109544"/>
                    </a:lnTo>
                    <a:lnTo>
                      <a:pt x="0" y="3376142"/>
                    </a:lnTo>
                    <a:lnTo>
                      <a:pt x="759066" y="3376142"/>
                    </a:lnTo>
                    <a:lnTo>
                      <a:pt x="759066" y="3109544"/>
                    </a:lnTo>
                    <a:close/>
                  </a:path>
                  <a:path w="7232650" h="6485890">
                    <a:moveTo>
                      <a:pt x="819492" y="2720860"/>
                    </a:moveTo>
                    <a:lnTo>
                      <a:pt x="0" y="2720860"/>
                    </a:lnTo>
                    <a:lnTo>
                      <a:pt x="0" y="2987459"/>
                    </a:lnTo>
                    <a:lnTo>
                      <a:pt x="819492" y="2987459"/>
                    </a:lnTo>
                    <a:lnTo>
                      <a:pt x="819492" y="2720860"/>
                    </a:lnTo>
                    <a:close/>
                  </a:path>
                  <a:path w="7232650" h="6485890">
                    <a:moveTo>
                      <a:pt x="1153439" y="2332164"/>
                    </a:moveTo>
                    <a:lnTo>
                      <a:pt x="0" y="2332164"/>
                    </a:lnTo>
                    <a:lnTo>
                      <a:pt x="0" y="2598763"/>
                    </a:lnTo>
                    <a:lnTo>
                      <a:pt x="1153439" y="2598763"/>
                    </a:lnTo>
                    <a:lnTo>
                      <a:pt x="1153439" y="2332164"/>
                    </a:lnTo>
                    <a:close/>
                  </a:path>
                  <a:path w="7232650" h="6485890">
                    <a:moveTo>
                      <a:pt x="1153439" y="1943468"/>
                    </a:moveTo>
                    <a:lnTo>
                      <a:pt x="0" y="1943468"/>
                    </a:lnTo>
                    <a:lnTo>
                      <a:pt x="0" y="2210079"/>
                    </a:lnTo>
                    <a:lnTo>
                      <a:pt x="1153439" y="2210079"/>
                    </a:lnTo>
                    <a:lnTo>
                      <a:pt x="1153439" y="1943468"/>
                    </a:lnTo>
                    <a:close/>
                  </a:path>
                  <a:path w="7232650" h="6485890">
                    <a:moveTo>
                      <a:pt x="1352816" y="1554759"/>
                    </a:moveTo>
                    <a:lnTo>
                      <a:pt x="0" y="1554759"/>
                    </a:lnTo>
                    <a:lnTo>
                      <a:pt x="0" y="1821370"/>
                    </a:lnTo>
                    <a:lnTo>
                      <a:pt x="1352816" y="1821370"/>
                    </a:lnTo>
                    <a:lnTo>
                      <a:pt x="1352816" y="1554759"/>
                    </a:lnTo>
                    <a:close/>
                  </a:path>
                  <a:path w="7232650" h="6485890">
                    <a:moveTo>
                      <a:pt x="1899158" y="1166075"/>
                    </a:moveTo>
                    <a:lnTo>
                      <a:pt x="0" y="1166075"/>
                    </a:lnTo>
                    <a:lnTo>
                      <a:pt x="0" y="1432674"/>
                    </a:lnTo>
                    <a:lnTo>
                      <a:pt x="1899158" y="1432674"/>
                    </a:lnTo>
                    <a:lnTo>
                      <a:pt x="1899158" y="1166075"/>
                    </a:lnTo>
                    <a:close/>
                  </a:path>
                  <a:path w="7232650" h="6485890">
                    <a:moveTo>
                      <a:pt x="2434298" y="777392"/>
                    </a:moveTo>
                    <a:lnTo>
                      <a:pt x="0" y="777392"/>
                    </a:lnTo>
                    <a:lnTo>
                      <a:pt x="0" y="1043990"/>
                    </a:lnTo>
                    <a:lnTo>
                      <a:pt x="2434298" y="1043990"/>
                    </a:lnTo>
                    <a:lnTo>
                      <a:pt x="2434298" y="777392"/>
                    </a:lnTo>
                    <a:close/>
                  </a:path>
                  <a:path w="7232650" h="6485890">
                    <a:moveTo>
                      <a:pt x="3976293" y="388696"/>
                    </a:moveTo>
                    <a:lnTo>
                      <a:pt x="0" y="388696"/>
                    </a:lnTo>
                    <a:lnTo>
                      <a:pt x="0" y="655307"/>
                    </a:lnTo>
                    <a:lnTo>
                      <a:pt x="3976293" y="655307"/>
                    </a:lnTo>
                    <a:lnTo>
                      <a:pt x="3976293" y="388696"/>
                    </a:lnTo>
                    <a:close/>
                  </a:path>
                  <a:path w="7232650" h="6485890">
                    <a:moveTo>
                      <a:pt x="7232358" y="0"/>
                    </a:moveTo>
                    <a:lnTo>
                      <a:pt x="0" y="0"/>
                    </a:lnTo>
                    <a:lnTo>
                      <a:pt x="0" y="266611"/>
                    </a:lnTo>
                    <a:lnTo>
                      <a:pt x="7232358" y="266611"/>
                    </a:lnTo>
                    <a:lnTo>
                      <a:pt x="7232358" y="0"/>
                    </a:lnTo>
                    <a:close/>
                  </a:path>
                </a:pathLst>
              </a:custGeom>
              <a:solidFill>
                <a:srgbClr val="008ED9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53" name="object 99"/>
              <p:cNvSpPr/>
              <p:nvPr/>
            </p:nvSpPr>
            <p:spPr>
              <a:xfrm>
                <a:off x="11989792" y="9389829"/>
                <a:ext cx="17170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266700">
                    <a:moveTo>
                      <a:pt x="380470" y="0"/>
                    </a:moveTo>
                    <a:lnTo>
                      <a:pt x="0" y="0"/>
                    </a:lnTo>
                    <a:lnTo>
                      <a:pt x="0" y="266599"/>
                    </a:lnTo>
                    <a:lnTo>
                      <a:pt x="380470" y="266599"/>
                    </a:lnTo>
                    <a:lnTo>
                      <a:pt x="380470" y="0"/>
                    </a:lnTo>
                    <a:close/>
                  </a:path>
                </a:pathLst>
              </a:custGeom>
              <a:solidFill>
                <a:srgbClr val="F99D1C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54" name="object 100"/>
              <p:cNvSpPr/>
              <p:nvPr/>
            </p:nvSpPr>
            <p:spPr>
              <a:xfrm>
                <a:off x="11989791" y="9778510"/>
                <a:ext cx="142611" cy="655320"/>
              </a:xfrm>
              <a:custGeom>
                <a:avLst/>
                <a:gdLst/>
                <a:ahLst/>
                <a:cxnLst/>
                <a:rect l="l" t="t" r="r" b="b"/>
                <a:pathLst>
                  <a:path w="365759" h="655320">
                    <a:moveTo>
                      <a:pt x="332435" y="388696"/>
                    </a:moveTo>
                    <a:lnTo>
                      <a:pt x="0" y="388696"/>
                    </a:lnTo>
                    <a:lnTo>
                      <a:pt x="0" y="655294"/>
                    </a:lnTo>
                    <a:lnTo>
                      <a:pt x="332435" y="655294"/>
                    </a:lnTo>
                    <a:lnTo>
                      <a:pt x="332435" y="388696"/>
                    </a:lnTo>
                    <a:close/>
                  </a:path>
                  <a:path w="365759" h="655320">
                    <a:moveTo>
                      <a:pt x="365556" y="0"/>
                    </a:moveTo>
                    <a:lnTo>
                      <a:pt x="0" y="0"/>
                    </a:lnTo>
                    <a:lnTo>
                      <a:pt x="0" y="266598"/>
                    </a:lnTo>
                    <a:lnTo>
                      <a:pt x="365556" y="266598"/>
                    </a:lnTo>
                    <a:lnTo>
                      <a:pt x="365556" y="0"/>
                    </a:lnTo>
                    <a:close/>
                  </a:path>
                </a:pathLst>
              </a:custGeom>
              <a:solidFill>
                <a:srgbClr val="008ED9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55" name="object 101"/>
              <p:cNvSpPr/>
              <p:nvPr/>
            </p:nvSpPr>
            <p:spPr>
              <a:xfrm>
                <a:off x="11989791" y="2710210"/>
                <a:ext cx="0" cy="7780020"/>
              </a:xfrm>
              <a:custGeom>
                <a:avLst/>
                <a:gdLst/>
                <a:ahLst/>
                <a:cxnLst/>
                <a:rect l="l" t="t" r="r" b="b"/>
                <a:pathLst>
                  <a:path h="7780020">
                    <a:moveTo>
                      <a:pt x="0" y="0"/>
                    </a:moveTo>
                    <a:lnTo>
                      <a:pt x="0" y="7780014"/>
                    </a:lnTo>
                  </a:path>
                </a:pathLst>
              </a:custGeom>
              <a:ln w="7423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</p:grpSp>
        <p:sp>
          <p:nvSpPr>
            <p:cNvPr id="256" name="object 102"/>
            <p:cNvSpPr txBox="1"/>
            <p:nvPr/>
          </p:nvSpPr>
          <p:spPr>
            <a:xfrm>
              <a:off x="9760686" y="2662698"/>
              <a:ext cx="2057401" cy="79606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580515" marR="30480" indent="-66040" algn="r">
                <a:lnSpc>
                  <a:spcPts val="1800"/>
                </a:lnSpc>
              </a:pPr>
              <a:r>
                <a:rPr sz="1050" spc="110" dirty="0">
                  <a:solidFill>
                    <a:srgbClr val="FFFFFF"/>
                  </a:solidFill>
                  <a:latin typeface="Trebuchet MS"/>
                  <a:cs typeface="Trebuchet MS"/>
                </a:rPr>
                <a:t>США </a:t>
              </a:r>
              <a:r>
                <a:rPr sz="1050" spc="85" dirty="0">
                  <a:solidFill>
                    <a:srgbClr val="FFFFFF"/>
                  </a:solidFill>
                  <a:latin typeface="Trebuchet MS"/>
                  <a:cs typeface="Trebuchet MS"/>
                </a:rPr>
                <a:t>КНР</a:t>
              </a:r>
              <a:endParaRPr sz="1050" dirty="0">
                <a:latin typeface="Trebuchet MS"/>
                <a:cs typeface="Trebuchet MS"/>
              </a:endParaRPr>
            </a:p>
            <a:p>
              <a:pPr marL="1102995" marR="30480" indent="-116205" algn="r">
                <a:lnSpc>
                  <a:spcPts val="1800"/>
                </a:lnSpc>
              </a:pPr>
              <a:r>
                <a:rPr sz="1050" spc="40" dirty="0">
                  <a:solidFill>
                    <a:srgbClr val="FFFFFF"/>
                  </a:solidFill>
                  <a:latin typeface="Trebuchet MS"/>
                  <a:cs typeface="Trebuchet MS"/>
                </a:rPr>
                <a:t>Германия </a:t>
              </a:r>
              <a:r>
                <a:rPr sz="1050" spc="-10" dirty="0">
                  <a:solidFill>
                    <a:srgbClr val="FFFFFF"/>
                  </a:solidFill>
                  <a:latin typeface="Trebuchet MS"/>
                  <a:cs typeface="Trebuchet MS"/>
                </a:rPr>
                <a:t>Япония Франция </a:t>
              </a:r>
              <a:r>
                <a:rPr sz="1050" spc="65" dirty="0">
                  <a:solidFill>
                    <a:srgbClr val="FFFFFF"/>
                  </a:solidFill>
                  <a:latin typeface="Trebuchet MS"/>
                  <a:cs typeface="Trebuchet MS"/>
                </a:rPr>
                <a:t>Канада</a:t>
              </a:r>
              <a:endParaRPr sz="1050" dirty="0">
                <a:latin typeface="Trebuchet MS"/>
                <a:cs typeface="Trebuchet MS"/>
              </a:endParaRPr>
            </a:p>
            <a:p>
              <a:pPr marR="30480" algn="r">
                <a:lnSpc>
                  <a:spcPts val="1800"/>
                </a:lnSpc>
              </a:pPr>
              <a:r>
                <a:rPr sz="1050" spc="45" dirty="0">
                  <a:solidFill>
                    <a:srgbClr val="FFFFFF"/>
                  </a:solidFill>
                  <a:latin typeface="Trebuchet MS"/>
                  <a:cs typeface="Trebuchet MS"/>
                </a:rPr>
                <a:t>Великобритания</a:t>
              </a:r>
              <a:endParaRPr sz="1050" dirty="0">
                <a:latin typeface="Trebuchet MS"/>
                <a:cs typeface="Trebuchet MS"/>
              </a:endParaRPr>
            </a:p>
            <a:p>
              <a:pPr marL="38100" marR="31115" indent="1212215" algn="r">
                <a:lnSpc>
                  <a:spcPts val="1800"/>
                </a:lnSpc>
              </a:pPr>
              <a:r>
                <a:rPr sz="1050" spc="55" dirty="0">
                  <a:solidFill>
                    <a:srgbClr val="FFFFFF"/>
                  </a:solidFill>
                  <a:latin typeface="Trebuchet MS"/>
                  <a:cs typeface="Trebuchet MS"/>
                </a:rPr>
                <a:t>Италия </a:t>
              </a:r>
              <a:r>
                <a:rPr sz="1050" dirty="0">
                  <a:solidFill>
                    <a:srgbClr val="FFFFFF"/>
                  </a:solidFill>
                  <a:latin typeface="Trebuchet MS"/>
                  <a:cs typeface="Trebuchet MS"/>
                </a:rPr>
                <a:t>Республика</a:t>
              </a:r>
              <a:r>
                <a:rPr sz="1050" spc="420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050" spc="-10" dirty="0">
                  <a:solidFill>
                    <a:srgbClr val="FFFFFF"/>
                  </a:solidFill>
                  <a:latin typeface="Trebuchet MS"/>
                  <a:cs typeface="Trebuchet MS"/>
                </a:rPr>
                <a:t>Корея</a:t>
              </a:r>
              <a:endParaRPr sz="1050" dirty="0">
                <a:latin typeface="Trebuchet MS"/>
                <a:cs typeface="Trebuchet MS"/>
              </a:endParaRPr>
            </a:p>
            <a:p>
              <a:pPr marR="31750" algn="r">
                <a:lnSpc>
                  <a:spcPts val="1800"/>
                </a:lnSpc>
              </a:pPr>
              <a:r>
                <a:rPr sz="1050" spc="65" dirty="0">
                  <a:solidFill>
                    <a:srgbClr val="FFFFFF"/>
                  </a:solidFill>
                  <a:latin typeface="Trebuchet MS"/>
                  <a:cs typeface="Trebuchet MS"/>
                </a:rPr>
                <a:t>Австралия</a:t>
              </a:r>
              <a:endParaRPr sz="1050" dirty="0">
                <a:latin typeface="Trebuchet MS"/>
                <a:cs typeface="Trebuchet MS"/>
              </a:endParaRPr>
            </a:p>
            <a:p>
              <a:pPr marL="666750" marR="30480" indent="594995" algn="r">
                <a:lnSpc>
                  <a:spcPts val="1800"/>
                </a:lnSpc>
              </a:pPr>
              <a:r>
                <a:rPr sz="1050" spc="-10" dirty="0">
                  <a:solidFill>
                    <a:srgbClr val="FFFFFF"/>
                  </a:solidFill>
                  <a:latin typeface="Trebuchet MS"/>
                  <a:cs typeface="Trebuchet MS"/>
                </a:rPr>
                <a:t>Турция </a:t>
              </a:r>
              <a:r>
                <a:rPr sz="1050" spc="55" dirty="0">
                  <a:solidFill>
                    <a:srgbClr val="FFFFFF"/>
                  </a:solidFill>
                  <a:latin typeface="Trebuchet MS"/>
                  <a:cs typeface="Trebuchet MS"/>
                </a:rPr>
                <a:t>Испания </a:t>
              </a:r>
              <a:r>
                <a:rPr sz="1050" spc="55" dirty="0" err="1">
                  <a:solidFill>
                    <a:srgbClr val="FFFFFF"/>
                  </a:solidFill>
                  <a:latin typeface="Trebuchet MS"/>
                  <a:cs typeface="Trebuchet MS"/>
                </a:rPr>
                <a:t>Нидерланды</a:t>
              </a:r>
              <a:r>
                <a:rPr sz="1050" spc="55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1050" spc="65" dirty="0" err="1">
                  <a:solidFill>
                    <a:srgbClr val="FFFFFF"/>
                  </a:solidFill>
                  <a:latin typeface="Trebuchet MS"/>
                  <a:cs typeface="Trebuchet MS"/>
                </a:rPr>
                <a:t>Швейцария</a:t>
              </a:r>
              <a:endParaRPr lang="en-GB" sz="1050" spc="65" dirty="0">
                <a:solidFill>
                  <a:srgbClr val="FFFFFF"/>
                </a:solidFill>
                <a:latin typeface="Trebuchet MS"/>
                <a:cs typeface="Trebuchet MS"/>
              </a:endParaRPr>
            </a:p>
            <a:p>
              <a:pPr marL="666750" marR="30480" indent="594995" algn="r">
                <a:lnSpc>
                  <a:spcPts val="1800"/>
                </a:lnSpc>
              </a:pPr>
              <a:r>
                <a:rPr lang="ru-RU" sz="1050" spc="65" dirty="0">
                  <a:solidFill>
                    <a:srgbClr val="FFFFFF"/>
                  </a:solidFill>
                  <a:latin typeface="Trebuchet MS"/>
                  <a:cs typeface="Trebuchet MS"/>
                </a:rPr>
                <a:t>Польша</a:t>
              </a:r>
              <a:endParaRPr lang="en-GB" sz="1050" spc="65" dirty="0">
                <a:solidFill>
                  <a:srgbClr val="FFFFFF"/>
                </a:solidFill>
                <a:latin typeface="Trebuchet MS"/>
                <a:cs typeface="Trebuchet MS"/>
              </a:endParaRPr>
            </a:p>
            <a:p>
              <a:pPr marL="666750" marR="30480" indent="594995" algn="r">
                <a:lnSpc>
                  <a:spcPts val="1800"/>
                </a:lnSpc>
              </a:pPr>
              <a:r>
                <a:rPr lang="ru-RU" sz="1050" spc="65" dirty="0">
                  <a:solidFill>
                    <a:srgbClr val="FFFFFF"/>
                  </a:solidFill>
                  <a:latin typeface="Trebuchet MS"/>
                  <a:cs typeface="Trebuchet MS"/>
                </a:rPr>
                <a:t>Швеция</a:t>
              </a:r>
            </a:p>
            <a:p>
              <a:pPr marL="666750" marR="30480" indent="594995" algn="r">
                <a:lnSpc>
                  <a:spcPts val="1800"/>
                </a:lnSpc>
              </a:pPr>
              <a:r>
                <a:rPr lang="ru-RU" sz="1050" spc="65" dirty="0">
                  <a:solidFill>
                    <a:srgbClr val="FFFFFF"/>
                  </a:solidFill>
                  <a:latin typeface="Trebuchet MS"/>
                  <a:cs typeface="Trebuchet MS"/>
                </a:rPr>
                <a:t>Мексика</a:t>
              </a:r>
            </a:p>
            <a:p>
              <a:pPr marL="734060" marR="30480" indent="459105" algn="r">
                <a:lnSpc>
                  <a:spcPts val="1800"/>
                </a:lnSpc>
                <a:tabLst>
                  <a:tab pos="1270000" algn="l"/>
                </a:tabLst>
              </a:pPr>
              <a:r>
                <a:rPr sz="2000" spc="120" baseline="-8547" dirty="0">
                  <a:solidFill>
                    <a:srgbClr val="F99D1C"/>
                  </a:solidFill>
                  <a:latin typeface="Segoe UI Symbol"/>
                  <a:cs typeface="Segoe UI Symbol"/>
                </a:rPr>
                <a:t>18</a:t>
              </a:r>
              <a:r>
                <a:rPr lang="ru-RU" sz="2000" spc="120" baseline="-8547" dirty="0">
                  <a:solidFill>
                    <a:srgbClr val="F99D1C"/>
                  </a:solidFill>
                  <a:latin typeface="Segoe UI Symbol"/>
                  <a:cs typeface="Segoe UI Symbol"/>
                </a:rPr>
                <a:t>  </a:t>
              </a:r>
              <a:r>
                <a:rPr sz="1050" b="1" spc="130" dirty="0" err="1">
                  <a:solidFill>
                    <a:srgbClr val="F99D1C"/>
                  </a:solidFill>
                  <a:latin typeface="Arial Narrow"/>
                  <a:cs typeface="Arial Narrow"/>
                </a:rPr>
                <a:t>Россия</a:t>
              </a:r>
              <a:endParaRPr lang="ru-RU" sz="1050" b="1" spc="130" dirty="0">
                <a:solidFill>
                  <a:srgbClr val="F99D1C"/>
                </a:solidFill>
                <a:latin typeface="Arial Narrow"/>
                <a:cs typeface="Arial Narrow"/>
              </a:endParaRPr>
            </a:p>
            <a:p>
              <a:pPr marL="734060" marR="30480" indent="459105" algn="r">
                <a:lnSpc>
                  <a:spcPts val="1800"/>
                </a:lnSpc>
                <a:tabLst>
                  <a:tab pos="1270000" algn="l"/>
                </a:tabLst>
              </a:pPr>
              <a:r>
                <a:rPr lang="ru-RU" sz="1050" spc="45" dirty="0">
                  <a:solidFill>
                    <a:srgbClr val="FFFFFF"/>
                  </a:solidFill>
                  <a:latin typeface="Trebuchet MS"/>
                  <a:cs typeface="Trebuchet MS"/>
                </a:rPr>
                <a:t>Тайвань</a:t>
              </a:r>
            </a:p>
            <a:p>
              <a:pPr marL="734060" marR="30480" indent="459105" algn="r">
                <a:lnSpc>
                  <a:spcPts val="1800"/>
                </a:lnSpc>
                <a:tabLst>
                  <a:tab pos="1270000" algn="l"/>
                </a:tabLst>
              </a:pPr>
              <a:r>
                <a:rPr lang="ru-RU" sz="1050" spc="65" dirty="0">
                  <a:solidFill>
                    <a:srgbClr val="FFFFFF"/>
                  </a:solidFill>
                  <a:latin typeface="Trebuchet MS"/>
                  <a:cs typeface="Trebuchet MS"/>
                </a:rPr>
                <a:t>Австрия</a:t>
              </a:r>
              <a:endParaRPr lang="ru-RU" sz="1050" dirty="0">
                <a:latin typeface="Trebuchet MS"/>
                <a:cs typeface="Trebuchet MS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238059" y="1846986"/>
            <a:ext cx="6586580" cy="4424505"/>
            <a:chOff x="11590033" y="2735572"/>
            <a:chExt cx="9199662" cy="7857252"/>
          </a:xfrm>
        </p:grpSpPr>
        <p:grpSp>
          <p:nvGrpSpPr>
            <p:cNvPr id="348" name="object 78"/>
            <p:cNvGrpSpPr/>
            <p:nvPr/>
          </p:nvGrpSpPr>
          <p:grpSpPr>
            <a:xfrm>
              <a:off x="11590033" y="3159170"/>
              <a:ext cx="8044180" cy="2188210"/>
              <a:chOff x="11590033" y="3159170"/>
              <a:chExt cx="8044180" cy="2188210"/>
            </a:xfrm>
          </p:grpSpPr>
          <p:sp>
            <p:nvSpPr>
              <p:cNvPr id="349" name="object 79"/>
              <p:cNvSpPr/>
              <p:nvPr/>
            </p:nvSpPr>
            <p:spPr>
              <a:xfrm>
                <a:off x="11597971" y="5338863"/>
                <a:ext cx="80283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028305">
                    <a:moveTo>
                      <a:pt x="0" y="0"/>
                    </a:moveTo>
                    <a:lnTo>
                      <a:pt x="8027881" y="0"/>
                    </a:lnTo>
                  </a:path>
                </a:pathLst>
              </a:custGeom>
              <a:ln w="15706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pic>
            <p:nvPicPr>
              <p:cNvPr id="350" name="object 8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916673" y="3337908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351" name="object 8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719162" y="3198017"/>
                <a:ext cx="165366" cy="165366"/>
              </a:xfrm>
              <a:prstGeom prst="rect">
                <a:avLst/>
              </a:prstGeom>
            </p:spPr>
          </p:pic>
          <p:pic>
            <p:nvPicPr>
              <p:cNvPr id="352" name="object 8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521546" y="3201902"/>
                <a:ext cx="165366" cy="165366"/>
              </a:xfrm>
              <a:prstGeom prst="rect">
                <a:avLst/>
              </a:prstGeom>
            </p:spPr>
          </p:pic>
          <p:pic>
            <p:nvPicPr>
              <p:cNvPr id="353" name="object 8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325814" y="3252414"/>
                <a:ext cx="165366" cy="165366"/>
              </a:xfrm>
              <a:prstGeom prst="rect">
                <a:avLst/>
              </a:prstGeom>
            </p:spPr>
          </p:pic>
          <p:pic>
            <p:nvPicPr>
              <p:cNvPr id="354" name="object 8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128303" y="3194133"/>
                <a:ext cx="165366" cy="165366"/>
              </a:xfrm>
              <a:prstGeom prst="rect">
                <a:avLst/>
              </a:prstGeom>
            </p:spPr>
          </p:pic>
          <p:pic>
            <p:nvPicPr>
              <p:cNvPr id="355" name="object 8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930687" y="3159170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356" name="object 8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733071" y="3328191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357" name="object 8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535455" y="3491391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358" name="object 88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339828" y="3672076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359" name="object 8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9142212" y="3738137"/>
                <a:ext cx="165366" cy="165356"/>
              </a:xfrm>
              <a:prstGeom prst="rect">
                <a:avLst/>
              </a:prstGeom>
            </p:spPr>
          </p:pic>
        </p:grpSp>
        <p:sp>
          <p:nvSpPr>
            <p:cNvPr id="360" name="object 90"/>
            <p:cNvSpPr txBox="1"/>
            <p:nvPr/>
          </p:nvSpPr>
          <p:spPr>
            <a:xfrm>
              <a:off x="11803274" y="2913614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71194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361" name="object 91"/>
            <p:cNvSpPr txBox="1"/>
            <p:nvPr/>
          </p:nvSpPr>
          <p:spPr>
            <a:xfrm>
              <a:off x="13359551" y="2840777"/>
              <a:ext cx="549772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  <a:tabLst>
                  <a:tab pos="815340" algn="l"/>
                </a:tabLst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75498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362" name="object 92"/>
            <p:cNvSpPr txBox="1"/>
            <p:nvPr/>
          </p:nvSpPr>
          <p:spPr>
            <a:xfrm>
              <a:off x="14211744" y="2828902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73869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363" name="object 93"/>
            <p:cNvSpPr txBox="1"/>
            <p:nvPr/>
          </p:nvSpPr>
          <p:spPr>
            <a:xfrm>
              <a:off x="15014567" y="2770349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75715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364" name="object 94"/>
            <p:cNvSpPr txBox="1"/>
            <p:nvPr/>
          </p:nvSpPr>
          <p:spPr>
            <a:xfrm>
              <a:off x="15817391" y="2735572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76813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365" name="object 95"/>
            <p:cNvSpPr txBox="1"/>
            <p:nvPr/>
          </p:nvSpPr>
          <p:spPr>
            <a:xfrm>
              <a:off x="16620214" y="2904103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71492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366" name="object 96"/>
            <p:cNvSpPr txBox="1"/>
            <p:nvPr/>
          </p:nvSpPr>
          <p:spPr>
            <a:xfrm>
              <a:off x="17423036" y="3066094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66376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367" name="object 97"/>
            <p:cNvSpPr txBox="1"/>
            <p:nvPr/>
          </p:nvSpPr>
          <p:spPr>
            <a:xfrm>
              <a:off x="18225859" y="3247998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60634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368" name="object 98"/>
            <p:cNvSpPr txBox="1"/>
            <p:nvPr/>
          </p:nvSpPr>
          <p:spPr>
            <a:xfrm>
              <a:off x="19028683" y="3314282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58537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369" name="object 99"/>
            <p:cNvSpPr txBox="1"/>
            <p:nvPr/>
          </p:nvSpPr>
          <p:spPr>
            <a:xfrm>
              <a:off x="11807882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2010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0" name="object 100"/>
            <p:cNvSpPr txBox="1"/>
            <p:nvPr/>
          </p:nvSpPr>
          <p:spPr>
            <a:xfrm>
              <a:off x="12610579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2011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1" name="object 101"/>
            <p:cNvSpPr txBox="1"/>
            <p:nvPr/>
          </p:nvSpPr>
          <p:spPr>
            <a:xfrm>
              <a:off x="13413458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2012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2" name="object 102"/>
            <p:cNvSpPr txBox="1"/>
            <p:nvPr/>
          </p:nvSpPr>
          <p:spPr>
            <a:xfrm>
              <a:off x="14216335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2013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3" name="object 103"/>
            <p:cNvSpPr txBox="1"/>
            <p:nvPr/>
          </p:nvSpPr>
          <p:spPr>
            <a:xfrm>
              <a:off x="15019215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2014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4" name="object 104"/>
            <p:cNvSpPr txBox="1"/>
            <p:nvPr/>
          </p:nvSpPr>
          <p:spPr>
            <a:xfrm>
              <a:off x="15822092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2015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5" name="object 105"/>
            <p:cNvSpPr txBox="1"/>
            <p:nvPr/>
          </p:nvSpPr>
          <p:spPr>
            <a:xfrm>
              <a:off x="16624969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2016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6" name="object 106"/>
            <p:cNvSpPr txBox="1"/>
            <p:nvPr/>
          </p:nvSpPr>
          <p:spPr>
            <a:xfrm>
              <a:off x="17427847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2017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7" name="object 107"/>
            <p:cNvSpPr txBox="1"/>
            <p:nvPr/>
          </p:nvSpPr>
          <p:spPr>
            <a:xfrm>
              <a:off x="18230724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2018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378" name="object 108"/>
            <p:cNvSpPr txBox="1"/>
            <p:nvPr/>
          </p:nvSpPr>
          <p:spPr>
            <a:xfrm>
              <a:off x="19033604" y="5375410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2019</a:t>
              </a:r>
              <a:endParaRPr sz="1100">
                <a:latin typeface="Arial Narrow"/>
                <a:cs typeface="Arial Narrow"/>
              </a:endParaRPr>
            </a:p>
          </p:txBody>
        </p:sp>
        <p:grpSp>
          <p:nvGrpSpPr>
            <p:cNvPr id="379" name="object 109"/>
            <p:cNvGrpSpPr/>
            <p:nvPr/>
          </p:nvGrpSpPr>
          <p:grpSpPr>
            <a:xfrm>
              <a:off x="11681738" y="3236006"/>
              <a:ext cx="7961630" cy="4180985"/>
              <a:chOff x="11681738" y="3236006"/>
              <a:chExt cx="7961630" cy="4180985"/>
            </a:xfrm>
          </p:grpSpPr>
          <p:sp>
            <p:nvSpPr>
              <p:cNvPr id="380" name="object 110"/>
              <p:cNvSpPr/>
              <p:nvPr/>
            </p:nvSpPr>
            <p:spPr>
              <a:xfrm>
                <a:off x="11999110" y="3236006"/>
                <a:ext cx="7225665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7225665" h="593089">
                    <a:moveTo>
                      <a:pt x="0" y="182999"/>
                    </a:moveTo>
                    <a:lnTo>
                      <a:pt x="804342" y="39789"/>
                    </a:lnTo>
                    <a:lnTo>
                      <a:pt x="1606746" y="41778"/>
                    </a:lnTo>
                    <a:lnTo>
                      <a:pt x="2409141" y="95484"/>
                    </a:lnTo>
                    <a:lnTo>
                      <a:pt x="3211535" y="35810"/>
                    </a:lnTo>
                    <a:lnTo>
                      <a:pt x="4015877" y="0"/>
                    </a:lnTo>
                    <a:lnTo>
                      <a:pt x="4818282" y="173052"/>
                    </a:lnTo>
                    <a:lnTo>
                      <a:pt x="5620687" y="338146"/>
                    </a:lnTo>
                    <a:lnTo>
                      <a:pt x="6423081" y="525114"/>
                    </a:lnTo>
                    <a:lnTo>
                      <a:pt x="7225476" y="592735"/>
                    </a:lnTo>
                  </a:path>
                </a:pathLst>
              </a:custGeom>
              <a:ln w="83767">
                <a:solidFill>
                  <a:srgbClr val="00A1DE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1" name="object 111"/>
              <p:cNvSpPr/>
              <p:nvPr/>
            </p:nvSpPr>
            <p:spPr>
              <a:xfrm>
                <a:off x="11999110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2" name="object 112"/>
              <p:cNvSpPr/>
              <p:nvPr/>
            </p:nvSpPr>
            <p:spPr>
              <a:xfrm>
                <a:off x="12801913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3" name="object 113"/>
              <p:cNvSpPr/>
              <p:nvPr/>
            </p:nvSpPr>
            <p:spPr>
              <a:xfrm>
                <a:off x="13604821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4" name="object 114"/>
              <p:cNvSpPr/>
              <p:nvPr/>
            </p:nvSpPr>
            <p:spPr>
              <a:xfrm>
                <a:off x="14407623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5" name="object 115"/>
              <p:cNvSpPr/>
              <p:nvPr/>
            </p:nvSpPr>
            <p:spPr>
              <a:xfrm>
                <a:off x="15210426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6" name="object 116"/>
              <p:cNvSpPr/>
              <p:nvPr/>
            </p:nvSpPr>
            <p:spPr>
              <a:xfrm>
                <a:off x="16013334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7" name="object 117"/>
              <p:cNvSpPr/>
              <p:nvPr/>
            </p:nvSpPr>
            <p:spPr>
              <a:xfrm>
                <a:off x="16816137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8" name="object 118"/>
              <p:cNvSpPr/>
              <p:nvPr/>
            </p:nvSpPr>
            <p:spPr>
              <a:xfrm>
                <a:off x="17618939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89" name="object 119"/>
              <p:cNvSpPr/>
              <p:nvPr/>
            </p:nvSpPr>
            <p:spPr>
              <a:xfrm>
                <a:off x="18421742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90" name="object 120"/>
              <p:cNvSpPr/>
              <p:nvPr/>
            </p:nvSpPr>
            <p:spPr>
              <a:xfrm>
                <a:off x="19224649" y="3820815"/>
                <a:ext cx="0" cy="1518285"/>
              </a:xfrm>
              <a:custGeom>
                <a:avLst/>
                <a:gdLst/>
                <a:ahLst/>
                <a:cxnLst/>
                <a:rect l="l" t="t" r="r" b="b"/>
                <a:pathLst>
                  <a:path h="1518285">
                    <a:moveTo>
                      <a:pt x="0" y="0"/>
                    </a:moveTo>
                    <a:lnTo>
                      <a:pt x="0" y="1518048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91" name="object 121"/>
              <p:cNvSpPr/>
              <p:nvPr/>
            </p:nvSpPr>
            <p:spPr>
              <a:xfrm>
                <a:off x="11681738" y="6367589"/>
                <a:ext cx="7960996" cy="1049402"/>
              </a:xfrm>
              <a:custGeom>
                <a:avLst/>
                <a:gdLst/>
                <a:ahLst/>
                <a:cxnLst/>
                <a:rect l="l" t="t" r="r" b="b"/>
                <a:pathLst>
                  <a:path w="7960994" h="863600">
                    <a:moveTo>
                      <a:pt x="7960804" y="0"/>
                    </a:moveTo>
                    <a:lnTo>
                      <a:pt x="0" y="0"/>
                    </a:lnTo>
                    <a:lnTo>
                      <a:pt x="0" y="863293"/>
                    </a:lnTo>
                    <a:lnTo>
                      <a:pt x="7960804" y="863293"/>
                    </a:lnTo>
                    <a:lnTo>
                      <a:pt x="7960804" y="0"/>
                    </a:lnTo>
                    <a:close/>
                  </a:path>
                </a:pathLst>
              </a:custGeom>
              <a:solidFill>
                <a:srgbClr val="C7C7C7">
                  <a:alpha val="29998"/>
                </a:srgbClr>
              </a:solidFill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92" name="object 122"/>
              <p:cNvSpPr/>
              <p:nvPr/>
            </p:nvSpPr>
            <p:spPr>
              <a:xfrm>
                <a:off x="11681738" y="7416873"/>
                <a:ext cx="79616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961630">
                    <a:moveTo>
                      <a:pt x="0" y="0"/>
                    </a:moveTo>
                    <a:lnTo>
                      <a:pt x="7961286" y="0"/>
                    </a:lnTo>
                  </a:path>
                </a:pathLst>
              </a:custGeom>
              <a:ln w="10764">
                <a:solidFill>
                  <a:srgbClr val="C7C7C7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</p:grpSp>
        <p:sp>
          <p:nvSpPr>
            <p:cNvPr id="393" name="object 123"/>
            <p:cNvSpPr txBox="1"/>
            <p:nvPr/>
          </p:nvSpPr>
          <p:spPr>
            <a:xfrm>
              <a:off x="11681738" y="6439204"/>
              <a:ext cx="9107957" cy="88702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33990" marR="2145030">
                <a:lnSpc>
                  <a:spcPts val="1900"/>
                </a:lnSpc>
                <a:spcBef>
                  <a:spcPts val="95"/>
                </a:spcBef>
              </a:pPr>
              <a:r>
                <a:rPr sz="2000" b="1" kern="0" dirty="0">
                  <a:solidFill>
                    <a:srgbClr val="FFFFFF"/>
                  </a:solidFill>
                  <a:latin typeface="Arial Narrow"/>
                  <a:cs typeface="Arial Narrow"/>
                </a:rPr>
                <a:t>Уменьшение числа </a:t>
              </a:r>
              <a:r>
                <a:rPr sz="2000" b="1" kern="0" dirty="0" err="1">
                  <a:solidFill>
                    <a:srgbClr val="FFFFFF"/>
                  </a:solidFill>
                  <a:latin typeface="Arial Narrow"/>
                  <a:cs typeface="Arial Narrow"/>
                </a:rPr>
                <a:t>выпускников</a:t>
              </a:r>
              <a:r>
                <a:rPr sz="2000" b="1" kern="0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2000" b="1" kern="0" dirty="0" err="1">
                  <a:solidFill>
                    <a:srgbClr val="FFFFFF"/>
                  </a:solidFill>
                  <a:latin typeface="Arial Narrow"/>
                  <a:cs typeface="Arial Narrow"/>
                </a:rPr>
                <a:t>аспирантуры</a:t>
              </a:r>
              <a:r>
                <a:rPr sz="2000" b="1" kern="0" dirty="0">
                  <a:solidFill>
                    <a:srgbClr val="FFFFFF"/>
                  </a:solidFill>
                  <a:latin typeface="Arial Narrow"/>
                  <a:cs typeface="Arial Narrow"/>
                </a:rPr>
                <a:t> в РФ с 2010 года </a:t>
              </a:r>
              <a:r>
                <a:rPr sz="2000" b="1" kern="0" dirty="0" err="1">
                  <a:solidFill>
                    <a:schemeClr val="bg1"/>
                  </a:solidFill>
                  <a:latin typeface="Arial Narrow"/>
                  <a:cs typeface="Arial Narrow"/>
                </a:rPr>
                <a:t>на</a:t>
              </a:r>
              <a:r>
                <a:rPr sz="2000" b="1" kern="0" dirty="0">
                  <a:solidFill>
                    <a:schemeClr val="bg1"/>
                  </a:solidFill>
                  <a:latin typeface="Arial Narrow"/>
                  <a:cs typeface="Arial Narrow"/>
                </a:rPr>
                <a:t> 50%</a:t>
              </a:r>
            </a:p>
          </p:txBody>
        </p:sp>
        <p:grpSp>
          <p:nvGrpSpPr>
            <p:cNvPr id="394" name="object 124"/>
            <p:cNvGrpSpPr/>
            <p:nvPr/>
          </p:nvGrpSpPr>
          <p:grpSpPr>
            <a:xfrm>
              <a:off x="11597971" y="8214618"/>
              <a:ext cx="8028305" cy="2012054"/>
              <a:chOff x="11597971" y="8214618"/>
              <a:chExt cx="8028305" cy="2012054"/>
            </a:xfrm>
          </p:grpSpPr>
          <p:sp>
            <p:nvSpPr>
              <p:cNvPr id="395" name="object 125"/>
              <p:cNvSpPr/>
              <p:nvPr/>
            </p:nvSpPr>
            <p:spPr>
              <a:xfrm>
                <a:off x="11999110" y="9027442"/>
                <a:ext cx="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96" name="object 126"/>
              <p:cNvSpPr/>
              <p:nvPr/>
            </p:nvSpPr>
            <p:spPr>
              <a:xfrm>
                <a:off x="12802018" y="9027442"/>
                <a:ext cx="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97" name="object 127"/>
              <p:cNvSpPr/>
              <p:nvPr/>
            </p:nvSpPr>
            <p:spPr>
              <a:xfrm>
                <a:off x="13604821" y="9027442"/>
                <a:ext cx="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98" name="object 128"/>
              <p:cNvSpPr/>
              <p:nvPr/>
            </p:nvSpPr>
            <p:spPr>
              <a:xfrm>
                <a:off x="14407623" y="9027442"/>
                <a:ext cx="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399" name="object 129"/>
              <p:cNvSpPr/>
              <p:nvPr/>
            </p:nvSpPr>
            <p:spPr>
              <a:xfrm>
                <a:off x="15210426" y="9027442"/>
                <a:ext cx="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400" name="object 130"/>
              <p:cNvSpPr/>
              <p:nvPr/>
            </p:nvSpPr>
            <p:spPr>
              <a:xfrm>
                <a:off x="16013334" y="9027442"/>
                <a:ext cx="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401" name="object 131"/>
              <p:cNvSpPr/>
              <p:nvPr/>
            </p:nvSpPr>
            <p:spPr>
              <a:xfrm>
                <a:off x="16816136" y="9027442"/>
                <a:ext cx="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402" name="object 132"/>
              <p:cNvSpPr/>
              <p:nvPr/>
            </p:nvSpPr>
            <p:spPr>
              <a:xfrm>
                <a:off x="17555082" y="9514676"/>
                <a:ext cx="63857" cy="700214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403" name="object 133"/>
              <p:cNvSpPr/>
              <p:nvPr/>
            </p:nvSpPr>
            <p:spPr>
              <a:xfrm flipH="1">
                <a:off x="18421740" y="9569955"/>
                <a:ext cx="81880" cy="644938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404" name="object 134"/>
              <p:cNvSpPr/>
              <p:nvPr/>
            </p:nvSpPr>
            <p:spPr>
              <a:xfrm>
                <a:off x="19160793" y="9740440"/>
                <a:ext cx="63857" cy="474449"/>
              </a:xfrm>
              <a:custGeom>
                <a:avLst/>
                <a:gdLst/>
                <a:ahLst/>
                <a:cxnLst/>
                <a:rect l="l" t="t" r="r" b="b"/>
                <a:pathLst>
                  <a:path h="1187450">
                    <a:moveTo>
                      <a:pt x="0" y="0"/>
                    </a:moveTo>
                    <a:lnTo>
                      <a:pt x="0" y="1187314"/>
                    </a:lnTo>
                  </a:path>
                </a:pathLst>
              </a:custGeom>
              <a:ln w="7423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405" name="object 135"/>
              <p:cNvSpPr/>
              <p:nvPr/>
            </p:nvSpPr>
            <p:spPr>
              <a:xfrm>
                <a:off x="11597971" y="10226672"/>
                <a:ext cx="80283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028305">
                    <a:moveTo>
                      <a:pt x="0" y="0"/>
                    </a:moveTo>
                    <a:lnTo>
                      <a:pt x="8027881" y="0"/>
                    </a:lnTo>
                  </a:path>
                </a:pathLst>
              </a:custGeom>
              <a:ln w="15706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406" name="object 136"/>
              <p:cNvSpPr/>
              <p:nvPr/>
            </p:nvSpPr>
            <p:spPr>
              <a:xfrm>
                <a:off x="11999110" y="8293422"/>
                <a:ext cx="7225665" cy="1632585"/>
              </a:xfrm>
              <a:custGeom>
                <a:avLst/>
                <a:gdLst/>
                <a:ahLst/>
                <a:cxnLst/>
                <a:rect l="l" t="t" r="r" b="b"/>
                <a:pathLst>
                  <a:path w="7225665" h="1632584">
                    <a:moveTo>
                      <a:pt x="0" y="115326"/>
                    </a:moveTo>
                    <a:lnTo>
                      <a:pt x="804342" y="172015"/>
                    </a:lnTo>
                    <a:lnTo>
                      <a:pt x="1606746" y="0"/>
                    </a:lnTo>
                    <a:lnTo>
                      <a:pt x="2409141" y="35182"/>
                    </a:lnTo>
                    <a:lnTo>
                      <a:pt x="3211535" y="570767"/>
                    </a:lnTo>
                    <a:lnTo>
                      <a:pt x="4015877" y="772102"/>
                    </a:lnTo>
                    <a:lnTo>
                      <a:pt x="4818282" y="758416"/>
                    </a:lnTo>
                    <a:lnTo>
                      <a:pt x="5620687" y="1415192"/>
                    </a:lnTo>
                    <a:lnTo>
                      <a:pt x="6423081" y="1442563"/>
                    </a:lnTo>
                    <a:lnTo>
                      <a:pt x="7225476" y="1632159"/>
                    </a:lnTo>
                  </a:path>
                </a:pathLst>
              </a:custGeom>
              <a:ln w="83767">
                <a:solidFill>
                  <a:srgbClr val="00A1DE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pic>
            <p:nvPicPr>
              <p:cNvPr id="407" name="object 137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1916673" y="8331191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08" name="object 138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2719162" y="8385587"/>
                <a:ext cx="165366" cy="165366"/>
              </a:xfrm>
              <a:prstGeom prst="rect">
                <a:avLst/>
              </a:prstGeom>
            </p:spPr>
          </p:pic>
          <p:pic>
            <p:nvPicPr>
              <p:cNvPr id="409" name="object 139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3521546" y="8214618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10" name="object 140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4325814" y="8251539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11" name="object 141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5128303" y="8781941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12" name="object 142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930687" y="8983988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13" name="object 143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733071" y="8970396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14" name="object 144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535455" y="9621256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15" name="object 145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339828" y="9650396"/>
                <a:ext cx="165366" cy="165356"/>
              </a:xfrm>
              <a:prstGeom prst="rect">
                <a:avLst/>
              </a:prstGeom>
            </p:spPr>
          </p:pic>
          <p:pic>
            <p:nvPicPr>
              <p:cNvPr id="416" name="object 146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9142212" y="9836904"/>
                <a:ext cx="165366" cy="165366"/>
              </a:xfrm>
              <a:prstGeom prst="rect">
                <a:avLst/>
              </a:prstGeom>
            </p:spPr>
          </p:pic>
        </p:grpSp>
        <p:sp>
          <p:nvSpPr>
            <p:cNvPr id="417" name="object 147"/>
            <p:cNvSpPr txBox="1"/>
            <p:nvPr/>
          </p:nvSpPr>
          <p:spPr>
            <a:xfrm>
              <a:off x="11807882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2010</a:t>
              </a:r>
              <a:endParaRPr sz="1100" dirty="0">
                <a:latin typeface="Arial Narrow"/>
                <a:cs typeface="Arial Narrow"/>
              </a:endParaRPr>
            </a:p>
          </p:txBody>
        </p:sp>
        <p:sp>
          <p:nvSpPr>
            <p:cNvPr id="418" name="object 148"/>
            <p:cNvSpPr txBox="1"/>
            <p:nvPr/>
          </p:nvSpPr>
          <p:spPr>
            <a:xfrm>
              <a:off x="12610579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2011</a:t>
              </a:r>
              <a:endParaRPr sz="1100" dirty="0">
                <a:latin typeface="Arial Narrow"/>
                <a:cs typeface="Arial Narrow"/>
              </a:endParaRPr>
            </a:p>
          </p:txBody>
        </p:sp>
        <p:sp>
          <p:nvSpPr>
            <p:cNvPr id="419" name="object 149"/>
            <p:cNvSpPr txBox="1"/>
            <p:nvPr/>
          </p:nvSpPr>
          <p:spPr>
            <a:xfrm>
              <a:off x="13413458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2012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0" name="object 150"/>
            <p:cNvSpPr txBox="1"/>
            <p:nvPr/>
          </p:nvSpPr>
          <p:spPr>
            <a:xfrm>
              <a:off x="14216335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2013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1" name="object 151"/>
            <p:cNvSpPr txBox="1"/>
            <p:nvPr/>
          </p:nvSpPr>
          <p:spPr>
            <a:xfrm>
              <a:off x="15019215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2014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2" name="object 152"/>
            <p:cNvSpPr txBox="1"/>
            <p:nvPr/>
          </p:nvSpPr>
          <p:spPr>
            <a:xfrm>
              <a:off x="15822092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2015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3" name="object 153"/>
            <p:cNvSpPr txBox="1"/>
            <p:nvPr/>
          </p:nvSpPr>
          <p:spPr>
            <a:xfrm>
              <a:off x="16624969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2016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4" name="object 154"/>
            <p:cNvSpPr txBox="1"/>
            <p:nvPr/>
          </p:nvSpPr>
          <p:spPr>
            <a:xfrm>
              <a:off x="17427847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2017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5" name="object 155"/>
            <p:cNvSpPr txBox="1"/>
            <p:nvPr/>
          </p:nvSpPr>
          <p:spPr>
            <a:xfrm>
              <a:off x="18230724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2018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6" name="object 156"/>
            <p:cNvSpPr txBox="1"/>
            <p:nvPr/>
          </p:nvSpPr>
          <p:spPr>
            <a:xfrm>
              <a:off x="19033604" y="10264885"/>
              <a:ext cx="441958" cy="32793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100" dirty="0">
                  <a:solidFill>
                    <a:srgbClr val="FFFFFF"/>
                  </a:solidFill>
                  <a:latin typeface="Arial Narrow"/>
                  <a:cs typeface="Arial Narrow"/>
                </a:rPr>
                <a:t>2019</a:t>
              </a:r>
              <a:endParaRPr sz="1100">
                <a:latin typeface="Arial Narrow"/>
                <a:cs typeface="Arial Narrow"/>
              </a:endParaRPr>
            </a:p>
          </p:txBody>
        </p:sp>
        <p:sp>
          <p:nvSpPr>
            <p:cNvPr id="427" name="object 157"/>
            <p:cNvSpPr txBox="1"/>
            <p:nvPr/>
          </p:nvSpPr>
          <p:spPr>
            <a:xfrm>
              <a:off x="11803274" y="7899682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33763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28" name="object 158"/>
            <p:cNvSpPr txBox="1"/>
            <p:nvPr/>
          </p:nvSpPr>
          <p:spPr>
            <a:xfrm>
              <a:off x="12606098" y="7955561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33082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29" name="object 159"/>
            <p:cNvSpPr txBox="1"/>
            <p:nvPr/>
          </p:nvSpPr>
          <p:spPr>
            <a:xfrm>
              <a:off x="13408921" y="7784357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35162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30" name="object 160"/>
            <p:cNvSpPr txBox="1"/>
            <p:nvPr/>
          </p:nvSpPr>
          <p:spPr>
            <a:xfrm>
              <a:off x="14211744" y="7819727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34733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31" name="object 161"/>
            <p:cNvSpPr txBox="1"/>
            <p:nvPr/>
          </p:nvSpPr>
          <p:spPr>
            <a:xfrm>
              <a:off x="15014567" y="8351475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28273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32" name="object 162"/>
            <p:cNvSpPr txBox="1"/>
            <p:nvPr/>
          </p:nvSpPr>
          <p:spPr>
            <a:xfrm>
              <a:off x="15817391" y="8552699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25826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33" name="object 163"/>
            <p:cNvSpPr txBox="1"/>
            <p:nvPr/>
          </p:nvSpPr>
          <p:spPr>
            <a:xfrm>
              <a:off x="16620214" y="8539027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25992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34" name="object 164"/>
            <p:cNvSpPr txBox="1"/>
            <p:nvPr/>
          </p:nvSpPr>
          <p:spPr>
            <a:xfrm>
              <a:off x="17423036" y="9190856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18069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35" name="object 165"/>
            <p:cNvSpPr txBox="1"/>
            <p:nvPr/>
          </p:nvSpPr>
          <p:spPr>
            <a:xfrm>
              <a:off x="18225859" y="9218795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17729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436" name="object 166"/>
            <p:cNvSpPr txBox="1"/>
            <p:nvPr/>
          </p:nvSpPr>
          <p:spPr>
            <a:xfrm>
              <a:off x="19028683" y="9406350"/>
              <a:ext cx="596265" cy="29588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b="1" dirty="0">
                  <a:solidFill>
                    <a:srgbClr val="FFFFFF"/>
                  </a:solidFill>
                  <a:latin typeface="Calibri"/>
                  <a:cs typeface="Calibri"/>
                </a:rPr>
                <a:t>15453</a:t>
              </a:r>
              <a:endParaRPr sz="900">
                <a:latin typeface="Calibri"/>
                <a:cs typeface="Calibri"/>
              </a:endParaRPr>
            </a:p>
          </p:txBody>
        </p:sp>
      </p:grpSp>
      <p:sp>
        <p:nvSpPr>
          <p:cNvPr id="437" name="object 90"/>
          <p:cNvSpPr txBox="1"/>
          <p:nvPr/>
        </p:nvSpPr>
        <p:spPr>
          <a:xfrm>
            <a:off x="6951413" y="1911812"/>
            <a:ext cx="426901" cy="1500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b="1" dirty="0">
                <a:solidFill>
                  <a:srgbClr val="FFFFFF"/>
                </a:solidFill>
                <a:cs typeface="Calibri"/>
              </a:rPr>
              <a:t>75612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38" name="Прямоугольник 437"/>
          <p:cNvSpPr/>
          <p:nvPr/>
        </p:nvSpPr>
        <p:spPr>
          <a:xfrm>
            <a:off x="6058534" y="1071213"/>
            <a:ext cx="6096000" cy="579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990">
              <a:lnSpc>
                <a:spcPts val="1900"/>
              </a:lnSpc>
            </a:pPr>
            <a:r>
              <a:rPr lang="ru-RU" sz="2000" b="1" kern="0" dirty="0">
                <a:solidFill>
                  <a:srgbClr val="FFFFFF"/>
                </a:solidFill>
                <a:latin typeface="Arial Narrow"/>
                <a:cs typeface="Arial Narrow"/>
              </a:rPr>
              <a:t>Уменьшение численности молодых ученых</a:t>
            </a:r>
          </a:p>
          <a:p>
            <a:pPr marL="133990">
              <a:lnSpc>
                <a:spcPts val="1900"/>
              </a:lnSpc>
            </a:pPr>
            <a:r>
              <a:rPr lang="ru-RU" sz="2000" b="1" kern="0" dirty="0">
                <a:solidFill>
                  <a:srgbClr val="FFFFFF"/>
                </a:solidFill>
                <a:latin typeface="Arial Narrow"/>
                <a:cs typeface="Arial Narrow"/>
              </a:rPr>
              <a:t>в РФ с 2010 года почти на 20%</a:t>
            </a:r>
          </a:p>
        </p:txBody>
      </p:sp>
      <p:sp>
        <p:nvSpPr>
          <p:cNvPr id="444" name="Прямоугольник 443"/>
          <p:cNvSpPr/>
          <p:nvPr/>
        </p:nvSpPr>
        <p:spPr>
          <a:xfrm>
            <a:off x="6239838" y="60971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EAAB"/>
                </a:solidFill>
                <a:latin typeface="Arial Narrow"/>
                <a:ea typeface="+mj-ea"/>
                <a:cs typeface="Arial Narrow"/>
              </a:rPr>
              <a:t>4. ДЕЛАЕМ НАУКУ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14740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3900" y="143888"/>
            <a:ext cx="10223500" cy="77877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77800" algn="l">
              <a:spcBef>
                <a:spcPts val="73"/>
              </a:spcBef>
            </a:pPr>
            <a:r>
              <a:rPr spc="82" dirty="0"/>
              <a:t>Стратегические</a:t>
            </a:r>
            <a:r>
              <a:rPr dirty="0"/>
              <a:t> </a:t>
            </a:r>
            <a:r>
              <a:rPr spc="82" dirty="0"/>
              <a:t>проекты</a:t>
            </a:r>
          </a:p>
          <a:p>
            <a:pPr marL="177800" algn="l">
              <a:spcBef>
                <a:spcPts val="18"/>
              </a:spcBef>
            </a:pPr>
            <a:r>
              <a:rPr spc="-200" dirty="0"/>
              <a:t>в</a:t>
            </a:r>
            <a:r>
              <a:rPr spc="24" dirty="0"/>
              <a:t> </a:t>
            </a:r>
            <a:r>
              <a:rPr spc="118" dirty="0"/>
              <a:t>программе</a:t>
            </a:r>
            <a:r>
              <a:rPr spc="27" dirty="0"/>
              <a:t> </a:t>
            </a:r>
            <a:r>
              <a:rPr dirty="0"/>
              <a:t>развития</a:t>
            </a:r>
            <a:r>
              <a:rPr spc="27" dirty="0"/>
              <a:t> </a:t>
            </a:r>
            <a:r>
              <a:rPr spc="64" dirty="0"/>
              <a:t>университета</a:t>
            </a:r>
          </a:p>
        </p:txBody>
      </p:sp>
      <p:grpSp>
        <p:nvGrpSpPr>
          <p:cNvPr id="132" name="Группа 131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43" name="Прямоугольник 142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44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Скругленный прямоугольник 133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</a:p>
          </p:txBody>
        </p:sp>
      </p:grpSp>
      <p:pic>
        <p:nvPicPr>
          <p:cNvPr id="136" name="Рисунок 135" descr="Y:\ДЕНЬ НАУКИ\ДНИ НАУКИ 2022\Статьи\Приоритет 2030\приоритет.pn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" r="3185" b="-219"/>
          <a:stretch/>
        </p:blipFill>
        <p:spPr bwMode="auto">
          <a:xfrm>
            <a:off x="501320" y="1028701"/>
            <a:ext cx="11260694" cy="533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Циклическая блок-схема">
            <a:extLst>
              <a:ext uri="{FF2B5EF4-FFF2-40B4-BE49-F238E27FC236}">
                <a16:creationId xmlns:a16="http://schemas.microsoft.com/office/drawing/2014/main" id="{AA523CDB-D399-4B3A-A7C9-4A368B6486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93" y="186317"/>
            <a:ext cx="693807" cy="6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4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FF5CFF56-9133-4587-B321-BC4D50A2BC87}"/>
              </a:ext>
            </a:extLst>
          </p:cNvPr>
          <p:cNvSpPr txBox="1">
            <a:spLocks/>
          </p:cNvSpPr>
          <p:nvPr/>
        </p:nvSpPr>
        <p:spPr>
          <a:xfrm>
            <a:off x="975135" y="449113"/>
            <a:ext cx="8178474" cy="7750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Трансформация экосистемы университета</a:t>
            </a:r>
          </a:p>
        </p:txBody>
      </p:sp>
      <p:pic>
        <p:nvPicPr>
          <p:cNvPr id="31" name="Объект 24" descr="Диаграмма рассеяния">
            <a:extLst>
              <a:ext uri="{FF2B5EF4-FFF2-40B4-BE49-F238E27FC236}">
                <a16:creationId xmlns:a16="http://schemas.microsoft.com/office/drawing/2014/main" id="{C1FCE30E-ECBA-443E-9FD5-0BE7DAFB6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1328" y="351115"/>
            <a:ext cx="693807" cy="69380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4F0FFD-1D14-415A-98DE-AAB73842ECAD}"/>
              </a:ext>
            </a:extLst>
          </p:cNvPr>
          <p:cNvSpPr/>
          <p:nvPr/>
        </p:nvSpPr>
        <p:spPr>
          <a:xfrm>
            <a:off x="596333" y="6022800"/>
            <a:ext cx="1993900" cy="286520"/>
          </a:xfrm>
          <a:prstGeom prst="rect">
            <a:avLst/>
          </a:prstGeom>
          <a:noFill/>
          <a:ln>
            <a:solidFill>
              <a:srgbClr val="041A7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ОБУЧАЮЩИЕСЯ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5294F4-CAF4-4836-99EF-F4F41EF9DABE}"/>
              </a:ext>
            </a:extLst>
          </p:cNvPr>
          <p:cNvSpPr/>
          <p:nvPr/>
        </p:nvSpPr>
        <p:spPr>
          <a:xfrm>
            <a:off x="2901383" y="6022800"/>
            <a:ext cx="1993900" cy="286520"/>
          </a:xfrm>
          <a:prstGeom prst="rect">
            <a:avLst/>
          </a:prstGeom>
          <a:noFill/>
          <a:ln>
            <a:solidFill>
              <a:srgbClr val="041A7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МОЛОДЫЕ УЧЕНЫЕ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9DB2F9-83FC-474C-834F-D2A84B3CB029}"/>
              </a:ext>
            </a:extLst>
          </p:cNvPr>
          <p:cNvSpPr/>
          <p:nvPr/>
        </p:nvSpPr>
        <p:spPr>
          <a:xfrm>
            <a:off x="5206433" y="6010101"/>
            <a:ext cx="1993900" cy="299220"/>
          </a:xfrm>
          <a:prstGeom prst="rect">
            <a:avLst/>
          </a:prstGeom>
          <a:noFill/>
          <a:ln>
            <a:solidFill>
              <a:srgbClr val="041A7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ППС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C79733-14EF-4944-B7F9-CA5CB3FB147C}"/>
              </a:ext>
            </a:extLst>
          </p:cNvPr>
          <p:cNvSpPr txBox="1"/>
          <p:nvPr/>
        </p:nvSpPr>
        <p:spPr>
          <a:xfrm>
            <a:off x="8966017" y="5034119"/>
            <a:ext cx="3225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человеческого капитала региона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6F9A96-C8F4-412E-A7CB-652DD4F92E67}"/>
              </a:ext>
            </a:extLst>
          </p:cNvPr>
          <p:cNvSpPr txBox="1"/>
          <p:nvPr/>
        </p:nvSpPr>
        <p:spPr>
          <a:xfrm>
            <a:off x="8966291" y="1628731"/>
            <a:ext cx="3129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материалы и технологии в транспортном строительстве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C70AD7-1003-42C2-A372-FC09C4C465CD}"/>
              </a:ext>
            </a:extLst>
          </p:cNvPr>
          <p:cNvSpPr txBox="1"/>
          <p:nvPr/>
        </p:nvSpPr>
        <p:spPr>
          <a:xfrm>
            <a:off x="8966017" y="2691079"/>
            <a:ext cx="3229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Передовые транспортно-технологические комплексы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A1A4FA-BEAF-4978-905D-B50B64F43334}"/>
              </a:ext>
            </a:extLst>
          </p:cNvPr>
          <p:cNvSpPr txBox="1"/>
          <p:nvPr/>
        </p:nvSpPr>
        <p:spPr>
          <a:xfrm>
            <a:off x="8966017" y="3596109"/>
            <a:ext cx="3510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транспортно-логистических систем и транспортное планирование городских агломераций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A49E54F5-733A-4670-81AF-A9ED20C764FA}"/>
              </a:ext>
            </a:extLst>
          </p:cNvPr>
          <p:cNvSpPr/>
          <p:nvPr/>
        </p:nvSpPr>
        <p:spPr>
          <a:xfrm>
            <a:off x="2590234" y="6061783"/>
            <a:ext cx="311149" cy="303033"/>
          </a:xfrm>
          <a:prstGeom prst="rightArrow">
            <a:avLst/>
          </a:prstGeom>
          <a:noFill/>
          <a:ln w="9525">
            <a:solidFill>
              <a:srgbClr val="041A7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B8666D4F-60FC-4605-AACE-BCD89F705DE2}"/>
              </a:ext>
            </a:extLst>
          </p:cNvPr>
          <p:cNvSpPr/>
          <p:nvPr/>
        </p:nvSpPr>
        <p:spPr>
          <a:xfrm>
            <a:off x="4895283" y="6061783"/>
            <a:ext cx="311149" cy="303033"/>
          </a:xfrm>
          <a:prstGeom prst="rightArrow">
            <a:avLst/>
          </a:prstGeom>
          <a:noFill/>
          <a:ln w="9525">
            <a:solidFill>
              <a:srgbClr val="041A7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Блок-схема: процесс 4">
            <a:extLst>
              <a:ext uri="{FF2B5EF4-FFF2-40B4-BE49-F238E27FC236}">
                <a16:creationId xmlns:a16="http://schemas.microsoft.com/office/drawing/2014/main" id="{F7280D58-B7F6-48F6-8A6B-D2BF3346259A}"/>
              </a:ext>
            </a:extLst>
          </p:cNvPr>
          <p:cNvSpPr/>
          <p:nvPr/>
        </p:nvSpPr>
        <p:spPr>
          <a:xfrm>
            <a:off x="593189" y="4518124"/>
            <a:ext cx="6604001" cy="1188000"/>
          </a:xfrm>
          <a:prstGeom prst="flowChartProcess">
            <a:avLst/>
          </a:prstGeom>
          <a:noFill/>
          <a:ln>
            <a:solidFill>
              <a:srgbClr val="EA0A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Блок-схема: процесс 28">
            <a:extLst>
              <a:ext uri="{FF2B5EF4-FFF2-40B4-BE49-F238E27FC236}">
                <a16:creationId xmlns:a16="http://schemas.microsoft.com/office/drawing/2014/main" id="{10B3F046-6C7D-4009-A68F-FF6E5E17EFBC}"/>
              </a:ext>
            </a:extLst>
          </p:cNvPr>
          <p:cNvSpPr/>
          <p:nvPr/>
        </p:nvSpPr>
        <p:spPr>
          <a:xfrm>
            <a:off x="584824" y="3003367"/>
            <a:ext cx="6603999" cy="1188000"/>
          </a:xfrm>
          <a:prstGeom prst="flowChartProcess">
            <a:avLst/>
          </a:prstGeom>
          <a:noFill/>
          <a:ln>
            <a:solidFill>
              <a:srgbClr val="EA0A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77863AC-B45E-479D-98B8-E7522BE05114}"/>
              </a:ext>
            </a:extLst>
          </p:cNvPr>
          <p:cNvCxnSpPr>
            <a:cxnSpLocks/>
          </p:cNvCxnSpPr>
          <p:nvPr/>
        </p:nvCxnSpPr>
        <p:spPr>
          <a:xfrm>
            <a:off x="8036183" y="1289372"/>
            <a:ext cx="0" cy="442767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Двойная стрелка вверх/вниз 40"/>
          <p:cNvSpPr/>
          <p:nvPr/>
        </p:nvSpPr>
        <p:spPr>
          <a:xfrm>
            <a:off x="1515274" y="5709143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Двойная стрелка вверх/вниз 41"/>
          <p:cNvSpPr/>
          <p:nvPr/>
        </p:nvSpPr>
        <p:spPr>
          <a:xfrm>
            <a:off x="6079496" y="5709143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3" name="Двойная стрелка вверх/вниз 42"/>
          <p:cNvSpPr/>
          <p:nvPr/>
        </p:nvSpPr>
        <p:spPr>
          <a:xfrm>
            <a:off x="3828935" y="5709143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Двойная стрелка вверх/вниз 45"/>
          <p:cNvSpPr/>
          <p:nvPr/>
        </p:nvSpPr>
        <p:spPr>
          <a:xfrm>
            <a:off x="1515274" y="4202040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Двойная стрелка вверх/вниз 48"/>
          <p:cNvSpPr/>
          <p:nvPr/>
        </p:nvSpPr>
        <p:spPr>
          <a:xfrm>
            <a:off x="3828935" y="4206127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Двойная стрелка вверх/вниз 49"/>
          <p:cNvSpPr/>
          <p:nvPr/>
        </p:nvSpPr>
        <p:spPr>
          <a:xfrm>
            <a:off x="6061343" y="4203568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Блок-схема: процесс 50">
            <a:extLst>
              <a:ext uri="{FF2B5EF4-FFF2-40B4-BE49-F238E27FC236}">
                <a16:creationId xmlns:a16="http://schemas.microsoft.com/office/drawing/2014/main" id="{10B3F046-6C7D-4009-A68F-FF6E5E17EFBC}"/>
              </a:ext>
            </a:extLst>
          </p:cNvPr>
          <p:cNvSpPr/>
          <p:nvPr/>
        </p:nvSpPr>
        <p:spPr>
          <a:xfrm>
            <a:off x="613331" y="1473144"/>
            <a:ext cx="6604000" cy="1188000"/>
          </a:xfrm>
          <a:prstGeom prst="flowChartProcess">
            <a:avLst/>
          </a:prstGeom>
          <a:noFill/>
          <a:ln>
            <a:solidFill>
              <a:srgbClr val="EA0A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A0A2A"/>
              </a:solidFill>
            </a:endParaRPr>
          </a:p>
        </p:txBody>
      </p:sp>
      <p:sp>
        <p:nvSpPr>
          <p:cNvPr id="62" name="Двойная стрелка вверх/вниз 61"/>
          <p:cNvSpPr/>
          <p:nvPr/>
        </p:nvSpPr>
        <p:spPr>
          <a:xfrm>
            <a:off x="1437265" y="2686100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16200000">
            <a:off x="-1696219" y="3388226"/>
            <a:ext cx="4089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ИНСТИТУЦИОНАЛЬНЫЕ ИЗМЕНЕНИЯ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479881" y="1115937"/>
            <a:ext cx="319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СТРАТЕГИЧЕСКИЕ ПРОЕКТЫ</a:t>
            </a:r>
          </a:p>
        </p:txBody>
      </p:sp>
      <p:sp>
        <p:nvSpPr>
          <p:cNvPr id="68" name="Двойная стрелка влево/вправо 67"/>
          <p:cNvSpPr/>
          <p:nvPr/>
        </p:nvSpPr>
        <p:spPr>
          <a:xfrm>
            <a:off x="7350685" y="1864327"/>
            <a:ext cx="620289" cy="320998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Двойная стрелка влево/вправо 68"/>
          <p:cNvSpPr/>
          <p:nvPr/>
        </p:nvSpPr>
        <p:spPr>
          <a:xfrm>
            <a:off x="7350685" y="3254428"/>
            <a:ext cx="620289" cy="320998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0" name="Двойная стрелка влево/вправо 69"/>
          <p:cNvSpPr/>
          <p:nvPr/>
        </p:nvSpPr>
        <p:spPr>
          <a:xfrm>
            <a:off x="7350685" y="4754083"/>
            <a:ext cx="620289" cy="320998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" name="Двойная стрелка вверх/вниз 70"/>
          <p:cNvSpPr/>
          <p:nvPr/>
        </p:nvSpPr>
        <p:spPr>
          <a:xfrm>
            <a:off x="3820324" y="2686102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Двойная стрелка вверх/вниз 71"/>
          <p:cNvSpPr/>
          <p:nvPr/>
        </p:nvSpPr>
        <p:spPr>
          <a:xfrm>
            <a:off x="5983334" y="2686101"/>
            <a:ext cx="156018" cy="292311"/>
          </a:xfrm>
          <a:prstGeom prst="upDown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BDE54-926F-487A-86BD-A68478FBAFA4}"/>
              </a:ext>
            </a:extLst>
          </p:cNvPr>
          <p:cNvSpPr txBox="1"/>
          <p:nvPr/>
        </p:nvSpPr>
        <p:spPr>
          <a:xfrm>
            <a:off x="5980190" y="4507204"/>
            <a:ext cx="1217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ОБРАЗОВАНИЕ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9960DE-A56E-45AD-90E3-23F2E6B4F6B2}"/>
              </a:ext>
            </a:extLst>
          </p:cNvPr>
          <p:cNvSpPr txBox="1"/>
          <p:nvPr/>
        </p:nvSpPr>
        <p:spPr>
          <a:xfrm>
            <a:off x="6518532" y="3007695"/>
            <a:ext cx="6676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НАУКА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CE275D-5908-41D9-B44E-0F2121B5E90F}"/>
              </a:ext>
            </a:extLst>
          </p:cNvPr>
          <p:cNvSpPr txBox="1"/>
          <p:nvPr/>
        </p:nvSpPr>
        <p:spPr>
          <a:xfrm>
            <a:off x="5234991" y="1483716"/>
            <a:ext cx="1973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ПРЕДПРИНИМАТЕЛЬСТВО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92106-D663-4510-BC97-DCCD240B597D}"/>
              </a:ext>
            </a:extLst>
          </p:cNvPr>
          <p:cNvSpPr txBox="1"/>
          <p:nvPr/>
        </p:nvSpPr>
        <p:spPr>
          <a:xfrm>
            <a:off x="616809" y="4537911"/>
            <a:ext cx="366929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индивидуальные образовательные траектории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новые направления подготовки для приоритетных направлений НТР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профессиональные программы на основе их общественно-профессиональной аккредитации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9E0891-9A87-4300-A018-627C805FAFE3}"/>
              </a:ext>
            </a:extLst>
          </p:cNvPr>
          <p:cNvSpPr txBox="1"/>
          <p:nvPr/>
        </p:nvSpPr>
        <p:spPr>
          <a:xfrm>
            <a:off x="673620" y="1612848"/>
            <a:ext cx="361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скрининг и подготовка студентов к </a:t>
            </a:r>
          </a:p>
          <a:p>
            <a:pPr marL="266700">
              <a:buClr>
                <a:srgbClr val="EA0A2A"/>
              </a:buClr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массовому предпринимательству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бизнес-инкубатор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 развития инновационных  компетенций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стартап-</a:t>
            </a:r>
            <a:r>
              <a:rPr lang="en-US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</a:t>
            </a:r>
            <a:r>
              <a:rPr lang="ru-RU" sz="1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дия</a:t>
            </a:r>
            <a:endParaRPr lang="ru-RU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 трансфера технологий</a:t>
            </a: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634358-297D-4E2F-80E6-F5212ED25EF9}"/>
              </a:ext>
            </a:extLst>
          </p:cNvPr>
          <p:cNvSpPr txBox="1"/>
          <p:nvPr/>
        </p:nvSpPr>
        <p:spPr>
          <a:xfrm>
            <a:off x="613598" y="3088975"/>
            <a:ext cx="33103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поддержка продуктовых команд, новых лабораторий или программ (</a:t>
            </a:r>
            <a:r>
              <a:rPr lang="ru-RU" sz="105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greenfield’ов</a:t>
            </a: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и прорывных R&amp;D-проектов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и реализация прорывных научных исследований и разработок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5EF730-121C-408B-8482-28BBB9BC7F9D}"/>
              </a:ext>
            </a:extLst>
          </p:cNvPr>
          <p:cNvSpPr txBox="1"/>
          <p:nvPr/>
        </p:nvSpPr>
        <p:spPr>
          <a:xfrm>
            <a:off x="4045805" y="1628731"/>
            <a:ext cx="3146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спин-компании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цифровая платформа для сбора, хранения и обработки инновационных проектов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доведение разработок мирового уровня до 9 уровня TRL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29593B-82A7-443B-A404-80E3FA0A6BB7}"/>
              </a:ext>
            </a:extLst>
          </p:cNvPr>
          <p:cNvSpPr txBox="1"/>
          <p:nvPr/>
        </p:nvSpPr>
        <p:spPr>
          <a:xfrm>
            <a:off x="4116182" y="4628351"/>
            <a:ext cx="31241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наполнение централизованной платформы новых образовательных технологий интерактивными обучающими формами и создание сервисов интерактивного обучения: симуляторы, онлайн-тренажеры, игры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31C40F-93CD-46FE-99CE-E3D55BBD6925}"/>
              </a:ext>
            </a:extLst>
          </p:cNvPr>
          <p:cNvSpPr txBox="1"/>
          <p:nvPr/>
        </p:nvSpPr>
        <p:spPr>
          <a:xfrm>
            <a:off x="4130396" y="3198768"/>
            <a:ext cx="30557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пространства для технологического эксперимента и прототипирования продукции</a:t>
            </a:r>
          </a:p>
          <a:p>
            <a:pPr marL="285750" indent="-285750">
              <a:buClr>
                <a:srgbClr val="EA0A2A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новая модель аспирантуры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D52C9-011D-4963-9F28-ECCF2CCFB7C9}"/>
              </a:ext>
            </a:extLst>
          </p:cNvPr>
          <p:cNvSpPr txBox="1"/>
          <p:nvPr/>
        </p:nvSpPr>
        <p:spPr>
          <a:xfrm>
            <a:off x="1746193" y="1035085"/>
            <a:ext cx="4852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выход за рамки инновационной экосистемы</a:t>
            </a:r>
          </a:p>
        </p:txBody>
      </p:sp>
      <p:sp>
        <p:nvSpPr>
          <p:cNvPr id="27" name="Стрелка: вверх 26">
            <a:extLst>
              <a:ext uri="{FF2B5EF4-FFF2-40B4-BE49-F238E27FC236}">
                <a16:creationId xmlns:a16="http://schemas.microsoft.com/office/drawing/2014/main" id="{9A6AB9E0-2512-4A6A-A7C3-030964745EC4}"/>
              </a:ext>
            </a:extLst>
          </p:cNvPr>
          <p:cNvSpPr/>
          <p:nvPr/>
        </p:nvSpPr>
        <p:spPr>
          <a:xfrm>
            <a:off x="1422590" y="1307020"/>
            <a:ext cx="170693" cy="141664"/>
          </a:xfrm>
          <a:prstGeom prst="up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Стрелка: вверх 53">
            <a:extLst>
              <a:ext uri="{FF2B5EF4-FFF2-40B4-BE49-F238E27FC236}">
                <a16:creationId xmlns:a16="http://schemas.microsoft.com/office/drawing/2014/main" id="{6D1C0903-D455-454D-864C-303326B37024}"/>
              </a:ext>
            </a:extLst>
          </p:cNvPr>
          <p:cNvSpPr/>
          <p:nvPr/>
        </p:nvSpPr>
        <p:spPr>
          <a:xfrm>
            <a:off x="3820324" y="1312827"/>
            <a:ext cx="170693" cy="141664"/>
          </a:xfrm>
          <a:prstGeom prst="up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Стрелка: вверх 56">
            <a:extLst>
              <a:ext uri="{FF2B5EF4-FFF2-40B4-BE49-F238E27FC236}">
                <a16:creationId xmlns:a16="http://schemas.microsoft.com/office/drawing/2014/main" id="{43AB0E56-7A83-4A83-92A6-1E62D9EBBD04}"/>
              </a:ext>
            </a:extLst>
          </p:cNvPr>
          <p:cNvSpPr/>
          <p:nvPr/>
        </p:nvSpPr>
        <p:spPr>
          <a:xfrm>
            <a:off x="5986812" y="1303448"/>
            <a:ext cx="170693" cy="141664"/>
          </a:xfrm>
          <a:prstGeom prst="upArrow">
            <a:avLst/>
          </a:prstGeom>
          <a:solidFill>
            <a:srgbClr val="EA0A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73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Скругленный прямоугольник 73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463E47D-D7C4-4DF0-934C-417FC6213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9765" y="1651645"/>
            <a:ext cx="648000" cy="6480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B9086E-E794-422A-98D0-6BF37AAF0D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8257" y="2683181"/>
            <a:ext cx="731746" cy="73174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D729DD0-DB05-4572-B4E0-5BADC89E7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0130" y="3789781"/>
            <a:ext cx="689873" cy="68987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92791A2-332C-47E5-8116-93288C1CE9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92003" y="5020472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5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225" y="129816"/>
            <a:ext cx="10793189" cy="72934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kern="1200" spc="82" dirty="0"/>
              <a:t>Высшая инженерная школа по строительству </a:t>
            </a:r>
            <a:br>
              <a:rPr lang="ru-RU" sz="2800" kern="1200" spc="82" dirty="0"/>
            </a:br>
            <a:r>
              <a:rPr lang="ru-RU" sz="2800" kern="1200" spc="82" dirty="0"/>
              <a:t>и эксплуатации транспортных сооружений</a:t>
            </a:r>
            <a:br>
              <a:rPr lang="ru-RU" sz="2800" kern="1200" spc="82" dirty="0"/>
            </a:br>
            <a:r>
              <a:rPr lang="ru-RU" sz="2800" kern="1200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Центры компетенций СГУПС</a:t>
            </a:r>
            <a:br>
              <a:rPr lang="ru-RU" sz="2800" kern="1200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br>
              <a:rPr lang="ru-RU" sz="2800" kern="1200" spc="82" dirty="0"/>
            </a:br>
            <a:endParaRPr lang="ru-RU" sz="2000" kern="1200" dirty="0">
              <a:solidFill>
                <a:srgbClr val="041A72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92321587"/>
              </p:ext>
            </p:extLst>
          </p:nvPr>
        </p:nvGraphicFramePr>
        <p:xfrm>
          <a:off x="903383" y="1562339"/>
          <a:ext cx="10475817" cy="470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0" algn="l"/>
                </a:tabLst>
              </a:pPr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8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Скругленный прямоугольник 18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C6BFAD-E722-4855-BF93-517F88627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320" y="269749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8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Скругленный прямоугольник 18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</p:grp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75479"/>
              </p:ext>
            </p:extLst>
          </p:nvPr>
        </p:nvGraphicFramePr>
        <p:xfrm>
          <a:off x="168726" y="1178196"/>
          <a:ext cx="1159328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2"/>
          <p:cNvSpPr txBox="1">
            <a:spLocks/>
          </p:cNvSpPr>
          <p:nvPr/>
        </p:nvSpPr>
        <p:spPr>
          <a:xfrm>
            <a:off x="903383" y="251755"/>
            <a:ext cx="11275615" cy="3847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 sz="4100" b="1" i="0">
                <a:solidFill>
                  <a:srgbClr val="003E9A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sz="2500" spc="82" dirty="0"/>
              <a:t>Выполненный объем научно-исследовательских работ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A523CDB-D399-4B3A-A7C9-4A368B648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" y="97213"/>
            <a:ext cx="693807" cy="6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59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Группа 131"/>
          <p:cNvGrpSpPr/>
          <p:nvPr/>
        </p:nvGrpSpPr>
        <p:grpSpPr>
          <a:xfrm>
            <a:off x="3470" y="6362573"/>
            <a:ext cx="12188529" cy="495426"/>
            <a:chOff x="3470" y="6362573"/>
            <a:chExt cx="12188529" cy="495426"/>
          </a:xfrm>
        </p:grpSpPr>
        <p:sp>
          <p:nvSpPr>
            <p:cNvPr id="143" name="Прямоугольник 142"/>
            <p:cNvSpPr/>
            <p:nvPr/>
          </p:nvSpPr>
          <p:spPr>
            <a:xfrm>
              <a:off x="3470" y="6362573"/>
              <a:ext cx="12188529" cy="495426"/>
            </a:xfrm>
            <a:prstGeom prst="rect">
              <a:avLst/>
            </a:prstGeom>
            <a:solidFill>
              <a:srgbClr val="003E6D"/>
            </a:solidFill>
            <a:ln>
              <a:solidFill>
                <a:srgbClr val="003E6D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ФЕДЕРАЛЬНАЯ ИННОВАЦИОННАЯ ПЛОЩАДКА </a:t>
              </a:r>
            </a:p>
          </p:txBody>
        </p:sp>
        <p:pic>
          <p:nvPicPr>
            <p:cNvPr id="144" name="Picture 4" descr="https://vuzrus.ru/wp-content/uploads/2018/07/sgups.jpg">
              <a:extLst>
                <a:ext uri="{FF2B5EF4-FFF2-40B4-BE49-F238E27FC236}">
                  <a16:creationId xmlns:a16="http://schemas.microsoft.com/office/drawing/2014/main" id="{4037A45F-BB89-450A-A373-AA61C315A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" y="6434780"/>
              <a:ext cx="804126" cy="32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Скругленный прямоугольник 133"/>
            <p:cNvSpPr/>
            <p:nvPr/>
          </p:nvSpPr>
          <p:spPr>
            <a:xfrm>
              <a:off x="11527971" y="6401851"/>
              <a:ext cx="468086" cy="41051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</a:t>
              </a:r>
            </a:p>
          </p:txBody>
        </p:sp>
      </p:grpSp>
      <p:pic>
        <p:nvPicPr>
          <p:cNvPr id="10" name="Picture 3" descr="C:\Users\User\Desktop\стартап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" b="6576"/>
          <a:stretch/>
        </p:blipFill>
        <p:spPr bwMode="auto">
          <a:xfrm>
            <a:off x="1330881" y="5172063"/>
            <a:ext cx="4312980" cy="117009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21" y="3000442"/>
            <a:ext cx="2805780" cy="195928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1600826"/>
            <a:ext cx="5048460" cy="118728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76" y="1410353"/>
            <a:ext cx="4250347" cy="201048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32857" r="11905" b="28349"/>
          <a:stretch/>
        </p:blipFill>
        <p:spPr>
          <a:xfrm>
            <a:off x="4007653" y="2833310"/>
            <a:ext cx="5864428" cy="1464489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 b="8482"/>
          <a:stretch/>
        </p:blipFill>
        <p:spPr bwMode="auto">
          <a:xfrm>
            <a:off x="7862555" y="4122262"/>
            <a:ext cx="4019051" cy="971732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099202" y="615856"/>
            <a:ext cx="8953280" cy="592217"/>
          </a:xfrm>
          <a:prstGeom prst="rect">
            <a:avLst/>
          </a:prstGeom>
        </p:spPr>
        <p:txBody>
          <a:bodyPr vert="horz" lIns="78181" tIns="39091" rIns="78181" bIns="39091" rtlCol="0" anchor="ctr">
            <a:normAutofit/>
          </a:bodyPr>
          <a:lstStyle>
            <a:lvl1pPr algn="ctr" defTabSz="818166" rtl="0" eaLnBrk="1" latinLnBrk="0" hangingPunct="1">
              <a:spcBef>
                <a:spcPct val="0"/>
              </a:spcBef>
              <a:buNone/>
              <a:defRPr sz="39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569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СГУПС –УЧАСТНИК ФЕДЕРАЛЬНЫХ ИНИЦИАТИВ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2160" t="10134" r="2160" b="61812"/>
          <a:stretch/>
        </p:blipFill>
        <p:spPr>
          <a:xfrm>
            <a:off x="5999989" y="5262887"/>
            <a:ext cx="5856651" cy="103033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19968" t="6713" r="21003" b="34540"/>
          <a:stretch/>
        </p:blipFill>
        <p:spPr>
          <a:xfrm>
            <a:off x="4777440" y="4081911"/>
            <a:ext cx="2688299" cy="134414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0" name="Заголовок 2"/>
          <p:cNvSpPr txBox="1">
            <a:spLocks/>
          </p:cNvSpPr>
          <p:nvPr/>
        </p:nvSpPr>
        <p:spPr>
          <a:xfrm>
            <a:off x="1061175" y="145128"/>
            <a:ext cx="11757384" cy="465651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spc="82" dirty="0">
                <a:solidFill>
                  <a:srgbClr val="003E9A"/>
                </a:solidFill>
                <a:latin typeface="Arial"/>
                <a:ea typeface="+mj-ea"/>
                <a:cs typeface="Arial"/>
              </a:rPr>
              <a:t>Инновационное развитие университета</a:t>
            </a:r>
          </a:p>
        </p:txBody>
      </p:sp>
      <p:pic>
        <p:nvPicPr>
          <p:cNvPr id="19" name="Объект 7">
            <a:extLst>
              <a:ext uri="{FF2B5EF4-FFF2-40B4-BE49-F238E27FC236}">
                <a16:creationId xmlns:a16="http://schemas.microsoft.com/office/drawing/2014/main" id="{AA523CDB-D399-4B3A-A7C9-4A368B6486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" y="145128"/>
            <a:ext cx="693807" cy="6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881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1761</Words>
  <Application>Microsoft Office PowerPoint</Application>
  <PresentationFormat>Широкоэкранный</PresentationFormat>
  <Paragraphs>516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39" baseType="lpstr">
      <vt:lpstr>Arial Narrow</vt:lpstr>
      <vt:lpstr>Wingdings</vt:lpstr>
      <vt:lpstr>Times New Roman</vt:lpstr>
      <vt:lpstr>Arial</vt:lpstr>
      <vt:lpstr>Trebuchet MS</vt:lpstr>
      <vt:lpstr>Calibri</vt:lpstr>
      <vt:lpstr>Segoe UI Symbol</vt:lpstr>
      <vt:lpstr>Arial Black</vt:lpstr>
      <vt:lpstr>Verdana</vt:lpstr>
      <vt:lpstr>Segoe UI Light</vt:lpstr>
      <vt:lpstr>Calibri Light</vt:lpstr>
      <vt:lpstr>Тема Office</vt:lpstr>
      <vt:lpstr>Office Theme</vt:lpstr>
      <vt:lpstr>1_Тема Office</vt:lpstr>
      <vt:lpstr>5_Тема Office</vt:lpstr>
      <vt:lpstr>6_Тема Office</vt:lpstr>
      <vt:lpstr>Презентация PowerPoint</vt:lpstr>
      <vt:lpstr>Концепция технологического развития в период до 2030 года</vt:lpstr>
      <vt:lpstr>СТРАТЕГИЧЕСКИЕ ВЫЗОВЫ ГОСУДАРСТВА</vt:lpstr>
      <vt:lpstr>СТРАТЕГИЧЕСКИЕ ВЫЗОВЫ ГОСУДАРСТВА</vt:lpstr>
      <vt:lpstr>Стратегические проекты в программе развития университета</vt:lpstr>
      <vt:lpstr>Презентация PowerPoint</vt:lpstr>
      <vt:lpstr>Высшая инженерная школа по строительству  и эксплуатации транспортных сооружений Центры компетенций СГУПС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«Стартап как диплом»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Новая система подготовки кадров  высшей квалификационной формации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252</cp:revision>
  <cp:lastPrinted>2021-07-16T08:02:37Z</cp:lastPrinted>
  <dcterms:created xsi:type="dcterms:W3CDTF">2021-07-15T12:03:34Z</dcterms:created>
  <dcterms:modified xsi:type="dcterms:W3CDTF">2023-06-26T08:31:55Z</dcterms:modified>
</cp:coreProperties>
</file>