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1" r:id="rId3"/>
    <p:sldId id="312" r:id="rId4"/>
    <p:sldId id="307" r:id="rId5"/>
    <p:sldId id="262" r:id="rId6"/>
    <p:sldId id="308" r:id="rId7"/>
    <p:sldId id="30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Знакомство с ННТЦ" id="{EE587CC5-1828-4615-9DDC-9E2390CF14CC}">
          <p14:sldIdLst>
            <p14:sldId id="256"/>
            <p14:sldId id="311"/>
            <p14:sldId id="312"/>
            <p14:sldId id="307"/>
            <p14:sldId id="262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4974" userDrawn="1">
          <p15:clr>
            <a:srgbClr val="A4A3A4"/>
          </p15:clr>
        </p15:guide>
        <p15:guide id="7" orient="horz" pos="1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182B50"/>
    <a:srgbClr val="C32721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352" y="1848"/>
      </p:cViewPr>
      <p:guideLst>
        <p:guide orient="horz" pos="3884"/>
        <p:guide pos="529"/>
        <p:guide pos="7151"/>
        <p:guide orient="horz" pos="731"/>
        <p:guide pos="3840"/>
        <p:guide pos="4974"/>
        <p:guide orient="horz" pos="11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68B97D-14A4-42EF-A2DB-B5B2E125A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Новосибирский Научно-технический Центр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6FA0EA-D818-4F8B-9654-040A1FCD21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A618-1415-4F03-8E49-D04665845ED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C94E90-A9F9-4780-A151-7B46C58378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293D9A-D3D4-4C30-B2F9-5C9A7911C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798C3-E344-48E1-A78C-EF8E59DFF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9031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Новосибирский Научно-технический Центр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6867-2F73-4726-8792-2D242304AF2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924F-672B-4615-9CB6-2EC26729E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85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10DD9-9FFF-4702-809C-49DE24D2B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93717-B358-45AC-91A3-05A08F8E6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F1DA0-0CFF-4AC7-9190-807BF476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BB9-D7B3-4C43-9D32-97FEBA69E001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05AAF-4FB4-4071-92BD-2EC5347C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8A03C-74B1-4DCF-9B06-AE42896D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DCB2A-8E76-4145-8D95-7DEEC3B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30590E-4C45-44CF-B83B-EF4FA6296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E0BB3-5EFC-4A0A-BDD0-9ADEA47A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968D-3CAE-4EBE-A20F-50C97EA01350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34731-6148-4AD7-9080-FE63A0A4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F78C6-C2F8-4580-A668-BB7CDAB6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5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880BD6-B52D-4B06-8AA5-21DB7DE64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A12E2C-321B-424E-A97E-24F31EB42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10399-1FC0-498A-94AF-5094F99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585-FC7A-4F94-A952-C39E3D3D2EEE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E1CA5-BCA3-47AF-91CB-362F63E4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EC04AA-2470-4735-BA9D-0289B80D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2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F6204-B57C-435D-9C07-C2CC2C50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11B8F-363A-4568-8F2B-A73C93FB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B4F4C-6D4D-43F1-A656-004C103B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B94D-CB9E-4FDF-8282-5F190443C10E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35B2D-6D90-4F9E-935C-E13ED5CE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A5305-E956-4EE9-B48B-59A3C51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3466C-E1C1-4664-80C0-60480818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AB550B-F780-4C90-B19E-5F475C725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64589-F6D6-453A-8000-E7B4B9D1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FC7-3E0E-4422-8A71-BCA88CA6D19B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5165-C49F-4E45-9C3E-BE37306F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B1501D-7E0A-4648-8B01-538AB319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8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D318C-C7EA-4105-BC02-2BBAA246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7FDA0-17FD-44A0-880A-3DCB718ED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2413F6-EA1D-4995-B097-795820DFB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3CE0A3-3DB4-43FA-BA5F-EA4F0E2C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0215-DC7D-4ECA-AE65-F8254EA68401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FBAE7-9FEC-4D5C-B9CA-100CBE5E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500010-82A7-4ED1-9E45-1706E52E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0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072CD-FA31-4D1E-8E29-94E45E08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1A7F1-FAE4-4CBB-943A-A6BA4C00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E95909-BE80-4066-8493-56A62B373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57FAF3-EE7D-46C0-B053-4C84F26C0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E4F772-1E99-4148-BBFE-63ABDDD54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1B9DFB-0899-4412-B4AB-6A443AB8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365F-13EA-4BEC-9B77-F8CFD0D5B66E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7F8930-4F9A-49DF-8BFF-B94E720D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D6DE26-009D-4428-A3A7-E496AD93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1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6E9D0-27DC-4CBF-94A4-3F057570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071761-C4A2-47A0-A4A4-FBDB554B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C3F8-EEF8-4946-96A2-751BD9F42CC7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43AA53-2EA4-4F65-9712-13CFDC90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F87AF3-DD36-4932-83A7-7D437C16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8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8FB1E1-AE66-4752-A872-CBFF5829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DF84-BBB5-4498-8029-A0C9B525A436}" type="datetime1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4ED8BC-0A9A-4C2C-8A48-8C27A278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5E5E3E-60B4-4B13-9AA5-35DD64FE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1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14BFC-5CC1-4398-AFF6-9F801A32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6940CF-F3AE-4A30-95D3-E823A364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6B0FE-D6E0-40E3-8FBA-09D934B90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34758E-0130-440D-8F49-81A880E6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B7A4-5674-4591-94D9-A961C6430E45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2D7317-CD94-43F7-9F1B-856D2104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F06F7-3F9E-4382-8550-3085F4B9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6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8FBB2-F63A-4368-9A70-A57484F5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311C82-3DD6-4C6D-8F4C-F215BF954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B754B-A127-4F89-AD50-F8742089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8E2757-00B4-4804-A862-E0C022E8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5859-C1F4-4894-915E-7338AADA4A27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CC49-6DB9-4090-BD30-326A7604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EB5AC-4AC0-4359-AC33-279F9824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0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86B45-B1CF-4B3E-B1C9-C05DE8A3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989C7-6742-4F34-B7A8-682BF96A2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92BB5-C54B-4605-A992-D57D85F3C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36D3-BD48-4F9E-94FF-ECA314809535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6FD87-6E8D-4B38-B191-B968C49C7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2F4A2-08B5-40EF-8E6F-F3770C36F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B725-EB56-439A-A902-3D8A6CB3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4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6634C-5D72-4271-8AEC-502E550F4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65198"/>
            <a:ext cx="9550400" cy="1763802"/>
          </a:xfrm>
        </p:spPr>
        <p:txBody>
          <a:bodyPr>
            <a:normAutofit/>
          </a:bodyPr>
          <a:lstStyle/>
          <a:p>
            <a:pPr algn="l"/>
            <a:r>
              <a:rPr lang="ru-RU" sz="4000" b="1" spc="-100" dirty="0">
                <a:solidFill>
                  <a:srgbClr val="C00000"/>
                </a:solidFill>
                <a:latin typeface="Bahnschrift" panose="020B0502040204020203" pitchFamily="34" charset="0"/>
              </a:rPr>
              <a:t>Методология предиктивного анализа на основе массива данных о состоянии дорожного полотна</a:t>
            </a:r>
            <a:endParaRPr lang="ru-RU" sz="4000" spc="-1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3A29E1-E0B8-4019-9705-388520BF6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84357"/>
            <a:ext cx="5927174" cy="120831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В</a:t>
            </a: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л</a:t>
            </a: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а</a:t>
            </a: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д</a:t>
            </a:r>
            <a:r>
              <a:rPr lang="en-US" sz="22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ислав</a:t>
            </a: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 Потапов </a:t>
            </a: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vpotapo</a:t>
            </a: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v</a:t>
            </a: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@</a:t>
            </a: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n</a:t>
            </a: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n</a:t>
            </a: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t</a:t>
            </a: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c.</a:t>
            </a: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p</a:t>
            </a: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r</a:t>
            </a: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o</a:t>
            </a: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4CB6D-6B76-4090-8F3B-67E006D9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214697-B097-498C-8D2A-D3EF3B839B38}" type="datetime1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27.06.2023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40AB3-49BF-43EE-9F22-D597BF60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Новосибирский Научно-технический Центр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B14C8-15B7-45AE-B9D5-DB065156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88B725-EB56-439A-A902-3D8A6CB3B76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1</a:t>
            </a:fld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EC5490-FF39-4498-B7AE-DCBF6A3E8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31588"/>
            <a:ext cx="1322388" cy="525839"/>
          </a:xfrm>
          <a:prstGeom prst="rect">
            <a:avLst/>
          </a:prstGeom>
        </p:spPr>
      </p:pic>
      <p:sp>
        <p:nvSpPr>
          <p:cNvPr id="9" name="Дата 3">
            <a:extLst>
              <a:ext uri="{FF2B5EF4-FFF2-40B4-BE49-F238E27FC236}">
                <a16:creationId xmlns:a16="http://schemas.microsoft.com/office/drawing/2014/main" id="{B6FF21BD-CFEC-48C3-95D0-C64B0ADF512B}"/>
              </a:ext>
            </a:extLst>
          </p:cNvPr>
          <p:cNvSpPr txBox="1">
            <a:spLocks/>
          </p:cNvSpPr>
          <p:nvPr/>
        </p:nvSpPr>
        <p:spPr>
          <a:xfrm>
            <a:off x="1000664" y="131588"/>
            <a:ext cx="9029161" cy="525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НОВОСИБИРСКИЙ НАУЧНО-ТЕХНИЧЕСКИЙ ЦЕНТР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111068-D822-4031-8B2A-0FBDC49AA949}"/>
              </a:ext>
            </a:extLst>
          </p:cNvPr>
          <p:cNvSpPr/>
          <p:nvPr/>
        </p:nvSpPr>
        <p:spPr>
          <a:xfrm>
            <a:off x="842962" y="131588"/>
            <a:ext cx="50800" cy="525839"/>
          </a:xfrm>
          <a:prstGeom prst="rect">
            <a:avLst/>
          </a:prstGeom>
          <a:solidFill>
            <a:srgbClr val="C32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>
            <a:extLst>
              <a:ext uri="{FF2B5EF4-FFF2-40B4-BE49-F238E27FC236}">
                <a16:creationId xmlns:a16="http://schemas.microsoft.com/office/drawing/2014/main" id="{BE68CCA2-76BD-4570-9C67-950434CD58BA}"/>
              </a:ext>
            </a:extLst>
          </p:cNvPr>
          <p:cNvSpPr txBox="1">
            <a:spLocks/>
          </p:cNvSpPr>
          <p:nvPr/>
        </p:nvSpPr>
        <p:spPr>
          <a:xfrm>
            <a:off x="1000664" y="131588"/>
            <a:ext cx="9029161" cy="525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Картографическая визуализация массива данных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FB7D85-3113-4D32-B126-D4E441FA01BA}"/>
              </a:ext>
            </a:extLst>
          </p:cNvPr>
          <p:cNvSpPr/>
          <p:nvPr/>
        </p:nvSpPr>
        <p:spPr>
          <a:xfrm>
            <a:off x="842962" y="131588"/>
            <a:ext cx="50800" cy="525839"/>
          </a:xfrm>
          <a:prstGeom prst="rect">
            <a:avLst/>
          </a:prstGeom>
          <a:solidFill>
            <a:srgbClr val="C32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93E55E9C-D13B-42D8-B95C-9362245C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214697-B097-498C-8D2A-D3EF3B839B38}" type="datetime1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27.06.2023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015E718-42B2-4966-816C-AF70BCD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88B725-EB56-439A-A902-3D8A6CB3B76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</a:t>
            </a:fld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F293C2-B656-4BDF-87BE-47B9D173D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978001"/>
            <a:ext cx="7130227" cy="3936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13E28-3E56-4B92-B455-4014D63F4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31588"/>
            <a:ext cx="1322388" cy="5258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74E493-A578-4E80-9A69-1B7585EEF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894" y="-562607"/>
            <a:ext cx="14809926" cy="89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5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9163E2-EC88-4A9D-A8C3-2151DD015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963" y="-283930"/>
            <a:ext cx="14809926" cy="8997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13E28-3E56-4B92-B455-4014D63F4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31588"/>
            <a:ext cx="1322388" cy="525839"/>
          </a:xfrm>
          <a:prstGeom prst="rect">
            <a:avLst/>
          </a:prstGeom>
        </p:spPr>
      </p:pic>
      <p:sp>
        <p:nvSpPr>
          <p:cNvPr id="8" name="Дата 3">
            <a:extLst>
              <a:ext uri="{FF2B5EF4-FFF2-40B4-BE49-F238E27FC236}">
                <a16:creationId xmlns:a16="http://schemas.microsoft.com/office/drawing/2014/main" id="{BE68CCA2-76BD-4570-9C67-950434CD58BA}"/>
              </a:ext>
            </a:extLst>
          </p:cNvPr>
          <p:cNvSpPr txBox="1">
            <a:spLocks/>
          </p:cNvSpPr>
          <p:nvPr/>
        </p:nvSpPr>
        <p:spPr>
          <a:xfrm>
            <a:off x="1000664" y="131588"/>
            <a:ext cx="9029161" cy="525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Визуализация массива данных на временной диаграмме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Ганта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FB7D85-3113-4D32-B126-D4E441FA01BA}"/>
              </a:ext>
            </a:extLst>
          </p:cNvPr>
          <p:cNvSpPr/>
          <p:nvPr/>
        </p:nvSpPr>
        <p:spPr>
          <a:xfrm>
            <a:off x="842962" y="131588"/>
            <a:ext cx="50800" cy="525839"/>
          </a:xfrm>
          <a:prstGeom prst="rect">
            <a:avLst/>
          </a:prstGeom>
          <a:solidFill>
            <a:srgbClr val="C32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93E55E9C-D13B-42D8-B95C-9362245C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214697-B097-498C-8D2A-D3EF3B839B38}" type="datetime1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28.06.2023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015E718-42B2-4966-816C-AF70BCD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88B725-EB56-439A-A902-3D8A6CB3B76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3</a:t>
            </a:fld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A65C75-DF90-4A4A-AF44-B7BC1AF49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63" y="1266950"/>
            <a:ext cx="7031037" cy="3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13E28-3E56-4B92-B455-4014D63F4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31588"/>
            <a:ext cx="1322388" cy="52583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FB7D85-3113-4D32-B126-D4E441FA01BA}"/>
              </a:ext>
            </a:extLst>
          </p:cNvPr>
          <p:cNvSpPr/>
          <p:nvPr/>
        </p:nvSpPr>
        <p:spPr>
          <a:xfrm>
            <a:off x="842962" y="131588"/>
            <a:ext cx="50800" cy="525839"/>
          </a:xfrm>
          <a:prstGeom prst="rect">
            <a:avLst/>
          </a:prstGeom>
          <a:solidFill>
            <a:srgbClr val="C32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93E55E9C-D13B-42D8-B95C-9362245C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214697-B097-498C-8D2A-D3EF3B839B38}" type="datetime1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28.06.2023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015E718-42B2-4966-816C-AF70BCD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88B725-EB56-439A-A902-3D8A6CB3B76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4</a:t>
            </a:fld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C08396-C5A8-4771-8573-DB83F3B09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3" y="700250"/>
            <a:ext cx="4772691" cy="14861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7F332-FDA0-4AA6-957A-FC20BB5A7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44" y="700251"/>
            <a:ext cx="4602435" cy="56132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A604B70-8AFA-4459-8053-827C17EF3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3" y="2229180"/>
            <a:ext cx="4621360" cy="3393382"/>
          </a:xfrm>
          <a:prstGeom prst="rect">
            <a:avLst/>
          </a:prstGeom>
        </p:spPr>
      </p:pic>
      <p:sp>
        <p:nvSpPr>
          <p:cNvPr id="11" name="Дата 3">
            <a:extLst>
              <a:ext uri="{FF2B5EF4-FFF2-40B4-BE49-F238E27FC236}">
                <a16:creationId xmlns:a16="http://schemas.microsoft.com/office/drawing/2014/main" id="{DDBC7F82-7AB3-4D68-82B7-7BC49F18C7BF}"/>
              </a:ext>
            </a:extLst>
          </p:cNvPr>
          <p:cNvSpPr txBox="1">
            <a:spLocks/>
          </p:cNvSpPr>
          <p:nvPr/>
        </p:nvSpPr>
        <p:spPr>
          <a:xfrm>
            <a:off x="1000664" y="131588"/>
            <a:ext cx="9029161" cy="525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Структура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324510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13E28-3E56-4B92-B455-4014D63F4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31588"/>
            <a:ext cx="1322388" cy="52583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FB7D85-3113-4D32-B126-D4E441FA01BA}"/>
              </a:ext>
            </a:extLst>
          </p:cNvPr>
          <p:cNvSpPr/>
          <p:nvPr/>
        </p:nvSpPr>
        <p:spPr>
          <a:xfrm>
            <a:off x="842962" y="131588"/>
            <a:ext cx="50800" cy="525839"/>
          </a:xfrm>
          <a:prstGeom prst="rect">
            <a:avLst/>
          </a:prstGeom>
          <a:solidFill>
            <a:srgbClr val="C32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93E55E9C-D13B-42D8-B95C-9362245C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214697-B097-498C-8D2A-D3EF3B839B38}" type="datetime1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28.06.2023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015E718-42B2-4966-816C-AF70BCD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88B725-EB56-439A-A902-3D8A6CB3B76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5</a:t>
            </a:fld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E79A5-7FDB-4201-BA9A-0C6A0F552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260"/>
            <a:ext cx="5915851" cy="3791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DCC12C-C777-4EB8-88D7-B9E2CD559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64" y="1533260"/>
            <a:ext cx="6525536" cy="4467849"/>
          </a:xfrm>
          <a:prstGeom prst="rect">
            <a:avLst/>
          </a:prstGeom>
        </p:spPr>
      </p:pic>
      <p:sp>
        <p:nvSpPr>
          <p:cNvPr id="8" name="Дата 3">
            <a:extLst>
              <a:ext uri="{FF2B5EF4-FFF2-40B4-BE49-F238E27FC236}">
                <a16:creationId xmlns:a16="http://schemas.microsoft.com/office/drawing/2014/main" id="{DA5A7CC2-F04D-4ECD-BB7C-2890E92ED223}"/>
              </a:ext>
            </a:extLst>
          </p:cNvPr>
          <p:cNvSpPr txBox="1">
            <a:spLocks/>
          </p:cNvSpPr>
          <p:nvPr/>
        </p:nvSpPr>
        <p:spPr>
          <a:xfrm>
            <a:off x="1000664" y="131588"/>
            <a:ext cx="9029161" cy="525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Методы анализа массива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393352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13E28-3E56-4B92-B455-4014D63F4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31588"/>
            <a:ext cx="1322388" cy="52583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FB7D85-3113-4D32-B126-D4E441FA01BA}"/>
              </a:ext>
            </a:extLst>
          </p:cNvPr>
          <p:cNvSpPr/>
          <p:nvPr/>
        </p:nvSpPr>
        <p:spPr>
          <a:xfrm>
            <a:off x="842962" y="131588"/>
            <a:ext cx="50800" cy="525839"/>
          </a:xfrm>
          <a:prstGeom prst="rect">
            <a:avLst/>
          </a:prstGeom>
          <a:solidFill>
            <a:srgbClr val="C32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93E55E9C-D13B-42D8-B95C-9362245C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214697-B097-498C-8D2A-D3EF3B839B38}" type="datetime1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28.06.2023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015E718-42B2-4966-816C-AF70BCD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88B725-EB56-439A-A902-3D8A6CB3B76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6</a:t>
            </a:fld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74340A-D1B5-4432-A7C2-FC670FF2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89" y="1870733"/>
            <a:ext cx="9023822" cy="2782425"/>
          </a:xfrm>
          <a:prstGeom prst="rect">
            <a:avLst/>
          </a:prstGeom>
        </p:spPr>
      </p:pic>
      <p:sp>
        <p:nvSpPr>
          <p:cNvPr id="8" name="Дата 3">
            <a:extLst>
              <a:ext uri="{FF2B5EF4-FFF2-40B4-BE49-F238E27FC236}">
                <a16:creationId xmlns:a16="http://schemas.microsoft.com/office/drawing/2014/main" id="{808AFA2A-F68A-49F6-ACB5-15AC23ACD6EB}"/>
              </a:ext>
            </a:extLst>
          </p:cNvPr>
          <p:cNvSpPr txBox="1">
            <a:spLocks/>
          </p:cNvSpPr>
          <p:nvPr/>
        </p:nvSpPr>
        <p:spPr>
          <a:xfrm>
            <a:off x="1000664" y="131588"/>
            <a:ext cx="9029161" cy="525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Методы анализа массива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330681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13E28-3E56-4B92-B455-4014D63F4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31588"/>
            <a:ext cx="1322388" cy="525839"/>
          </a:xfrm>
          <a:prstGeom prst="rect">
            <a:avLst/>
          </a:prstGeom>
        </p:spPr>
      </p:pic>
      <p:sp>
        <p:nvSpPr>
          <p:cNvPr id="8" name="Дата 3">
            <a:extLst>
              <a:ext uri="{FF2B5EF4-FFF2-40B4-BE49-F238E27FC236}">
                <a16:creationId xmlns:a16="http://schemas.microsoft.com/office/drawing/2014/main" id="{BE68CCA2-76BD-4570-9C67-950434CD58BA}"/>
              </a:ext>
            </a:extLst>
          </p:cNvPr>
          <p:cNvSpPr txBox="1">
            <a:spLocks/>
          </p:cNvSpPr>
          <p:nvPr/>
        </p:nvSpPr>
        <p:spPr>
          <a:xfrm>
            <a:off x="1000664" y="131588"/>
            <a:ext cx="9029161" cy="525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FB7D85-3113-4D32-B126-D4E441FA01BA}"/>
              </a:ext>
            </a:extLst>
          </p:cNvPr>
          <p:cNvSpPr/>
          <p:nvPr/>
        </p:nvSpPr>
        <p:spPr>
          <a:xfrm>
            <a:off x="842962" y="131588"/>
            <a:ext cx="50800" cy="525839"/>
          </a:xfrm>
          <a:prstGeom prst="rect">
            <a:avLst/>
          </a:prstGeom>
          <a:solidFill>
            <a:srgbClr val="C32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93E55E9C-D13B-42D8-B95C-9362245C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3214697-B097-498C-8D2A-D3EF3B839B38}" type="datetime1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28.06.2023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F2BC733A-F2D6-4F3F-A29E-09FD340C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Новосибирский Научно-технический Центр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015E718-42B2-4966-816C-AF70BCD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88B725-EB56-439A-A902-3D8A6CB3B76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7</a:t>
            </a:fld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1E8E865-DD0D-4E5A-8899-8DC49EDBF520}"/>
              </a:ext>
            </a:extLst>
          </p:cNvPr>
          <p:cNvSpPr txBox="1">
            <a:spLocks/>
          </p:cNvSpPr>
          <p:nvPr/>
        </p:nvSpPr>
        <p:spPr>
          <a:xfrm>
            <a:off x="838200" y="989563"/>
            <a:ext cx="10373946" cy="4474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Что можно реализовать: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Система по рейтингованию подрядчиков осуществляющих ремонтные работы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Поиск «проблемных» участков на дорогах, алгоритмы ранжирования, сравнительного анализа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Рекомендательная система</a:t>
            </a:r>
            <a:r>
              <a:rPr lang="en-US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по решению дорожных проблем на основе исторических данных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Что для этого нужно: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Стандартизация форматов передаваемых средствами мониторинга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Инициатива заинтересованных лиц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SemiCondensed" panose="020B0502040204020203" pitchFamily="34" charset="0"/>
              </a:rPr>
              <a:t>Создания единого цифрового дорожного реестра для аккумуляции всех данных по состоянию дорожного полотна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spc="-100" dirty="0">
              <a:solidFill>
                <a:schemeClr val="tx1">
                  <a:lumMod val="85000"/>
                  <a:lumOff val="1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0FE5077B-0CEB-497E-BC6E-1419542F465B}"/>
              </a:ext>
            </a:extLst>
          </p:cNvPr>
          <p:cNvSpPr txBox="1">
            <a:spLocks/>
          </p:cNvSpPr>
          <p:nvPr/>
        </p:nvSpPr>
        <p:spPr>
          <a:xfrm>
            <a:off x="868362" y="104678"/>
            <a:ext cx="9029161" cy="525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Возможности работы с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BigData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72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Bahnschrift"/>
        <a:ea typeface=""/>
        <a:cs typeface=""/>
      </a:majorFont>
      <a:minorFont>
        <a:latin typeface="Bahnschrift SemiLight SemiCon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29967</TotalTime>
  <Words>136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Bahnschrift</vt:lpstr>
      <vt:lpstr>Bahnschrift Light SemiCondensed</vt:lpstr>
      <vt:lpstr>Bahnschrift SemiLight SemiConde</vt:lpstr>
      <vt:lpstr>Calibri</vt:lpstr>
      <vt:lpstr>Тема Office</vt:lpstr>
      <vt:lpstr>Методология предиктивного анализа на основе массива данных о состоянии дорожного полотна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Васютин Владимир Александрович</dc:creator>
  <cp:lastModifiedBy>Потапов Владислав Вячеславович</cp:lastModifiedBy>
  <cp:revision>145</cp:revision>
  <dcterms:created xsi:type="dcterms:W3CDTF">2022-06-16T09:11:22Z</dcterms:created>
  <dcterms:modified xsi:type="dcterms:W3CDTF">2023-06-28T01:17:57Z</dcterms:modified>
</cp:coreProperties>
</file>