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4" r:id="rId1"/>
    <p:sldMasterId id="2147483675" r:id="rId2"/>
  </p:sldMasterIdLst>
  <p:notesMasterIdLst>
    <p:notesMasterId r:id="rId22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</p:sldIdLst>
  <p:sldSz cx="9144000" cy="5143500" type="screen16x9"/>
  <p:notesSz cx="6858000" cy="9144000"/>
  <p:embeddedFontLst>
    <p:embeddedFont>
      <p:font typeface="Arial Black" panose="020B0A04020102020204" pitchFamily="34" charset="0"/>
      <p:regular r:id="rId23"/>
      <p:bold r:id="rId24"/>
    </p:embeddedFont>
    <p:embeddedFont>
      <p:font typeface="Manrope" panose="020B0604020202020204" charset="0"/>
      <p:regular r:id="rId25"/>
      <p:bold r:id="rId26"/>
    </p:embeddedFont>
    <p:embeddedFont>
      <p:font typeface="Manrope ExtraBold" panose="020B0604020202020204" charset="0"/>
      <p:bold r:id="rId27"/>
    </p:embeddedFont>
    <p:embeddedFont>
      <p:font typeface="Raleway Light" pitchFamily="2" charset="-52"/>
      <p:regular r:id="rId28"/>
      <p:bold r:id="rId29"/>
      <p:italic r:id="rId30"/>
      <p:boldItalic r:id="rId31"/>
    </p:embeddedFont>
    <p:embeddedFont>
      <p:font typeface="Roboto" panose="02000000000000000000" pitchFamily="2" charset="0"/>
      <p:regular r:id="rId32"/>
      <p:bold r:id="rId33"/>
      <p:italic r:id="rId34"/>
      <p:boldItalic r:id="rId35"/>
    </p:embeddedFont>
    <p:embeddedFont>
      <p:font typeface="Ubuntu" panose="020B0504030602030204" pitchFamily="34" charset="0"/>
      <p:regular r:id="rId36"/>
      <p:bold r:id="rId37"/>
      <p:italic r:id="rId38"/>
      <p:boldItalic r:id="rId3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94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4.fntdata"/><Relationship Id="rId39" Type="http://schemas.openxmlformats.org/officeDocument/2006/relationships/font" Target="fonts/font17.fntdata"/><Relationship Id="rId21" Type="http://schemas.openxmlformats.org/officeDocument/2006/relationships/slide" Target="slides/slide19.xml"/><Relationship Id="rId34" Type="http://schemas.openxmlformats.org/officeDocument/2006/relationships/font" Target="fonts/font12.fntdata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7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9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43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2e6e29f06d3_0_718:notes"/>
          <p:cNvSpPr txBox="1">
            <a:spLocks noGrp="1"/>
          </p:cNvSpPr>
          <p:nvPr>
            <p:ph type="body" idx="1"/>
          </p:nvPr>
        </p:nvSpPr>
        <p:spPr>
          <a:xfrm>
            <a:off x="385763" y="5867400"/>
            <a:ext cx="3086100" cy="480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g2e6e29f06d3_0_7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5763" y="1524000"/>
            <a:ext cx="3086100" cy="4114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g2e1ac3c274e_0_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5763" y="1524000"/>
            <a:ext cx="3086100" cy="4114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9" name="Google Shape;449;g2e1ac3c274e_0_105:notes"/>
          <p:cNvSpPr txBox="1">
            <a:spLocks noGrp="1"/>
          </p:cNvSpPr>
          <p:nvPr>
            <p:ph type="body" idx="1"/>
          </p:nvPr>
        </p:nvSpPr>
        <p:spPr>
          <a:xfrm>
            <a:off x="385763" y="5867400"/>
            <a:ext cx="3086100" cy="480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50" name="Google Shape;450;g2e1ac3c274e_0_105:notes"/>
          <p:cNvSpPr txBox="1">
            <a:spLocks noGrp="1"/>
          </p:cNvSpPr>
          <p:nvPr>
            <p:ph type="sldNum" idx="12"/>
          </p:nvPr>
        </p:nvSpPr>
        <p:spPr>
          <a:xfrm>
            <a:off x="2185095" y="11580284"/>
            <a:ext cx="1671600" cy="61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ru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g2e6e29f06d3_0_4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0" name="Google Shape;460;g2e6e29f06d3_0_4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1" name="Google Shape;461;g2e6e29f06d3_0_466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11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g2e31d158c0d_3_1:notes"/>
          <p:cNvSpPr txBox="1">
            <a:spLocks noGrp="1"/>
          </p:cNvSpPr>
          <p:nvPr>
            <p:ph type="body" idx="1"/>
          </p:nvPr>
        </p:nvSpPr>
        <p:spPr>
          <a:xfrm>
            <a:off x="385763" y="5867400"/>
            <a:ext cx="3086100" cy="480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36" name="Google Shape;536;g2e31d158c0d_3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5763" y="1524000"/>
            <a:ext cx="3086100" cy="4114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g2e31d158c0d_2_166:notes"/>
          <p:cNvSpPr txBox="1">
            <a:spLocks noGrp="1"/>
          </p:cNvSpPr>
          <p:nvPr>
            <p:ph type="body" idx="1"/>
          </p:nvPr>
        </p:nvSpPr>
        <p:spPr>
          <a:xfrm>
            <a:off x="385763" y="5867400"/>
            <a:ext cx="3086100" cy="480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9" name="Google Shape;559;g2e31d158c0d_2_1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5763" y="1524000"/>
            <a:ext cx="3086100" cy="4114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g2e1ac3c274e_0_163:notes"/>
          <p:cNvSpPr txBox="1">
            <a:spLocks noGrp="1"/>
          </p:cNvSpPr>
          <p:nvPr>
            <p:ph type="body" idx="1"/>
          </p:nvPr>
        </p:nvSpPr>
        <p:spPr>
          <a:xfrm>
            <a:off x="385763" y="5867400"/>
            <a:ext cx="3086100" cy="480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91" name="Google Shape;591;g2e1ac3c274e_0_1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5763" y="1524000"/>
            <a:ext cx="3086100" cy="4114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g2e31d158c0d_2_2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5763" y="1524000"/>
            <a:ext cx="3086100" cy="4114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10" name="Google Shape;610;g2e31d158c0d_2_280:notes"/>
          <p:cNvSpPr txBox="1">
            <a:spLocks noGrp="1"/>
          </p:cNvSpPr>
          <p:nvPr>
            <p:ph type="body" idx="1"/>
          </p:nvPr>
        </p:nvSpPr>
        <p:spPr>
          <a:xfrm>
            <a:off x="385763" y="5867400"/>
            <a:ext cx="3086100" cy="480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11" name="Google Shape;611;g2e31d158c0d_2_280:notes"/>
          <p:cNvSpPr txBox="1">
            <a:spLocks noGrp="1"/>
          </p:cNvSpPr>
          <p:nvPr>
            <p:ph type="sldNum" idx="12"/>
          </p:nvPr>
        </p:nvSpPr>
        <p:spPr>
          <a:xfrm>
            <a:off x="2185095" y="11580284"/>
            <a:ext cx="1671600" cy="61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ru"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g2e1ac3c274e_0_1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5763" y="1524000"/>
            <a:ext cx="3086100" cy="4114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28" name="Google Shape;628;g2e1ac3c274e_0_197:notes"/>
          <p:cNvSpPr txBox="1">
            <a:spLocks noGrp="1"/>
          </p:cNvSpPr>
          <p:nvPr>
            <p:ph type="body" idx="1"/>
          </p:nvPr>
        </p:nvSpPr>
        <p:spPr>
          <a:xfrm>
            <a:off x="385763" y="5867400"/>
            <a:ext cx="3086100" cy="480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29" name="Google Shape;629;g2e1ac3c274e_0_197:notes"/>
          <p:cNvSpPr txBox="1">
            <a:spLocks noGrp="1"/>
          </p:cNvSpPr>
          <p:nvPr>
            <p:ph type="sldNum" idx="12"/>
          </p:nvPr>
        </p:nvSpPr>
        <p:spPr>
          <a:xfrm>
            <a:off x="2185095" y="11580284"/>
            <a:ext cx="1671600" cy="61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ru"/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g2e236c05525_0_2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5763" y="1524000"/>
            <a:ext cx="3086100" cy="4114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44" name="Google Shape;644;g2e236c05525_0_266:notes"/>
          <p:cNvSpPr txBox="1">
            <a:spLocks noGrp="1"/>
          </p:cNvSpPr>
          <p:nvPr>
            <p:ph type="body" idx="1"/>
          </p:nvPr>
        </p:nvSpPr>
        <p:spPr>
          <a:xfrm>
            <a:off x="385763" y="5867400"/>
            <a:ext cx="3086100" cy="480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АЦТЛ МТ Новосибирск</a:t>
            </a:r>
            <a:endParaRPr/>
          </a:p>
        </p:txBody>
      </p:sp>
      <p:sp>
        <p:nvSpPr>
          <p:cNvPr id="645" name="Google Shape;645;g2e236c05525_0_266:notes"/>
          <p:cNvSpPr txBox="1">
            <a:spLocks noGrp="1"/>
          </p:cNvSpPr>
          <p:nvPr>
            <p:ph type="sldNum" idx="12"/>
          </p:nvPr>
        </p:nvSpPr>
        <p:spPr>
          <a:xfrm>
            <a:off x="2185095" y="11580284"/>
            <a:ext cx="1671600" cy="61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17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Google Shape;656;g2e31d158c0d_2_387:notes"/>
          <p:cNvSpPr txBox="1">
            <a:spLocks noGrp="1"/>
          </p:cNvSpPr>
          <p:nvPr>
            <p:ph type="body" idx="1"/>
          </p:nvPr>
        </p:nvSpPr>
        <p:spPr>
          <a:xfrm>
            <a:off x="385763" y="5867400"/>
            <a:ext cx="3086100" cy="480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57" name="Google Shape;657;g2e31d158c0d_2_3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5763" y="1524000"/>
            <a:ext cx="3086100" cy="4114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Google Shape;670;g2e6e29f06d3_0_6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5763" y="1524000"/>
            <a:ext cx="3086100" cy="4114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71" name="Google Shape;671;g2e6e29f06d3_0_621:notes"/>
          <p:cNvSpPr txBox="1">
            <a:spLocks noGrp="1"/>
          </p:cNvSpPr>
          <p:nvPr>
            <p:ph type="body" idx="1"/>
          </p:nvPr>
        </p:nvSpPr>
        <p:spPr>
          <a:xfrm>
            <a:off x="385763" y="5867400"/>
            <a:ext cx="3086100" cy="480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2" name="Google Shape;672;g2e6e29f06d3_0_621:notes"/>
          <p:cNvSpPr txBox="1">
            <a:spLocks noGrp="1"/>
          </p:cNvSpPr>
          <p:nvPr>
            <p:ph type="sldNum" idx="12"/>
          </p:nvPr>
        </p:nvSpPr>
        <p:spPr>
          <a:xfrm>
            <a:off x="2185095" y="11580284"/>
            <a:ext cx="1671600" cy="61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19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2e6e29f06d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g2e6e29f06d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2e6e29f06d3_0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2500" cy="3429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2" name="Google Shape;182;g2e6e29f06d3_0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2e6e29f06d3_0_204:notes"/>
          <p:cNvSpPr txBox="1">
            <a:spLocks noGrp="1"/>
          </p:cNvSpPr>
          <p:nvPr>
            <p:ph type="body" idx="1"/>
          </p:nvPr>
        </p:nvSpPr>
        <p:spPr>
          <a:xfrm>
            <a:off x="385763" y="5867400"/>
            <a:ext cx="3086100" cy="480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g2e6e29f06d3_0_2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5763" y="1524000"/>
            <a:ext cx="3086100" cy="4114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2e236c0552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5763" y="1524000"/>
            <a:ext cx="3086100" cy="4114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4" name="Google Shape;274;g2e236c05525_0_0:notes"/>
          <p:cNvSpPr txBox="1">
            <a:spLocks noGrp="1"/>
          </p:cNvSpPr>
          <p:nvPr>
            <p:ph type="body" idx="1"/>
          </p:nvPr>
        </p:nvSpPr>
        <p:spPr>
          <a:xfrm>
            <a:off x="385763" y="5867400"/>
            <a:ext cx="3086100" cy="480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100">
                <a:latin typeface="Arial"/>
                <a:ea typeface="Arial"/>
                <a:cs typeface="Arial"/>
                <a:sym typeface="Arial"/>
              </a:rPr>
              <a:t>Из последнего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100">
                <a:latin typeface="Arial"/>
                <a:ea typeface="Arial"/>
                <a:cs typeface="Arial"/>
                <a:sym typeface="Arial"/>
              </a:rPr>
              <a:t>Цифровизация экономоики 2030 , аналогия связи логистики и экономики (коротко) и затем к современному: 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ru" sz="1100">
                <a:latin typeface="Arial"/>
                <a:ea typeface="Arial"/>
                <a:cs typeface="Arial"/>
                <a:sym typeface="Arial"/>
              </a:rPr>
              <a:t>Президент РФ Владимир Путин: приоритеты председательства России в ЕАЭС на 2023 год – ЭДО и маркировка: «Целесообразно продолжать и усилия по совместному внедрению информационных технологий, в том числе в области электронного документооборота, автоматического обмена транспортной и таможенной информацией между ведомствами и перевозчиками государств союза,а также в сфере маркировки и прослеживаемости товаров, где цифровые решения уже помогают пресекать обращение на союзном рынке небезопасной и некачественной продукции»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55AE4"/>
              </a:buClr>
              <a:buSzPts val="1200"/>
              <a:buChar char="-"/>
            </a:pPr>
            <a:r>
              <a:rPr lang="ru" sz="1100">
                <a:latin typeface="Arial"/>
                <a:ea typeface="Arial"/>
                <a:cs typeface="Arial"/>
                <a:sym typeface="Arial"/>
              </a:rPr>
              <a:t>Замминистра транспорта РФ Дмитрий Баканов в рамках «Транспортной недели — 2022»: В РФ вступил в силу закон о транспортной накладной в электронном виде. В 2023 году участники рынка будут работать в системе добровольно, с 2024-го введут «отраслевой императив»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ru" sz="1100">
                <a:latin typeface="Arial"/>
                <a:ea typeface="Arial"/>
                <a:cs typeface="Arial"/>
                <a:sym typeface="Arial"/>
              </a:rPr>
              <a:t>ЭПД это часть стратегии Минтранс до 2030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75" name="Google Shape;275;g2e236c05525_0_0:notes"/>
          <p:cNvSpPr txBox="1">
            <a:spLocks noGrp="1"/>
          </p:cNvSpPr>
          <p:nvPr>
            <p:ph type="sldNum" idx="12"/>
          </p:nvPr>
        </p:nvSpPr>
        <p:spPr>
          <a:xfrm>
            <a:off x="2185095" y="11580284"/>
            <a:ext cx="1671600" cy="61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ru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2e236c05525_0_27:notes"/>
          <p:cNvSpPr txBox="1">
            <a:spLocks noGrp="1"/>
          </p:cNvSpPr>
          <p:nvPr>
            <p:ph type="body" idx="1"/>
          </p:nvPr>
        </p:nvSpPr>
        <p:spPr>
          <a:xfrm>
            <a:off x="385763" y="5867400"/>
            <a:ext cx="3086100" cy="480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02" name="Google Shape;302;g2e236c05525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5763" y="1524000"/>
            <a:ext cx="3086100" cy="4114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2e6e29f06d3_0_359:notes"/>
          <p:cNvSpPr txBox="1">
            <a:spLocks noGrp="1"/>
          </p:cNvSpPr>
          <p:nvPr>
            <p:ph type="body" idx="1"/>
          </p:nvPr>
        </p:nvSpPr>
        <p:spPr>
          <a:xfrm>
            <a:off x="385763" y="5867400"/>
            <a:ext cx="3086100" cy="480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g2e6e29f06d3_0_3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5763" y="1524000"/>
            <a:ext cx="3086100" cy="4114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g2e1ac3c274e_0_115:notes"/>
          <p:cNvSpPr txBox="1">
            <a:spLocks noGrp="1"/>
          </p:cNvSpPr>
          <p:nvPr>
            <p:ph type="body" idx="1"/>
          </p:nvPr>
        </p:nvSpPr>
        <p:spPr>
          <a:xfrm>
            <a:off x="385763" y="5867400"/>
            <a:ext cx="3086100" cy="480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61" name="Google Shape;361;g2e1ac3c274e_0_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5763" y="1524000"/>
            <a:ext cx="3086100" cy="4114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g2031b14c6ae_0_135:notes"/>
          <p:cNvSpPr txBox="1">
            <a:spLocks noGrp="1"/>
          </p:cNvSpPr>
          <p:nvPr>
            <p:ph type="body" idx="1"/>
          </p:nvPr>
        </p:nvSpPr>
        <p:spPr>
          <a:xfrm>
            <a:off x="385763" y="5867400"/>
            <a:ext cx="3086100" cy="480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10" name="Google Shape;410;g2031b14c6ae_0_1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5763" y="1524000"/>
            <a:ext cx="3086100" cy="4114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>
  <p:cSld name="Заголовок и объект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4"/>
          <p:cNvSpPr txBox="1">
            <a:spLocks noGrp="1"/>
          </p:cNvSpPr>
          <p:nvPr>
            <p:ph type="title"/>
          </p:nvPr>
        </p:nvSpPr>
        <p:spPr>
          <a:xfrm>
            <a:off x="222250" y="237067"/>
            <a:ext cx="7886700" cy="67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4"/>
          <p:cNvSpPr txBox="1">
            <a:spLocks noGrp="1"/>
          </p:cNvSpPr>
          <p:nvPr>
            <p:ph type="body" idx="1"/>
          </p:nvPr>
        </p:nvSpPr>
        <p:spPr>
          <a:xfrm>
            <a:off x="224735" y="120702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ftr" idx="11"/>
          </p:nvPr>
        </p:nvSpPr>
        <p:spPr>
          <a:xfrm>
            <a:off x="3028950" y="4828388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>
  <p:cSld name="1_Заголовок и объект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5"/>
          <p:cNvSpPr txBox="1">
            <a:spLocks noGrp="1"/>
          </p:cNvSpPr>
          <p:nvPr>
            <p:ph type="title"/>
          </p:nvPr>
        </p:nvSpPr>
        <p:spPr>
          <a:xfrm>
            <a:off x="222250" y="237067"/>
            <a:ext cx="7886700" cy="67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5" tIns="25700" rIns="51425" bIns="2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 Black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5"/>
          <p:cNvSpPr txBox="1">
            <a:spLocks noGrp="1"/>
          </p:cNvSpPr>
          <p:nvPr>
            <p:ph type="body" idx="1"/>
          </p:nvPr>
        </p:nvSpPr>
        <p:spPr>
          <a:xfrm>
            <a:off x="224735" y="120702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5" tIns="25700" rIns="51425" bIns="25700" anchor="t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2" name="Google Shape;62;p1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5" tIns="25700" rIns="51425" bIns="2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3" name="Google Shape;63;p1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5" tIns="25700" rIns="51425" bIns="2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4" name="Google Shape;64;p1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5" tIns="25700" rIns="51425" bIns="25700" anchor="t" anchorCtr="0">
            <a:norm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>
  <p:cSld name="Титульный слайд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6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 Black"/>
              <a:buNone/>
              <a:defRPr sz="45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6"/>
          <p:cNvSpPr txBox="1"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8" name="Google Shape;68;p1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9" name="Google Shape;69;p1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0" name="Google Shape;70;p1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SECTION_HEADER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7"/>
          <p:cNvSpPr txBox="1">
            <a:spLocks noGrp="1"/>
          </p:cNvSpPr>
          <p:nvPr>
            <p:ph type="title"/>
          </p:nvPr>
        </p:nvSpPr>
        <p:spPr>
          <a:xfrm>
            <a:off x="623888" y="1282303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 Black"/>
              <a:buNone/>
              <a:defRPr sz="45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7"/>
          <p:cNvSpPr txBox="1">
            <a:spLocks noGrp="1"/>
          </p:cNvSpPr>
          <p:nvPr>
            <p:ph type="body" idx="1"/>
          </p:nvPr>
        </p:nvSpPr>
        <p:spPr>
          <a:xfrm>
            <a:off x="623888" y="3442097"/>
            <a:ext cx="7886700" cy="11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4" name="Google Shape;74;p1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5" name="Google Shape;75;p1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6" name="Google Shape;76;p1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TWO_OBJECTS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8"/>
          <p:cNvSpPr txBox="1">
            <a:spLocks noGrp="1"/>
          </p:cNvSpPr>
          <p:nvPr>
            <p:ph type="title"/>
          </p:nvPr>
        </p:nvSpPr>
        <p:spPr>
          <a:xfrm>
            <a:off x="222250" y="237067"/>
            <a:ext cx="7886700" cy="67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8"/>
          <p:cNvSpPr txBox="1">
            <a:spLocks noGrp="1"/>
          </p:cNvSpPr>
          <p:nvPr>
            <p:ph type="body" idx="1"/>
          </p:nvPr>
        </p:nvSpPr>
        <p:spPr>
          <a:xfrm>
            <a:off x="281885" y="120702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0" name="Google Shape;80;p18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1" name="Google Shape;81;p1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2" name="Google Shape;82;p1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3" name="Google Shape;83;p1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TWO_OBJECTS_WITH_TEXT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9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9"/>
          <p:cNvSpPr txBox="1">
            <a:spLocks noGrp="1"/>
          </p:cNvSpPr>
          <p:nvPr>
            <p:ph type="body" idx="1"/>
          </p:nvPr>
        </p:nvSpPr>
        <p:spPr>
          <a:xfrm>
            <a:off x="629841" y="1260872"/>
            <a:ext cx="38685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7" name="Google Shape;87;p19"/>
          <p:cNvSpPr txBox="1">
            <a:spLocks noGrp="1"/>
          </p:cNvSpPr>
          <p:nvPr>
            <p:ph type="body" idx="2"/>
          </p:nvPr>
        </p:nvSpPr>
        <p:spPr>
          <a:xfrm>
            <a:off x="629841" y="1878806"/>
            <a:ext cx="3868500" cy="2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8" name="Google Shape;88;p19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9" name="Google Shape;89;p19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400" cy="2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0" name="Google Shape;90;p1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1" name="Google Shape;91;p1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2" name="Google Shape;92;p1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TITLE_ONLY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0"/>
          <p:cNvSpPr txBox="1">
            <a:spLocks noGrp="1"/>
          </p:cNvSpPr>
          <p:nvPr>
            <p:ph type="title"/>
          </p:nvPr>
        </p:nvSpPr>
        <p:spPr>
          <a:xfrm>
            <a:off x="222250" y="237067"/>
            <a:ext cx="7886700" cy="67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2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6" name="Google Shape;96;p2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7" name="Google Shape;97;p2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BLANK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1" name="Google Shape;101;p2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OBJECT_WITH_CAPTION_TEXT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2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 Black"/>
              <a:buNone/>
              <a:defRPr sz="24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619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5" name="Google Shape;105;p22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6" name="Google Shape;106;p2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7" name="Google Shape;107;p2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8" name="Google Shape;108;p2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PICTURE_WITH_CAPTION_TEXT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3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 Black"/>
              <a:buNone/>
              <a:defRPr sz="24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3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</p:sp>
      <p:sp>
        <p:nvSpPr>
          <p:cNvPr id="112" name="Google Shape;112;p23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3" name="Google Shape;113;p2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4" name="Google Shape;114;p2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5" name="Google Shape;115;p2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VERTICAL_TEXT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4"/>
          <p:cNvSpPr txBox="1">
            <a:spLocks noGrp="1"/>
          </p:cNvSpPr>
          <p:nvPr>
            <p:ph type="title"/>
          </p:nvPr>
        </p:nvSpPr>
        <p:spPr>
          <a:xfrm>
            <a:off x="222250" y="237067"/>
            <a:ext cx="7886700" cy="67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4"/>
          <p:cNvSpPr txBox="1">
            <a:spLocks noGrp="1"/>
          </p:cNvSpPr>
          <p:nvPr>
            <p:ph type="body" idx="1"/>
          </p:nvPr>
        </p:nvSpPr>
        <p:spPr>
          <a:xfrm rot="5400000">
            <a:off x="2940300" y="-942431"/>
            <a:ext cx="3263400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9" name="Google Shape;119;p2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0" name="Google Shape;120;p2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1" name="Google Shape;121;p2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VERTICAL_TITLE_AND_VERTICAL_TEXT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5"/>
          <p:cNvSpPr txBox="1">
            <a:spLocks noGrp="1"/>
          </p:cNvSpPr>
          <p:nvPr>
            <p:ph type="title"/>
          </p:nvPr>
        </p:nvSpPr>
        <p:spPr>
          <a:xfrm rot="5400000">
            <a:off x="5350050" y="1467544"/>
            <a:ext cx="4359000" cy="19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5"/>
          <p:cNvSpPr txBox="1">
            <a:spLocks noGrp="1"/>
          </p:cNvSpPr>
          <p:nvPr>
            <p:ph type="body" idx="1"/>
          </p:nvPr>
        </p:nvSpPr>
        <p:spPr>
          <a:xfrm rot="5400000">
            <a:off x="1349475" y="-447056"/>
            <a:ext cx="4359000" cy="58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5" name="Google Shape;125;p2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6" name="Google Shape;126;p2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7" name="Google Shape;127;p2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s slide layout">
  <p:cSld name="Contents slide layout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6"/>
          <p:cNvSpPr txBox="1">
            <a:spLocks noGrp="1"/>
          </p:cNvSpPr>
          <p:nvPr>
            <p:ph type="body" idx="1"/>
          </p:nvPr>
        </p:nvSpPr>
        <p:spPr>
          <a:xfrm>
            <a:off x="242647" y="254632"/>
            <a:ext cx="8679900" cy="5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262626"/>
              </a:buClr>
              <a:buSzPts val="4100"/>
              <a:buFont typeface="Arial"/>
              <a:buNone/>
              <a:defRPr sz="41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0" name="Google Shape;130;p2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7"/>
          <p:cNvSpPr txBox="1">
            <a:spLocks noGrp="1"/>
          </p:cNvSpPr>
          <p:nvPr>
            <p:ph type="title"/>
          </p:nvPr>
        </p:nvSpPr>
        <p:spPr>
          <a:xfrm>
            <a:off x="326575" y="36015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2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4" name="Google Shape;134;p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 1" type="obj">
  <p:cSld name="OBJECT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8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28"/>
          <p:cNvSpPr txBox="1">
            <a:spLocks noGrp="1"/>
          </p:cNvSpPr>
          <p:nvPr>
            <p:ph type="body" idx="1"/>
          </p:nvPr>
        </p:nvSpPr>
        <p:spPr>
          <a:xfrm>
            <a:off x="628650" y="1369218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400"/>
            </a:lvl1pPr>
            <a:lvl2pPr marL="91440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400"/>
            </a:lvl2pPr>
            <a:lvl3pPr marL="1371600" lvl="2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400"/>
            </a:lvl3pPr>
            <a:lvl4pPr marL="1828800" lvl="3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400"/>
            </a:lvl4pPr>
            <a:lvl5pPr marL="2286000" lvl="4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400"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400"/>
            </a:lvl6pPr>
            <a:lvl7pPr marL="3200400" lvl="6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400"/>
            </a:lvl7pPr>
            <a:lvl8pPr marL="3657600" lvl="7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400"/>
            </a:lvl8pPr>
            <a:lvl9pPr marL="4114800" lvl="8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400"/>
            </a:lvl9pPr>
          </a:lstStyle>
          <a:p>
            <a:endParaRPr/>
          </a:p>
        </p:txBody>
      </p:sp>
      <p:sp>
        <p:nvSpPr>
          <p:cNvPr id="138" name="Google Shape;138;p2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139" name="Google Shape;139;p2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140" name="Google Shape;140;p2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Google Shape;51;p13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0" y="4490805"/>
            <a:ext cx="9144000" cy="673233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Google Shape;52;p13"/>
          <p:cNvSpPr txBox="1">
            <a:spLocks noGrp="1"/>
          </p:cNvSpPr>
          <p:nvPr>
            <p:ph type="title"/>
          </p:nvPr>
        </p:nvSpPr>
        <p:spPr>
          <a:xfrm>
            <a:off x="222250" y="237067"/>
            <a:ext cx="7886700" cy="67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 Black"/>
              <a:buNone/>
              <a:defRPr sz="3300" b="0" i="0" u="none" strike="noStrike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hyperlink" Target="https://v8.1c.ru/lawmonitor/389e6aca-8845-11ed-8cad-005056bea45e.htm" TargetMode="External"/><Relationship Id="rId18" Type="http://schemas.openxmlformats.org/officeDocument/2006/relationships/image" Target="../media/image46.png"/><Relationship Id="rId3" Type="http://schemas.openxmlformats.org/officeDocument/2006/relationships/hyperlink" Target="https://platform.astral.ru/service/epd?tab=0" TargetMode="External"/><Relationship Id="rId7" Type="http://schemas.openxmlformats.org/officeDocument/2006/relationships/hyperlink" Target="https://swagger.epd-api-demo.cloud.astral-dev.ru/" TargetMode="External"/><Relationship Id="rId12" Type="http://schemas.openxmlformats.org/officeDocument/2006/relationships/hyperlink" Target="https://help.astral.ru/1cepd/proektnoe-reshenie-1s-epd" TargetMode="External"/><Relationship Id="rId17" Type="http://schemas.openxmlformats.org/officeDocument/2006/relationships/image" Target="../media/image45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44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9.png"/><Relationship Id="rId11" Type="http://schemas.openxmlformats.org/officeDocument/2006/relationships/image" Target="../media/image18.png"/><Relationship Id="rId5" Type="http://schemas.openxmlformats.org/officeDocument/2006/relationships/image" Target="../media/image38.png"/><Relationship Id="rId15" Type="http://schemas.openxmlformats.org/officeDocument/2006/relationships/image" Target="../media/image43.png"/><Relationship Id="rId10" Type="http://schemas.openxmlformats.org/officeDocument/2006/relationships/image" Target="../media/image42.png"/><Relationship Id="rId19" Type="http://schemas.openxmlformats.org/officeDocument/2006/relationships/image" Target="../media/image47.png"/><Relationship Id="rId4" Type="http://schemas.openxmlformats.org/officeDocument/2006/relationships/image" Target="../media/image37.png"/><Relationship Id="rId9" Type="http://schemas.openxmlformats.org/officeDocument/2006/relationships/image" Target="../media/image41.png"/><Relationship Id="rId14" Type="http://schemas.openxmlformats.org/officeDocument/2006/relationships/hyperlink" Target="https://its.1c.ru/db/epdmob#content:6:hdoc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0.jpg"/><Relationship Id="rId4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5.png"/><Relationship Id="rId4" Type="http://schemas.openxmlformats.org/officeDocument/2006/relationships/hyperlink" Target="https://b24-165fq3.bitrix24.site/crm_form_vf3ai/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publication.pravo.gov.ru/document/0001202405310107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hyperlink" Target="http://publication.pravo.gov.ru/document/0001202406010006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18" Type="http://schemas.openxmlformats.org/officeDocument/2006/relationships/image" Target="../media/image3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17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5" Type="http://schemas.openxmlformats.org/officeDocument/2006/relationships/image" Target="../media/image2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31.jp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22.png"/><Relationship Id="rId9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145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8510" y="-1"/>
            <a:ext cx="9099188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29"/>
          <p:cNvSpPr txBox="1">
            <a:spLocks noGrp="1"/>
          </p:cNvSpPr>
          <p:nvPr>
            <p:ph type="title"/>
          </p:nvPr>
        </p:nvSpPr>
        <p:spPr>
          <a:xfrm>
            <a:off x="449256" y="1435623"/>
            <a:ext cx="7886700" cy="67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72D56"/>
              </a:buClr>
              <a:buSzPct val="90000"/>
              <a:buFont typeface="Arial"/>
              <a:buNone/>
            </a:pPr>
            <a:r>
              <a:rPr lang="ru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Опыт Оператора </a:t>
            </a:r>
            <a:endParaRPr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72D56"/>
              </a:buClr>
              <a:buSzPct val="99000"/>
              <a:buFont typeface="Arial"/>
              <a:buNone/>
            </a:pPr>
            <a:r>
              <a:rPr lang="ru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ИС ЭПД:</a:t>
            </a:r>
            <a:endParaRPr sz="30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" name="Google Shape;147;p29"/>
          <p:cNvSpPr/>
          <p:nvPr/>
        </p:nvSpPr>
        <p:spPr>
          <a:xfrm>
            <a:off x="449246" y="2432924"/>
            <a:ext cx="43038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2D56"/>
              </a:buClr>
              <a:buSzPts val="2970"/>
              <a:buFont typeface="Arial"/>
              <a:buNone/>
            </a:pPr>
            <a:r>
              <a:rPr lang="ru" sz="1670">
                <a:solidFill>
                  <a:schemeClr val="lt1"/>
                </a:solidFill>
              </a:rPr>
              <a:t>повышение интереса предприятий </a:t>
            </a:r>
            <a:endParaRPr sz="1670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2D56"/>
              </a:buClr>
              <a:buSzPts val="2970"/>
              <a:buFont typeface="Arial"/>
              <a:buNone/>
            </a:pPr>
            <a:r>
              <a:rPr lang="ru" sz="1670">
                <a:solidFill>
                  <a:schemeClr val="lt1"/>
                </a:solidFill>
              </a:rPr>
              <a:t>к внедрению цифровых решений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148" name="Google Shape;148;p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82887" y="1119761"/>
            <a:ext cx="3447888" cy="2627624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29"/>
          <p:cNvSpPr txBox="1"/>
          <p:nvPr/>
        </p:nvSpPr>
        <p:spPr>
          <a:xfrm>
            <a:off x="2641125" y="4254975"/>
            <a:ext cx="30000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1">
                <a:solidFill>
                  <a:schemeClr val="lt1"/>
                </a:solidFill>
              </a:rPr>
              <a:t>Антон Шевченко</a:t>
            </a:r>
            <a:endParaRPr sz="2000" b="1">
              <a:solidFill>
                <a:schemeClr val="lt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lt1"/>
                </a:solidFill>
              </a:rPr>
              <a:t>Директор направления ЭПД</a:t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38"/>
          <p:cNvSpPr txBox="1"/>
          <p:nvPr/>
        </p:nvSpPr>
        <p:spPr>
          <a:xfrm>
            <a:off x="3328650" y="1033875"/>
            <a:ext cx="5304000" cy="40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ru" sz="1500" b="1">
                <a:solidFill>
                  <a:srgbClr val="072D57"/>
                </a:solidFill>
              </a:rPr>
              <a:t>Деятельность ГК Астрал направлена на повышение заинтересованности предприятий в технологии ЭПД</a:t>
            </a:r>
            <a:endParaRPr sz="1500" b="1">
              <a:solidFill>
                <a:srgbClr val="072D57"/>
              </a:solidFill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100">
              <a:solidFill>
                <a:srgbClr val="072D57"/>
              </a:solidFill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1">
              <a:solidFill>
                <a:srgbClr val="072D57"/>
              </a:solidFill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1">
              <a:solidFill>
                <a:srgbClr val="072D57"/>
              </a:solidFill>
            </a:endParaRPr>
          </a:p>
          <a:p>
            <a:pPr marL="342900" marR="0" lvl="0" indent="-254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1400"/>
              <a:buChar char="●"/>
            </a:pPr>
            <a:r>
              <a:rPr lang="ru" sz="1400" u="sng">
                <a:solidFill>
                  <a:srgbClr val="172B4D"/>
                </a:solidFill>
                <a:highlight>
                  <a:schemeClr val="lt1"/>
                </a:highlight>
              </a:rPr>
              <a:t>Проведение пилотных внедрений</a:t>
            </a:r>
            <a:endParaRPr sz="1400" u="sng">
              <a:solidFill>
                <a:srgbClr val="172B4D"/>
              </a:solidFill>
              <a:highlight>
                <a:schemeClr val="lt1"/>
              </a:highlight>
            </a:endParaRPr>
          </a:p>
          <a:p>
            <a:pPr marL="342900" lvl="0" indent="-254000" algn="l" rtl="0"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1400"/>
              <a:buChar char="●"/>
            </a:pPr>
            <a:r>
              <a:rPr lang="ru" sz="1400">
                <a:solidFill>
                  <a:srgbClr val="172B4D"/>
                </a:solidFill>
                <a:highlight>
                  <a:schemeClr val="lt1"/>
                </a:highlight>
              </a:rPr>
              <a:t>Подготовка дорожной карты</a:t>
            </a:r>
            <a:endParaRPr sz="1400">
              <a:solidFill>
                <a:srgbClr val="172B4D"/>
              </a:solidFill>
              <a:highlight>
                <a:schemeClr val="lt1"/>
              </a:highlight>
            </a:endParaRPr>
          </a:p>
          <a:p>
            <a:pPr marL="342900" lvl="0" indent="-254000" algn="l" rtl="0"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1400"/>
              <a:buChar char="●"/>
            </a:pPr>
            <a:r>
              <a:rPr lang="ru" sz="1400">
                <a:solidFill>
                  <a:srgbClr val="172B4D"/>
                </a:solidFill>
                <a:highlight>
                  <a:schemeClr val="lt1"/>
                </a:highlight>
              </a:rPr>
              <a:t>Консалтинг при проработке проекта внедрения</a:t>
            </a:r>
            <a:endParaRPr sz="1400">
              <a:solidFill>
                <a:srgbClr val="172B4D"/>
              </a:solidFill>
              <a:highlight>
                <a:schemeClr val="lt1"/>
              </a:highlight>
            </a:endParaRPr>
          </a:p>
          <a:p>
            <a:pPr marL="342900" lvl="0" indent="-254000" algn="l" rtl="0"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1400"/>
              <a:buChar char="●"/>
            </a:pPr>
            <a:r>
              <a:rPr lang="ru" sz="1400">
                <a:solidFill>
                  <a:srgbClr val="172B4D"/>
                </a:solidFill>
                <a:highlight>
                  <a:schemeClr val="lt1"/>
                </a:highlight>
              </a:rPr>
              <a:t>Расчеты ТЭО при инициации проекта</a:t>
            </a:r>
            <a:endParaRPr sz="1400">
              <a:solidFill>
                <a:srgbClr val="172B4D"/>
              </a:solidFill>
              <a:highlight>
                <a:schemeClr val="lt1"/>
              </a:highlight>
            </a:endParaRPr>
          </a:p>
          <a:p>
            <a:pPr marL="342900" lvl="0" indent="-254000" algn="l" rtl="0"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1400"/>
              <a:buChar char="●"/>
            </a:pPr>
            <a:r>
              <a:rPr lang="ru" sz="1400">
                <a:solidFill>
                  <a:srgbClr val="172B4D"/>
                </a:solidFill>
                <a:highlight>
                  <a:schemeClr val="lt1"/>
                </a:highlight>
              </a:rPr>
              <a:t>Выбор технологического решения (модули, сервисы, API, устройства…)</a:t>
            </a:r>
            <a:endParaRPr sz="1400">
              <a:solidFill>
                <a:srgbClr val="172B4D"/>
              </a:solidFill>
              <a:highlight>
                <a:schemeClr val="lt1"/>
              </a:highlight>
            </a:endParaRPr>
          </a:p>
          <a:p>
            <a:pPr marL="342900" marR="0" lvl="0" indent="-254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1400"/>
              <a:buChar char="●"/>
            </a:pPr>
            <a:r>
              <a:rPr lang="ru" sz="1400">
                <a:solidFill>
                  <a:srgbClr val="172B4D"/>
                </a:solidFill>
                <a:highlight>
                  <a:schemeClr val="lt1"/>
                </a:highlight>
              </a:rPr>
              <a:t>Интеграция с АСУ заказчика</a:t>
            </a:r>
            <a:endParaRPr sz="1400">
              <a:solidFill>
                <a:srgbClr val="172B4D"/>
              </a:solidFill>
              <a:highlight>
                <a:schemeClr val="lt1"/>
              </a:highlight>
            </a:endParaRPr>
          </a:p>
          <a:p>
            <a:pPr marL="342900" marR="0" lvl="0" indent="-254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1400"/>
              <a:buChar char="●"/>
            </a:pPr>
            <a:r>
              <a:rPr lang="ru" sz="1400">
                <a:solidFill>
                  <a:srgbClr val="172B4D"/>
                </a:solidFill>
                <a:highlight>
                  <a:schemeClr val="lt1"/>
                </a:highlight>
              </a:rPr>
              <a:t>Доработка АСУ заказчика</a:t>
            </a:r>
            <a:endParaRPr sz="1400">
              <a:solidFill>
                <a:srgbClr val="172B4D"/>
              </a:solidFill>
              <a:highlight>
                <a:schemeClr val="lt1"/>
              </a:highlight>
            </a:endParaRPr>
          </a:p>
          <a:p>
            <a:pPr marL="342900" marR="0" lvl="0" indent="-254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1400"/>
              <a:buChar char="●"/>
            </a:pPr>
            <a:r>
              <a:rPr lang="ru" sz="1400">
                <a:solidFill>
                  <a:srgbClr val="172B4D"/>
                </a:solidFill>
                <a:highlight>
                  <a:schemeClr val="lt1"/>
                </a:highlight>
              </a:rPr>
              <a:t>Форматно-логический контроль и проверка действительности УКЭП</a:t>
            </a:r>
            <a:endParaRPr sz="1400">
              <a:solidFill>
                <a:srgbClr val="172B4D"/>
              </a:solidFill>
              <a:highlight>
                <a:schemeClr val="lt1"/>
              </a:highlight>
            </a:endParaRPr>
          </a:p>
          <a:p>
            <a:pPr marL="1016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rgbClr val="172B4D"/>
              </a:solidFill>
              <a:highlight>
                <a:schemeClr val="lt1"/>
              </a:highlight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rgbClr val="172B4D"/>
              </a:solidFill>
              <a:highlight>
                <a:schemeClr val="lt1"/>
              </a:highlight>
            </a:endParaRPr>
          </a:p>
          <a:p>
            <a:pPr marL="1016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>
              <a:solidFill>
                <a:srgbClr val="1DB1E0"/>
              </a:solidFill>
            </a:endParaRPr>
          </a:p>
        </p:txBody>
      </p:sp>
      <p:pic>
        <p:nvPicPr>
          <p:cNvPr id="453" name="Google Shape;453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291436" y="-1440847"/>
            <a:ext cx="12525985" cy="7012441"/>
          </a:xfrm>
          <a:prstGeom prst="rect">
            <a:avLst/>
          </a:prstGeom>
          <a:noFill/>
          <a:ln>
            <a:noFill/>
          </a:ln>
        </p:spPr>
      </p:pic>
      <p:sp>
        <p:nvSpPr>
          <p:cNvPr id="454" name="Google Shape;454;p38"/>
          <p:cNvSpPr txBox="1"/>
          <p:nvPr/>
        </p:nvSpPr>
        <p:spPr>
          <a:xfrm>
            <a:off x="3328650" y="134381"/>
            <a:ext cx="8495400" cy="104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700" b="1">
                <a:solidFill>
                  <a:srgbClr val="072D57"/>
                </a:solidFill>
              </a:rPr>
              <a:t>Задачи Оператора ИС ЭПД </a:t>
            </a:r>
            <a:endParaRPr sz="2700" b="1" i="0" u="none" strike="noStrike" cap="none">
              <a:solidFill>
                <a:srgbClr val="072D57"/>
              </a:solidFill>
            </a:endParaRPr>
          </a:p>
        </p:txBody>
      </p:sp>
      <p:sp>
        <p:nvSpPr>
          <p:cNvPr id="455" name="Google Shape;455;p38"/>
          <p:cNvSpPr/>
          <p:nvPr/>
        </p:nvSpPr>
        <p:spPr>
          <a:xfrm>
            <a:off x="3457668" y="4686694"/>
            <a:ext cx="2610600" cy="456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6" name="Google Shape;456;p38"/>
          <p:cNvSpPr/>
          <p:nvPr/>
        </p:nvSpPr>
        <p:spPr>
          <a:xfrm>
            <a:off x="3457675" y="1756025"/>
            <a:ext cx="1903500" cy="317100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ru" sz="1400" b="1">
                <a:solidFill>
                  <a:schemeClr val="lt1"/>
                </a:solidFill>
              </a:rPr>
              <a:t>Функции и задачи</a:t>
            </a:r>
            <a:endParaRPr sz="11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7" name="Google Shape;457;p38"/>
          <p:cNvPicPr preferRelativeResize="0"/>
          <p:nvPr/>
        </p:nvPicPr>
        <p:blipFill rotWithShape="1">
          <a:blip r:embed="rId4">
            <a:alphaModFix/>
          </a:blip>
          <a:srcRect l="28049" r="21628"/>
          <a:stretch/>
        </p:blipFill>
        <p:spPr>
          <a:xfrm>
            <a:off x="288281" y="644138"/>
            <a:ext cx="2613000" cy="3461400"/>
          </a:xfrm>
          <a:prstGeom prst="roundRect">
            <a:avLst>
              <a:gd name="adj" fmla="val 10116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39"/>
          <p:cNvSpPr/>
          <p:nvPr/>
        </p:nvSpPr>
        <p:spPr>
          <a:xfrm>
            <a:off x="7284975" y="1314788"/>
            <a:ext cx="1399500" cy="3160800"/>
          </a:xfrm>
          <a:prstGeom prst="roundRect">
            <a:avLst>
              <a:gd name="adj" fmla="val 7546"/>
            </a:avLst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0" i="0" u="none" strike="noStrike" cap="none">
              <a:solidFill>
                <a:schemeClr val="dk1"/>
              </a:solidFill>
              <a:latin typeface="Raleway Light"/>
              <a:ea typeface="Raleway Light"/>
              <a:cs typeface="Raleway Light"/>
              <a:sym typeface="Raleway Light"/>
            </a:endParaRPr>
          </a:p>
        </p:txBody>
      </p:sp>
      <p:sp>
        <p:nvSpPr>
          <p:cNvPr id="464" name="Google Shape;464;p39"/>
          <p:cNvSpPr/>
          <p:nvPr/>
        </p:nvSpPr>
        <p:spPr>
          <a:xfrm>
            <a:off x="2980606" y="1821841"/>
            <a:ext cx="4119900" cy="21183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5" name="Google Shape;465;p39"/>
          <p:cNvSpPr/>
          <p:nvPr/>
        </p:nvSpPr>
        <p:spPr>
          <a:xfrm>
            <a:off x="432394" y="1314795"/>
            <a:ext cx="1998900" cy="2420700"/>
          </a:xfrm>
          <a:prstGeom prst="roundRect">
            <a:avLst>
              <a:gd name="adj" fmla="val 7546"/>
            </a:avLst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0" i="0" u="none" strike="noStrike" cap="none">
              <a:solidFill>
                <a:schemeClr val="dk1"/>
              </a:solidFill>
              <a:latin typeface="Raleway Light"/>
              <a:ea typeface="Raleway Light"/>
              <a:cs typeface="Raleway Light"/>
              <a:sym typeface="Raleway Light"/>
            </a:endParaRPr>
          </a:p>
        </p:txBody>
      </p:sp>
      <p:sp>
        <p:nvSpPr>
          <p:cNvPr id="466" name="Google Shape;466;p39"/>
          <p:cNvSpPr/>
          <p:nvPr/>
        </p:nvSpPr>
        <p:spPr>
          <a:xfrm>
            <a:off x="432393" y="3986550"/>
            <a:ext cx="1998900" cy="535200"/>
          </a:xfrm>
          <a:prstGeom prst="roundRect">
            <a:avLst>
              <a:gd name="adj" fmla="val 7546"/>
            </a:avLst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lt1"/>
              </a:solidFill>
            </a:endParaRPr>
          </a:p>
        </p:txBody>
      </p:sp>
      <p:sp>
        <p:nvSpPr>
          <p:cNvPr id="467" name="Google Shape;467;p39"/>
          <p:cNvSpPr/>
          <p:nvPr/>
        </p:nvSpPr>
        <p:spPr>
          <a:xfrm>
            <a:off x="862525" y="1818863"/>
            <a:ext cx="302700" cy="934200"/>
          </a:xfrm>
          <a:prstGeom prst="roundRect">
            <a:avLst>
              <a:gd name="adj" fmla="val 7546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lt1"/>
              </a:solidFill>
            </a:endParaRPr>
          </a:p>
        </p:txBody>
      </p:sp>
      <p:sp>
        <p:nvSpPr>
          <p:cNvPr id="468" name="Google Shape;468;p39"/>
          <p:cNvSpPr/>
          <p:nvPr/>
        </p:nvSpPr>
        <p:spPr>
          <a:xfrm>
            <a:off x="1546031" y="1393220"/>
            <a:ext cx="428700" cy="428700"/>
          </a:xfrm>
          <a:prstGeom prst="ellipse">
            <a:avLst/>
          </a:prstGeom>
          <a:solidFill>
            <a:srgbClr val="FA5739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0" i="0" u="none" strike="noStrike" cap="none">
              <a:solidFill>
                <a:srgbClr val="000000"/>
              </a:solidFill>
              <a:latin typeface="Raleway Light"/>
              <a:ea typeface="Raleway Light"/>
              <a:cs typeface="Raleway Light"/>
              <a:sym typeface="Raleway Light"/>
            </a:endParaRPr>
          </a:p>
        </p:txBody>
      </p:sp>
      <p:sp>
        <p:nvSpPr>
          <p:cNvPr id="469" name="Google Shape;469;p39"/>
          <p:cNvSpPr/>
          <p:nvPr/>
        </p:nvSpPr>
        <p:spPr>
          <a:xfrm>
            <a:off x="549131" y="1426406"/>
            <a:ext cx="362400" cy="362400"/>
          </a:xfrm>
          <a:prstGeom prst="ellipse">
            <a:avLst/>
          </a:prstGeom>
          <a:solidFill>
            <a:srgbClr val="1DB1DF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0" i="0" u="none" strike="noStrike" cap="none">
              <a:solidFill>
                <a:srgbClr val="000000"/>
              </a:solidFill>
              <a:latin typeface="Raleway Light"/>
              <a:ea typeface="Raleway Light"/>
              <a:cs typeface="Raleway Light"/>
              <a:sym typeface="Raleway Light"/>
            </a:endParaRPr>
          </a:p>
        </p:txBody>
      </p:sp>
      <p:sp>
        <p:nvSpPr>
          <p:cNvPr id="470" name="Google Shape;470;p39"/>
          <p:cNvSpPr/>
          <p:nvPr/>
        </p:nvSpPr>
        <p:spPr>
          <a:xfrm>
            <a:off x="432394" y="981967"/>
            <a:ext cx="2118000" cy="230100"/>
          </a:xfrm>
          <a:prstGeom prst="roundRect">
            <a:avLst>
              <a:gd name="adj" fmla="val 16667"/>
            </a:avLst>
          </a:prstGeom>
          <a:solidFill>
            <a:srgbClr val="1DB1DF"/>
          </a:solidFill>
          <a:ln>
            <a:noFill/>
          </a:ln>
        </p:spPr>
        <p:txBody>
          <a:bodyPr spcFirstLastPara="1" wrap="square" lIns="135000" tIns="135000" rIns="135000" bIns="1350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solidFill>
                  <a:schemeClr val="lt1"/>
                </a:solidFill>
              </a:rPr>
              <a:t>Оператор ИС ЭПД</a:t>
            </a:r>
            <a:endParaRPr sz="1000">
              <a:solidFill>
                <a:schemeClr val="lt1"/>
              </a:solidFill>
            </a:endParaRPr>
          </a:p>
        </p:txBody>
      </p:sp>
      <p:sp>
        <p:nvSpPr>
          <p:cNvPr id="471" name="Google Shape;471;p39"/>
          <p:cNvSpPr/>
          <p:nvPr/>
        </p:nvSpPr>
        <p:spPr>
          <a:xfrm>
            <a:off x="2658954" y="981967"/>
            <a:ext cx="6025500" cy="230100"/>
          </a:xfrm>
          <a:prstGeom prst="roundRect">
            <a:avLst>
              <a:gd name="adj" fmla="val 16667"/>
            </a:avLst>
          </a:prstGeom>
          <a:solidFill>
            <a:srgbClr val="FA573A"/>
          </a:solidFill>
          <a:ln>
            <a:noFill/>
          </a:ln>
        </p:spPr>
        <p:txBody>
          <a:bodyPr spcFirstLastPara="1" wrap="square" lIns="135000" tIns="135000" rIns="135000" bIns="1350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solidFill>
                  <a:schemeClr val="lt1"/>
                </a:solidFill>
              </a:rPr>
              <a:t>Участники перевозки</a:t>
            </a:r>
            <a:endParaRPr sz="1000">
              <a:solidFill>
                <a:schemeClr val="lt1"/>
              </a:solidFill>
            </a:endParaRPr>
          </a:p>
        </p:txBody>
      </p:sp>
      <p:sp>
        <p:nvSpPr>
          <p:cNvPr id="472" name="Google Shape;472;p39"/>
          <p:cNvSpPr txBox="1"/>
          <p:nvPr/>
        </p:nvSpPr>
        <p:spPr>
          <a:xfrm>
            <a:off x="1206080" y="1758180"/>
            <a:ext cx="11085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 b="1" i="0" u="sng" strike="noStrike" cap="none">
                <a:solidFill>
                  <a:schemeClr val="hlink"/>
                </a:solidFill>
                <a:hlinkClick r:id="rId3"/>
              </a:rPr>
              <a:t>API Платформа</a:t>
            </a:r>
            <a:endParaRPr sz="900" b="1" i="0" u="none" strike="noStrike" cap="none">
              <a:solidFill>
                <a:srgbClr val="000000"/>
              </a:solidFill>
            </a:endParaRPr>
          </a:p>
        </p:txBody>
      </p:sp>
      <p:cxnSp>
        <p:nvCxnSpPr>
          <p:cNvPr id="473" name="Google Shape;473;p39"/>
          <p:cNvCxnSpPr>
            <a:stCxn id="468" idx="2"/>
            <a:endCxn id="474" idx="0"/>
          </p:cNvCxnSpPr>
          <p:nvPr/>
        </p:nvCxnSpPr>
        <p:spPr>
          <a:xfrm flipH="1">
            <a:off x="1013831" y="1607570"/>
            <a:ext cx="532200" cy="381000"/>
          </a:xfrm>
          <a:prstGeom prst="bentConnector2">
            <a:avLst/>
          </a:prstGeom>
          <a:noFill/>
          <a:ln w="19050" cap="flat" cmpd="sng">
            <a:solidFill>
              <a:srgbClr val="FA573A"/>
            </a:solidFill>
            <a:prstDash val="dash"/>
            <a:round/>
            <a:headEnd type="triangle" w="med" len="med"/>
            <a:tailEnd type="triangle" w="med" len="med"/>
          </a:ln>
        </p:spPr>
      </p:cxnSp>
      <p:sp>
        <p:nvSpPr>
          <p:cNvPr id="475" name="Google Shape;475;p39"/>
          <p:cNvSpPr txBox="1"/>
          <p:nvPr/>
        </p:nvSpPr>
        <p:spPr>
          <a:xfrm>
            <a:off x="1110360" y="4321166"/>
            <a:ext cx="7110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 i="0" u="none" strike="noStrike" cap="none">
                <a:solidFill>
                  <a:srgbClr val="000000"/>
                </a:solidFill>
              </a:rPr>
              <a:t>ГИС ЭПД</a:t>
            </a:r>
            <a:endParaRPr sz="1400"/>
          </a:p>
        </p:txBody>
      </p:sp>
      <p:pic>
        <p:nvPicPr>
          <p:cNvPr id="476" name="Google Shape;476;p3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5139" y="4147424"/>
            <a:ext cx="194863" cy="194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77" name="Google Shape;477;p3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97476" y="4023635"/>
            <a:ext cx="302571" cy="33108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78" name="Google Shape;478;p39"/>
          <p:cNvCxnSpPr/>
          <p:nvPr/>
        </p:nvCxnSpPr>
        <p:spPr>
          <a:xfrm>
            <a:off x="2005644" y="1590145"/>
            <a:ext cx="961800" cy="0"/>
          </a:xfrm>
          <a:prstGeom prst="straightConnector1">
            <a:avLst/>
          </a:prstGeom>
          <a:noFill/>
          <a:ln w="19050" cap="flat" cmpd="sng">
            <a:solidFill>
              <a:srgbClr val="FA573A"/>
            </a:solidFill>
            <a:prstDash val="dash"/>
            <a:round/>
            <a:headEnd type="triangle" w="med" len="med"/>
            <a:tailEnd type="triangle" w="med" len="med"/>
          </a:ln>
        </p:spPr>
      </p:cxnSp>
      <p:sp>
        <p:nvSpPr>
          <p:cNvPr id="479" name="Google Shape;479;p39"/>
          <p:cNvSpPr/>
          <p:nvPr/>
        </p:nvSpPr>
        <p:spPr>
          <a:xfrm>
            <a:off x="1548419" y="2987980"/>
            <a:ext cx="428700" cy="428700"/>
          </a:xfrm>
          <a:prstGeom prst="ellipse">
            <a:avLst/>
          </a:prstGeom>
          <a:solidFill>
            <a:srgbClr val="FA5739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0" i="0" u="none" strike="noStrike" cap="none">
              <a:solidFill>
                <a:srgbClr val="000000"/>
              </a:solidFill>
              <a:latin typeface="Raleway Light"/>
              <a:ea typeface="Raleway Light"/>
              <a:cs typeface="Raleway Light"/>
              <a:sym typeface="Raleway Light"/>
            </a:endParaRPr>
          </a:p>
        </p:txBody>
      </p:sp>
      <p:cxnSp>
        <p:nvCxnSpPr>
          <p:cNvPr id="480" name="Google Shape;480;p39"/>
          <p:cNvCxnSpPr/>
          <p:nvPr/>
        </p:nvCxnSpPr>
        <p:spPr>
          <a:xfrm>
            <a:off x="2022305" y="3202293"/>
            <a:ext cx="928500" cy="0"/>
          </a:xfrm>
          <a:prstGeom prst="straightConnector1">
            <a:avLst/>
          </a:prstGeom>
          <a:noFill/>
          <a:ln w="19050" cap="flat" cmpd="sng">
            <a:solidFill>
              <a:srgbClr val="FA573A"/>
            </a:solidFill>
            <a:prstDash val="dash"/>
            <a:round/>
            <a:headEnd type="triangle" w="med" len="med"/>
            <a:tailEnd type="triangle" w="med" len="med"/>
          </a:ln>
        </p:spPr>
      </p:cxnSp>
      <p:cxnSp>
        <p:nvCxnSpPr>
          <p:cNvPr id="481" name="Google Shape;481;p39"/>
          <p:cNvCxnSpPr>
            <a:stCxn id="479" idx="2"/>
            <a:endCxn id="482" idx="2"/>
          </p:cNvCxnSpPr>
          <p:nvPr/>
        </p:nvCxnSpPr>
        <p:spPr>
          <a:xfrm rot="10800000">
            <a:off x="1013819" y="2583130"/>
            <a:ext cx="534600" cy="619200"/>
          </a:xfrm>
          <a:prstGeom prst="bentConnector2">
            <a:avLst/>
          </a:prstGeom>
          <a:noFill/>
          <a:ln w="19050" cap="flat" cmpd="sng">
            <a:solidFill>
              <a:srgbClr val="FA573A"/>
            </a:solidFill>
            <a:prstDash val="dash"/>
            <a:round/>
            <a:headEnd type="triangle" w="med" len="med"/>
            <a:tailEnd type="triangle" w="med" len="med"/>
          </a:ln>
        </p:spPr>
      </p:cxnSp>
      <p:cxnSp>
        <p:nvCxnSpPr>
          <p:cNvPr id="483" name="Google Shape;483;p39"/>
          <p:cNvCxnSpPr>
            <a:stCxn id="469" idx="4"/>
            <a:endCxn id="476" idx="0"/>
          </p:cNvCxnSpPr>
          <p:nvPr/>
        </p:nvCxnSpPr>
        <p:spPr>
          <a:xfrm>
            <a:off x="730331" y="1788806"/>
            <a:ext cx="2100" cy="2358600"/>
          </a:xfrm>
          <a:prstGeom prst="straightConnector1">
            <a:avLst/>
          </a:prstGeom>
          <a:noFill/>
          <a:ln w="19050" cap="flat" cmpd="sng">
            <a:solidFill>
              <a:srgbClr val="FA573A"/>
            </a:solidFill>
            <a:prstDash val="dash"/>
            <a:round/>
            <a:headEnd type="triangle" w="med" len="med"/>
            <a:tailEnd type="triangle" w="med" len="med"/>
          </a:ln>
        </p:spPr>
      </p:cxnSp>
      <p:pic>
        <p:nvPicPr>
          <p:cNvPr id="484" name="Google Shape;484;p39" descr="Сервис «Коннектор СМЭВ 3»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03370" y="3535563"/>
            <a:ext cx="453772" cy="46192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85" name="Google Shape;485;p39"/>
          <p:cNvCxnSpPr>
            <a:stCxn id="486" idx="2"/>
            <a:endCxn id="487" idx="3"/>
          </p:cNvCxnSpPr>
          <p:nvPr/>
        </p:nvCxnSpPr>
        <p:spPr>
          <a:xfrm flipH="1">
            <a:off x="1105624" y="2285793"/>
            <a:ext cx="440400" cy="7500"/>
          </a:xfrm>
          <a:prstGeom prst="bentConnector3">
            <a:avLst>
              <a:gd name="adj1" fmla="val 49998"/>
            </a:avLst>
          </a:prstGeom>
          <a:noFill/>
          <a:ln w="19050" cap="flat" cmpd="sng">
            <a:solidFill>
              <a:srgbClr val="FA573A"/>
            </a:solidFill>
            <a:prstDash val="dash"/>
            <a:round/>
            <a:headEnd type="triangle" w="med" len="med"/>
            <a:tailEnd type="triangle" w="med" len="med"/>
          </a:ln>
        </p:spPr>
      </p:cxnSp>
      <p:grpSp>
        <p:nvGrpSpPr>
          <p:cNvPr id="488" name="Google Shape;488;p39"/>
          <p:cNvGrpSpPr/>
          <p:nvPr/>
        </p:nvGrpSpPr>
        <p:grpSpPr>
          <a:xfrm>
            <a:off x="2981483" y="1398408"/>
            <a:ext cx="4119903" cy="362140"/>
            <a:chOff x="8655786" y="1775202"/>
            <a:chExt cx="3284100" cy="1111200"/>
          </a:xfrm>
        </p:grpSpPr>
        <p:sp>
          <p:nvSpPr>
            <p:cNvPr id="489" name="Google Shape;489;p39"/>
            <p:cNvSpPr/>
            <p:nvPr/>
          </p:nvSpPr>
          <p:spPr>
            <a:xfrm>
              <a:off x="8655786" y="1775202"/>
              <a:ext cx="3284100" cy="1111200"/>
            </a:xfrm>
            <a:prstGeom prst="rect">
              <a:avLst/>
            </a:pr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0" name="Google Shape;490;p39"/>
            <p:cNvSpPr txBox="1"/>
            <p:nvPr/>
          </p:nvSpPr>
          <p:spPr>
            <a:xfrm>
              <a:off x="8694485" y="1914274"/>
              <a:ext cx="3206700" cy="849900"/>
            </a:xfrm>
            <a:prstGeom prst="rect">
              <a:avLst/>
            </a:pr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200" b="1" i="0" u="none" strike="noStrike" cap="none">
                  <a:solidFill>
                    <a:srgbClr val="FA573A"/>
                  </a:solidFill>
                </a:rPr>
                <a:t>Платформы </a:t>
              </a:r>
              <a:r>
                <a:rPr lang="ru" sz="1200" b="1">
                  <a:solidFill>
                    <a:srgbClr val="FA573A"/>
                  </a:solidFill>
                </a:rPr>
                <a:t>п</a:t>
              </a:r>
              <a:r>
                <a:rPr lang="ru" sz="1200" b="1" i="0" u="none" strike="noStrike" cap="none">
                  <a:solidFill>
                    <a:srgbClr val="FA573A"/>
                  </a:solidFill>
                </a:rPr>
                <a:t>артнеров и клиентов</a:t>
              </a:r>
              <a:endParaRPr sz="1200" b="1" i="0" u="none" strike="noStrike" cap="none">
                <a:solidFill>
                  <a:srgbClr val="FA573A"/>
                </a:solidFill>
              </a:endParaRPr>
            </a:p>
          </p:txBody>
        </p:sp>
      </p:grpSp>
      <p:sp>
        <p:nvSpPr>
          <p:cNvPr id="486" name="Google Shape;486;p39"/>
          <p:cNvSpPr/>
          <p:nvPr/>
        </p:nvSpPr>
        <p:spPr>
          <a:xfrm>
            <a:off x="1546024" y="2071443"/>
            <a:ext cx="428700" cy="428700"/>
          </a:xfrm>
          <a:prstGeom prst="ellipse">
            <a:avLst/>
          </a:prstGeom>
          <a:solidFill>
            <a:srgbClr val="FA5739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0" i="0" u="none" strike="noStrike" cap="none">
              <a:solidFill>
                <a:srgbClr val="000000"/>
              </a:solidFill>
              <a:latin typeface="Raleway Light"/>
              <a:ea typeface="Raleway Light"/>
              <a:cs typeface="Raleway Light"/>
              <a:sym typeface="Raleway Light"/>
            </a:endParaRPr>
          </a:p>
        </p:txBody>
      </p:sp>
      <p:sp>
        <p:nvSpPr>
          <p:cNvPr id="491" name="Google Shape;491;p39"/>
          <p:cNvSpPr txBox="1"/>
          <p:nvPr/>
        </p:nvSpPr>
        <p:spPr>
          <a:xfrm>
            <a:off x="1227552" y="2461613"/>
            <a:ext cx="10725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 b="1" i="0" u="sng" strike="noStrike" cap="none">
                <a:solidFill>
                  <a:schemeClr val="hlink"/>
                </a:solidFill>
                <a:hlinkClick r:id="rId7"/>
              </a:rPr>
              <a:t>API Client</a:t>
            </a:r>
            <a:endParaRPr sz="900" b="1" i="0" u="none" strike="noStrike" cap="none">
              <a:solidFill>
                <a:schemeClr val="dk1"/>
              </a:solidFill>
            </a:endParaRPr>
          </a:p>
        </p:txBody>
      </p:sp>
      <p:sp>
        <p:nvSpPr>
          <p:cNvPr id="492" name="Google Shape;492;p39"/>
          <p:cNvSpPr txBox="1">
            <a:spLocks noGrp="1"/>
          </p:cNvSpPr>
          <p:nvPr>
            <p:ph type="title"/>
          </p:nvPr>
        </p:nvSpPr>
        <p:spPr>
          <a:xfrm>
            <a:off x="362676" y="237066"/>
            <a:ext cx="7675200" cy="6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2D57"/>
              </a:buClr>
              <a:buSzPts val="3300"/>
              <a:buFont typeface="Arial"/>
              <a:buNone/>
            </a:pPr>
            <a:r>
              <a:rPr lang="ru" sz="2300" b="1">
                <a:solidFill>
                  <a:srgbClr val="072D57"/>
                </a:solidFill>
                <a:latin typeface="Arial"/>
                <a:ea typeface="Arial"/>
                <a:cs typeface="Arial"/>
                <a:sym typeface="Arial"/>
              </a:rPr>
              <a:t>Возможности подключения</a:t>
            </a:r>
            <a:endParaRPr sz="2300" b="1">
              <a:solidFill>
                <a:srgbClr val="072D5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4" name="Google Shape;474;p39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22163" y="1988532"/>
            <a:ext cx="183332" cy="18333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7" name="Google Shape;487;p39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22163" y="2201485"/>
            <a:ext cx="183332" cy="18333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2" name="Google Shape;482;p39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22163" y="2399646"/>
            <a:ext cx="183332" cy="18333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3" name="Google Shape;493;p39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622268" y="1467075"/>
            <a:ext cx="280914" cy="280914"/>
          </a:xfrm>
          <a:prstGeom prst="rect">
            <a:avLst/>
          </a:prstGeom>
          <a:noFill/>
          <a:ln>
            <a:noFill/>
          </a:ln>
        </p:spPr>
      </p:pic>
      <p:pic>
        <p:nvPicPr>
          <p:cNvPr id="494" name="Google Shape;494;p39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619878" y="2145298"/>
            <a:ext cx="280914" cy="280914"/>
          </a:xfrm>
          <a:prstGeom prst="rect">
            <a:avLst/>
          </a:prstGeom>
          <a:noFill/>
          <a:ln>
            <a:noFill/>
          </a:ln>
        </p:spPr>
      </p:pic>
      <p:pic>
        <p:nvPicPr>
          <p:cNvPr id="495" name="Google Shape;495;p39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622231" y="3061836"/>
            <a:ext cx="280914" cy="280914"/>
          </a:xfrm>
          <a:prstGeom prst="rect">
            <a:avLst/>
          </a:prstGeom>
          <a:noFill/>
          <a:ln>
            <a:noFill/>
          </a:ln>
        </p:spPr>
      </p:pic>
      <p:pic>
        <p:nvPicPr>
          <p:cNvPr id="496" name="Google Shape;496;p39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844268" y="1365046"/>
            <a:ext cx="280914" cy="280914"/>
          </a:xfrm>
          <a:prstGeom prst="rect">
            <a:avLst/>
          </a:prstGeom>
          <a:noFill/>
          <a:ln>
            <a:noFill/>
          </a:ln>
        </p:spPr>
      </p:pic>
      <p:pic>
        <p:nvPicPr>
          <p:cNvPr id="497" name="Google Shape;497;p39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18457" y="1504600"/>
            <a:ext cx="223523" cy="205785"/>
          </a:xfrm>
          <a:prstGeom prst="rect">
            <a:avLst/>
          </a:prstGeom>
          <a:noFill/>
          <a:ln>
            <a:noFill/>
          </a:ln>
        </p:spPr>
      </p:pic>
      <p:sp>
        <p:nvSpPr>
          <p:cNvPr id="498" name="Google Shape;498;p39"/>
          <p:cNvSpPr txBox="1"/>
          <p:nvPr/>
        </p:nvSpPr>
        <p:spPr>
          <a:xfrm>
            <a:off x="1330158" y="3390068"/>
            <a:ext cx="8604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 b="1">
                <a:solidFill>
                  <a:srgbClr val="002060"/>
                </a:solidFill>
              </a:rPr>
              <a:t>1С ХАБ</a:t>
            </a:r>
            <a:endParaRPr sz="900" b="1" i="0" u="none" strike="noStrike" cap="none">
              <a:solidFill>
                <a:srgbClr val="002060"/>
              </a:solidFill>
            </a:endParaRPr>
          </a:p>
        </p:txBody>
      </p:sp>
      <p:sp>
        <p:nvSpPr>
          <p:cNvPr id="499" name="Google Shape;499;p39"/>
          <p:cNvSpPr txBox="1"/>
          <p:nvPr/>
        </p:nvSpPr>
        <p:spPr>
          <a:xfrm>
            <a:off x="7493550" y="1803180"/>
            <a:ext cx="982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/>
              <a:t>Медицинская организация</a:t>
            </a:r>
            <a:endParaRPr sz="900" i="0" u="none" strike="noStrike" cap="none">
              <a:solidFill>
                <a:srgbClr val="000000"/>
              </a:solidFill>
            </a:endParaRPr>
          </a:p>
        </p:txBody>
      </p:sp>
      <p:cxnSp>
        <p:nvCxnSpPr>
          <p:cNvPr id="500" name="Google Shape;500;p39"/>
          <p:cNvCxnSpPr/>
          <p:nvPr/>
        </p:nvCxnSpPr>
        <p:spPr>
          <a:xfrm>
            <a:off x="2005644" y="2271584"/>
            <a:ext cx="961800" cy="0"/>
          </a:xfrm>
          <a:prstGeom prst="straightConnector1">
            <a:avLst/>
          </a:prstGeom>
          <a:noFill/>
          <a:ln w="19050" cap="flat" cmpd="sng">
            <a:solidFill>
              <a:srgbClr val="FA573A"/>
            </a:solidFill>
            <a:prstDash val="dash"/>
            <a:round/>
            <a:headEnd type="triangle" w="med" len="med"/>
            <a:tailEnd type="triangle" w="med" len="med"/>
          </a:ln>
        </p:spPr>
      </p:cxnSp>
      <p:sp>
        <p:nvSpPr>
          <p:cNvPr id="501" name="Google Shape;501;p39"/>
          <p:cNvSpPr txBox="1"/>
          <p:nvPr/>
        </p:nvSpPr>
        <p:spPr>
          <a:xfrm>
            <a:off x="7467563" y="3343776"/>
            <a:ext cx="10344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>
                <a:solidFill>
                  <a:schemeClr val="dk1"/>
                </a:solidFill>
              </a:rPr>
              <a:t>Отправитель</a:t>
            </a:r>
            <a:endParaRPr sz="9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2" name="Google Shape;502;p39"/>
          <p:cNvSpPr txBox="1"/>
          <p:nvPr/>
        </p:nvSpPr>
        <p:spPr>
          <a:xfrm>
            <a:off x="7476113" y="4130498"/>
            <a:ext cx="10173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Получатель</a:t>
            </a:r>
            <a:endParaRPr sz="9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3" name="Google Shape;503;p39"/>
          <p:cNvSpPr txBox="1"/>
          <p:nvPr/>
        </p:nvSpPr>
        <p:spPr>
          <a:xfrm>
            <a:off x="2992318" y="1947252"/>
            <a:ext cx="35358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 b="1">
                <a:solidFill>
                  <a:srgbClr val="002060"/>
                </a:solidFill>
              </a:rPr>
              <a:t>Проектное решение 1С</a:t>
            </a:r>
            <a:r>
              <a:rPr lang="ru" sz="1000" b="1"/>
              <a:t> (</a:t>
            </a:r>
            <a:r>
              <a:rPr lang="ru" sz="1000" b="1" u="sng">
                <a:solidFill>
                  <a:schemeClr val="hlink"/>
                </a:solidFill>
                <a:hlinkClick r:id="rId12"/>
              </a:rPr>
              <a:t>Расширение+МП</a:t>
            </a:r>
            <a:r>
              <a:rPr lang="ru" sz="1000" b="1"/>
              <a:t>)</a:t>
            </a:r>
            <a:endParaRPr sz="1000" b="1"/>
          </a:p>
          <a:p>
            <a:pPr marL="3429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000"/>
              <a:buChar char="-"/>
            </a:pPr>
            <a:r>
              <a:rPr lang="ru" sz="1000">
                <a:solidFill>
                  <a:srgbClr val="002060"/>
                </a:solidFill>
              </a:rPr>
              <a:t>когда нужна интеграция и индивидуальные доработки</a:t>
            </a:r>
            <a:endParaRPr sz="1000">
              <a:solidFill>
                <a:srgbClr val="002060"/>
              </a:solidFill>
            </a:endParaRPr>
          </a:p>
          <a:p>
            <a:pPr marL="3429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000"/>
              <a:buChar char="-"/>
            </a:pPr>
            <a:r>
              <a:rPr lang="ru" sz="1000">
                <a:solidFill>
                  <a:srgbClr val="002060"/>
                </a:solidFill>
              </a:rPr>
              <a:t>удобные АРМ</a:t>
            </a:r>
            <a:endParaRPr sz="1000">
              <a:solidFill>
                <a:srgbClr val="002060"/>
              </a:solidFill>
            </a:endParaRPr>
          </a:p>
          <a:p>
            <a:pPr marL="3429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000"/>
              <a:buChar char="-"/>
            </a:pPr>
            <a:r>
              <a:rPr lang="ru" sz="1000">
                <a:solidFill>
                  <a:srgbClr val="002060"/>
                </a:solidFill>
              </a:rPr>
              <a:t>простое МП передает данные прямо в 1С</a:t>
            </a:r>
            <a:endParaRPr sz="1000">
              <a:solidFill>
                <a:srgbClr val="002060"/>
              </a:solidFill>
            </a:endParaRPr>
          </a:p>
        </p:txBody>
      </p:sp>
      <p:sp>
        <p:nvSpPr>
          <p:cNvPr id="504" name="Google Shape;504;p39"/>
          <p:cNvSpPr txBox="1"/>
          <p:nvPr/>
        </p:nvSpPr>
        <p:spPr>
          <a:xfrm>
            <a:off x="7504013" y="2614203"/>
            <a:ext cx="9615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/>
              <a:t>Владелец ТС</a:t>
            </a:r>
            <a:endParaRPr sz="900" i="0" u="none" strike="noStrike" cap="none">
              <a:solidFill>
                <a:srgbClr val="000000"/>
              </a:solidFill>
            </a:endParaRPr>
          </a:p>
        </p:txBody>
      </p:sp>
      <p:sp>
        <p:nvSpPr>
          <p:cNvPr id="505" name="Google Shape;505;p39"/>
          <p:cNvSpPr txBox="1"/>
          <p:nvPr/>
        </p:nvSpPr>
        <p:spPr>
          <a:xfrm>
            <a:off x="2971855" y="2753099"/>
            <a:ext cx="3505800" cy="12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 b="1">
                <a:solidFill>
                  <a:srgbClr val="172B4D"/>
                </a:solidFill>
              </a:rPr>
              <a:t>1С-ЭДО (ЭПД) + Приложение водителя</a:t>
            </a:r>
            <a:endParaRPr sz="1000" b="1">
              <a:solidFill>
                <a:srgbClr val="172B4D"/>
              </a:solidFill>
            </a:endParaRPr>
          </a:p>
          <a:p>
            <a:pPr marL="3429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B4D"/>
              </a:buClr>
              <a:buSzPts val="1000"/>
              <a:buChar char="-"/>
            </a:pPr>
            <a:r>
              <a:rPr lang="ru" sz="1000">
                <a:solidFill>
                  <a:srgbClr val="172B4D"/>
                </a:solidFill>
              </a:rPr>
              <a:t>доступен в типовых конфигурациях 1С</a:t>
            </a:r>
            <a:endParaRPr sz="1000">
              <a:solidFill>
                <a:srgbClr val="172B4D"/>
              </a:solidFill>
            </a:endParaRPr>
          </a:p>
          <a:p>
            <a:pPr marL="3429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B4D"/>
              </a:buClr>
              <a:buSzPts val="1000"/>
              <a:buChar char="-"/>
            </a:pPr>
            <a:r>
              <a:rPr lang="ru" sz="1000">
                <a:solidFill>
                  <a:srgbClr val="172B4D"/>
                </a:solidFill>
              </a:rPr>
              <a:t>простое МП передает данные водителю</a:t>
            </a:r>
            <a:endParaRPr sz="1000">
              <a:solidFill>
                <a:srgbClr val="172B4D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ru" sz="1000" b="1" u="sng">
                <a:solidFill>
                  <a:schemeClr val="hlink"/>
                </a:solidFill>
                <a:hlinkClick r:id="rId13"/>
              </a:rPr>
              <a:t>Список конфигураций 1С с поддержкой ЭПЛ (ЭПД) </a:t>
            </a:r>
            <a:endParaRPr sz="10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ru" sz="1000" b="1" u="sng">
                <a:solidFill>
                  <a:schemeClr val="hlink"/>
                </a:solidFill>
                <a:hlinkClick r:id="rId14"/>
              </a:rPr>
              <a:t>Инструкция по установке мобильного </a:t>
            </a:r>
            <a:br>
              <a:rPr lang="ru" sz="1000" b="1" u="sng">
                <a:solidFill>
                  <a:schemeClr val="hlink"/>
                </a:solidFill>
                <a:hlinkClick r:id="rId14"/>
              </a:rPr>
            </a:br>
            <a:r>
              <a:rPr lang="ru" sz="1000" b="1" u="sng">
                <a:solidFill>
                  <a:schemeClr val="hlink"/>
                </a:solidFill>
                <a:hlinkClick r:id="rId14"/>
              </a:rPr>
              <a:t>приложения 1С для водителя</a:t>
            </a:r>
            <a:r>
              <a:rPr lang="ru" sz="1000" b="1"/>
              <a:t> </a:t>
            </a:r>
            <a:endParaRPr sz="900" b="1" u="sng">
              <a:solidFill>
                <a:srgbClr val="0052CC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172B4D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529" name="Google Shape;529;p39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7803628" y="3747994"/>
            <a:ext cx="362194" cy="3621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30" name="Google Shape;530;p39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7803628" y="2999044"/>
            <a:ext cx="362194" cy="3621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31" name="Google Shape;531;p39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7803628" y="2271572"/>
            <a:ext cx="362194" cy="3621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32" name="Google Shape;532;p39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7803628" y="1435725"/>
            <a:ext cx="362194" cy="3621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33" name="Google Shape;533;p39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5639324" y="-2132471"/>
            <a:ext cx="2767387" cy="27673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p40"/>
          <p:cNvSpPr/>
          <p:nvPr/>
        </p:nvSpPr>
        <p:spPr>
          <a:xfrm>
            <a:off x="3435450" y="4769853"/>
            <a:ext cx="2744100" cy="430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9" name="Google Shape;539;p40"/>
          <p:cNvSpPr txBox="1"/>
          <p:nvPr/>
        </p:nvSpPr>
        <p:spPr>
          <a:xfrm>
            <a:off x="8136396" y="4623978"/>
            <a:ext cx="1134300" cy="38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r>
              <a:rPr lang="ru" sz="1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аstral.ru</a:t>
            </a: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0" name="Google Shape;540;p40"/>
          <p:cNvSpPr txBox="1"/>
          <p:nvPr/>
        </p:nvSpPr>
        <p:spPr>
          <a:xfrm>
            <a:off x="2249400" y="918300"/>
            <a:ext cx="51345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 b="1"/>
              <a:t>ЭПД имеет возможность для подключения </a:t>
            </a:r>
            <a:endParaRPr sz="1600" b="1"/>
          </a:p>
        </p:txBody>
      </p:sp>
      <p:sp>
        <p:nvSpPr>
          <p:cNvPr id="541" name="Google Shape;541;p40"/>
          <p:cNvSpPr/>
          <p:nvPr/>
        </p:nvSpPr>
        <p:spPr>
          <a:xfrm>
            <a:off x="1760100" y="1658175"/>
            <a:ext cx="1684500" cy="5259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FA573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/>
              <a:t>Ко </a:t>
            </a:r>
            <a:r>
              <a:rPr lang="ru" sz="1200" b="1">
                <a:solidFill>
                  <a:srgbClr val="00B0F0"/>
                </a:solidFill>
              </a:rPr>
              <a:t>всем</a:t>
            </a:r>
            <a:r>
              <a:rPr lang="ru" sz="1200"/>
              <a:t> </a:t>
            </a:r>
            <a:r>
              <a:rPr lang="ru" sz="1200" b="1"/>
              <a:t>1С</a:t>
            </a:r>
            <a:r>
              <a:rPr lang="ru" sz="1200"/>
              <a:t> конфигурациям</a:t>
            </a:r>
            <a:endParaRPr sz="1200"/>
          </a:p>
        </p:txBody>
      </p:sp>
      <p:sp>
        <p:nvSpPr>
          <p:cNvPr id="542" name="Google Shape;542;p40"/>
          <p:cNvSpPr/>
          <p:nvPr/>
        </p:nvSpPr>
        <p:spPr>
          <a:xfrm>
            <a:off x="5271525" y="1658175"/>
            <a:ext cx="1684500" cy="5259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FA573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/>
              <a:t>К </a:t>
            </a:r>
            <a:r>
              <a:rPr lang="ru" sz="1200" b="1">
                <a:solidFill>
                  <a:srgbClr val="00B0F0"/>
                </a:solidFill>
              </a:rPr>
              <a:t>любым</a:t>
            </a:r>
            <a:r>
              <a:rPr lang="ru" sz="1200"/>
              <a:t> не </a:t>
            </a:r>
            <a:r>
              <a:rPr lang="ru" sz="1200" b="1"/>
              <a:t>1С</a:t>
            </a:r>
            <a:r>
              <a:rPr lang="ru" sz="1200"/>
              <a:t> системам</a:t>
            </a:r>
            <a:endParaRPr sz="1200"/>
          </a:p>
        </p:txBody>
      </p:sp>
      <p:sp>
        <p:nvSpPr>
          <p:cNvPr id="543" name="Google Shape;543;p40"/>
          <p:cNvSpPr/>
          <p:nvPr/>
        </p:nvSpPr>
        <p:spPr>
          <a:xfrm>
            <a:off x="3069700" y="1256100"/>
            <a:ext cx="196200" cy="3396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00B0F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4" name="Google Shape;544;p40"/>
          <p:cNvSpPr/>
          <p:nvPr/>
        </p:nvSpPr>
        <p:spPr>
          <a:xfrm>
            <a:off x="5396325" y="1256100"/>
            <a:ext cx="196200" cy="3396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00B0F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5" name="Google Shape;545;p40"/>
          <p:cNvSpPr/>
          <p:nvPr/>
        </p:nvSpPr>
        <p:spPr>
          <a:xfrm>
            <a:off x="2373425" y="2523750"/>
            <a:ext cx="3895500" cy="525900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 w="28575" cap="flat" cmpd="sng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05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Оформляйте АСТРАЛ ЭПД в вашей системе управления!</a:t>
            </a:r>
            <a:endParaRPr sz="1200" b="1">
              <a:solidFill>
                <a:schemeClr val="lt1"/>
              </a:solidFill>
            </a:endParaRPr>
          </a:p>
        </p:txBody>
      </p:sp>
      <p:sp>
        <p:nvSpPr>
          <p:cNvPr id="546" name="Google Shape;546;p40"/>
          <p:cNvSpPr txBox="1"/>
          <p:nvPr/>
        </p:nvSpPr>
        <p:spPr>
          <a:xfrm>
            <a:off x="600550" y="3392550"/>
            <a:ext cx="5134500" cy="10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 b="1">
                <a:solidFill>
                  <a:schemeClr val="dk1"/>
                </a:solidFill>
              </a:rPr>
              <a:t>11 Типовых конфигураций</a:t>
            </a:r>
            <a:endParaRPr sz="12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200" b="1">
                <a:solidFill>
                  <a:schemeClr val="dk1"/>
                </a:solidFill>
              </a:rPr>
              <a:t>Более 5 отраслевых конфигураций</a:t>
            </a:r>
            <a:endParaRPr sz="12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 b="1">
                <a:solidFill>
                  <a:schemeClr val="dk1"/>
                </a:solidFill>
              </a:rPr>
              <a:t>Подключение к 1С API</a:t>
            </a:r>
            <a:endParaRPr sz="1200" b="1">
              <a:solidFill>
                <a:schemeClr val="dk1"/>
              </a:solidFill>
            </a:endParaRPr>
          </a:p>
        </p:txBody>
      </p:sp>
      <p:sp>
        <p:nvSpPr>
          <p:cNvPr id="547" name="Google Shape;547;p40"/>
          <p:cNvSpPr/>
          <p:nvPr/>
        </p:nvSpPr>
        <p:spPr>
          <a:xfrm>
            <a:off x="8569425" y="3173488"/>
            <a:ext cx="430800" cy="430800"/>
          </a:xfrm>
          <a:prstGeom prst="ellipse">
            <a:avLst/>
          </a:prstGeom>
          <a:solidFill>
            <a:srgbClr val="FA5739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8" name="Google Shape;548;p40"/>
          <p:cNvSpPr/>
          <p:nvPr/>
        </p:nvSpPr>
        <p:spPr>
          <a:xfrm>
            <a:off x="7802875" y="3611613"/>
            <a:ext cx="1034400" cy="1034400"/>
          </a:xfrm>
          <a:prstGeom prst="ellipse">
            <a:avLst/>
          </a:prstGeom>
          <a:solidFill>
            <a:srgbClr val="1DB1DF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9" name="Google Shape;549;p40"/>
          <p:cNvSpPr/>
          <p:nvPr/>
        </p:nvSpPr>
        <p:spPr>
          <a:xfrm>
            <a:off x="537250" y="4211900"/>
            <a:ext cx="63300" cy="63300"/>
          </a:xfrm>
          <a:prstGeom prst="ellipse">
            <a:avLst/>
          </a:prstGeom>
          <a:solidFill>
            <a:srgbClr val="FA5739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0" name="Google Shape;550;p40"/>
          <p:cNvSpPr/>
          <p:nvPr/>
        </p:nvSpPr>
        <p:spPr>
          <a:xfrm>
            <a:off x="-312000" y="-362825"/>
            <a:ext cx="1200900" cy="1200900"/>
          </a:xfrm>
          <a:prstGeom prst="ellipse">
            <a:avLst/>
          </a:prstGeom>
          <a:solidFill>
            <a:srgbClr val="FA5739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1" name="Google Shape;551;p40"/>
          <p:cNvSpPr/>
          <p:nvPr/>
        </p:nvSpPr>
        <p:spPr>
          <a:xfrm>
            <a:off x="537250" y="3878100"/>
            <a:ext cx="63300" cy="63300"/>
          </a:xfrm>
          <a:prstGeom prst="ellipse">
            <a:avLst/>
          </a:prstGeom>
          <a:solidFill>
            <a:srgbClr val="FA5739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2" name="Google Shape;552;p40"/>
          <p:cNvSpPr/>
          <p:nvPr/>
        </p:nvSpPr>
        <p:spPr>
          <a:xfrm>
            <a:off x="537250" y="3544300"/>
            <a:ext cx="63300" cy="63300"/>
          </a:xfrm>
          <a:prstGeom prst="ellipse">
            <a:avLst/>
          </a:prstGeom>
          <a:solidFill>
            <a:srgbClr val="FA5739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3" name="Google Shape;553;p40"/>
          <p:cNvSpPr txBox="1"/>
          <p:nvPr/>
        </p:nvSpPr>
        <p:spPr>
          <a:xfrm>
            <a:off x="324300" y="225597"/>
            <a:ext cx="8495400" cy="6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 b="1">
                <a:solidFill>
                  <a:srgbClr val="002060"/>
                </a:solidFill>
              </a:rPr>
              <a:t>Широкие возможности для автоматизации</a:t>
            </a:r>
            <a:endParaRPr sz="2400" b="1" i="0" u="none" strike="noStrike" cap="none">
              <a:solidFill>
                <a:srgbClr val="002060"/>
              </a:solidFill>
            </a:endParaRPr>
          </a:p>
        </p:txBody>
      </p:sp>
      <p:sp>
        <p:nvSpPr>
          <p:cNvPr id="554" name="Google Shape;554;p40"/>
          <p:cNvSpPr txBox="1"/>
          <p:nvPr/>
        </p:nvSpPr>
        <p:spPr>
          <a:xfrm>
            <a:off x="5396325" y="3544300"/>
            <a:ext cx="30396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ru" sz="1200" b="1"/>
              <a:t>Телемедицина</a:t>
            </a:r>
            <a:endParaRPr sz="1200" b="1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ru" sz="1200" b="1"/>
              <a:t>TMS</a:t>
            </a:r>
            <a:endParaRPr sz="1200" b="1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ru" sz="1200" b="1"/>
              <a:t>FMS</a:t>
            </a:r>
            <a:endParaRPr sz="12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 b="1"/>
              <a:t>Уже более 20 решений</a:t>
            </a:r>
            <a:endParaRPr sz="1200" b="1"/>
          </a:p>
        </p:txBody>
      </p:sp>
      <p:sp>
        <p:nvSpPr>
          <p:cNvPr id="555" name="Google Shape;555;p40"/>
          <p:cNvSpPr txBox="1"/>
          <p:nvPr/>
        </p:nvSpPr>
        <p:spPr>
          <a:xfrm>
            <a:off x="6135950" y="1628900"/>
            <a:ext cx="374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*</a:t>
            </a:r>
            <a:endParaRPr/>
          </a:p>
        </p:txBody>
      </p:sp>
      <p:sp>
        <p:nvSpPr>
          <p:cNvPr id="556" name="Google Shape;556;p40"/>
          <p:cNvSpPr txBox="1"/>
          <p:nvPr/>
        </p:nvSpPr>
        <p:spPr>
          <a:xfrm>
            <a:off x="5307225" y="4043450"/>
            <a:ext cx="374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*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41"/>
          <p:cNvSpPr/>
          <p:nvPr/>
        </p:nvSpPr>
        <p:spPr>
          <a:xfrm>
            <a:off x="3335944" y="1060744"/>
            <a:ext cx="2153400" cy="34086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2" name="Google Shape;562;p41"/>
          <p:cNvSpPr/>
          <p:nvPr/>
        </p:nvSpPr>
        <p:spPr>
          <a:xfrm>
            <a:off x="663000" y="1060744"/>
            <a:ext cx="2153400" cy="34086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/>
          </a:p>
        </p:txBody>
      </p:sp>
      <p:sp>
        <p:nvSpPr>
          <p:cNvPr id="563" name="Google Shape;563;p41"/>
          <p:cNvSpPr/>
          <p:nvPr/>
        </p:nvSpPr>
        <p:spPr>
          <a:xfrm>
            <a:off x="5948213" y="1060744"/>
            <a:ext cx="2153400" cy="34086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4" name="Google Shape;564;p41"/>
          <p:cNvSpPr/>
          <p:nvPr/>
        </p:nvSpPr>
        <p:spPr>
          <a:xfrm>
            <a:off x="843563" y="1162313"/>
            <a:ext cx="1792500" cy="554100"/>
          </a:xfrm>
          <a:prstGeom prst="roundRect">
            <a:avLst>
              <a:gd name="adj" fmla="val 16667"/>
            </a:avLst>
          </a:prstGeom>
          <a:solidFill>
            <a:srgbClr val="1DB1DF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565" name="Google Shape;565;p41"/>
          <p:cNvSpPr txBox="1">
            <a:spLocks noGrp="1"/>
          </p:cNvSpPr>
          <p:nvPr>
            <p:ph type="title"/>
          </p:nvPr>
        </p:nvSpPr>
        <p:spPr>
          <a:xfrm>
            <a:off x="305526" y="237066"/>
            <a:ext cx="7675200" cy="6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2D57"/>
              </a:buClr>
              <a:buSzPts val="3300"/>
              <a:buFont typeface="Arial"/>
              <a:buNone/>
            </a:pPr>
            <a:r>
              <a:rPr lang="ru" b="1">
                <a:solidFill>
                  <a:srgbClr val="072D57"/>
                </a:solidFill>
                <a:latin typeface="Arial"/>
                <a:ea typeface="Arial"/>
                <a:cs typeface="Arial"/>
                <a:sym typeface="Arial"/>
              </a:rPr>
              <a:t>Электронный путевой лист</a:t>
            </a:r>
            <a:endParaRPr b="1">
              <a:solidFill>
                <a:srgbClr val="072D5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6" name="Google Shape;566;p41"/>
          <p:cNvSpPr txBox="1"/>
          <p:nvPr/>
        </p:nvSpPr>
        <p:spPr>
          <a:xfrm>
            <a:off x="843563" y="1181250"/>
            <a:ext cx="1792500" cy="5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rPr>
              <a:t>Собственник ТС</a:t>
            </a:r>
            <a:endParaRPr sz="1400">
              <a:solidFill>
                <a:schemeClr val="lt1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ru" sz="9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rPr>
              <a:t>(Или иное уполномоченное лицо - диспетчер)</a:t>
            </a:r>
            <a:endParaRPr sz="1700">
              <a:solidFill>
                <a:schemeClr val="lt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567" name="Google Shape;567;p41"/>
          <p:cNvSpPr/>
          <p:nvPr/>
        </p:nvSpPr>
        <p:spPr>
          <a:xfrm>
            <a:off x="3412386" y="4600388"/>
            <a:ext cx="2744100" cy="456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8" name="Google Shape;568;p41"/>
          <p:cNvSpPr/>
          <p:nvPr/>
        </p:nvSpPr>
        <p:spPr>
          <a:xfrm>
            <a:off x="3471000" y="1162313"/>
            <a:ext cx="1792500" cy="554100"/>
          </a:xfrm>
          <a:prstGeom prst="roundRect">
            <a:avLst>
              <a:gd name="adj" fmla="val 16667"/>
            </a:avLst>
          </a:prstGeom>
          <a:solidFill>
            <a:srgbClr val="1DB1DF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569" name="Google Shape;569;p41"/>
          <p:cNvSpPr txBox="1"/>
          <p:nvPr/>
        </p:nvSpPr>
        <p:spPr>
          <a:xfrm>
            <a:off x="3471000" y="1165481"/>
            <a:ext cx="1792500" cy="5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rPr>
              <a:t>Мед. организация</a:t>
            </a:r>
            <a:endParaRPr sz="1400">
              <a:solidFill>
                <a:schemeClr val="lt1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ru" sz="9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rPr>
              <a:t>(Внешняя или внутренняя лицензия на М.О.)</a:t>
            </a:r>
            <a:endParaRPr sz="1700">
              <a:solidFill>
                <a:schemeClr val="lt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570" name="Google Shape;570;p41"/>
          <p:cNvSpPr/>
          <p:nvPr/>
        </p:nvSpPr>
        <p:spPr>
          <a:xfrm>
            <a:off x="6098438" y="1146769"/>
            <a:ext cx="1792500" cy="554100"/>
          </a:xfrm>
          <a:prstGeom prst="roundRect">
            <a:avLst>
              <a:gd name="adj" fmla="val 16667"/>
            </a:avLst>
          </a:prstGeom>
          <a:solidFill>
            <a:srgbClr val="1DB1DF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571" name="Google Shape;571;p41"/>
          <p:cNvSpPr txBox="1"/>
          <p:nvPr/>
        </p:nvSpPr>
        <p:spPr>
          <a:xfrm>
            <a:off x="6098438" y="1135069"/>
            <a:ext cx="1779900" cy="5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rPr>
              <a:t>Механик </a:t>
            </a:r>
            <a:endParaRPr sz="1400">
              <a:solidFill>
                <a:schemeClr val="lt1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rPr>
              <a:t>(Контролер тех.состояния/ выпускник на линию)</a:t>
            </a:r>
            <a:endParaRPr sz="900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572" name="Google Shape;572;p41"/>
          <p:cNvSpPr/>
          <p:nvPr/>
        </p:nvSpPr>
        <p:spPr>
          <a:xfrm>
            <a:off x="873900" y="1854284"/>
            <a:ext cx="1792500" cy="554100"/>
          </a:xfrm>
          <a:prstGeom prst="roundRect">
            <a:avLst>
              <a:gd name="adj" fmla="val 16667"/>
            </a:avLst>
          </a:prstGeom>
          <a:solidFill>
            <a:srgbClr val="FA5739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573" name="Google Shape;573;p41"/>
          <p:cNvSpPr txBox="1"/>
          <p:nvPr/>
        </p:nvSpPr>
        <p:spPr>
          <a:xfrm>
            <a:off x="1047787" y="1987041"/>
            <a:ext cx="1505400" cy="253800"/>
          </a:xfrm>
          <a:prstGeom prst="rect">
            <a:avLst/>
          </a:prstGeom>
          <a:solidFill>
            <a:srgbClr val="FA5739"/>
          </a:solidFill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rPr>
              <a:t>Т1 Оформление</a:t>
            </a:r>
            <a:endParaRPr sz="1200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574" name="Google Shape;574;p41"/>
          <p:cNvSpPr/>
          <p:nvPr/>
        </p:nvSpPr>
        <p:spPr>
          <a:xfrm>
            <a:off x="3501338" y="1854281"/>
            <a:ext cx="1792500" cy="554100"/>
          </a:xfrm>
          <a:prstGeom prst="roundRect">
            <a:avLst>
              <a:gd name="adj" fmla="val 16667"/>
            </a:avLst>
          </a:prstGeom>
          <a:solidFill>
            <a:srgbClr val="FA5739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575" name="Google Shape;575;p41"/>
          <p:cNvSpPr txBox="1"/>
          <p:nvPr/>
        </p:nvSpPr>
        <p:spPr>
          <a:xfrm>
            <a:off x="3675224" y="1909153"/>
            <a:ext cx="1505400" cy="438600"/>
          </a:xfrm>
          <a:prstGeom prst="rect">
            <a:avLst/>
          </a:prstGeom>
          <a:solidFill>
            <a:srgbClr val="FA5739"/>
          </a:solidFill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ru" sz="12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rPr>
              <a:t>Т2 Предрейсовый М.О.</a:t>
            </a:r>
            <a:endParaRPr sz="1200">
              <a:solidFill>
                <a:schemeClr val="lt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576" name="Google Shape;576;p41"/>
          <p:cNvSpPr/>
          <p:nvPr/>
        </p:nvSpPr>
        <p:spPr>
          <a:xfrm>
            <a:off x="6128775" y="1838741"/>
            <a:ext cx="1792500" cy="554100"/>
          </a:xfrm>
          <a:prstGeom prst="roundRect">
            <a:avLst>
              <a:gd name="adj" fmla="val 16667"/>
            </a:avLst>
          </a:prstGeom>
          <a:solidFill>
            <a:srgbClr val="FA5739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577" name="Google Shape;577;p41"/>
          <p:cNvSpPr txBox="1"/>
          <p:nvPr/>
        </p:nvSpPr>
        <p:spPr>
          <a:xfrm>
            <a:off x="6241987" y="1894688"/>
            <a:ext cx="1437300" cy="438600"/>
          </a:xfrm>
          <a:prstGeom prst="rect">
            <a:avLst/>
          </a:prstGeom>
          <a:solidFill>
            <a:srgbClr val="FA5739"/>
          </a:solidFill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ru" sz="12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rPr>
              <a:t>Т3 Предрейсовый Т.О.</a:t>
            </a:r>
            <a:endParaRPr sz="1200">
              <a:solidFill>
                <a:schemeClr val="lt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cxnSp>
        <p:nvCxnSpPr>
          <p:cNvPr id="578" name="Google Shape;578;p41"/>
          <p:cNvCxnSpPr>
            <a:stCxn id="572" idx="3"/>
            <a:endCxn id="574" idx="1"/>
          </p:cNvCxnSpPr>
          <p:nvPr/>
        </p:nvCxnSpPr>
        <p:spPr>
          <a:xfrm>
            <a:off x="2666400" y="2131334"/>
            <a:ext cx="8349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dash"/>
            <a:round/>
            <a:headEnd type="none" w="med" len="med"/>
            <a:tailEnd type="triangle" w="med" len="med"/>
          </a:ln>
        </p:spPr>
      </p:cxnSp>
      <p:cxnSp>
        <p:nvCxnSpPr>
          <p:cNvPr id="579" name="Google Shape;579;p41"/>
          <p:cNvCxnSpPr/>
          <p:nvPr/>
        </p:nvCxnSpPr>
        <p:spPr>
          <a:xfrm>
            <a:off x="5293630" y="2114053"/>
            <a:ext cx="8352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dash"/>
            <a:round/>
            <a:headEnd type="none" w="med" len="med"/>
            <a:tailEnd type="triangle" w="med" len="med"/>
          </a:ln>
        </p:spPr>
      </p:cxnSp>
      <p:sp>
        <p:nvSpPr>
          <p:cNvPr id="580" name="Google Shape;580;p41"/>
          <p:cNvSpPr/>
          <p:nvPr/>
        </p:nvSpPr>
        <p:spPr>
          <a:xfrm>
            <a:off x="6128775" y="2723309"/>
            <a:ext cx="1792500" cy="554100"/>
          </a:xfrm>
          <a:prstGeom prst="roundRect">
            <a:avLst>
              <a:gd name="adj" fmla="val 16667"/>
            </a:avLst>
          </a:prstGeom>
          <a:solidFill>
            <a:srgbClr val="FA5739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581" name="Google Shape;581;p41"/>
          <p:cNvSpPr txBox="1"/>
          <p:nvPr/>
        </p:nvSpPr>
        <p:spPr>
          <a:xfrm>
            <a:off x="6302662" y="2780897"/>
            <a:ext cx="1505400" cy="438600"/>
          </a:xfrm>
          <a:prstGeom prst="rect">
            <a:avLst/>
          </a:prstGeom>
          <a:solidFill>
            <a:srgbClr val="FA5739"/>
          </a:solidFill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ru" sz="12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rPr>
              <a:t>Т4 Показания Одометра выезд</a:t>
            </a:r>
            <a:endParaRPr sz="1200">
              <a:solidFill>
                <a:schemeClr val="lt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582" name="Google Shape;582;p41"/>
          <p:cNvSpPr/>
          <p:nvPr/>
        </p:nvSpPr>
        <p:spPr>
          <a:xfrm>
            <a:off x="6128775" y="3682399"/>
            <a:ext cx="1792500" cy="554100"/>
          </a:xfrm>
          <a:prstGeom prst="roundRect">
            <a:avLst>
              <a:gd name="adj" fmla="val 16667"/>
            </a:avLst>
          </a:prstGeom>
          <a:solidFill>
            <a:srgbClr val="FA5739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583" name="Google Shape;583;p41"/>
          <p:cNvSpPr txBox="1"/>
          <p:nvPr/>
        </p:nvSpPr>
        <p:spPr>
          <a:xfrm>
            <a:off x="6302662" y="3739988"/>
            <a:ext cx="1505400" cy="438600"/>
          </a:xfrm>
          <a:prstGeom prst="rect">
            <a:avLst/>
          </a:prstGeom>
          <a:solidFill>
            <a:srgbClr val="FA5739"/>
          </a:solidFill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ru" sz="12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rPr>
              <a:t>Т5  Показания Одометра заезд</a:t>
            </a:r>
            <a:endParaRPr sz="1200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584" name="Google Shape;584;p41"/>
          <p:cNvSpPr/>
          <p:nvPr/>
        </p:nvSpPr>
        <p:spPr>
          <a:xfrm>
            <a:off x="3501338" y="3682406"/>
            <a:ext cx="1792500" cy="554100"/>
          </a:xfrm>
          <a:prstGeom prst="roundRect">
            <a:avLst>
              <a:gd name="adj" fmla="val 16667"/>
            </a:avLst>
          </a:prstGeom>
          <a:solidFill>
            <a:srgbClr val="8ACCDD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585" name="Google Shape;585;p41"/>
          <p:cNvSpPr txBox="1"/>
          <p:nvPr/>
        </p:nvSpPr>
        <p:spPr>
          <a:xfrm>
            <a:off x="3618244" y="3778856"/>
            <a:ext cx="1562100" cy="4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ru" sz="12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rPr>
              <a:t>Т6 Послерейсовый М.О.</a:t>
            </a:r>
            <a:endParaRPr sz="1400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cxnSp>
        <p:nvCxnSpPr>
          <p:cNvPr id="586" name="Google Shape;586;p41"/>
          <p:cNvCxnSpPr>
            <a:stCxn id="576" idx="2"/>
            <a:endCxn id="580" idx="0"/>
          </p:cNvCxnSpPr>
          <p:nvPr/>
        </p:nvCxnSpPr>
        <p:spPr>
          <a:xfrm>
            <a:off x="7025025" y="2392841"/>
            <a:ext cx="0" cy="3306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dash"/>
            <a:round/>
            <a:headEnd type="none" w="med" len="med"/>
            <a:tailEnd type="triangle" w="med" len="med"/>
          </a:ln>
        </p:spPr>
      </p:cxnSp>
      <p:cxnSp>
        <p:nvCxnSpPr>
          <p:cNvPr id="587" name="Google Shape;587;p41"/>
          <p:cNvCxnSpPr>
            <a:stCxn id="580" idx="2"/>
            <a:endCxn id="582" idx="0"/>
          </p:cNvCxnSpPr>
          <p:nvPr/>
        </p:nvCxnSpPr>
        <p:spPr>
          <a:xfrm>
            <a:off x="7025025" y="3277409"/>
            <a:ext cx="0" cy="4050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dash"/>
            <a:round/>
            <a:headEnd type="none" w="med" len="med"/>
            <a:tailEnd type="triangle" w="med" len="med"/>
          </a:ln>
        </p:spPr>
      </p:cxnSp>
      <p:cxnSp>
        <p:nvCxnSpPr>
          <p:cNvPr id="588" name="Google Shape;588;p41"/>
          <p:cNvCxnSpPr>
            <a:stCxn id="582" idx="1"/>
            <a:endCxn id="584" idx="3"/>
          </p:cNvCxnSpPr>
          <p:nvPr/>
        </p:nvCxnSpPr>
        <p:spPr>
          <a:xfrm rot="10800000">
            <a:off x="5293875" y="3959449"/>
            <a:ext cx="8349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dash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42"/>
          <p:cNvSpPr/>
          <p:nvPr/>
        </p:nvSpPr>
        <p:spPr>
          <a:xfrm>
            <a:off x="3435450" y="4769853"/>
            <a:ext cx="2744100" cy="430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94" name="Google Shape;594;p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04246" y="-159544"/>
            <a:ext cx="8495550" cy="5143502"/>
          </a:xfrm>
          <a:prstGeom prst="rect">
            <a:avLst/>
          </a:prstGeom>
          <a:noFill/>
          <a:ln>
            <a:noFill/>
          </a:ln>
        </p:spPr>
      </p:pic>
      <p:sp>
        <p:nvSpPr>
          <p:cNvPr id="595" name="Google Shape;595;p42"/>
          <p:cNvSpPr txBox="1"/>
          <p:nvPr/>
        </p:nvSpPr>
        <p:spPr>
          <a:xfrm>
            <a:off x="8136396" y="4623978"/>
            <a:ext cx="1134300" cy="38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r>
              <a:rPr lang="ru" sz="1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аstral.ru</a:t>
            </a: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6" name="Google Shape;596;p42"/>
          <p:cNvSpPr txBox="1"/>
          <p:nvPr/>
        </p:nvSpPr>
        <p:spPr>
          <a:xfrm>
            <a:off x="413500" y="377147"/>
            <a:ext cx="8495400" cy="6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 b="1" i="0" u="none" strike="noStrike" cap="none">
                <a:solidFill>
                  <a:srgbClr val="002060"/>
                </a:solidFill>
              </a:rPr>
              <a:t>Пользователи 1С могут </a:t>
            </a:r>
            <a:endParaRPr sz="2400" b="1" i="0" u="none" strike="noStrike" cap="none">
              <a:solidFill>
                <a:srgbClr val="002060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 b="1" i="0" u="none" strike="noStrike" cap="none">
                <a:solidFill>
                  <a:srgbClr val="002060"/>
                </a:solidFill>
              </a:rPr>
              <a:t>подключиться к сервису 1С-ЭПД</a:t>
            </a:r>
            <a:endParaRPr sz="2400" b="1" i="0" u="none" strike="noStrike" cap="none">
              <a:solidFill>
                <a:srgbClr val="002060"/>
              </a:solidFill>
            </a:endParaRPr>
          </a:p>
        </p:txBody>
      </p:sp>
      <p:sp>
        <p:nvSpPr>
          <p:cNvPr id="597" name="Google Shape;597;p42"/>
          <p:cNvSpPr txBox="1"/>
          <p:nvPr/>
        </p:nvSpPr>
        <p:spPr>
          <a:xfrm>
            <a:off x="413501" y="1151507"/>
            <a:ext cx="43533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" sz="1200">
                <a:solidFill>
                  <a:srgbClr val="002060"/>
                </a:solidFill>
              </a:rPr>
              <a:t>1С:УАТ / 1С:БП / 1С:УТ / 1С:ERP / 1С:УПП …</a:t>
            </a:r>
            <a:endParaRPr sz="1200" i="0" u="none" strike="noStrike" cap="none">
              <a:solidFill>
                <a:srgbClr val="002060"/>
              </a:solidFill>
            </a:endParaRPr>
          </a:p>
        </p:txBody>
      </p:sp>
      <p:cxnSp>
        <p:nvCxnSpPr>
          <p:cNvPr id="598" name="Google Shape;598;p42"/>
          <p:cNvCxnSpPr>
            <a:stCxn id="599" idx="4"/>
          </p:cNvCxnSpPr>
          <p:nvPr/>
        </p:nvCxnSpPr>
        <p:spPr>
          <a:xfrm flipH="1">
            <a:off x="447509" y="1973220"/>
            <a:ext cx="300" cy="2443800"/>
          </a:xfrm>
          <a:prstGeom prst="straightConnector1">
            <a:avLst/>
          </a:prstGeom>
          <a:noFill/>
          <a:ln w="9525" cap="flat" cmpd="sng">
            <a:solidFill>
              <a:srgbClr val="1DB1D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99" name="Google Shape;599;p42"/>
          <p:cNvSpPr/>
          <p:nvPr/>
        </p:nvSpPr>
        <p:spPr>
          <a:xfrm>
            <a:off x="413609" y="1904820"/>
            <a:ext cx="68400" cy="68400"/>
          </a:xfrm>
          <a:prstGeom prst="ellipse">
            <a:avLst/>
          </a:prstGeom>
          <a:solidFill>
            <a:srgbClr val="1DB1DF"/>
          </a:solidFill>
          <a:ln w="25400" cap="flat" cmpd="sng">
            <a:solidFill>
              <a:srgbClr val="1DB1D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0" name="Google Shape;600;p42"/>
          <p:cNvSpPr/>
          <p:nvPr/>
        </p:nvSpPr>
        <p:spPr>
          <a:xfrm>
            <a:off x="414104" y="2673524"/>
            <a:ext cx="68400" cy="68400"/>
          </a:xfrm>
          <a:prstGeom prst="ellipse">
            <a:avLst/>
          </a:prstGeom>
          <a:solidFill>
            <a:srgbClr val="1DB1DF"/>
          </a:solidFill>
          <a:ln w="25400" cap="flat" cmpd="sng">
            <a:solidFill>
              <a:srgbClr val="1DB1D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1" name="Google Shape;601;p42"/>
          <p:cNvSpPr/>
          <p:nvPr/>
        </p:nvSpPr>
        <p:spPr>
          <a:xfrm>
            <a:off x="413609" y="3050386"/>
            <a:ext cx="68400" cy="68400"/>
          </a:xfrm>
          <a:prstGeom prst="ellipse">
            <a:avLst/>
          </a:prstGeom>
          <a:solidFill>
            <a:srgbClr val="1DB1DF"/>
          </a:solidFill>
          <a:ln w="25400" cap="flat" cmpd="sng">
            <a:solidFill>
              <a:srgbClr val="1DB1D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2" name="Google Shape;602;p42"/>
          <p:cNvSpPr/>
          <p:nvPr/>
        </p:nvSpPr>
        <p:spPr>
          <a:xfrm>
            <a:off x="413609" y="3559996"/>
            <a:ext cx="68400" cy="68400"/>
          </a:xfrm>
          <a:prstGeom prst="ellipse">
            <a:avLst/>
          </a:prstGeom>
          <a:solidFill>
            <a:srgbClr val="1DB1DF"/>
          </a:solidFill>
          <a:ln w="25400" cap="flat" cmpd="sng">
            <a:solidFill>
              <a:srgbClr val="1DB1D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03" name="Google Shape;603;p4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79188" y="994127"/>
            <a:ext cx="6422922" cy="3989830"/>
          </a:xfrm>
          <a:prstGeom prst="rect">
            <a:avLst/>
          </a:prstGeom>
          <a:noFill/>
          <a:ln>
            <a:noFill/>
          </a:ln>
        </p:spPr>
      </p:pic>
      <p:sp>
        <p:nvSpPr>
          <p:cNvPr id="604" name="Google Shape;604;p42"/>
          <p:cNvSpPr txBox="1"/>
          <p:nvPr/>
        </p:nvSpPr>
        <p:spPr>
          <a:xfrm>
            <a:off x="487181" y="1787044"/>
            <a:ext cx="4792200" cy="322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63500" marR="0" lvl="0" indent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ru" sz="1100" b="1" i="0" u="none" strike="noStrike" cap="none">
                <a:solidFill>
                  <a:srgbClr val="072D57"/>
                </a:solidFill>
              </a:rPr>
              <a:t>Обмен электронными перевозочными документами  </a:t>
            </a:r>
            <a:endParaRPr sz="1100"/>
          </a:p>
          <a:p>
            <a:pPr marL="63500" marR="0" lvl="0" indent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ru" sz="900" i="0" u="none" strike="noStrike" cap="none">
                <a:solidFill>
                  <a:srgbClr val="002060"/>
                </a:solidFill>
              </a:rPr>
              <a:t>Электронная транспортная накладная, электронный заказ-наряд, электронная сопроводительная ведомость, электронный путевой лист, электронный договор фрахтования, электронный заказ (заявка</a:t>
            </a:r>
            <a:r>
              <a:rPr lang="ru" sz="900">
                <a:solidFill>
                  <a:srgbClr val="002060"/>
                </a:solidFill>
              </a:rPr>
              <a:t>)</a:t>
            </a:r>
            <a:endParaRPr sz="1100">
              <a:solidFill>
                <a:srgbClr val="002060"/>
              </a:solidFill>
            </a:endParaRPr>
          </a:p>
          <a:p>
            <a:pPr marL="6350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i="0" u="none" strike="noStrike" cap="none">
              <a:solidFill>
                <a:srgbClr val="7F7F7F"/>
              </a:solidFill>
            </a:endParaRPr>
          </a:p>
          <a:p>
            <a:pPr marL="6350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 b="1" i="0" u="none" strike="noStrike" cap="none">
                <a:solidFill>
                  <a:srgbClr val="072D57"/>
                </a:solidFill>
              </a:rPr>
              <a:t>Поддержка всех форматов </a:t>
            </a:r>
            <a:endParaRPr sz="1100"/>
          </a:p>
          <a:p>
            <a:pPr marL="6350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 i="0" u="none" strike="noStrike" cap="none">
                <a:solidFill>
                  <a:srgbClr val="002060"/>
                </a:solidFill>
              </a:rPr>
              <a:t>ЭПД, требуемых ФНС</a:t>
            </a:r>
            <a:endParaRPr sz="900" i="0" u="none" strike="noStrike" cap="none">
              <a:solidFill>
                <a:srgbClr val="002060"/>
              </a:solidFill>
            </a:endParaRPr>
          </a:p>
          <a:p>
            <a:pPr marL="6350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500" b="1" i="0" u="none" strike="noStrike" cap="none">
                <a:solidFill>
                  <a:srgbClr val="072D57"/>
                </a:solidFill>
              </a:rPr>
              <a:t> </a:t>
            </a:r>
            <a:endParaRPr sz="1100"/>
          </a:p>
          <a:p>
            <a:pPr marL="6350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500" b="1" i="0" u="none" strike="noStrike" cap="none">
              <a:solidFill>
                <a:srgbClr val="072D57"/>
              </a:solidFill>
            </a:endParaRPr>
          </a:p>
          <a:p>
            <a:pPr marL="6350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 b="1" i="0" u="none" strike="noStrike" cap="none">
                <a:solidFill>
                  <a:srgbClr val="072D57"/>
                </a:solidFill>
              </a:rPr>
              <a:t>Обеспечение подписания ЭПД всеми участниками  </a:t>
            </a:r>
            <a:endParaRPr sz="1100"/>
          </a:p>
          <a:p>
            <a:pPr marL="6350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 i="0" u="none" strike="noStrike" cap="none">
                <a:solidFill>
                  <a:srgbClr val="002060"/>
                </a:solidFill>
              </a:rPr>
              <a:t>грузоотправителями, грузополучателями, грузоперевозчиками, медработниками, техниками, диспетчерами</a:t>
            </a:r>
            <a:endParaRPr sz="900" i="0" u="none" strike="noStrike" cap="none">
              <a:solidFill>
                <a:srgbClr val="002060"/>
              </a:solidFill>
            </a:endParaRPr>
          </a:p>
          <a:p>
            <a:pPr marL="6350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500" b="1" i="0" u="none" strike="noStrike" cap="none">
                <a:solidFill>
                  <a:srgbClr val="072D57"/>
                </a:solidFill>
              </a:rPr>
              <a:t> </a:t>
            </a:r>
            <a:endParaRPr sz="1100"/>
          </a:p>
          <a:p>
            <a:pPr marL="63500" marR="0" lvl="0" indent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ru" sz="1100" b="1" i="0" u="none" strike="noStrike" cap="none">
                <a:solidFill>
                  <a:srgbClr val="072D57"/>
                </a:solidFill>
              </a:rPr>
              <a:t>Визуализация всех типов документов</a:t>
            </a:r>
            <a:endParaRPr sz="1100" i="0" u="none" strike="noStrike" cap="none">
              <a:solidFill>
                <a:srgbClr val="7F7F7F"/>
              </a:solidFill>
            </a:endParaRPr>
          </a:p>
          <a:p>
            <a:pPr marL="6350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500" b="1" i="0" u="none" strike="noStrike" cap="none">
              <a:solidFill>
                <a:srgbClr val="072D57"/>
              </a:solidFill>
            </a:endParaRPr>
          </a:p>
          <a:p>
            <a:pPr marL="6350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500" b="1" i="0" u="none" strike="noStrike" cap="none">
              <a:solidFill>
                <a:srgbClr val="072D57"/>
              </a:solidFill>
            </a:endParaRPr>
          </a:p>
          <a:p>
            <a:pPr marL="6350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 b="1" i="0" u="none" strike="noStrike" cap="none">
                <a:solidFill>
                  <a:srgbClr val="072D57"/>
                </a:solidFill>
              </a:rPr>
              <a:t>Мгновенное уведомление участников перевозки </a:t>
            </a:r>
            <a:br>
              <a:rPr lang="ru" sz="1100" b="1" i="0" u="none" strike="noStrike" cap="none">
                <a:solidFill>
                  <a:srgbClr val="072D57"/>
                </a:solidFill>
              </a:rPr>
            </a:br>
            <a:r>
              <a:rPr lang="ru" sz="900" i="0" u="none" strike="noStrike" cap="none">
                <a:solidFill>
                  <a:srgbClr val="002060"/>
                </a:solidFill>
              </a:rPr>
              <a:t>о деталях приемки-передачи груза</a:t>
            </a:r>
            <a:endParaRPr sz="900" i="0" u="none" strike="noStrike" cap="none">
              <a:solidFill>
                <a:srgbClr val="002060"/>
              </a:solidFill>
            </a:endParaRPr>
          </a:p>
          <a:p>
            <a:pPr marL="6350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rgbClr val="002060"/>
              </a:solidFill>
            </a:endParaRPr>
          </a:p>
          <a:p>
            <a:pPr marL="635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 b="1">
                <a:solidFill>
                  <a:srgbClr val="072D57"/>
                </a:solidFill>
              </a:rPr>
              <a:t>Мобильное приложение для работы с ЭТрН</a:t>
            </a:r>
            <a:br>
              <a:rPr lang="ru" sz="1100" b="1">
                <a:solidFill>
                  <a:srgbClr val="072D57"/>
                </a:solidFill>
              </a:rPr>
            </a:br>
            <a:r>
              <a:rPr lang="ru" sz="900">
                <a:solidFill>
                  <a:srgbClr val="002060"/>
                </a:solidFill>
              </a:rPr>
              <a:t>Мобильное приложение для водителей предназначено для компаний – перевозчиков. Оно рассчитано на работу водителя в паре с логистом компании-перевозчика, который работает в типовой конфигурации 1С.</a:t>
            </a:r>
            <a:endParaRPr sz="900">
              <a:solidFill>
                <a:srgbClr val="002060"/>
              </a:solidFill>
            </a:endParaRPr>
          </a:p>
          <a:p>
            <a:pPr marL="635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900">
              <a:solidFill>
                <a:srgbClr val="002060"/>
              </a:solidFill>
            </a:endParaRPr>
          </a:p>
          <a:p>
            <a:pPr marL="6350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rgbClr val="002060"/>
              </a:solidFill>
            </a:endParaRPr>
          </a:p>
        </p:txBody>
      </p:sp>
      <p:sp>
        <p:nvSpPr>
          <p:cNvPr id="605" name="Google Shape;605;p42"/>
          <p:cNvSpPr/>
          <p:nvPr/>
        </p:nvSpPr>
        <p:spPr>
          <a:xfrm>
            <a:off x="419772" y="3900293"/>
            <a:ext cx="68400" cy="68400"/>
          </a:xfrm>
          <a:prstGeom prst="ellipse">
            <a:avLst/>
          </a:prstGeom>
          <a:solidFill>
            <a:srgbClr val="1DB1DF"/>
          </a:solidFill>
          <a:ln w="25400" cap="flat" cmpd="sng">
            <a:solidFill>
              <a:srgbClr val="1DB1D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6" name="Google Shape;606;p42"/>
          <p:cNvSpPr/>
          <p:nvPr/>
        </p:nvSpPr>
        <p:spPr>
          <a:xfrm>
            <a:off x="413491" y="4133656"/>
            <a:ext cx="68400" cy="68400"/>
          </a:xfrm>
          <a:prstGeom prst="ellipse">
            <a:avLst/>
          </a:prstGeom>
          <a:solidFill>
            <a:srgbClr val="1DB1DF"/>
          </a:solidFill>
          <a:ln w="25400" cap="flat" cmpd="sng">
            <a:solidFill>
              <a:srgbClr val="1DB1D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07" name="Google Shape;607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03042" y="1458694"/>
            <a:ext cx="5250493" cy="28180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p43"/>
          <p:cNvSpPr txBox="1"/>
          <p:nvPr/>
        </p:nvSpPr>
        <p:spPr>
          <a:xfrm>
            <a:off x="359531" y="237079"/>
            <a:ext cx="5595000" cy="9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72D57"/>
              </a:buClr>
              <a:buSzPts val="2100"/>
              <a:buFont typeface="Arial"/>
              <a:buNone/>
            </a:pPr>
            <a:r>
              <a:rPr lang="ru" sz="2400" b="1" i="0" u="none" strike="noStrike" cap="none">
                <a:solidFill>
                  <a:srgbClr val="002060"/>
                </a:solidFill>
              </a:rPr>
              <a:t>Проектное </a:t>
            </a:r>
            <a:r>
              <a:rPr lang="ru" sz="2400" b="1">
                <a:solidFill>
                  <a:srgbClr val="002060"/>
                </a:solidFill>
              </a:rPr>
              <a:t>решение </a:t>
            </a:r>
            <a:endParaRPr sz="2400" b="1" i="0" u="none" strike="noStrike" cap="none">
              <a:solidFill>
                <a:srgbClr val="002060"/>
              </a:solidFill>
            </a:endParaRPr>
          </a:p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72D57"/>
              </a:buClr>
              <a:buSzPts val="2100"/>
              <a:buFont typeface="Arial"/>
              <a:buNone/>
            </a:pPr>
            <a:r>
              <a:rPr lang="ru" sz="2400" b="1" i="0" u="none" strike="noStrike" cap="none">
                <a:solidFill>
                  <a:srgbClr val="002060"/>
                </a:solidFill>
              </a:rPr>
              <a:t>для конфигураций 1С </a:t>
            </a:r>
            <a:endParaRPr sz="2400" b="1" i="0" u="none" strike="noStrike" cap="none">
              <a:solidFill>
                <a:srgbClr val="002060"/>
              </a:solidFill>
            </a:endParaRPr>
          </a:p>
        </p:txBody>
      </p:sp>
      <p:sp>
        <p:nvSpPr>
          <p:cNvPr id="614" name="Google Shape;614;p43"/>
          <p:cNvSpPr/>
          <p:nvPr/>
        </p:nvSpPr>
        <p:spPr>
          <a:xfrm>
            <a:off x="3457668" y="4686694"/>
            <a:ext cx="2610600" cy="456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15" name="Google Shape;615;p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35375" y="1779225"/>
            <a:ext cx="4634302" cy="2415725"/>
          </a:xfrm>
          <a:prstGeom prst="rect">
            <a:avLst/>
          </a:prstGeom>
          <a:noFill/>
          <a:ln>
            <a:noFill/>
          </a:ln>
        </p:spPr>
      </p:pic>
      <p:sp>
        <p:nvSpPr>
          <p:cNvPr id="616" name="Google Shape;616;p43"/>
          <p:cNvSpPr/>
          <p:nvPr/>
        </p:nvSpPr>
        <p:spPr>
          <a:xfrm>
            <a:off x="359531" y="1194450"/>
            <a:ext cx="4328700" cy="2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 b="1">
                <a:solidFill>
                  <a:srgbClr val="072D57"/>
                </a:solidFill>
              </a:rPr>
              <a:t>Гибкая интеграция необходимого функционала:</a:t>
            </a:r>
            <a:endParaRPr sz="1200" i="0" u="none" strike="noStrike" cap="none">
              <a:solidFill>
                <a:srgbClr val="000000"/>
              </a:solidFill>
            </a:endParaRPr>
          </a:p>
        </p:txBody>
      </p:sp>
      <p:sp>
        <p:nvSpPr>
          <p:cNvPr id="617" name="Google Shape;617;p43"/>
          <p:cNvSpPr/>
          <p:nvPr/>
        </p:nvSpPr>
        <p:spPr>
          <a:xfrm>
            <a:off x="419837" y="1743031"/>
            <a:ext cx="2163900" cy="6177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FA573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 b="1" i="0" u="none" strike="noStrike" cap="none">
                <a:solidFill>
                  <a:schemeClr val="dk1"/>
                </a:solidFill>
              </a:rPr>
              <a:t>Автоматизированные рабочие места (АРМ) сотрудников</a:t>
            </a:r>
            <a:endParaRPr sz="1100" b="1" i="0" u="none" strike="noStrike" cap="none">
              <a:solidFill>
                <a:schemeClr val="dk1"/>
              </a:solidFill>
            </a:endParaRPr>
          </a:p>
        </p:txBody>
      </p:sp>
      <p:sp>
        <p:nvSpPr>
          <p:cNvPr id="618" name="Google Shape;618;p43"/>
          <p:cNvSpPr/>
          <p:nvPr/>
        </p:nvSpPr>
        <p:spPr>
          <a:xfrm>
            <a:off x="419837" y="2410409"/>
            <a:ext cx="2163900" cy="6177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FA573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 b="1" i="0" u="none" strike="noStrike" cap="none">
                <a:solidFill>
                  <a:schemeClr val="dk1"/>
                </a:solidFill>
              </a:rPr>
              <a:t>Создание ЭПЛ и подписание всеми</a:t>
            </a:r>
            <a:r>
              <a:rPr lang="ru" sz="1100" b="1">
                <a:solidFill>
                  <a:schemeClr val="dk1"/>
                </a:solidFill>
              </a:rPr>
              <a:t> </a:t>
            </a:r>
            <a:r>
              <a:rPr lang="ru" sz="1100" b="1" i="0" u="none" strike="noStrike" cap="none">
                <a:solidFill>
                  <a:schemeClr val="dk1"/>
                </a:solidFill>
              </a:rPr>
              <a:t>участниками </a:t>
            </a:r>
            <a:endParaRPr sz="1100" b="1">
              <a:solidFill>
                <a:schemeClr val="dk1"/>
              </a:solidFill>
            </a:endParaRPr>
          </a:p>
        </p:txBody>
      </p:sp>
      <p:sp>
        <p:nvSpPr>
          <p:cNvPr id="619" name="Google Shape;619;p43"/>
          <p:cNvSpPr/>
          <p:nvPr/>
        </p:nvSpPr>
        <p:spPr>
          <a:xfrm>
            <a:off x="419837" y="3086927"/>
            <a:ext cx="2163900" cy="6177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FA573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 b="1" i="0" u="none" strike="noStrike" cap="none">
                <a:solidFill>
                  <a:schemeClr val="dk1"/>
                </a:solidFill>
              </a:rPr>
              <a:t>Отправка в ГИС ЭПД и получение QR-кода</a:t>
            </a:r>
            <a:endParaRPr sz="1100" b="1" i="0" u="none" strike="noStrike" cap="none">
              <a:solidFill>
                <a:schemeClr val="dk1"/>
              </a:solidFill>
            </a:endParaRPr>
          </a:p>
        </p:txBody>
      </p:sp>
      <p:sp>
        <p:nvSpPr>
          <p:cNvPr id="620" name="Google Shape;620;p43"/>
          <p:cNvSpPr/>
          <p:nvPr/>
        </p:nvSpPr>
        <p:spPr>
          <a:xfrm>
            <a:off x="419837" y="3763444"/>
            <a:ext cx="2163900" cy="6177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FA573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 b="1" i="0" u="none" strike="noStrike" cap="none">
                <a:solidFill>
                  <a:schemeClr val="dk1"/>
                </a:solidFill>
              </a:rPr>
              <a:t>Возможность просматривать/изменять ЭПЛ из своего АРМ без перехода в </a:t>
            </a:r>
            <a:r>
              <a:rPr lang="ru" sz="900" b="1" i="0" u="none" strike="noStrike" cap="none">
                <a:solidFill>
                  <a:schemeClr val="lt1"/>
                </a:solidFill>
              </a:rPr>
              <a:t>документ</a:t>
            </a:r>
            <a:endParaRPr sz="1100" b="1"/>
          </a:p>
        </p:txBody>
      </p:sp>
      <p:sp>
        <p:nvSpPr>
          <p:cNvPr id="621" name="Google Shape;621;p43"/>
          <p:cNvSpPr/>
          <p:nvPr/>
        </p:nvSpPr>
        <p:spPr>
          <a:xfrm>
            <a:off x="2743481" y="1743031"/>
            <a:ext cx="2163900" cy="6177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FA573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 b="1" i="0" u="none" strike="noStrike" cap="none">
                <a:solidFill>
                  <a:schemeClr val="dk1"/>
                </a:solidFill>
              </a:rPr>
              <a:t>Пакетное подписание документов</a:t>
            </a:r>
            <a:endParaRPr sz="1100" b="1">
              <a:solidFill>
                <a:schemeClr val="dk1"/>
              </a:solidFill>
            </a:endParaRPr>
          </a:p>
        </p:txBody>
      </p:sp>
      <p:sp>
        <p:nvSpPr>
          <p:cNvPr id="622" name="Google Shape;622;p43"/>
          <p:cNvSpPr/>
          <p:nvPr/>
        </p:nvSpPr>
        <p:spPr>
          <a:xfrm>
            <a:off x="2743481" y="2410409"/>
            <a:ext cx="2163900" cy="6177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FA573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 b="1" i="0" u="none" strike="noStrike" cap="none">
                <a:solidFill>
                  <a:schemeClr val="dk1"/>
                </a:solidFill>
              </a:rPr>
              <a:t>Загрузка ЭПЛ из внешней системы </a:t>
            </a:r>
            <a:endParaRPr sz="1100" b="1">
              <a:solidFill>
                <a:schemeClr val="dk1"/>
              </a:solidFill>
            </a:endParaRPr>
          </a:p>
        </p:txBody>
      </p:sp>
      <p:sp>
        <p:nvSpPr>
          <p:cNvPr id="623" name="Google Shape;623;p43"/>
          <p:cNvSpPr/>
          <p:nvPr/>
        </p:nvSpPr>
        <p:spPr>
          <a:xfrm>
            <a:off x="2743481" y="3086927"/>
            <a:ext cx="2163900" cy="6177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FA573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 b="1" i="0" u="none" strike="noStrike" cap="none">
                <a:solidFill>
                  <a:schemeClr val="dk1"/>
                </a:solidFill>
              </a:rPr>
              <a:t>Работа с мобильным приложением</a:t>
            </a:r>
            <a:endParaRPr sz="1100" b="1">
              <a:solidFill>
                <a:schemeClr val="dk1"/>
              </a:solidFill>
            </a:endParaRPr>
          </a:p>
        </p:txBody>
      </p:sp>
      <p:sp>
        <p:nvSpPr>
          <p:cNvPr id="624" name="Google Shape;624;p43"/>
          <p:cNvSpPr/>
          <p:nvPr/>
        </p:nvSpPr>
        <p:spPr>
          <a:xfrm>
            <a:off x="2743481" y="3763444"/>
            <a:ext cx="2163900" cy="6177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FA573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 b="1" i="0" u="none" strike="noStrike" cap="none">
                <a:solidFill>
                  <a:schemeClr val="dk1"/>
                </a:solidFill>
                <a:highlight>
                  <a:schemeClr val="lt1"/>
                </a:highlight>
              </a:rPr>
              <a:t>Синхронизация документооборотов из вн</a:t>
            </a:r>
            <a:endParaRPr sz="900" b="1">
              <a:solidFill>
                <a:schemeClr val="dk1"/>
              </a:solidFill>
              <a:highlight>
                <a:schemeClr val="lt1"/>
              </a:highlight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 b="1" i="0" u="none" strike="noStrike" cap="none">
                <a:solidFill>
                  <a:schemeClr val="dk1"/>
                </a:solidFill>
                <a:highlight>
                  <a:schemeClr val="lt1"/>
                </a:highlight>
              </a:rPr>
              <a:t>ешних платформ класса SAAS TMS по 1С-ЭПД API</a:t>
            </a:r>
            <a:endParaRPr sz="1100" b="1">
              <a:solidFill>
                <a:schemeClr val="dk1"/>
              </a:solidFill>
              <a:highlight>
                <a:schemeClr val="lt1"/>
              </a:highlight>
            </a:endParaRPr>
          </a:p>
        </p:txBody>
      </p:sp>
      <p:pic>
        <p:nvPicPr>
          <p:cNvPr id="625" name="Google Shape;625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44125" y="2062925"/>
            <a:ext cx="3216800" cy="1700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p44"/>
          <p:cNvSpPr txBox="1"/>
          <p:nvPr/>
        </p:nvSpPr>
        <p:spPr>
          <a:xfrm>
            <a:off x="438421" y="1429971"/>
            <a:ext cx="4363500" cy="315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ru" sz="1500" b="1" i="0" u="none" strike="noStrike" cap="none">
                <a:solidFill>
                  <a:srgbClr val="072D57"/>
                </a:solidFill>
                <a:latin typeface="Arial"/>
                <a:ea typeface="Arial"/>
                <a:cs typeface="Arial"/>
                <a:sym typeface="Arial"/>
              </a:rPr>
              <a:t>Возможности 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2349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A5739"/>
              </a:buClr>
              <a:buSzPts val="1100"/>
              <a:buFont typeface="Arial"/>
              <a:buChar char="●"/>
            </a:pPr>
            <a:r>
              <a:rPr lang="ru" sz="1100" b="0" i="0" u="none" strike="noStrike" cap="none">
                <a:solidFill>
                  <a:srgbClr val="172B4D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Отслеживание каждого этапа оформления путевого листа</a:t>
            </a:r>
            <a:endParaRPr sz="1100" b="0" i="0" u="none" strike="noStrike" cap="none">
              <a:solidFill>
                <a:srgbClr val="172B4D"/>
              </a:solidFill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2349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A5739"/>
              </a:buClr>
              <a:buSzPts val="1100"/>
              <a:buFont typeface="Arial"/>
              <a:buChar char="●"/>
            </a:pPr>
            <a:r>
              <a:rPr lang="ru" sz="1100" b="0" i="0" u="none" strike="noStrike" cap="none">
                <a:solidFill>
                  <a:srgbClr val="172B4D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Внесение показаний одометра, информации об остатке ГСМ, заправках, кругорейсах</a:t>
            </a:r>
            <a:endParaRPr sz="1100" b="0" i="0" u="none" strike="noStrike" cap="none">
              <a:solidFill>
                <a:srgbClr val="172B4D"/>
              </a:solidFill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234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A5739"/>
              </a:buClr>
              <a:buSzPts val="1100"/>
              <a:buFont typeface="Arial"/>
              <a:buChar char="●"/>
            </a:pPr>
            <a:r>
              <a:rPr lang="ru" sz="1100" b="0" i="0" u="none" strike="noStrike" cap="none">
                <a:solidFill>
                  <a:srgbClr val="072D57"/>
                </a:solidFill>
                <a:latin typeface="Arial"/>
                <a:ea typeface="Arial"/>
                <a:cs typeface="Arial"/>
                <a:sym typeface="Arial"/>
              </a:rPr>
              <a:t>Получение QR-кода</a:t>
            </a:r>
            <a:endParaRPr sz="1100" b="0" i="0" u="none" strike="noStrike" cap="none">
              <a:solidFill>
                <a:srgbClr val="072D57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" sz="1400" b="1" i="0" u="none" strike="noStrike" cap="none">
                <a:solidFill>
                  <a:srgbClr val="072D57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1" i="0" u="none" strike="noStrike" cap="none">
              <a:solidFill>
                <a:srgbClr val="072D57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234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1100"/>
              <a:buFont typeface="Arial"/>
              <a:buChar char="●"/>
            </a:pPr>
            <a:r>
              <a:rPr lang="ru" sz="1100" b="0" i="0" u="none" strike="noStrike" cap="none">
                <a:solidFill>
                  <a:srgbClr val="072D57"/>
                </a:solidFill>
                <a:latin typeface="Arial"/>
                <a:ea typeface="Arial"/>
                <a:cs typeface="Arial"/>
                <a:sym typeface="Arial"/>
              </a:rPr>
              <a:t>Отметка “выпуск разрешен”</a:t>
            </a:r>
            <a:endParaRPr sz="1100" b="0" i="0" u="none" strike="noStrike" cap="none">
              <a:solidFill>
                <a:srgbClr val="072D57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234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1100"/>
              <a:buFont typeface="Arial"/>
              <a:buChar char="●"/>
            </a:pPr>
            <a:r>
              <a:rPr lang="ru" sz="1100" b="0" i="0" u="none" strike="noStrike" cap="none">
                <a:solidFill>
                  <a:srgbClr val="072D57"/>
                </a:solidFill>
                <a:latin typeface="Arial"/>
                <a:ea typeface="Arial"/>
                <a:cs typeface="Arial"/>
                <a:sym typeface="Arial"/>
              </a:rPr>
              <a:t>Показания одометра выезд/заезд</a:t>
            </a:r>
            <a:endParaRPr sz="1100" b="0" i="0" u="none" strike="noStrike" cap="none">
              <a:solidFill>
                <a:srgbClr val="072D57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234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1100"/>
              <a:buFont typeface="Arial"/>
              <a:buChar char="●"/>
            </a:pPr>
            <a:r>
              <a:rPr lang="ru" sz="1100" b="0" i="0" u="none" strike="noStrike" cap="none">
                <a:solidFill>
                  <a:srgbClr val="072D57"/>
                </a:solidFill>
                <a:latin typeface="Arial"/>
                <a:ea typeface="Arial"/>
                <a:cs typeface="Arial"/>
                <a:sym typeface="Arial"/>
              </a:rPr>
              <a:t>Остатки топлива</a:t>
            </a:r>
            <a:endParaRPr sz="1100" b="0" i="0" u="none" strike="noStrike" cap="none">
              <a:solidFill>
                <a:srgbClr val="072D57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234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1100"/>
              <a:buFont typeface="Arial"/>
              <a:buChar char="●"/>
            </a:pPr>
            <a:r>
              <a:rPr lang="ru" sz="1100" b="0" i="0" u="none" strike="noStrike" cap="none">
                <a:solidFill>
                  <a:srgbClr val="172B4D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Подписание чер</a:t>
            </a:r>
            <a:r>
              <a:rPr lang="ru" sz="1100" b="0" i="0" u="none" strike="noStrike" cap="none">
                <a:solidFill>
                  <a:srgbClr val="072D57"/>
                </a:solidFill>
                <a:latin typeface="Arial"/>
                <a:ea typeface="Arial"/>
                <a:cs typeface="Arial"/>
                <a:sym typeface="Arial"/>
              </a:rPr>
              <a:t>ез Госключ</a:t>
            </a:r>
            <a:endParaRPr sz="1400" b="1" i="0" u="none" strike="noStrike" cap="none">
              <a:solidFill>
                <a:srgbClr val="1DB1E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2" name="Google Shape;632;p44"/>
          <p:cNvSpPr/>
          <p:nvPr/>
        </p:nvSpPr>
        <p:spPr>
          <a:xfrm>
            <a:off x="438412" y="3309263"/>
            <a:ext cx="1496700" cy="317100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ru"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Для механика</a:t>
            </a:r>
            <a:endParaRPr sz="11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3" name="Google Shape;633;p44"/>
          <p:cNvSpPr/>
          <p:nvPr/>
        </p:nvSpPr>
        <p:spPr>
          <a:xfrm>
            <a:off x="438412" y="1893806"/>
            <a:ext cx="1538700" cy="317100"/>
          </a:xfrm>
          <a:prstGeom prst="roundRect">
            <a:avLst>
              <a:gd name="adj" fmla="val 50000"/>
            </a:avLst>
          </a:prstGeom>
          <a:solidFill>
            <a:srgbClr val="FA573A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ru"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Для водителя</a:t>
            </a:r>
            <a:endParaRPr sz="1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4" name="Google Shape;634;p44"/>
          <p:cNvSpPr txBox="1"/>
          <p:nvPr/>
        </p:nvSpPr>
        <p:spPr>
          <a:xfrm>
            <a:off x="359531" y="237075"/>
            <a:ext cx="5475600" cy="104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ru" sz="2700" b="1">
                <a:solidFill>
                  <a:srgbClr val="072D57"/>
                </a:solidFill>
              </a:rPr>
              <a:t>Мобильное приложение</a:t>
            </a:r>
            <a:endParaRPr sz="2700" b="1" i="0" u="none" strike="noStrike" cap="none">
              <a:solidFill>
                <a:srgbClr val="072D5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5" name="Google Shape;635;p44"/>
          <p:cNvSpPr/>
          <p:nvPr/>
        </p:nvSpPr>
        <p:spPr>
          <a:xfrm>
            <a:off x="3457668" y="4686694"/>
            <a:ext cx="2610600" cy="456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36" name="Google Shape;636;p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3722104">
            <a:off x="5899401" y="711068"/>
            <a:ext cx="370733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37" name="Google Shape;637;p44"/>
          <p:cNvSpPr/>
          <p:nvPr/>
        </p:nvSpPr>
        <p:spPr>
          <a:xfrm>
            <a:off x="6756953" y="3745227"/>
            <a:ext cx="935400" cy="935400"/>
          </a:xfrm>
          <a:prstGeom prst="ellipse">
            <a:avLst/>
          </a:prstGeom>
          <a:solidFill>
            <a:srgbClr val="1DB1DF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8" name="Google Shape;638;p44"/>
          <p:cNvSpPr/>
          <p:nvPr/>
        </p:nvSpPr>
        <p:spPr>
          <a:xfrm>
            <a:off x="4801842" y="2439875"/>
            <a:ext cx="501600" cy="501600"/>
          </a:xfrm>
          <a:prstGeom prst="ellipse">
            <a:avLst/>
          </a:prstGeom>
          <a:solidFill>
            <a:srgbClr val="FA5739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39" name="Google Shape;639;p4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899806" y="929625"/>
            <a:ext cx="4008882" cy="3988763"/>
          </a:xfrm>
          <a:prstGeom prst="rect">
            <a:avLst/>
          </a:prstGeom>
          <a:noFill/>
          <a:ln>
            <a:noFill/>
          </a:ln>
        </p:spPr>
      </p:pic>
      <p:pic>
        <p:nvPicPr>
          <p:cNvPr id="640" name="Google Shape;640;p4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091125" y="1449750"/>
            <a:ext cx="1649485" cy="2869594"/>
          </a:xfrm>
          <a:prstGeom prst="rect">
            <a:avLst/>
          </a:prstGeom>
          <a:noFill/>
          <a:ln>
            <a:noFill/>
          </a:ln>
        </p:spPr>
      </p:pic>
      <p:sp>
        <p:nvSpPr>
          <p:cNvPr id="641" name="Google Shape;641;p44"/>
          <p:cNvSpPr/>
          <p:nvPr/>
        </p:nvSpPr>
        <p:spPr>
          <a:xfrm>
            <a:off x="4899803" y="3255271"/>
            <a:ext cx="935400" cy="935400"/>
          </a:xfrm>
          <a:prstGeom prst="ellipse">
            <a:avLst/>
          </a:prstGeom>
          <a:solidFill>
            <a:srgbClr val="1DB1DF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p45"/>
          <p:cNvSpPr/>
          <p:nvPr/>
        </p:nvSpPr>
        <p:spPr>
          <a:xfrm>
            <a:off x="3457668" y="4686694"/>
            <a:ext cx="2610600" cy="456900"/>
          </a:xfrm>
          <a:prstGeom prst="rect">
            <a:avLst/>
          </a:prstGeom>
          <a:solidFill>
            <a:srgbClr val="F657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48" name="Google Shape;648;p45"/>
          <p:cNvPicPr preferRelativeResize="0"/>
          <p:nvPr/>
        </p:nvPicPr>
        <p:blipFill rotWithShape="1">
          <a:blip r:embed="rId3">
            <a:alphaModFix/>
          </a:blip>
          <a:srcRect l="9649" b="6428"/>
          <a:stretch/>
        </p:blipFill>
        <p:spPr>
          <a:xfrm>
            <a:off x="0" y="0"/>
            <a:ext cx="8172938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49" name="Google Shape;649;p45"/>
          <p:cNvSpPr txBox="1"/>
          <p:nvPr/>
        </p:nvSpPr>
        <p:spPr>
          <a:xfrm>
            <a:off x="359531" y="1878581"/>
            <a:ext cx="4749900" cy="163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ru" sz="2600">
                <a:solidFill>
                  <a:schemeClr val="lt1"/>
                </a:solidFill>
              </a:rPr>
              <a:t>Начните с подробной консультации от </a:t>
            </a:r>
            <a:endParaRPr sz="2600">
              <a:solidFill>
                <a:schemeClr val="lt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ru" sz="2600">
                <a:solidFill>
                  <a:schemeClr val="lt1"/>
                </a:solidFill>
              </a:rPr>
              <a:t>ГК “Астрал” и Партнеров 1С</a:t>
            </a:r>
            <a:endParaRPr sz="2600">
              <a:solidFill>
                <a:schemeClr val="lt1"/>
              </a:solidFill>
            </a:endParaRPr>
          </a:p>
        </p:txBody>
      </p:sp>
      <p:sp>
        <p:nvSpPr>
          <p:cNvPr id="650" name="Google Shape;650;p45"/>
          <p:cNvSpPr txBox="1"/>
          <p:nvPr/>
        </p:nvSpPr>
        <p:spPr>
          <a:xfrm>
            <a:off x="359531" y="321825"/>
            <a:ext cx="4326300" cy="104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</a:pPr>
            <a:r>
              <a:rPr lang="ru" sz="3600" b="1">
                <a:solidFill>
                  <a:schemeClr val="lt1"/>
                </a:solidFill>
              </a:rPr>
              <a:t>С чего начать переход на ЭПД?</a:t>
            </a:r>
            <a:endParaRPr sz="3600" b="1">
              <a:solidFill>
                <a:schemeClr val="lt1"/>
              </a:solidFill>
            </a:endParaRPr>
          </a:p>
        </p:txBody>
      </p:sp>
      <p:sp>
        <p:nvSpPr>
          <p:cNvPr id="651" name="Google Shape;651;p45"/>
          <p:cNvSpPr txBox="1"/>
          <p:nvPr/>
        </p:nvSpPr>
        <p:spPr>
          <a:xfrm>
            <a:off x="4805981" y="2210138"/>
            <a:ext cx="636600" cy="45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3300" b="1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→</a:t>
            </a:r>
            <a:endParaRPr sz="3300" b="1">
              <a:solidFill>
                <a:schemeClr val="lt1"/>
              </a:solidFill>
              <a:highlight>
                <a:schemeClr val="dk1"/>
              </a:highlight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652" name="Google Shape;652;p45"/>
          <p:cNvSpPr txBox="1"/>
          <p:nvPr/>
        </p:nvSpPr>
        <p:spPr>
          <a:xfrm>
            <a:off x="6460203" y="1113450"/>
            <a:ext cx="2610600" cy="45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 b="1">
                <a:solidFill>
                  <a:srgbClr val="595959"/>
                </a:solidFill>
              </a:rPr>
              <a:t>Заполните</a:t>
            </a:r>
            <a:r>
              <a:rPr lang="ru" sz="1300">
                <a:solidFill>
                  <a:srgbClr val="595959"/>
                </a:solidFill>
              </a:rPr>
              <a:t> </a:t>
            </a:r>
            <a:endParaRPr sz="1300">
              <a:solidFill>
                <a:srgbClr val="595959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 b="1" u="sng">
                <a:solidFill>
                  <a:schemeClr val="hlink"/>
                </a:solidFill>
                <a:hlinkClick r:id="rId4"/>
              </a:rPr>
              <a:t>форму </a:t>
            </a:r>
            <a:r>
              <a:rPr lang="ru" sz="1300" b="1" u="sng">
                <a:solidFill>
                  <a:schemeClr val="hlink"/>
                </a:solidFill>
                <a:hlinkClick r:id="rId4"/>
              </a:rPr>
              <a:t>обратной</a:t>
            </a:r>
            <a:r>
              <a:rPr lang="ru" sz="1300" b="1" u="sng">
                <a:solidFill>
                  <a:schemeClr val="hlink"/>
                </a:solidFill>
                <a:hlinkClick r:id="rId4"/>
              </a:rPr>
              <a:t> связи</a:t>
            </a:r>
            <a:r>
              <a:rPr lang="ru" sz="1300" b="1" u="sng">
                <a:solidFill>
                  <a:schemeClr val="hlink"/>
                </a:solidFill>
                <a:hlinkClick r:id="rId4"/>
              </a:rPr>
              <a:t>:</a:t>
            </a:r>
            <a:endParaRPr sz="1300" b="1">
              <a:solidFill>
                <a:srgbClr val="595959"/>
              </a:solidFill>
            </a:endParaRPr>
          </a:p>
        </p:txBody>
      </p:sp>
      <p:pic>
        <p:nvPicPr>
          <p:cNvPr id="653" name="Google Shape;653;p4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99808" y="1521425"/>
            <a:ext cx="1937075" cy="1943225"/>
          </a:xfrm>
          <a:prstGeom prst="rect">
            <a:avLst/>
          </a:prstGeom>
          <a:noFill/>
          <a:ln>
            <a:noFill/>
          </a:ln>
        </p:spPr>
      </p:pic>
      <p:sp>
        <p:nvSpPr>
          <p:cNvPr id="654" name="Google Shape;654;p45"/>
          <p:cNvSpPr txBox="1"/>
          <p:nvPr/>
        </p:nvSpPr>
        <p:spPr>
          <a:xfrm>
            <a:off x="502550" y="3464638"/>
            <a:ext cx="5134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lt1"/>
                </a:solidFill>
              </a:rPr>
              <a:t>Готовы предоставить презентацию</a:t>
            </a:r>
            <a:endParaRPr b="1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p46"/>
          <p:cNvSpPr/>
          <p:nvPr/>
        </p:nvSpPr>
        <p:spPr>
          <a:xfrm>
            <a:off x="3291375" y="1282025"/>
            <a:ext cx="2625300" cy="3150000"/>
          </a:xfrm>
          <a:prstGeom prst="roundRect">
            <a:avLst>
              <a:gd name="adj" fmla="val 16667"/>
            </a:avLst>
          </a:prstGeom>
          <a:solidFill>
            <a:srgbClr val="1DB1D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660" name="Google Shape;660;p46"/>
          <p:cNvSpPr/>
          <p:nvPr/>
        </p:nvSpPr>
        <p:spPr>
          <a:xfrm>
            <a:off x="496250" y="1282050"/>
            <a:ext cx="2625300" cy="3150000"/>
          </a:xfrm>
          <a:prstGeom prst="roundRect">
            <a:avLst>
              <a:gd name="adj" fmla="val 16667"/>
            </a:avLst>
          </a:prstGeom>
          <a:solidFill>
            <a:srgbClr val="FA57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661" name="Google Shape;661;p46"/>
          <p:cNvSpPr txBox="1"/>
          <p:nvPr/>
        </p:nvSpPr>
        <p:spPr>
          <a:xfrm>
            <a:off x="613050" y="1560550"/>
            <a:ext cx="2367300" cy="107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1">
                <a:solidFill>
                  <a:srgbClr val="FFFFFF"/>
                </a:solidFill>
              </a:rPr>
              <a:t>1. Заполните опросный лист</a:t>
            </a:r>
            <a:endParaRPr sz="1100">
              <a:solidFill>
                <a:srgbClr val="FFFFFF"/>
              </a:solidFill>
            </a:endParaRPr>
          </a:p>
        </p:txBody>
      </p:sp>
      <p:sp>
        <p:nvSpPr>
          <p:cNvPr id="662" name="Google Shape;662;p46"/>
          <p:cNvSpPr txBox="1"/>
          <p:nvPr/>
        </p:nvSpPr>
        <p:spPr>
          <a:xfrm>
            <a:off x="619219" y="2374669"/>
            <a:ext cx="2379300" cy="190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ru" sz="1400">
                <a:solidFill>
                  <a:srgbClr val="FFFFFF"/>
                </a:solidFill>
              </a:rPr>
              <a:t>Чтобы мы понимали как устроены процессы в вашей организации и могли  перевести их в цифру так, чтобы вам было комфортно работать в сервисе</a:t>
            </a:r>
            <a:endParaRPr sz="1400">
              <a:solidFill>
                <a:srgbClr val="072D57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FFFFFF"/>
              </a:solidFill>
            </a:endParaRPr>
          </a:p>
        </p:txBody>
      </p:sp>
      <p:sp>
        <p:nvSpPr>
          <p:cNvPr id="663" name="Google Shape;663;p46"/>
          <p:cNvSpPr/>
          <p:nvPr/>
        </p:nvSpPr>
        <p:spPr>
          <a:xfrm>
            <a:off x="6086500" y="1282075"/>
            <a:ext cx="2625300" cy="3150000"/>
          </a:xfrm>
          <a:prstGeom prst="roundRect">
            <a:avLst>
              <a:gd name="adj" fmla="val 16667"/>
            </a:avLst>
          </a:prstGeom>
          <a:solidFill>
            <a:srgbClr val="072D5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664" name="Google Shape;664;p46"/>
          <p:cNvSpPr txBox="1"/>
          <p:nvPr/>
        </p:nvSpPr>
        <p:spPr>
          <a:xfrm>
            <a:off x="438025" y="71550"/>
            <a:ext cx="7767600" cy="125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" sz="2400">
                <a:solidFill>
                  <a:srgbClr val="072D56"/>
                </a:solidFill>
                <a:latin typeface="Manrope ExtraBold"/>
                <a:ea typeface="Manrope ExtraBold"/>
                <a:cs typeface="Manrope ExtraBold"/>
                <a:sym typeface="Manrope ExtraBold"/>
              </a:rPr>
              <a:t>Дальнейшие шаги</a:t>
            </a:r>
            <a:endParaRPr sz="2400" b="1">
              <a:solidFill>
                <a:srgbClr val="072D56"/>
              </a:solidFill>
            </a:endParaRPr>
          </a:p>
        </p:txBody>
      </p:sp>
      <p:sp>
        <p:nvSpPr>
          <p:cNvPr id="665" name="Google Shape;665;p46"/>
          <p:cNvSpPr txBox="1"/>
          <p:nvPr/>
        </p:nvSpPr>
        <p:spPr>
          <a:xfrm>
            <a:off x="3420375" y="1638994"/>
            <a:ext cx="2409900" cy="7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1">
                <a:solidFill>
                  <a:srgbClr val="FFFFFF"/>
                </a:solidFill>
              </a:rPr>
              <a:t>2. Встреча с тех. специалистами </a:t>
            </a:r>
            <a:endParaRPr sz="1100">
              <a:solidFill>
                <a:srgbClr val="FFFFFF"/>
              </a:solidFill>
            </a:endParaRPr>
          </a:p>
        </p:txBody>
      </p:sp>
      <p:sp>
        <p:nvSpPr>
          <p:cNvPr id="666" name="Google Shape;666;p46"/>
          <p:cNvSpPr txBox="1"/>
          <p:nvPr/>
        </p:nvSpPr>
        <p:spPr>
          <a:xfrm>
            <a:off x="3414375" y="2385688"/>
            <a:ext cx="2379300" cy="14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ru" sz="1400">
                <a:solidFill>
                  <a:srgbClr val="FFFFFF"/>
                </a:solidFill>
              </a:rPr>
              <a:t>На встрече наши и ваши технические специалисты смогут обсудить детали предстоящего проекта и сложность интеграции</a:t>
            </a:r>
            <a:endParaRPr sz="1700">
              <a:solidFill>
                <a:srgbClr val="072D57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b="1">
              <a:solidFill>
                <a:srgbClr val="FFFFFF"/>
              </a:solidFill>
            </a:endParaRPr>
          </a:p>
        </p:txBody>
      </p:sp>
      <p:sp>
        <p:nvSpPr>
          <p:cNvPr id="667" name="Google Shape;667;p46"/>
          <p:cNvSpPr txBox="1"/>
          <p:nvPr/>
        </p:nvSpPr>
        <p:spPr>
          <a:xfrm>
            <a:off x="6227700" y="1639000"/>
            <a:ext cx="2367300" cy="7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1">
                <a:solidFill>
                  <a:srgbClr val="FFFFFF"/>
                </a:solidFill>
              </a:rPr>
              <a:t>3. Дорожная карта и запуск </a:t>
            </a:r>
            <a:endParaRPr sz="1100">
              <a:solidFill>
                <a:srgbClr val="FFFFFF"/>
              </a:solidFill>
            </a:endParaRPr>
          </a:p>
        </p:txBody>
      </p:sp>
      <p:sp>
        <p:nvSpPr>
          <p:cNvPr id="668" name="Google Shape;668;p46"/>
          <p:cNvSpPr txBox="1"/>
          <p:nvPr/>
        </p:nvSpPr>
        <p:spPr>
          <a:xfrm>
            <a:off x="6221700" y="2385688"/>
            <a:ext cx="2379300" cy="12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ru" sz="1400">
                <a:solidFill>
                  <a:srgbClr val="FFFFFF"/>
                </a:solidFill>
              </a:rPr>
              <a:t>Дорожная карта поможет нам понять как быстро мы сможем идти вперед и контролировать сроки проекта</a:t>
            </a:r>
            <a:endParaRPr sz="14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4" name="Google Shape;674;p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76200" y="-47318"/>
            <a:ext cx="9291617" cy="5201735"/>
          </a:xfrm>
          <a:prstGeom prst="rect">
            <a:avLst/>
          </a:prstGeom>
          <a:noFill/>
          <a:ln>
            <a:noFill/>
          </a:ln>
        </p:spPr>
      </p:pic>
      <p:sp>
        <p:nvSpPr>
          <p:cNvPr id="675" name="Google Shape;675;p47"/>
          <p:cNvSpPr txBox="1"/>
          <p:nvPr/>
        </p:nvSpPr>
        <p:spPr>
          <a:xfrm>
            <a:off x="332170" y="-182556"/>
            <a:ext cx="5859900" cy="15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3300" b="1">
                <a:solidFill>
                  <a:srgbClr val="FFFFFF"/>
                </a:solidFill>
              </a:rPr>
              <a:t>Спасибо за внимание!</a:t>
            </a:r>
            <a:endParaRPr sz="3300" b="1">
              <a:solidFill>
                <a:srgbClr val="000000"/>
              </a:solidFill>
            </a:endParaRPr>
          </a:p>
        </p:txBody>
      </p:sp>
      <p:sp>
        <p:nvSpPr>
          <p:cNvPr id="676" name="Google Shape;676;p47"/>
          <p:cNvSpPr/>
          <p:nvPr/>
        </p:nvSpPr>
        <p:spPr>
          <a:xfrm>
            <a:off x="1960408" y="4686694"/>
            <a:ext cx="5537700" cy="456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77" name="Google Shape;677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64596" y="1872319"/>
            <a:ext cx="1403842" cy="1448550"/>
          </a:xfrm>
          <a:prstGeom prst="rect">
            <a:avLst/>
          </a:prstGeom>
          <a:noFill/>
          <a:ln>
            <a:noFill/>
          </a:ln>
        </p:spPr>
      </p:pic>
      <p:sp>
        <p:nvSpPr>
          <p:cNvPr id="678" name="Google Shape;678;p47"/>
          <p:cNvSpPr txBox="1"/>
          <p:nvPr/>
        </p:nvSpPr>
        <p:spPr>
          <a:xfrm>
            <a:off x="709344" y="1491244"/>
            <a:ext cx="5374800" cy="14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72D56"/>
              </a:buClr>
              <a:buSzPts val="1800"/>
              <a:buFont typeface="Arial"/>
              <a:buNone/>
            </a:pPr>
            <a:r>
              <a:rPr lang="ru" sz="2100" b="1">
                <a:solidFill>
                  <a:schemeClr val="lt1"/>
                </a:solidFill>
              </a:rPr>
              <a:t>Антон Шевченко</a:t>
            </a:r>
            <a:endParaRPr sz="2100" b="1">
              <a:solidFill>
                <a:schemeClr val="lt1"/>
              </a:solidFill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72D56"/>
              </a:buClr>
              <a:buSzPts val="1800"/>
              <a:buFont typeface="Arial"/>
              <a:buNone/>
            </a:pPr>
            <a:r>
              <a:rPr lang="ru" sz="1700">
                <a:solidFill>
                  <a:schemeClr val="lt1"/>
                </a:solidFill>
              </a:rPr>
              <a:t>Директор направления ЭПД</a:t>
            </a:r>
            <a:endParaRPr sz="1700">
              <a:solidFill>
                <a:schemeClr val="lt1"/>
              </a:solidFill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72D56"/>
              </a:buClr>
              <a:buSzPts val="1800"/>
              <a:buFont typeface="Arial"/>
              <a:buNone/>
            </a:pPr>
            <a:r>
              <a:rPr lang="ru" sz="2100" b="1">
                <a:solidFill>
                  <a:schemeClr val="lt1"/>
                </a:solidFill>
              </a:rPr>
              <a:t>+7 926 831 86 47</a:t>
            </a:r>
            <a:endParaRPr sz="2100" b="1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30"/>
          <p:cNvSpPr txBox="1">
            <a:spLocks noGrp="1"/>
          </p:cNvSpPr>
          <p:nvPr>
            <p:ph type="title"/>
          </p:nvPr>
        </p:nvSpPr>
        <p:spPr>
          <a:xfrm>
            <a:off x="393700" y="237067"/>
            <a:ext cx="7886700" cy="67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 Black"/>
              <a:buNone/>
            </a:pPr>
            <a:r>
              <a:rPr lang="ru" sz="2300" b="1">
                <a:solidFill>
                  <a:srgbClr val="072D57"/>
                </a:solidFill>
                <a:latin typeface="Arial"/>
                <a:ea typeface="Arial"/>
                <a:cs typeface="Arial"/>
                <a:sym typeface="Arial"/>
              </a:rPr>
              <a:t>Мы создаем единую бизнес-среду для клиента</a:t>
            </a:r>
            <a:endParaRPr sz="2300" b="1">
              <a:solidFill>
                <a:srgbClr val="072D5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" name="Google Shape;155;p30"/>
          <p:cNvSpPr txBox="1"/>
          <p:nvPr/>
        </p:nvSpPr>
        <p:spPr>
          <a:xfrm>
            <a:off x="2635350" y="2114175"/>
            <a:ext cx="1672500" cy="9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 i="0" u="none" strike="noStrike" cap="none">
                <a:solidFill>
                  <a:schemeClr val="dk1"/>
                </a:solidFill>
              </a:rPr>
              <a:t>Юридически значимый ЭДО</a:t>
            </a:r>
            <a:br>
              <a:rPr lang="ru" sz="900">
                <a:solidFill>
                  <a:schemeClr val="dk1"/>
                </a:solidFill>
              </a:rPr>
            </a:br>
            <a:r>
              <a:rPr lang="ru" sz="900" i="0" u="none" strike="noStrike" cap="none">
                <a:solidFill>
                  <a:schemeClr val="dk1"/>
                </a:solidFill>
              </a:rPr>
              <a:t>с контрагентами, </a:t>
            </a:r>
            <a:r>
              <a:rPr lang="ru" sz="900">
                <a:solidFill>
                  <a:schemeClr val="dk1"/>
                </a:solidFill>
              </a:rPr>
              <a:t>к</a:t>
            </a:r>
            <a:r>
              <a:rPr lang="ru" sz="900" i="0" u="none" strike="noStrike" cap="none">
                <a:solidFill>
                  <a:schemeClr val="dk1"/>
                </a:solidFill>
              </a:rPr>
              <a:t>адровый электронный документооборот,</a:t>
            </a:r>
            <a:endParaRPr sz="1400" i="0" u="none" strike="noStrike" cap="none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 i="0" u="none" strike="noStrike" cap="none">
                <a:solidFill>
                  <a:schemeClr val="dk1"/>
                </a:solidFill>
              </a:rPr>
              <a:t>Транспортный ЭДО (ЭТрН, ЭПЛ)</a:t>
            </a:r>
            <a:endParaRPr sz="900" i="0" u="none" strike="noStrike" cap="none">
              <a:solidFill>
                <a:schemeClr val="dk1"/>
              </a:solidFill>
            </a:endParaRPr>
          </a:p>
        </p:txBody>
      </p:sp>
      <p:sp>
        <p:nvSpPr>
          <p:cNvPr id="156" name="Google Shape;156;p30"/>
          <p:cNvSpPr txBox="1"/>
          <p:nvPr/>
        </p:nvSpPr>
        <p:spPr>
          <a:xfrm>
            <a:off x="2635356" y="1743596"/>
            <a:ext cx="2892000" cy="4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 b="1" i="0" u="none" strike="noStrike" cap="none">
                <a:solidFill>
                  <a:srgbClr val="072D57"/>
                </a:solidFill>
              </a:rPr>
              <a:t>Электронный</a:t>
            </a:r>
            <a:r>
              <a:rPr lang="ru" sz="1100" i="0" u="none" strike="noStrike" cap="none">
                <a:solidFill>
                  <a:srgbClr val="072D57"/>
                </a:solidFill>
              </a:rPr>
              <a:t> </a:t>
            </a:r>
            <a:endParaRPr sz="1100" i="0" u="none" strike="noStrike" cap="none">
              <a:solidFill>
                <a:srgbClr val="072D57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 b="1" i="0" u="none" strike="noStrike" cap="none">
                <a:solidFill>
                  <a:srgbClr val="072D57"/>
                </a:solidFill>
              </a:rPr>
              <a:t>документооборот</a:t>
            </a:r>
            <a:endParaRPr sz="1100" i="0" u="none" strike="noStrike" cap="none">
              <a:solidFill>
                <a:srgbClr val="072D57"/>
              </a:solidFill>
            </a:endParaRPr>
          </a:p>
        </p:txBody>
      </p:sp>
      <p:sp>
        <p:nvSpPr>
          <p:cNvPr id="157" name="Google Shape;157;p30"/>
          <p:cNvSpPr txBox="1"/>
          <p:nvPr/>
        </p:nvSpPr>
        <p:spPr>
          <a:xfrm>
            <a:off x="454200" y="2090363"/>
            <a:ext cx="16725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 i="0" u="none" strike="noStrike" cap="none">
                <a:solidFill>
                  <a:schemeClr val="dk1"/>
                </a:solidFill>
              </a:rPr>
              <a:t>Сервис для передачи отчетности в ФНС, ПФР, ФСС, Росстат</a:t>
            </a:r>
            <a:br>
              <a:rPr lang="ru" sz="900">
                <a:solidFill>
                  <a:schemeClr val="dk1"/>
                </a:solidFill>
              </a:rPr>
            </a:br>
            <a:r>
              <a:rPr lang="ru" sz="900" i="0" u="none" strike="noStrike" cap="none">
                <a:solidFill>
                  <a:schemeClr val="dk1"/>
                </a:solidFill>
              </a:rPr>
              <a:t>и по направлениям ФСРАР и РПН</a:t>
            </a:r>
            <a:endParaRPr sz="900" i="0" u="none" strike="noStrike" cap="none">
              <a:solidFill>
                <a:schemeClr val="dk1"/>
              </a:solidFill>
            </a:endParaRPr>
          </a:p>
        </p:txBody>
      </p:sp>
      <p:sp>
        <p:nvSpPr>
          <p:cNvPr id="158" name="Google Shape;158;p30"/>
          <p:cNvSpPr txBox="1"/>
          <p:nvPr/>
        </p:nvSpPr>
        <p:spPr>
          <a:xfrm>
            <a:off x="432400" y="1719783"/>
            <a:ext cx="2862300" cy="4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 b="1" i="0" u="none" strike="noStrike" cap="none">
                <a:solidFill>
                  <a:srgbClr val="072D57"/>
                </a:solidFill>
              </a:rPr>
              <a:t>Электронная</a:t>
            </a:r>
            <a:r>
              <a:rPr lang="ru" sz="1100" i="0" u="none" strike="noStrike" cap="none">
                <a:solidFill>
                  <a:srgbClr val="072D57"/>
                </a:solidFill>
              </a:rPr>
              <a:t> </a:t>
            </a:r>
            <a:endParaRPr sz="1100" i="0" u="none" strike="noStrike" cap="none">
              <a:solidFill>
                <a:srgbClr val="072D57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 b="1" i="0" u="none" strike="noStrike" cap="none">
                <a:solidFill>
                  <a:srgbClr val="072D57"/>
                </a:solidFill>
              </a:rPr>
              <a:t>отчетность</a:t>
            </a:r>
            <a:endParaRPr sz="1100" i="0" u="none" strike="noStrike" cap="none">
              <a:solidFill>
                <a:srgbClr val="072D57"/>
              </a:solidFill>
            </a:endParaRPr>
          </a:p>
        </p:txBody>
      </p:sp>
      <p:sp>
        <p:nvSpPr>
          <p:cNvPr id="159" name="Google Shape;159;p30"/>
          <p:cNvSpPr txBox="1"/>
          <p:nvPr/>
        </p:nvSpPr>
        <p:spPr>
          <a:xfrm>
            <a:off x="4869264" y="1743596"/>
            <a:ext cx="2630100" cy="5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 b="1" i="0" u="none" strike="noStrike" cap="none">
                <a:solidFill>
                  <a:srgbClr val="072D57"/>
                </a:solidFill>
              </a:rPr>
              <a:t>Решения </a:t>
            </a:r>
            <a:endParaRPr sz="1100" b="1" i="0" u="none" strike="noStrike" cap="none">
              <a:solidFill>
                <a:srgbClr val="072D57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 b="1" i="0" u="none" strike="noStrike" cap="none">
                <a:solidFill>
                  <a:srgbClr val="072D57"/>
                </a:solidFill>
              </a:rPr>
              <a:t>для электронной </a:t>
            </a:r>
            <a:endParaRPr sz="1100" b="1" i="0" u="none" strike="noStrike" cap="none">
              <a:solidFill>
                <a:srgbClr val="072D57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 b="1" i="0" u="none" strike="noStrike" cap="none">
                <a:solidFill>
                  <a:srgbClr val="072D57"/>
                </a:solidFill>
              </a:rPr>
              <a:t>подписи и МЧД</a:t>
            </a:r>
            <a:endParaRPr sz="1100" i="0" u="none" strike="noStrike" cap="none">
              <a:solidFill>
                <a:srgbClr val="072D57"/>
              </a:solidFill>
            </a:endParaRPr>
          </a:p>
        </p:txBody>
      </p:sp>
      <p:sp>
        <p:nvSpPr>
          <p:cNvPr id="160" name="Google Shape;160;p30"/>
          <p:cNvSpPr txBox="1"/>
          <p:nvPr/>
        </p:nvSpPr>
        <p:spPr>
          <a:xfrm>
            <a:off x="4869263" y="2359875"/>
            <a:ext cx="19869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 i="0" u="none" strike="noStrike" cap="none">
                <a:solidFill>
                  <a:schemeClr val="dk1"/>
                </a:solidFill>
              </a:rPr>
              <a:t>Сервис для выдачи электронных подписей УНЭП и УКЭП </a:t>
            </a:r>
            <a:br>
              <a:rPr lang="ru" sz="900" i="0" u="none" strike="noStrike" cap="none">
                <a:solidFill>
                  <a:schemeClr val="dk1"/>
                </a:solidFill>
              </a:rPr>
            </a:br>
            <a:r>
              <a:rPr lang="ru" sz="900" i="0" u="none" strike="noStrike" cap="none">
                <a:solidFill>
                  <a:schemeClr val="dk1"/>
                </a:solidFill>
              </a:rPr>
              <a:t>из системы заказчика</a:t>
            </a:r>
            <a:br>
              <a:rPr lang="ru" sz="900" i="0" u="none" strike="noStrike" cap="none">
                <a:solidFill>
                  <a:schemeClr val="dk1"/>
                </a:solidFill>
              </a:rPr>
            </a:br>
            <a:r>
              <a:rPr lang="ru" sz="900" i="0" u="none" strike="noStrike" cap="none">
                <a:solidFill>
                  <a:schemeClr val="dk1"/>
                </a:solidFill>
              </a:rPr>
              <a:t>Корпоративный центр</a:t>
            </a:r>
            <a:endParaRPr sz="900" i="0" u="none" strike="noStrike" cap="none">
              <a:solidFill>
                <a:schemeClr val="dk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 i="0" u="none" strike="noStrike" cap="none">
                <a:solidFill>
                  <a:schemeClr val="dk1"/>
                </a:solidFill>
              </a:rPr>
              <a:t>регистрации</a:t>
            </a:r>
            <a:endParaRPr sz="900" i="0" u="none" strike="noStrike" cap="none">
              <a:solidFill>
                <a:schemeClr val="dk1"/>
              </a:solidFill>
            </a:endParaRPr>
          </a:p>
        </p:txBody>
      </p:sp>
      <p:grpSp>
        <p:nvGrpSpPr>
          <p:cNvPr id="161" name="Google Shape;161;p30"/>
          <p:cNvGrpSpPr/>
          <p:nvPr/>
        </p:nvGrpSpPr>
        <p:grpSpPr>
          <a:xfrm>
            <a:off x="4876348" y="1172095"/>
            <a:ext cx="486000" cy="486000"/>
            <a:chOff x="8252525" y="1910825"/>
            <a:chExt cx="648000" cy="648000"/>
          </a:xfrm>
        </p:grpSpPr>
        <p:sp>
          <p:nvSpPr>
            <p:cNvPr id="162" name="Google Shape;162;p30"/>
            <p:cNvSpPr/>
            <p:nvPr/>
          </p:nvSpPr>
          <p:spPr>
            <a:xfrm>
              <a:off x="8252525" y="1910825"/>
              <a:ext cx="648000" cy="648000"/>
            </a:xfrm>
            <a:prstGeom prst="ellipse">
              <a:avLst/>
            </a:prstGeom>
            <a:solidFill>
              <a:srgbClr val="1DB1DF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63" name="Google Shape;163;p30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378651" y="2030837"/>
              <a:ext cx="407912" cy="40792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64" name="Google Shape;164;p30"/>
          <p:cNvGrpSpPr/>
          <p:nvPr/>
        </p:nvGrpSpPr>
        <p:grpSpPr>
          <a:xfrm>
            <a:off x="2667859" y="1172095"/>
            <a:ext cx="486000" cy="486000"/>
            <a:chOff x="4320000" y="1910825"/>
            <a:chExt cx="648000" cy="648000"/>
          </a:xfrm>
        </p:grpSpPr>
        <p:sp>
          <p:nvSpPr>
            <p:cNvPr id="165" name="Google Shape;165;p30"/>
            <p:cNvSpPr/>
            <p:nvPr/>
          </p:nvSpPr>
          <p:spPr>
            <a:xfrm>
              <a:off x="4320000" y="1910825"/>
              <a:ext cx="648000" cy="648000"/>
            </a:xfrm>
            <a:prstGeom prst="ellipse">
              <a:avLst/>
            </a:prstGeom>
            <a:solidFill>
              <a:srgbClr val="1DB1DF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66" name="Google Shape;166;p30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4436440" y="2020958"/>
              <a:ext cx="427432" cy="42746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67" name="Google Shape;167;p30"/>
          <p:cNvGrpSpPr/>
          <p:nvPr/>
        </p:nvGrpSpPr>
        <p:grpSpPr>
          <a:xfrm>
            <a:off x="459370" y="1172096"/>
            <a:ext cx="486000" cy="486000"/>
            <a:chOff x="460093" y="1910683"/>
            <a:chExt cx="648000" cy="648000"/>
          </a:xfrm>
        </p:grpSpPr>
        <p:sp>
          <p:nvSpPr>
            <p:cNvPr id="168" name="Google Shape;168;p30"/>
            <p:cNvSpPr/>
            <p:nvPr/>
          </p:nvSpPr>
          <p:spPr>
            <a:xfrm>
              <a:off x="460093" y="1910683"/>
              <a:ext cx="648000" cy="648000"/>
            </a:xfrm>
            <a:prstGeom prst="ellipse">
              <a:avLst/>
            </a:prstGeom>
            <a:solidFill>
              <a:srgbClr val="1DB1DF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69" name="Google Shape;169;p30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576533" y="2034753"/>
              <a:ext cx="408003" cy="40800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70" name="Google Shape;170;p30"/>
          <p:cNvGrpSpPr/>
          <p:nvPr/>
        </p:nvGrpSpPr>
        <p:grpSpPr>
          <a:xfrm>
            <a:off x="7084836" y="1172100"/>
            <a:ext cx="1852650" cy="1210725"/>
            <a:chOff x="4287399" y="3467225"/>
            <a:chExt cx="2470200" cy="1614300"/>
          </a:xfrm>
        </p:grpSpPr>
        <p:sp>
          <p:nvSpPr>
            <p:cNvPr id="171" name="Google Shape;171;p30"/>
            <p:cNvSpPr txBox="1"/>
            <p:nvPr/>
          </p:nvSpPr>
          <p:spPr>
            <a:xfrm>
              <a:off x="4287399" y="4312025"/>
              <a:ext cx="2470200" cy="769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100" b="1" i="0" u="none" strike="noStrike" cap="none">
                  <a:solidFill>
                    <a:srgbClr val="072D57"/>
                  </a:solidFill>
                </a:rPr>
                <a:t>Разработка индивидуальных решений</a:t>
              </a:r>
              <a:endParaRPr sz="1100" i="0" u="none" strike="noStrike" cap="none">
                <a:solidFill>
                  <a:srgbClr val="072D57"/>
                </a:solidFill>
              </a:endParaRPr>
            </a:p>
          </p:txBody>
        </p:sp>
        <p:sp>
          <p:nvSpPr>
            <p:cNvPr id="172" name="Google Shape;172;p30"/>
            <p:cNvSpPr/>
            <p:nvPr/>
          </p:nvSpPr>
          <p:spPr>
            <a:xfrm>
              <a:off x="4287400" y="3467225"/>
              <a:ext cx="648000" cy="648000"/>
            </a:xfrm>
            <a:prstGeom prst="ellipse">
              <a:avLst/>
            </a:prstGeom>
            <a:solidFill>
              <a:srgbClr val="1DB1DF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73" name="Google Shape;173;p30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4387795" y="3577545"/>
              <a:ext cx="427510" cy="42743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74" name="Google Shape;174;p30"/>
          <p:cNvSpPr/>
          <p:nvPr/>
        </p:nvSpPr>
        <p:spPr>
          <a:xfrm>
            <a:off x="3208231" y="3467127"/>
            <a:ext cx="2517600" cy="835500"/>
          </a:xfrm>
          <a:prstGeom prst="roundRect">
            <a:avLst>
              <a:gd name="adj" fmla="val 16667"/>
            </a:avLst>
          </a:prstGeom>
          <a:solidFill>
            <a:srgbClr val="FA573A"/>
          </a:solidFill>
          <a:ln>
            <a:noFill/>
          </a:ln>
          <a:effectLst>
            <a:outerShdw blurRad="541925" dist="50800" dir="5400000" sx="92000" sy="92000" algn="ctr" rotWithShape="0">
              <a:srgbClr val="000000">
                <a:alpha val="44710"/>
              </a:srgbClr>
            </a:outerShdw>
          </a:effectLst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" name="Google Shape;175;p30"/>
          <p:cNvSpPr/>
          <p:nvPr/>
        </p:nvSpPr>
        <p:spPr>
          <a:xfrm>
            <a:off x="459375" y="3467115"/>
            <a:ext cx="2517600" cy="835500"/>
          </a:xfrm>
          <a:prstGeom prst="roundRect">
            <a:avLst>
              <a:gd name="adj" fmla="val 16667"/>
            </a:avLst>
          </a:prstGeom>
          <a:solidFill>
            <a:srgbClr val="FA573A"/>
          </a:solidFill>
          <a:ln>
            <a:noFill/>
          </a:ln>
          <a:effectLst>
            <a:outerShdw blurRad="541925" dist="50800" dir="5400000" sx="92000" sy="92000" algn="ctr" rotWithShape="0">
              <a:srgbClr val="000000">
                <a:alpha val="44710"/>
              </a:srgbClr>
            </a:outerShdw>
          </a:effectLst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" name="Google Shape;176;p30"/>
          <p:cNvSpPr/>
          <p:nvPr/>
        </p:nvSpPr>
        <p:spPr>
          <a:xfrm>
            <a:off x="6131737" y="3451031"/>
            <a:ext cx="2517600" cy="835500"/>
          </a:xfrm>
          <a:prstGeom prst="roundRect">
            <a:avLst>
              <a:gd name="adj" fmla="val 16667"/>
            </a:avLst>
          </a:prstGeom>
          <a:solidFill>
            <a:srgbClr val="FA573A"/>
          </a:solidFill>
          <a:ln>
            <a:noFill/>
          </a:ln>
          <a:effectLst>
            <a:outerShdw blurRad="541925" dist="50800" dir="5400000" sx="92000" sy="92000" algn="ctr" rotWithShape="0">
              <a:srgbClr val="000000">
                <a:alpha val="44710"/>
              </a:srgbClr>
            </a:outerShdw>
          </a:effectLst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" name="Google Shape;177;p30"/>
          <p:cNvSpPr txBox="1"/>
          <p:nvPr/>
        </p:nvSpPr>
        <p:spPr>
          <a:xfrm>
            <a:off x="541806" y="3459404"/>
            <a:ext cx="2203200" cy="7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 b="1" i="0" u="none" strike="noStrike" cap="none">
                <a:solidFill>
                  <a:schemeClr val="lt1"/>
                </a:solidFill>
              </a:rPr>
              <a:t>20+ лет</a:t>
            </a:r>
            <a:br>
              <a:rPr lang="ru" sz="1400" b="1" i="0" u="none" strike="noStrike" cap="none">
                <a:solidFill>
                  <a:schemeClr val="lt1"/>
                </a:solidFill>
              </a:rPr>
            </a:br>
            <a:r>
              <a:rPr lang="ru" sz="1100" i="0" u="none" strike="noStrike" cap="none">
                <a:solidFill>
                  <a:schemeClr val="lt1"/>
                </a:solidFill>
              </a:rPr>
              <a:t>создаем цифровые продукты</a:t>
            </a:r>
            <a:br>
              <a:rPr lang="ru" sz="1100" i="0" u="none" strike="noStrike" cap="none">
                <a:solidFill>
                  <a:schemeClr val="lt1"/>
                </a:solidFill>
              </a:rPr>
            </a:br>
            <a:r>
              <a:rPr lang="ru" sz="1100" i="0" u="none" strike="noStrike" cap="none">
                <a:solidFill>
                  <a:schemeClr val="lt1"/>
                </a:solidFill>
              </a:rPr>
              <a:t>для бизнеса</a:t>
            </a:r>
            <a:endParaRPr sz="1200" i="0" u="none" strike="noStrike" cap="none">
              <a:solidFill>
                <a:schemeClr val="lt1"/>
              </a:solidFill>
            </a:endParaRPr>
          </a:p>
        </p:txBody>
      </p:sp>
      <p:sp>
        <p:nvSpPr>
          <p:cNvPr id="178" name="Google Shape;178;p30"/>
          <p:cNvSpPr txBox="1"/>
          <p:nvPr/>
        </p:nvSpPr>
        <p:spPr>
          <a:xfrm>
            <a:off x="6208247" y="3459404"/>
            <a:ext cx="23853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 b="1">
                <a:solidFill>
                  <a:schemeClr val="lt1"/>
                </a:solidFill>
              </a:rPr>
              <a:t>100+</a:t>
            </a:r>
            <a:r>
              <a:rPr lang="ru" sz="1200" i="0" u="none" strike="noStrike" cap="none">
                <a:solidFill>
                  <a:schemeClr val="lt1"/>
                </a:solidFill>
              </a:rPr>
              <a:t> </a:t>
            </a:r>
            <a:r>
              <a:rPr lang="ru" sz="1100" i="0" u="none" strike="noStrike" cap="none">
                <a:solidFill>
                  <a:schemeClr val="lt1"/>
                </a:solidFill>
              </a:rPr>
              <a:t>действующих</a:t>
            </a:r>
            <a:r>
              <a:rPr lang="ru" sz="1100" b="1" i="0" u="none" strike="noStrike" cap="none">
                <a:solidFill>
                  <a:schemeClr val="lt1"/>
                </a:solidFill>
              </a:rPr>
              <a:t> </a:t>
            </a:r>
            <a:r>
              <a:rPr lang="ru" sz="1100" i="0" u="none" strike="noStrike" cap="none">
                <a:solidFill>
                  <a:schemeClr val="lt1"/>
                </a:solidFill>
              </a:rPr>
              <a:t>корпоративных проектов</a:t>
            </a:r>
            <a:endParaRPr sz="1100">
              <a:solidFill>
                <a:schemeClr val="lt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 b="1" i="0" u="none" strike="noStrike" cap="none">
                <a:solidFill>
                  <a:schemeClr val="lt1"/>
                </a:solidFill>
              </a:rPr>
              <a:t>25</a:t>
            </a:r>
            <a:r>
              <a:rPr lang="ru" sz="1200" i="0" u="none" strike="noStrike" cap="none">
                <a:solidFill>
                  <a:schemeClr val="lt1"/>
                </a:solidFill>
              </a:rPr>
              <a:t> </a:t>
            </a:r>
            <a:r>
              <a:rPr lang="ru" sz="1100" i="0" u="none" strike="noStrike" cap="none">
                <a:solidFill>
                  <a:schemeClr val="lt1"/>
                </a:solidFill>
              </a:rPr>
              <a:t>банков, </a:t>
            </a:r>
            <a:br>
              <a:rPr lang="ru" sz="1200" i="0" u="none" strike="noStrike" cap="none">
                <a:solidFill>
                  <a:schemeClr val="lt1"/>
                </a:solidFill>
              </a:rPr>
            </a:br>
            <a:r>
              <a:rPr lang="ru" sz="1200" b="1" i="0" u="none" strike="noStrike" cap="none">
                <a:solidFill>
                  <a:schemeClr val="lt1"/>
                </a:solidFill>
              </a:rPr>
              <a:t>10</a:t>
            </a:r>
            <a:r>
              <a:rPr lang="ru" sz="1200" i="0" u="none" strike="noStrike" cap="none">
                <a:solidFill>
                  <a:schemeClr val="lt1"/>
                </a:solidFill>
              </a:rPr>
              <a:t> </a:t>
            </a:r>
            <a:r>
              <a:rPr lang="ru" sz="1100" i="0" u="none" strike="noStrike" cap="none">
                <a:solidFill>
                  <a:schemeClr val="lt1"/>
                </a:solidFill>
              </a:rPr>
              <a:t>из которых — из T</a:t>
            </a:r>
            <a:r>
              <a:rPr lang="ru" sz="1100">
                <a:solidFill>
                  <a:schemeClr val="lt1"/>
                </a:solidFill>
              </a:rPr>
              <a:t>ОП</a:t>
            </a:r>
            <a:r>
              <a:rPr lang="ru" sz="1100" i="0" u="none" strike="noStrike" cap="none">
                <a:solidFill>
                  <a:schemeClr val="lt1"/>
                </a:solidFill>
              </a:rPr>
              <a:t>-20</a:t>
            </a:r>
            <a:endParaRPr sz="1100" i="0" u="none" strike="noStrike" cap="none">
              <a:solidFill>
                <a:schemeClr val="lt1"/>
              </a:solidFill>
            </a:endParaRPr>
          </a:p>
        </p:txBody>
      </p:sp>
      <p:sp>
        <p:nvSpPr>
          <p:cNvPr id="179" name="Google Shape;179;p30"/>
          <p:cNvSpPr txBox="1"/>
          <p:nvPr/>
        </p:nvSpPr>
        <p:spPr>
          <a:xfrm>
            <a:off x="3375027" y="3459404"/>
            <a:ext cx="2377800" cy="7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 b="1" i="0" u="none" strike="noStrike" cap="none">
                <a:solidFill>
                  <a:schemeClr val="lt1"/>
                </a:solidFill>
              </a:rPr>
              <a:t>1 </a:t>
            </a:r>
            <a:r>
              <a:rPr lang="ru" sz="2400" b="1">
                <a:solidFill>
                  <a:schemeClr val="lt1"/>
                </a:solidFill>
              </a:rPr>
              <a:t>6</a:t>
            </a:r>
            <a:r>
              <a:rPr lang="ru" sz="2400" b="1" i="0" u="none" strike="noStrike" cap="none">
                <a:solidFill>
                  <a:schemeClr val="lt1"/>
                </a:solidFill>
              </a:rPr>
              <a:t>00 000+</a:t>
            </a:r>
            <a:br>
              <a:rPr lang="ru" sz="1400" b="1" i="0" u="none" strike="noStrike" cap="none">
                <a:solidFill>
                  <a:schemeClr val="lt1"/>
                </a:solidFill>
              </a:rPr>
            </a:br>
            <a:r>
              <a:rPr lang="ru" sz="1100" i="0" u="none" strike="noStrike" cap="none">
                <a:solidFill>
                  <a:schemeClr val="lt1"/>
                </a:solidFill>
              </a:rPr>
              <a:t>ИП и ЮЛ пользуются нашими</a:t>
            </a:r>
            <a:endParaRPr sz="1100" i="0" u="none" strike="noStrike" cap="none">
              <a:solidFill>
                <a:schemeClr val="lt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 i="0" u="none" strike="noStrike" cap="none">
                <a:solidFill>
                  <a:schemeClr val="lt1"/>
                </a:solidFill>
              </a:rPr>
              <a:t>продуктами и услугами</a:t>
            </a:r>
            <a:endParaRPr sz="1100" i="0" u="none" strike="noStrike" cap="none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31"/>
          <p:cNvSpPr/>
          <p:nvPr/>
        </p:nvSpPr>
        <p:spPr>
          <a:xfrm>
            <a:off x="5546167" y="748428"/>
            <a:ext cx="3353700" cy="3353700"/>
          </a:xfrm>
          <a:prstGeom prst="ellipse">
            <a:avLst/>
          </a:prstGeom>
          <a:solidFill>
            <a:srgbClr val="FA573A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31"/>
          <p:cNvSpPr txBox="1">
            <a:spLocks noGrp="1"/>
          </p:cNvSpPr>
          <p:nvPr>
            <p:ph type="title"/>
          </p:nvPr>
        </p:nvSpPr>
        <p:spPr>
          <a:xfrm>
            <a:off x="368882" y="219371"/>
            <a:ext cx="8520600" cy="6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</a:pPr>
            <a:r>
              <a:rPr lang="ru" sz="2300" b="1">
                <a:solidFill>
                  <a:srgbClr val="172B4D"/>
                </a:solidFill>
                <a:latin typeface="Arial"/>
                <a:ea typeface="Arial"/>
                <a:cs typeface="Arial"/>
                <a:sym typeface="Arial"/>
              </a:rPr>
              <a:t>Почему именно мы? </a:t>
            </a:r>
            <a:endParaRPr sz="2300" b="1">
              <a:solidFill>
                <a:srgbClr val="172B4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" name="Google Shape;186;p31"/>
          <p:cNvSpPr txBox="1"/>
          <p:nvPr/>
        </p:nvSpPr>
        <p:spPr>
          <a:xfrm>
            <a:off x="6129145" y="926401"/>
            <a:ext cx="25941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 b="1" i="0" u="none" strike="noStrike" cap="none">
              <a:solidFill>
                <a:schemeClr val="lt1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marL="9144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 i="0" u="none" strike="noStrike" cap="none">
              <a:solidFill>
                <a:schemeClr val="lt1"/>
              </a:solidFill>
            </a:endParaRPr>
          </a:p>
          <a:p>
            <a:pPr marL="1397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chemeClr val="lt1"/>
                </a:solidFill>
              </a:rPr>
              <a:t>Доступно во всех программных продуктах 1С </a:t>
            </a:r>
            <a:endParaRPr sz="800" i="0" u="none" strike="noStrike" cap="none">
              <a:solidFill>
                <a:schemeClr val="lt1"/>
              </a:solidFill>
            </a:endParaRPr>
          </a:p>
        </p:txBody>
      </p:sp>
      <p:sp>
        <p:nvSpPr>
          <p:cNvPr id="187" name="Google Shape;187;p31"/>
          <p:cNvSpPr/>
          <p:nvPr/>
        </p:nvSpPr>
        <p:spPr>
          <a:xfrm>
            <a:off x="1034143" y="1618086"/>
            <a:ext cx="3120300" cy="288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1397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 b="1" i="0" u="none" strike="noStrike" cap="none">
                <a:solidFill>
                  <a:srgbClr val="172B4D"/>
                </a:solidFill>
              </a:rPr>
              <a:t>Первый в России электронный путевой лист</a:t>
            </a:r>
            <a:endParaRPr sz="1100">
              <a:solidFill>
                <a:srgbClr val="172B4D"/>
              </a:solidFill>
            </a:endParaRPr>
          </a:p>
          <a:p>
            <a:pPr marL="1397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 i="0" u="none" strike="noStrike" cap="none">
                <a:solidFill>
                  <a:srgbClr val="172B4D"/>
                </a:solidFill>
              </a:rPr>
              <a:t>ГУП </a:t>
            </a:r>
            <a:r>
              <a:rPr lang="ru" sz="1200">
                <a:solidFill>
                  <a:srgbClr val="172B4D"/>
                </a:solidFill>
              </a:rPr>
              <a:t>«</a:t>
            </a:r>
            <a:r>
              <a:rPr lang="ru" sz="1200" i="0" u="none" strike="noStrike" cap="none">
                <a:solidFill>
                  <a:srgbClr val="172B4D"/>
                </a:solidFill>
              </a:rPr>
              <a:t>Мосгортранс</a:t>
            </a:r>
            <a:r>
              <a:rPr lang="ru" sz="1200">
                <a:solidFill>
                  <a:srgbClr val="172B4D"/>
                </a:solidFill>
              </a:rPr>
              <a:t>»</a:t>
            </a:r>
            <a:endParaRPr sz="1200">
              <a:solidFill>
                <a:srgbClr val="172B4D"/>
              </a:solidFill>
            </a:endParaRPr>
          </a:p>
          <a:p>
            <a:pPr marL="1397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172B4D"/>
              </a:solidFill>
            </a:endParaRPr>
          </a:p>
          <a:p>
            <a:pPr marL="1397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 b="1" i="0" u="none" strike="noStrike" cap="none">
                <a:solidFill>
                  <a:srgbClr val="172B4D"/>
                </a:solidFill>
              </a:rPr>
              <a:t>Первый в России ЭПЛ подписанный Госключ</a:t>
            </a:r>
            <a:endParaRPr sz="1200" i="0" u="none" strike="noStrike" cap="none">
              <a:solidFill>
                <a:srgbClr val="172B4D"/>
              </a:solidFill>
            </a:endParaRPr>
          </a:p>
          <a:p>
            <a:pPr marL="1397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 i="0" u="none" strike="noStrike" cap="none">
                <a:solidFill>
                  <a:srgbClr val="172B4D"/>
                </a:solidFill>
              </a:rPr>
              <a:t>МКП </a:t>
            </a:r>
            <a:r>
              <a:rPr lang="ru" sz="1200">
                <a:solidFill>
                  <a:srgbClr val="172B4D"/>
                </a:solidFill>
              </a:rPr>
              <a:t>«</a:t>
            </a:r>
            <a:r>
              <a:rPr lang="ru" sz="1200" i="0" u="none" strike="noStrike" cap="none">
                <a:solidFill>
                  <a:srgbClr val="172B4D"/>
                </a:solidFill>
              </a:rPr>
              <a:t>Калининград-Гортранс</a:t>
            </a:r>
            <a:r>
              <a:rPr lang="ru" sz="1200">
                <a:solidFill>
                  <a:srgbClr val="172B4D"/>
                </a:solidFill>
              </a:rPr>
              <a:t>»</a:t>
            </a:r>
            <a:endParaRPr sz="1100">
              <a:solidFill>
                <a:srgbClr val="172B4D"/>
              </a:solidFill>
            </a:endParaRPr>
          </a:p>
          <a:p>
            <a:pPr marL="1397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i="0" u="none" strike="noStrike" cap="none">
              <a:solidFill>
                <a:srgbClr val="172B4D"/>
              </a:solidFill>
            </a:endParaRPr>
          </a:p>
          <a:p>
            <a:pPr marL="1397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 b="1" i="0" u="none" strike="noStrike" cap="none">
                <a:solidFill>
                  <a:srgbClr val="172B4D"/>
                </a:solidFill>
              </a:rPr>
              <a:t>Первый автопарк без бумаги</a:t>
            </a:r>
            <a:r>
              <a:rPr lang="ru" sz="1200" i="0" u="none" strike="noStrike" cap="none">
                <a:solidFill>
                  <a:srgbClr val="172B4D"/>
                </a:solidFill>
              </a:rPr>
              <a:t> Митино, ГУП </a:t>
            </a:r>
            <a:r>
              <a:rPr lang="ru" sz="1200">
                <a:solidFill>
                  <a:srgbClr val="172B4D"/>
                </a:solidFill>
              </a:rPr>
              <a:t>«</a:t>
            </a:r>
            <a:r>
              <a:rPr lang="ru" sz="1200" i="0" u="none" strike="noStrike" cap="none">
                <a:solidFill>
                  <a:srgbClr val="172B4D"/>
                </a:solidFill>
              </a:rPr>
              <a:t>Мосгортранс</a:t>
            </a:r>
            <a:r>
              <a:rPr lang="ru" sz="1200">
                <a:solidFill>
                  <a:srgbClr val="172B4D"/>
                </a:solidFill>
              </a:rPr>
              <a:t>»</a:t>
            </a:r>
            <a:endParaRPr sz="1100">
              <a:solidFill>
                <a:srgbClr val="172B4D"/>
              </a:solidFill>
            </a:endParaRPr>
          </a:p>
          <a:p>
            <a:pPr marL="1397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rgbClr val="072D57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marL="1397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rgbClr val="072D57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pic>
        <p:nvPicPr>
          <p:cNvPr id="188" name="Google Shape;188;p31" descr="https://static.tildacdn.com/stor3232-6365-4330-a232-336237383238/50153022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92255" y="1904683"/>
            <a:ext cx="2514621" cy="28959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5438" y="1770239"/>
            <a:ext cx="535682" cy="4773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5438" y="2696780"/>
            <a:ext cx="535682" cy="4773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5438" y="3623321"/>
            <a:ext cx="535682" cy="47734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2" name="Google Shape;192;p31"/>
          <p:cNvGrpSpPr/>
          <p:nvPr/>
        </p:nvGrpSpPr>
        <p:grpSpPr>
          <a:xfrm>
            <a:off x="4318763" y="267750"/>
            <a:ext cx="1918975" cy="1903725"/>
            <a:chOff x="6291750" y="814200"/>
            <a:chExt cx="2558633" cy="2538300"/>
          </a:xfrm>
        </p:grpSpPr>
        <p:sp>
          <p:nvSpPr>
            <p:cNvPr id="193" name="Google Shape;193;p31"/>
            <p:cNvSpPr/>
            <p:nvPr/>
          </p:nvSpPr>
          <p:spPr>
            <a:xfrm>
              <a:off x="6291750" y="814200"/>
              <a:ext cx="2538300" cy="2538300"/>
            </a:xfrm>
            <a:prstGeom prst="ellipse">
              <a:avLst/>
            </a:prstGeom>
            <a:solidFill>
              <a:srgbClr val="1DB1DF"/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/>
            </a:p>
          </p:txBody>
        </p:sp>
        <p:sp>
          <p:nvSpPr>
            <p:cNvPr id="194" name="Google Shape;194;p31"/>
            <p:cNvSpPr/>
            <p:nvPr/>
          </p:nvSpPr>
          <p:spPr>
            <a:xfrm>
              <a:off x="6934278" y="1108352"/>
              <a:ext cx="1293900" cy="1200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5400" i="0" u="none" strike="noStrike" cap="none">
                  <a:solidFill>
                    <a:schemeClr val="lt1"/>
                  </a:solidFill>
                </a:rPr>
                <a:t>65</a:t>
              </a:r>
              <a:endParaRPr sz="1100">
                <a:solidFill>
                  <a:schemeClr val="lt1"/>
                </a:solidFill>
              </a:endParaRPr>
            </a:p>
          </p:txBody>
        </p:sp>
        <p:sp>
          <p:nvSpPr>
            <p:cNvPr id="195" name="Google Shape;195;p31"/>
            <p:cNvSpPr/>
            <p:nvPr/>
          </p:nvSpPr>
          <p:spPr>
            <a:xfrm>
              <a:off x="6312083" y="2226616"/>
              <a:ext cx="2538300" cy="5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139700" marR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100" i="0" u="none" strike="noStrike" cap="none">
                  <a:solidFill>
                    <a:schemeClr val="lt1"/>
                  </a:solidFill>
                </a:rPr>
                <a:t>медицинских платформ </a:t>
              </a:r>
              <a:br>
                <a:rPr lang="ru" sz="1100" i="0" u="none" strike="noStrike" cap="none">
                  <a:solidFill>
                    <a:schemeClr val="lt1"/>
                  </a:solidFill>
                </a:rPr>
              </a:br>
              <a:r>
                <a:rPr lang="ru" sz="1100" i="0" u="none" strike="noStrike" cap="none">
                  <a:solidFill>
                    <a:schemeClr val="lt1"/>
                  </a:solidFill>
                </a:rPr>
                <a:t>и TMS на подключение</a:t>
              </a:r>
              <a:endParaRPr sz="1100">
                <a:solidFill>
                  <a:schemeClr val="lt1"/>
                </a:solidFill>
              </a:endParaRP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Google Shape;200;p32"/>
          <p:cNvPicPr preferRelativeResize="0"/>
          <p:nvPr/>
        </p:nvPicPr>
        <p:blipFill rotWithShape="1">
          <a:blip r:embed="rId3">
            <a:alphaModFix amt="27000"/>
          </a:blip>
          <a:srcRect/>
          <a:stretch/>
        </p:blipFill>
        <p:spPr>
          <a:xfrm>
            <a:off x="0" y="-830628"/>
            <a:ext cx="9202734" cy="6137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38625" y="789300"/>
            <a:ext cx="7159480" cy="3957280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32"/>
          <p:cNvSpPr txBox="1">
            <a:spLocks noGrp="1"/>
          </p:cNvSpPr>
          <p:nvPr>
            <p:ph type="title"/>
          </p:nvPr>
        </p:nvSpPr>
        <p:spPr>
          <a:xfrm>
            <a:off x="337960" y="249492"/>
            <a:ext cx="5584200" cy="67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2D57"/>
              </a:buClr>
              <a:buSzPts val="3300"/>
              <a:buFont typeface="Arial"/>
              <a:buNone/>
            </a:pPr>
            <a:r>
              <a:rPr lang="ru" sz="2300" b="1">
                <a:solidFill>
                  <a:srgbClr val="072D57"/>
                </a:solidFill>
                <a:latin typeface="Arial"/>
                <a:ea typeface="Arial"/>
                <a:cs typeface="Arial"/>
                <a:sym typeface="Arial"/>
              </a:rPr>
              <a:t>Карта пилотов</a:t>
            </a:r>
            <a:endParaRPr sz="2300" b="1">
              <a:solidFill>
                <a:srgbClr val="072D5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" name="Google Shape;203;p32"/>
          <p:cNvSpPr txBox="1"/>
          <p:nvPr/>
        </p:nvSpPr>
        <p:spPr>
          <a:xfrm>
            <a:off x="6097520" y="3026414"/>
            <a:ext cx="1174500" cy="1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" sz="800" b="1" i="0" u="none" strike="noStrike" cap="none">
                <a:solidFill>
                  <a:schemeClr val="dk1"/>
                </a:solidFill>
              </a:rPr>
              <a:t>Иркутск</a:t>
            </a:r>
            <a:endParaRPr sz="800" b="1" i="0" u="none" strike="noStrike" cap="none">
              <a:solidFill>
                <a:schemeClr val="dk1"/>
              </a:solidFill>
            </a:endParaRPr>
          </a:p>
        </p:txBody>
      </p:sp>
      <p:sp>
        <p:nvSpPr>
          <p:cNvPr id="204" name="Google Shape;204;p32"/>
          <p:cNvSpPr txBox="1"/>
          <p:nvPr/>
        </p:nvSpPr>
        <p:spPr>
          <a:xfrm>
            <a:off x="2970909" y="2387694"/>
            <a:ext cx="1365900" cy="1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" sz="800" b="1" i="0" u="none" strike="noStrike" cap="none">
                <a:solidFill>
                  <a:schemeClr val="dk1"/>
                </a:solidFill>
              </a:rPr>
              <a:t>Санкт-Петербург</a:t>
            </a:r>
            <a:endParaRPr sz="800" b="1" i="0" u="none" strike="noStrike" cap="none">
              <a:solidFill>
                <a:schemeClr val="dk1"/>
              </a:solidFill>
            </a:endParaRPr>
          </a:p>
        </p:txBody>
      </p:sp>
      <p:sp>
        <p:nvSpPr>
          <p:cNvPr id="205" name="Google Shape;205;p32"/>
          <p:cNvSpPr txBox="1"/>
          <p:nvPr/>
        </p:nvSpPr>
        <p:spPr>
          <a:xfrm>
            <a:off x="3149869" y="2920877"/>
            <a:ext cx="540600" cy="1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ru" sz="800" b="1" i="0" u="none" strike="noStrike" cap="none">
                <a:solidFill>
                  <a:schemeClr val="dk1"/>
                </a:solidFill>
              </a:rPr>
              <a:t>Москва</a:t>
            </a:r>
            <a:endParaRPr sz="800" b="1" i="0" u="none" strike="noStrike" cap="none">
              <a:solidFill>
                <a:schemeClr val="dk1"/>
              </a:solidFill>
            </a:endParaRPr>
          </a:p>
        </p:txBody>
      </p:sp>
      <p:sp>
        <p:nvSpPr>
          <p:cNvPr id="206" name="Google Shape;206;p32"/>
          <p:cNvSpPr txBox="1"/>
          <p:nvPr/>
        </p:nvSpPr>
        <p:spPr>
          <a:xfrm>
            <a:off x="4377482" y="3625779"/>
            <a:ext cx="27390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07" name="Google Shape;207;p32"/>
          <p:cNvGrpSpPr/>
          <p:nvPr/>
        </p:nvGrpSpPr>
        <p:grpSpPr>
          <a:xfrm>
            <a:off x="2111240" y="2421520"/>
            <a:ext cx="184361" cy="241719"/>
            <a:chOff x="2936997" y="3768334"/>
            <a:chExt cx="339149" cy="444664"/>
          </a:xfrm>
        </p:grpSpPr>
        <p:pic>
          <p:nvPicPr>
            <p:cNvPr id="208" name="Google Shape;208;p3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936997" y="3768334"/>
              <a:ext cx="339149" cy="44466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9" name="Google Shape;209;p32"/>
            <p:cNvSpPr/>
            <p:nvPr/>
          </p:nvSpPr>
          <p:spPr>
            <a:xfrm>
              <a:off x="3011347" y="3808892"/>
              <a:ext cx="184800" cy="184800"/>
            </a:xfrm>
            <a:prstGeom prst="ellipse">
              <a:avLst/>
            </a:prstGeom>
            <a:solidFill>
              <a:srgbClr val="FA5739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10" name="Google Shape;210;p32"/>
          <p:cNvSpPr txBox="1"/>
          <p:nvPr/>
        </p:nvSpPr>
        <p:spPr>
          <a:xfrm>
            <a:off x="2235391" y="2458719"/>
            <a:ext cx="1057200" cy="1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" sz="800" b="1" i="0" u="none" strike="noStrike" cap="none">
                <a:solidFill>
                  <a:schemeClr val="dk1"/>
                </a:solidFill>
              </a:rPr>
              <a:t>Калининград</a:t>
            </a:r>
            <a:endParaRPr sz="800" b="1" i="0" u="none" strike="noStrike" cap="none">
              <a:solidFill>
                <a:schemeClr val="dk1"/>
              </a:solidFill>
            </a:endParaRPr>
          </a:p>
        </p:txBody>
      </p:sp>
      <p:grpSp>
        <p:nvGrpSpPr>
          <p:cNvPr id="211" name="Google Shape;211;p32"/>
          <p:cNvGrpSpPr/>
          <p:nvPr/>
        </p:nvGrpSpPr>
        <p:grpSpPr>
          <a:xfrm>
            <a:off x="7428174" y="3309094"/>
            <a:ext cx="184361" cy="241719"/>
            <a:chOff x="2969385" y="3551139"/>
            <a:chExt cx="339149" cy="444664"/>
          </a:xfrm>
        </p:grpSpPr>
        <p:pic>
          <p:nvPicPr>
            <p:cNvPr id="212" name="Google Shape;212;p3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969385" y="3551139"/>
              <a:ext cx="339149" cy="44466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3" name="Google Shape;213;p32"/>
            <p:cNvSpPr/>
            <p:nvPr/>
          </p:nvSpPr>
          <p:spPr>
            <a:xfrm>
              <a:off x="3046626" y="3588805"/>
              <a:ext cx="184800" cy="184800"/>
            </a:xfrm>
            <a:prstGeom prst="ellipse">
              <a:avLst/>
            </a:prstGeom>
            <a:solidFill>
              <a:srgbClr val="FA5739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14" name="Google Shape;214;p32"/>
          <p:cNvSpPr txBox="1"/>
          <p:nvPr/>
        </p:nvSpPr>
        <p:spPr>
          <a:xfrm>
            <a:off x="7551720" y="3337600"/>
            <a:ext cx="904500" cy="1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" sz="800" b="1" i="0" u="none" strike="noStrike" cap="none">
                <a:solidFill>
                  <a:schemeClr val="dk1"/>
                </a:solidFill>
              </a:rPr>
              <a:t>Сахалин</a:t>
            </a:r>
            <a:endParaRPr sz="800" b="1" i="0" u="none" strike="noStrike" cap="none">
              <a:solidFill>
                <a:schemeClr val="dk1"/>
              </a:solidFill>
            </a:endParaRPr>
          </a:p>
        </p:txBody>
      </p:sp>
      <p:sp>
        <p:nvSpPr>
          <p:cNvPr id="215" name="Google Shape;215;p32"/>
          <p:cNvSpPr txBox="1"/>
          <p:nvPr/>
        </p:nvSpPr>
        <p:spPr>
          <a:xfrm>
            <a:off x="4083686" y="2884322"/>
            <a:ext cx="821100" cy="1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" sz="800" b="1" i="0" u="none" strike="noStrike" cap="none">
                <a:solidFill>
                  <a:schemeClr val="dk1"/>
                </a:solidFill>
              </a:rPr>
              <a:t>Казань</a:t>
            </a:r>
            <a:endParaRPr sz="800" b="1" i="0" u="none" strike="noStrike" cap="none">
              <a:solidFill>
                <a:schemeClr val="dk1"/>
              </a:solidFill>
            </a:endParaRPr>
          </a:p>
        </p:txBody>
      </p:sp>
      <p:sp>
        <p:nvSpPr>
          <p:cNvPr id="216" name="Google Shape;216;p32"/>
          <p:cNvSpPr txBox="1"/>
          <p:nvPr/>
        </p:nvSpPr>
        <p:spPr>
          <a:xfrm>
            <a:off x="4162244" y="3083817"/>
            <a:ext cx="904500" cy="1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" sz="800" b="1" i="0" u="none" strike="noStrike" cap="none">
                <a:solidFill>
                  <a:schemeClr val="dk1"/>
                </a:solidFill>
              </a:rPr>
              <a:t>Ульяновск</a:t>
            </a:r>
            <a:endParaRPr sz="800" b="1" i="0" u="none" strike="noStrike" cap="none">
              <a:solidFill>
                <a:schemeClr val="dk1"/>
              </a:solidFill>
            </a:endParaRPr>
          </a:p>
        </p:txBody>
      </p:sp>
      <p:sp>
        <p:nvSpPr>
          <p:cNvPr id="217" name="Google Shape;217;p32"/>
          <p:cNvSpPr txBox="1"/>
          <p:nvPr/>
        </p:nvSpPr>
        <p:spPr>
          <a:xfrm>
            <a:off x="5466061" y="2600394"/>
            <a:ext cx="1375200" cy="1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" sz="800" b="1" i="0" u="none" strike="noStrike" cap="none">
                <a:solidFill>
                  <a:schemeClr val="dk1"/>
                </a:solidFill>
              </a:rPr>
              <a:t>Новосибирск</a:t>
            </a:r>
            <a:endParaRPr sz="800" b="1" i="0" u="none" strike="noStrike" cap="none">
              <a:solidFill>
                <a:schemeClr val="dk1"/>
              </a:solidFill>
            </a:endParaRPr>
          </a:p>
        </p:txBody>
      </p:sp>
      <p:sp>
        <p:nvSpPr>
          <p:cNvPr id="218" name="Google Shape;218;p32"/>
          <p:cNvSpPr txBox="1"/>
          <p:nvPr/>
        </p:nvSpPr>
        <p:spPr>
          <a:xfrm>
            <a:off x="4837025" y="2684815"/>
            <a:ext cx="625800" cy="1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" sz="800" b="1" i="0" u="none" strike="noStrike" cap="none">
                <a:solidFill>
                  <a:schemeClr val="dk1"/>
                </a:solidFill>
              </a:rPr>
              <a:t>Пермь</a:t>
            </a:r>
            <a:endParaRPr sz="800" b="1" i="0" u="none" strike="noStrike" cap="none">
              <a:solidFill>
                <a:schemeClr val="dk1"/>
              </a:solidFill>
            </a:endParaRPr>
          </a:p>
        </p:txBody>
      </p:sp>
      <p:sp>
        <p:nvSpPr>
          <p:cNvPr id="219" name="Google Shape;219;p32"/>
          <p:cNvSpPr txBox="1"/>
          <p:nvPr/>
        </p:nvSpPr>
        <p:spPr>
          <a:xfrm>
            <a:off x="3378768" y="2718843"/>
            <a:ext cx="729600" cy="1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ru" sz="800" b="1" i="0" u="none" strike="noStrike" cap="none">
                <a:solidFill>
                  <a:schemeClr val="dk1"/>
                </a:solidFill>
              </a:rPr>
              <a:t>Ярославль</a:t>
            </a:r>
            <a:endParaRPr sz="800" b="1" i="0" u="none" strike="noStrike" cap="none">
              <a:solidFill>
                <a:schemeClr val="dk1"/>
              </a:solidFill>
            </a:endParaRPr>
          </a:p>
        </p:txBody>
      </p:sp>
      <p:sp>
        <p:nvSpPr>
          <p:cNvPr id="220" name="Google Shape;220;p32"/>
          <p:cNvSpPr txBox="1"/>
          <p:nvPr/>
        </p:nvSpPr>
        <p:spPr>
          <a:xfrm>
            <a:off x="4015269" y="2560554"/>
            <a:ext cx="1375200" cy="1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" sz="800" b="1" i="0" u="none" strike="noStrike" cap="none">
                <a:solidFill>
                  <a:schemeClr val="dk1"/>
                </a:solidFill>
              </a:rPr>
              <a:t>Н.Новгород</a:t>
            </a:r>
            <a:endParaRPr sz="800" b="1" i="0" u="none" strike="noStrike" cap="none">
              <a:solidFill>
                <a:schemeClr val="dk1"/>
              </a:solidFill>
            </a:endParaRPr>
          </a:p>
        </p:txBody>
      </p:sp>
      <p:sp>
        <p:nvSpPr>
          <p:cNvPr id="221" name="Google Shape;221;p32"/>
          <p:cNvSpPr txBox="1"/>
          <p:nvPr/>
        </p:nvSpPr>
        <p:spPr>
          <a:xfrm>
            <a:off x="4184438" y="3218981"/>
            <a:ext cx="652500" cy="1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" sz="800" b="1" i="0" u="none" strike="noStrike" cap="none">
                <a:solidFill>
                  <a:schemeClr val="dk1"/>
                </a:solidFill>
              </a:rPr>
              <a:t>Тольятти</a:t>
            </a:r>
            <a:endParaRPr sz="800" b="1" i="0" u="none" strike="noStrike" cap="none">
              <a:solidFill>
                <a:schemeClr val="dk1"/>
              </a:solidFill>
            </a:endParaRPr>
          </a:p>
        </p:txBody>
      </p:sp>
      <p:sp>
        <p:nvSpPr>
          <p:cNvPr id="222" name="Google Shape;222;p32"/>
          <p:cNvSpPr txBox="1"/>
          <p:nvPr/>
        </p:nvSpPr>
        <p:spPr>
          <a:xfrm>
            <a:off x="4730493" y="2951091"/>
            <a:ext cx="838800" cy="1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" sz="800" b="1">
                <a:solidFill>
                  <a:schemeClr val="dk1"/>
                </a:solidFill>
              </a:rPr>
              <a:t>Альметьевск </a:t>
            </a:r>
            <a:endParaRPr sz="800" b="1" i="0" u="none" strike="noStrike" cap="none">
              <a:solidFill>
                <a:schemeClr val="dk1"/>
              </a:solidFill>
            </a:endParaRPr>
          </a:p>
        </p:txBody>
      </p:sp>
      <p:sp>
        <p:nvSpPr>
          <p:cNvPr id="223" name="Google Shape;223;p32"/>
          <p:cNvSpPr txBox="1"/>
          <p:nvPr/>
        </p:nvSpPr>
        <p:spPr>
          <a:xfrm>
            <a:off x="5939550" y="2450053"/>
            <a:ext cx="729600" cy="1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" sz="800" b="1">
                <a:solidFill>
                  <a:schemeClr val="dk1"/>
                </a:solidFill>
              </a:rPr>
              <a:t>Красноярск </a:t>
            </a:r>
            <a:endParaRPr sz="800" b="1" i="0" u="none" strike="noStrike" cap="none">
              <a:solidFill>
                <a:schemeClr val="dk1"/>
              </a:solidFill>
            </a:endParaRPr>
          </a:p>
        </p:txBody>
      </p:sp>
      <p:sp>
        <p:nvSpPr>
          <p:cNvPr id="224" name="Google Shape;224;p32"/>
          <p:cNvSpPr txBox="1"/>
          <p:nvPr/>
        </p:nvSpPr>
        <p:spPr>
          <a:xfrm>
            <a:off x="3189121" y="3122906"/>
            <a:ext cx="625800" cy="1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" sz="800" b="1">
                <a:solidFill>
                  <a:schemeClr val="dk1"/>
                </a:solidFill>
              </a:rPr>
              <a:t>Тула</a:t>
            </a:r>
            <a:endParaRPr sz="800" b="1" i="0" u="none" strike="noStrike" cap="none">
              <a:solidFill>
                <a:schemeClr val="dk1"/>
              </a:solidFill>
            </a:endParaRPr>
          </a:p>
        </p:txBody>
      </p:sp>
      <p:sp>
        <p:nvSpPr>
          <p:cNvPr id="225" name="Google Shape;225;p32"/>
          <p:cNvSpPr txBox="1"/>
          <p:nvPr/>
        </p:nvSpPr>
        <p:spPr>
          <a:xfrm>
            <a:off x="668213" y="2294363"/>
            <a:ext cx="1132500" cy="9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400"/>
              <a:buFont typeface="Arial"/>
              <a:buNone/>
            </a:pPr>
            <a:r>
              <a:rPr lang="ru" sz="5400">
                <a:solidFill>
                  <a:srgbClr val="FA573A"/>
                </a:solidFill>
              </a:rPr>
              <a:t>16</a:t>
            </a:r>
            <a:endParaRPr sz="9300" b="1" i="0" u="none" strike="noStrike" cap="none">
              <a:solidFill>
                <a:srgbClr val="FA573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" name="Google Shape;226;p32"/>
          <p:cNvSpPr txBox="1"/>
          <p:nvPr/>
        </p:nvSpPr>
        <p:spPr>
          <a:xfrm>
            <a:off x="324188" y="3194813"/>
            <a:ext cx="1820700" cy="6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200" b="1" i="0" u="none" strike="noStrike" cap="none">
                <a:solidFill>
                  <a:srgbClr val="FA573A"/>
                </a:solidFill>
              </a:rPr>
              <a:t>Регионов России</a:t>
            </a:r>
            <a:endParaRPr sz="1200" b="1" i="0" u="none" strike="noStrike" cap="none">
              <a:solidFill>
                <a:srgbClr val="FA573A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 sz="1200" b="1" i="0" u="none" strike="noStrike" cap="none">
                <a:solidFill>
                  <a:srgbClr val="FA573A"/>
                </a:solidFill>
              </a:rPr>
              <a:t>Прямые пилоты </a:t>
            </a:r>
            <a:br>
              <a:rPr lang="ru" sz="1200" b="1" i="0" u="none" strike="noStrike" cap="none">
                <a:solidFill>
                  <a:srgbClr val="FA573A"/>
                </a:solidFill>
              </a:rPr>
            </a:br>
            <a:r>
              <a:rPr lang="ru" sz="1200" b="1" i="0" u="none" strike="noStrike" cap="none">
                <a:solidFill>
                  <a:srgbClr val="FA573A"/>
                </a:solidFill>
              </a:rPr>
              <a:t>ГК «Астрал» </a:t>
            </a:r>
            <a:endParaRPr sz="1200" b="1" i="0" u="none" strike="noStrike" cap="none">
              <a:solidFill>
                <a:srgbClr val="FA573A"/>
              </a:solidFill>
            </a:endParaRPr>
          </a:p>
        </p:txBody>
      </p:sp>
      <p:sp>
        <p:nvSpPr>
          <p:cNvPr id="227" name="Google Shape;227;p32"/>
          <p:cNvSpPr/>
          <p:nvPr/>
        </p:nvSpPr>
        <p:spPr>
          <a:xfrm>
            <a:off x="668213" y="1266150"/>
            <a:ext cx="1132500" cy="9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ru" sz="5400">
                <a:solidFill>
                  <a:srgbClr val="FA573A"/>
                </a:solidFill>
              </a:rPr>
              <a:t>46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" name="Google Shape;228;p32"/>
          <p:cNvSpPr/>
          <p:nvPr/>
        </p:nvSpPr>
        <p:spPr>
          <a:xfrm>
            <a:off x="611063" y="2039213"/>
            <a:ext cx="1132500" cy="25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13970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 sz="1200" b="1">
                <a:solidFill>
                  <a:srgbClr val="FA573A"/>
                </a:solidFill>
              </a:rPr>
              <a:t>внедрений</a:t>
            </a:r>
            <a:endParaRPr sz="1200" b="1" i="0" u="none" strike="noStrike" cap="none">
              <a:solidFill>
                <a:srgbClr val="FA573A"/>
              </a:solidFill>
            </a:endParaRPr>
          </a:p>
        </p:txBody>
      </p:sp>
      <p:grpSp>
        <p:nvGrpSpPr>
          <p:cNvPr id="229" name="Google Shape;229;p32"/>
          <p:cNvGrpSpPr/>
          <p:nvPr/>
        </p:nvGrpSpPr>
        <p:grpSpPr>
          <a:xfrm>
            <a:off x="2849821" y="2294357"/>
            <a:ext cx="184361" cy="241719"/>
            <a:chOff x="2936997" y="3768334"/>
            <a:chExt cx="339149" cy="444664"/>
          </a:xfrm>
        </p:grpSpPr>
        <p:pic>
          <p:nvPicPr>
            <p:cNvPr id="230" name="Google Shape;230;p3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936997" y="3768334"/>
              <a:ext cx="339149" cy="44466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1" name="Google Shape;231;p32"/>
            <p:cNvSpPr/>
            <p:nvPr/>
          </p:nvSpPr>
          <p:spPr>
            <a:xfrm>
              <a:off x="3011347" y="3808892"/>
              <a:ext cx="184800" cy="184800"/>
            </a:xfrm>
            <a:prstGeom prst="ellipse">
              <a:avLst/>
            </a:prstGeom>
            <a:solidFill>
              <a:srgbClr val="FA5739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2" name="Google Shape;232;p32"/>
          <p:cNvGrpSpPr/>
          <p:nvPr/>
        </p:nvGrpSpPr>
        <p:grpSpPr>
          <a:xfrm>
            <a:off x="3281840" y="2628604"/>
            <a:ext cx="184361" cy="241719"/>
            <a:chOff x="2936997" y="3768334"/>
            <a:chExt cx="339149" cy="444664"/>
          </a:xfrm>
        </p:grpSpPr>
        <p:pic>
          <p:nvPicPr>
            <p:cNvPr id="233" name="Google Shape;233;p3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936997" y="3768334"/>
              <a:ext cx="339149" cy="44466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4" name="Google Shape;234;p32"/>
            <p:cNvSpPr/>
            <p:nvPr/>
          </p:nvSpPr>
          <p:spPr>
            <a:xfrm>
              <a:off x="3011347" y="3808892"/>
              <a:ext cx="184800" cy="184800"/>
            </a:xfrm>
            <a:prstGeom prst="ellipse">
              <a:avLst/>
            </a:prstGeom>
            <a:solidFill>
              <a:srgbClr val="FA5739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5" name="Google Shape;235;p32"/>
          <p:cNvGrpSpPr/>
          <p:nvPr/>
        </p:nvGrpSpPr>
        <p:grpSpPr>
          <a:xfrm>
            <a:off x="3034190" y="2790745"/>
            <a:ext cx="184361" cy="241719"/>
            <a:chOff x="2936997" y="3768334"/>
            <a:chExt cx="339149" cy="444664"/>
          </a:xfrm>
        </p:grpSpPr>
        <p:pic>
          <p:nvPicPr>
            <p:cNvPr id="236" name="Google Shape;236;p3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936997" y="3768334"/>
              <a:ext cx="339149" cy="44466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7" name="Google Shape;237;p32"/>
            <p:cNvSpPr/>
            <p:nvPr/>
          </p:nvSpPr>
          <p:spPr>
            <a:xfrm>
              <a:off x="3011347" y="3808892"/>
              <a:ext cx="184800" cy="184800"/>
            </a:xfrm>
            <a:prstGeom prst="ellipse">
              <a:avLst/>
            </a:prstGeom>
            <a:solidFill>
              <a:srgbClr val="FA5739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8" name="Google Shape;238;p32"/>
          <p:cNvGrpSpPr/>
          <p:nvPr/>
        </p:nvGrpSpPr>
        <p:grpSpPr>
          <a:xfrm>
            <a:off x="3061386" y="3082861"/>
            <a:ext cx="184361" cy="241719"/>
            <a:chOff x="2936997" y="3768334"/>
            <a:chExt cx="339149" cy="444664"/>
          </a:xfrm>
        </p:grpSpPr>
        <p:pic>
          <p:nvPicPr>
            <p:cNvPr id="239" name="Google Shape;239;p3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936997" y="3768334"/>
              <a:ext cx="339149" cy="44466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0" name="Google Shape;240;p32"/>
            <p:cNvSpPr/>
            <p:nvPr/>
          </p:nvSpPr>
          <p:spPr>
            <a:xfrm>
              <a:off x="3011347" y="3808892"/>
              <a:ext cx="184800" cy="184800"/>
            </a:xfrm>
            <a:prstGeom prst="ellipse">
              <a:avLst/>
            </a:prstGeom>
            <a:solidFill>
              <a:srgbClr val="FA5739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41" name="Google Shape;241;p32"/>
          <p:cNvGrpSpPr/>
          <p:nvPr/>
        </p:nvGrpSpPr>
        <p:grpSpPr>
          <a:xfrm>
            <a:off x="3946265" y="2804920"/>
            <a:ext cx="184361" cy="241719"/>
            <a:chOff x="2936997" y="3768334"/>
            <a:chExt cx="339149" cy="444664"/>
          </a:xfrm>
        </p:grpSpPr>
        <p:pic>
          <p:nvPicPr>
            <p:cNvPr id="242" name="Google Shape;242;p3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936997" y="3768334"/>
              <a:ext cx="339149" cy="44466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3" name="Google Shape;243;p32"/>
            <p:cNvSpPr/>
            <p:nvPr/>
          </p:nvSpPr>
          <p:spPr>
            <a:xfrm>
              <a:off x="3011347" y="3808892"/>
              <a:ext cx="184800" cy="184800"/>
            </a:xfrm>
            <a:prstGeom prst="ellipse">
              <a:avLst/>
            </a:prstGeom>
            <a:solidFill>
              <a:srgbClr val="FA5739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44" name="Google Shape;244;p32"/>
          <p:cNvGrpSpPr/>
          <p:nvPr/>
        </p:nvGrpSpPr>
        <p:grpSpPr>
          <a:xfrm>
            <a:off x="3900777" y="2535511"/>
            <a:ext cx="184361" cy="241719"/>
            <a:chOff x="2936997" y="3768334"/>
            <a:chExt cx="339149" cy="444664"/>
          </a:xfrm>
        </p:grpSpPr>
        <p:pic>
          <p:nvPicPr>
            <p:cNvPr id="245" name="Google Shape;245;p3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936997" y="3768334"/>
              <a:ext cx="339149" cy="44466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6" name="Google Shape;246;p32"/>
            <p:cNvSpPr/>
            <p:nvPr/>
          </p:nvSpPr>
          <p:spPr>
            <a:xfrm>
              <a:off x="3011347" y="3808892"/>
              <a:ext cx="184800" cy="184800"/>
            </a:xfrm>
            <a:prstGeom prst="ellipse">
              <a:avLst/>
            </a:prstGeom>
            <a:solidFill>
              <a:srgbClr val="FA5739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47" name="Google Shape;247;p32"/>
          <p:cNvGrpSpPr/>
          <p:nvPr/>
        </p:nvGrpSpPr>
        <p:grpSpPr>
          <a:xfrm>
            <a:off x="4029027" y="3000736"/>
            <a:ext cx="184361" cy="241719"/>
            <a:chOff x="2936997" y="3768334"/>
            <a:chExt cx="339149" cy="444664"/>
          </a:xfrm>
        </p:grpSpPr>
        <p:pic>
          <p:nvPicPr>
            <p:cNvPr id="248" name="Google Shape;248;p3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936997" y="3768334"/>
              <a:ext cx="339149" cy="44466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9" name="Google Shape;249;p32"/>
            <p:cNvSpPr/>
            <p:nvPr/>
          </p:nvSpPr>
          <p:spPr>
            <a:xfrm>
              <a:off x="3011347" y="3808892"/>
              <a:ext cx="184800" cy="184800"/>
            </a:xfrm>
            <a:prstGeom prst="ellipse">
              <a:avLst/>
            </a:prstGeom>
            <a:solidFill>
              <a:srgbClr val="FA5739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50" name="Google Shape;250;p32"/>
          <p:cNvGrpSpPr/>
          <p:nvPr/>
        </p:nvGrpSpPr>
        <p:grpSpPr>
          <a:xfrm>
            <a:off x="4056608" y="3181776"/>
            <a:ext cx="184361" cy="241719"/>
            <a:chOff x="2936997" y="3768334"/>
            <a:chExt cx="339149" cy="444664"/>
          </a:xfrm>
        </p:grpSpPr>
        <p:pic>
          <p:nvPicPr>
            <p:cNvPr id="251" name="Google Shape;251;p3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936997" y="3768334"/>
              <a:ext cx="339149" cy="44466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2" name="Google Shape;252;p32"/>
            <p:cNvSpPr/>
            <p:nvPr/>
          </p:nvSpPr>
          <p:spPr>
            <a:xfrm>
              <a:off x="3011347" y="3808892"/>
              <a:ext cx="184800" cy="184800"/>
            </a:xfrm>
            <a:prstGeom prst="ellipse">
              <a:avLst/>
            </a:prstGeom>
            <a:solidFill>
              <a:srgbClr val="FA5739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53" name="Google Shape;253;p32"/>
          <p:cNvGrpSpPr/>
          <p:nvPr/>
        </p:nvGrpSpPr>
        <p:grpSpPr>
          <a:xfrm>
            <a:off x="4706165" y="2631848"/>
            <a:ext cx="184361" cy="241719"/>
            <a:chOff x="2936997" y="3768334"/>
            <a:chExt cx="339149" cy="444664"/>
          </a:xfrm>
        </p:grpSpPr>
        <p:pic>
          <p:nvPicPr>
            <p:cNvPr id="254" name="Google Shape;254;p3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936997" y="3768334"/>
              <a:ext cx="339149" cy="44466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5" name="Google Shape;255;p32"/>
            <p:cNvSpPr/>
            <p:nvPr/>
          </p:nvSpPr>
          <p:spPr>
            <a:xfrm>
              <a:off x="3011347" y="3808892"/>
              <a:ext cx="184800" cy="184800"/>
            </a:xfrm>
            <a:prstGeom prst="ellipse">
              <a:avLst/>
            </a:prstGeom>
            <a:solidFill>
              <a:srgbClr val="FA5739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56" name="Google Shape;256;p32"/>
          <p:cNvGrpSpPr/>
          <p:nvPr/>
        </p:nvGrpSpPr>
        <p:grpSpPr>
          <a:xfrm>
            <a:off x="4627077" y="2925417"/>
            <a:ext cx="184361" cy="241719"/>
            <a:chOff x="2936997" y="3768334"/>
            <a:chExt cx="339149" cy="444664"/>
          </a:xfrm>
        </p:grpSpPr>
        <p:pic>
          <p:nvPicPr>
            <p:cNvPr id="257" name="Google Shape;257;p3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936997" y="3768334"/>
              <a:ext cx="339149" cy="44466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8" name="Google Shape;258;p32"/>
            <p:cNvSpPr/>
            <p:nvPr/>
          </p:nvSpPr>
          <p:spPr>
            <a:xfrm>
              <a:off x="3011347" y="3808892"/>
              <a:ext cx="184800" cy="184800"/>
            </a:xfrm>
            <a:prstGeom prst="ellipse">
              <a:avLst/>
            </a:prstGeom>
            <a:solidFill>
              <a:srgbClr val="FA5739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59" name="Google Shape;259;p32"/>
          <p:cNvGrpSpPr/>
          <p:nvPr/>
        </p:nvGrpSpPr>
        <p:grpSpPr>
          <a:xfrm>
            <a:off x="5322861" y="2574717"/>
            <a:ext cx="184361" cy="241719"/>
            <a:chOff x="2936997" y="3768334"/>
            <a:chExt cx="339149" cy="444664"/>
          </a:xfrm>
        </p:grpSpPr>
        <p:pic>
          <p:nvPicPr>
            <p:cNvPr id="260" name="Google Shape;260;p3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936997" y="3768334"/>
              <a:ext cx="339149" cy="44466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1" name="Google Shape;261;p32"/>
            <p:cNvSpPr/>
            <p:nvPr/>
          </p:nvSpPr>
          <p:spPr>
            <a:xfrm>
              <a:off x="3011347" y="3808892"/>
              <a:ext cx="184800" cy="184800"/>
            </a:xfrm>
            <a:prstGeom prst="ellipse">
              <a:avLst/>
            </a:prstGeom>
            <a:solidFill>
              <a:srgbClr val="FA5739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62" name="Google Shape;262;p32"/>
          <p:cNvGrpSpPr/>
          <p:nvPr/>
        </p:nvGrpSpPr>
        <p:grpSpPr>
          <a:xfrm>
            <a:off x="5794996" y="2387704"/>
            <a:ext cx="184361" cy="241719"/>
            <a:chOff x="2936997" y="3768334"/>
            <a:chExt cx="339149" cy="444664"/>
          </a:xfrm>
        </p:grpSpPr>
        <p:pic>
          <p:nvPicPr>
            <p:cNvPr id="263" name="Google Shape;263;p3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936997" y="3768334"/>
              <a:ext cx="339149" cy="44466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4" name="Google Shape;264;p32"/>
            <p:cNvSpPr/>
            <p:nvPr/>
          </p:nvSpPr>
          <p:spPr>
            <a:xfrm>
              <a:off x="3011347" y="3808892"/>
              <a:ext cx="184800" cy="184800"/>
            </a:xfrm>
            <a:prstGeom prst="ellipse">
              <a:avLst/>
            </a:prstGeom>
            <a:solidFill>
              <a:srgbClr val="FA5739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65" name="Google Shape;265;p32"/>
          <p:cNvGrpSpPr/>
          <p:nvPr/>
        </p:nvGrpSpPr>
        <p:grpSpPr>
          <a:xfrm>
            <a:off x="5983227" y="2977261"/>
            <a:ext cx="184361" cy="241719"/>
            <a:chOff x="2936997" y="3768334"/>
            <a:chExt cx="339149" cy="444664"/>
          </a:xfrm>
        </p:grpSpPr>
        <p:pic>
          <p:nvPicPr>
            <p:cNvPr id="266" name="Google Shape;266;p3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936997" y="3768334"/>
              <a:ext cx="339149" cy="44466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7" name="Google Shape;267;p32"/>
            <p:cNvSpPr/>
            <p:nvPr/>
          </p:nvSpPr>
          <p:spPr>
            <a:xfrm>
              <a:off x="3011347" y="3808892"/>
              <a:ext cx="184800" cy="184800"/>
            </a:xfrm>
            <a:prstGeom prst="ellipse">
              <a:avLst/>
            </a:prstGeom>
            <a:solidFill>
              <a:srgbClr val="FA5739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68" name="Google Shape;268;p32"/>
          <p:cNvSpPr txBox="1"/>
          <p:nvPr/>
        </p:nvSpPr>
        <p:spPr>
          <a:xfrm>
            <a:off x="7455254" y="4067450"/>
            <a:ext cx="1174500" cy="17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5" tIns="25700" rIns="51425" bIns="2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 sz="800" b="1">
                <a:solidFill>
                  <a:srgbClr val="000000"/>
                </a:solidFill>
              </a:rPr>
              <a:t>Владивосток</a:t>
            </a:r>
            <a:endParaRPr sz="800" b="1" i="0" u="none" strike="noStrike" cap="none">
              <a:solidFill>
                <a:srgbClr val="000000"/>
              </a:solidFill>
            </a:endParaRPr>
          </a:p>
        </p:txBody>
      </p:sp>
      <p:grpSp>
        <p:nvGrpSpPr>
          <p:cNvPr id="269" name="Google Shape;269;p32"/>
          <p:cNvGrpSpPr/>
          <p:nvPr/>
        </p:nvGrpSpPr>
        <p:grpSpPr>
          <a:xfrm>
            <a:off x="7313874" y="3937744"/>
            <a:ext cx="184361" cy="241719"/>
            <a:chOff x="2969385" y="3551139"/>
            <a:chExt cx="339149" cy="444664"/>
          </a:xfrm>
        </p:grpSpPr>
        <p:pic>
          <p:nvPicPr>
            <p:cNvPr id="270" name="Google Shape;270;p3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969385" y="3551139"/>
              <a:ext cx="339149" cy="44466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1" name="Google Shape;271;p32"/>
            <p:cNvSpPr/>
            <p:nvPr/>
          </p:nvSpPr>
          <p:spPr>
            <a:xfrm>
              <a:off x="3046626" y="3588805"/>
              <a:ext cx="184800" cy="184800"/>
            </a:xfrm>
            <a:prstGeom prst="ellipse">
              <a:avLst/>
            </a:prstGeom>
            <a:solidFill>
              <a:srgbClr val="FA5739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33"/>
          <p:cNvSpPr/>
          <p:nvPr/>
        </p:nvSpPr>
        <p:spPr>
          <a:xfrm>
            <a:off x="3435450" y="4712703"/>
            <a:ext cx="2744100" cy="430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33"/>
          <p:cNvSpPr/>
          <p:nvPr/>
        </p:nvSpPr>
        <p:spPr>
          <a:xfrm>
            <a:off x="0" y="3475999"/>
            <a:ext cx="9144000" cy="627600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79" name="Google Shape;279;p33"/>
          <p:cNvCxnSpPr>
            <a:stCxn id="278" idx="1"/>
          </p:cNvCxnSpPr>
          <p:nvPr/>
        </p:nvCxnSpPr>
        <p:spPr>
          <a:xfrm>
            <a:off x="0" y="3789799"/>
            <a:ext cx="9307200" cy="9300"/>
          </a:xfrm>
          <a:prstGeom prst="straightConnector1">
            <a:avLst/>
          </a:prstGeom>
          <a:noFill/>
          <a:ln w="57150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</p:cxnSp>
      <p:sp>
        <p:nvSpPr>
          <p:cNvPr id="280" name="Google Shape;280;p33"/>
          <p:cNvSpPr/>
          <p:nvPr/>
        </p:nvSpPr>
        <p:spPr>
          <a:xfrm>
            <a:off x="6351958" y="4989273"/>
            <a:ext cx="177900" cy="246600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1" name="Google Shape;281;p33"/>
          <p:cNvSpPr/>
          <p:nvPr/>
        </p:nvSpPr>
        <p:spPr>
          <a:xfrm rot="-2768609">
            <a:off x="4633810" y="885194"/>
            <a:ext cx="3614177" cy="3614177"/>
          </a:xfrm>
          <a:prstGeom prst="roundRect">
            <a:avLst>
              <a:gd name="adj" fmla="val 16667"/>
            </a:avLst>
          </a:prstGeom>
          <a:solidFill>
            <a:srgbClr val="FA573A"/>
          </a:solidFill>
          <a:ln w="25400" cap="flat" cmpd="sng">
            <a:solidFill>
              <a:srgbClr val="FA573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2" name="Google Shape;282;p33"/>
          <p:cNvSpPr/>
          <p:nvPr/>
        </p:nvSpPr>
        <p:spPr>
          <a:xfrm rot="-2768790">
            <a:off x="4808132" y="1059468"/>
            <a:ext cx="3265366" cy="3265366"/>
          </a:xfrm>
          <a:prstGeom prst="roundRect">
            <a:avLst>
              <a:gd name="adj" fmla="val 16667"/>
            </a:avLst>
          </a:prstGeom>
          <a:solidFill>
            <a:srgbClr val="FA573A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1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3" name="Google Shape;283;p33"/>
          <p:cNvSpPr txBox="1"/>
          <p:nvPr/>
        </p:nvSpPr>
        <p:spPr>
          <a:xfrm>
            <a:off x="409950" y="360536"/>
            <a:ext cx="8495400" cy="6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 b="1">
                <a:solidFill>
                  <a:srgbClr val="072D57"/>
                </a:solidFill>
              </a:rPr>
              <a:t>Транспортная стратегия </a:t>
            </a:r>
            <a:endParaRPr sz="3000" b="1">
              <a:solidFill>
                <a:srgbClr val="072D57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 b="1">
                <a:solidFill>
                  <a:srgbClr val="072D57"/>
                </a:solidFill>
              </a:rPr>
              <a:t>РФ 2035</a:t>
            </a:r>
            <a:endParaRPr sz="1500" b="0" i="0" u="none" strike="noStrike" cap="none">
              <a:solidFill>
                <a:srgbClr val="002060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284" name="Google Shape;284;p33"/>
          <p:cNvSpPr txBox="1"/>
          <p:nvPr/>
        </p:nvSpPr>
        <p:spPr>
          <a:xfrm>
            <a:off x="409950" y="1457126"/>
            <a:ext cx="3696600" cy="9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5" tIns="25700" rIns="51425" bIns="2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>
                <a:solidFill>
                  <a:srgbClr val="072D57"/>
                </a:solidFill>
              </a:rPr>
              <a:t>Распоряжение Правительства Российской Федерации от 27 ноября 2021 года №3363-р  "Об утверждении Транспортной стратегии Российской Федерации до 2030 года с прогнозом на период до 2035 года"</a:t>
            </a:r>
            <a:endParaRPr sz="800"/>
          </a:p>
        </p:txBody>
      </p:sp>
      <p:sp>
        <p:nvSpPr>
          <p:cNvPr id="285" name="Google Shape;285;p33"/>
          <p:cNvSpPr txBox="1"/>
          <p:nvPr/>
        </p:nvSpPr>
        <p:spPr>
          <a:xfrm rot="2700196">
            <a:off x="6472375" y="1555830"/>
            <a:ext cx="3726523" cy="346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" sz="1800" b="1" i="0" u="none" strike="noStrike" cap="none">
                <a:solidFill>
                  <a:srgbClr val="002060"/>
                </a:solidFill>
              </a:rPr>
              <a:t>Основные </a:t>
            </a:r>
            <a:r>
              <a:rPr lang="ru" sz="1800" b="1">
                <a:solidFill>
                  <a:srgbClr val="002060"/>
                </a:solidFill>
              </a:rPr>
              <a:t>тренды</a:t>
            </a:r>
            <a:endParaRPr sz="1800" b="1" i="0" u="none" strike="noStrike" cap="none">
              <a:solidFill>
                <a:srgbClr val="002060"/>
              </a:solidFill>
            </a:endParaRPr>
          </a:p>
        </p:txBody>
      </p:sp>
      <p:sp>
        <p:nvSpPr>
          <p:cNvPr id="286" name="Google Shape;286;p33"/>
          <p:cNvSpPr/>
          <p:nvPr/>
        </p:nvSpPr>
        <p:spPr>
          <a:xfrm>
            <a:off x="4961963" y="3009299"/>
            <a:ext cx="3039600" cy="55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889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 i="0" u="none" strike="noStrike" cap="none">
                <a:solidFill>
                  <a:schemeClr val="lt1"/>
                </a:solidFill>
              </a:rPr>
              <a:t>Логистический аутсорсинг</a:t>
            </a:r>
            <a:endParaRPr sz="1100"/>
          </a:p>
          <a:p>
            <a:pPr marL="342900" marR="0" lvl="0" indent="-1651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B1DF"/>
              </a:buClr>
              <a:buSzPts val="1500"/>
              <a:buFont typeface="Arial"/>
              <a:buNone/>
            </a:pPr>
            <a:endParaRPr sz="1100" i="0" u="none" strike="noStrike" cap="none">
              <a:solidFill>
                <a:schemeClr val="lt1"/>
              </a:solidFill>
            </a:endParaRPr>
          </a:p>
          <a:p>
            <a:pPr marL="889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 i="0" u="none" strike="noStrike" cap="none">
                <a:solidFill>
                  <a:schemeClr val="lt1"/>
                </a:solidFill>
              </a:rPr>
              <a:t>Евразийская экономическая интеграция</a:t>
            </a:r>
            <a:endParaRPr sz="1100" u="sng"/>
          </a:p>
        </p:txBody>
      </p:sp>
      <p:sp>
        <p:nvSpPr>
          <p:cNvPr id="287" name="Google Shape;287;p33"/>
          <p:cNvSpPr txBox="1"/>
          <p:nvPr/>
        </p:nvSpPr>
        <p:spPr>
          <a:xfrm>
            <a:off x="585274" y="4219123"/>
            <a:ext cx="887100" cy="2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" sz="1400" b="1" i="0" u="none" strike="noStrike" cap="none">
                <a:solidFill>
                  <a:srgbClr val="FA573A"/>
                </a:solidFill>
              </a:rPr>
              <a:t>Этап 1</a:t>
            </a:r>
            <a:endParaRPr sz="1200" b="1" i="0" u="none" strike="noStrike" cap="none">
              <a:solidFill>
                <a:srgbClr val="FA573A"/>
              </a:solidFill>
            </a:endParaRPr>
          </a:p>
        </p:txBody>
      </p:sp>
      <p:sp>
        <p:nvSpPr>
          <p:cNvPr id="288" name="Google Shape;288;p33"/>
          <p:cNvSpPr txBox="1"/>
          <p:nvPr/>
        </p:nvSpPr>
        <p:spPr>
          <a:xfrm>
            <a:off x="585274" y="3055241"/>
            <a:ext cx="10431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" sz="1200" b="1" i="0" u="none" strike="noStrike" cap="none">
                <a:solidFill>
                  <a:srgbClr val="1DB1DF"/>
                </a:solidFill>
              </a:rPr>
              <a:t>2021 - 2024</a:t>
            </a:r>
            <a:r>
              <a:rPr lang="ru" sz="1200" b="1" i="0" u="none" strike="noStrike" cap="none">
                <a:solidFill>
                  <a:srgbClr val="1DB1DF"/>
                </a:solidFill>
                <a:latin typeface="Manrope"/>
                <a:ea typeface="Manrope"/>
                <a:cs typeface="Manrope"/>
                <a:sym typeface="Manrope"/>
              </a:rPr>
              <a:t> </a:t>
            </a:r>
            <a:endParaRPr sz="1100" b="1" i="0" u="none" strike="noStrike" cap="none">
              <a:solidFill>
                <a:srgbClr val="1DB1DF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289" name="Google Shape;289;p33"/>
          <p:cNvSpPr txBox="1"/>
          <p:nvPr/>
        </p:nvSpPr>
        <p:spPr>
          <a:xfrm>
            <a:off x="1713986" y="3055250"/>
            <a:ext cx="10431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" sz="1200" b="1" i="0" u="none" strike="noStrike" cap="none">
                <a:solidFill>
                  <a:srgbClr val="1DB1DF"/>
                </a:solidFill>
              </a:rPr>
              <a:t>2025 - 2030</a:t>
            </a:r>
            <a:r>
              <a:rPr lang="ru" sz="1200" b="1" i="0" u="none" strike="noStrike" cap="none">
                <a:solidFill>
                  <a:srgbClr val="1DB1DF"/>
                </a:solidFill>
                <a:latin typeface="Manrope"/>
                <a:ea typeface="Manrope"/>
                <a:cs typeface="Manrope"/>
                <a:sym typeface="Manrope"/>
              </a:rPr>
              <a:t> </a:t>
            </a:r>
            <a:endParaRPr sz="1100" b="1" i="0" u="none" strike="noStrike" cap="none">
              <a:solidFill>
                <a:srgbClr val="1DB1DF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290" name="Google Shape;290;p33"/>
          <p:cNvSpPr txBox="1"/>
          <p:nvPr/>
        </p:nvSpPr>
        <p:spPr>
          <a:xfrm>
            <a:off x="2842699" y="3055250"/>
            <a:ext cx="10431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" sz="1200" b="1" i="0" u="none" strike="noStrike" cap="none">
                <a:solidFill>
                  <a:srgbClr val="1DB1DF"/>
                </a:solidFill>
              </a:rPr>
              <a:t>2031 - 2035</a:t>
            </a:r>
            <a:r>
              <a:rPr lang="ru" sz="1200" b="1" i="0" u="none" strike="noStrike" cap="none">
                <a:solidFill>
                  <a:srgbClr val="1DB1DF"/>
                </a:solidFill>
                <a:latin typeface="Manrope"/>
                <a:ea typeface="Manrope"/>
                <a:cs typeface="Manrope"/>
                <a:sym typeface="Manrope"/>
              </a:rPr>
              <a:t> </a:t>
            </a:r>
            <a:endParaRPr sz="1100" b="1" i="0" u="none" strike="noStrike" cap="none">
              <a:solidFill>
                <a:srgbClr val="1DB1DF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291" name="Google Shape;291;p33"/>
          <p:cNvSpPr txBox="1"/>
          <p:nvPr/>
        </p:nvSpPr>
        <p:spPr>
          <a:xfrm>
            <a:off x="1713986" y="4219123"/>
            <a:ext cx="887100" cy="2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" sz="1400" b="1" i="0" u="none" strike="noStrike" cap="none">
                <a:solidFill>
                  <a:srgbClr val="FA573A"/>
                </a:solidFill>
              </a:rPr>
              <a:t>Этап 2</a:t>
            </a:r>
            <a:endParaRPr sz="1200" b="1" i="0" u="none" strike="noStrike" cap="none">
              <a:solidFill>
                <a:srgbClr val="FA573A"/>
              </a:solidFill>
            </a:endParaRPr>
          </a:p>
        </p:txBody>
      </p:sp>
      <p:sp>
        <p:nvSpPr>
          <p:cNvPr id="292" name="Google Shape;292;p33"/>
          <p:cNvSpPr txBox="1"/>
          <p:nvPr/>
        </p:nvSpPr>
        <p:spPr>
          <a:xfrm>
            <a:off x="2842699" y="4219123"/>
            <a:ext cx="887100" cy="2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" sz="1400" b="1" i="0" u="none" strike="noStrike" cap="none">
                <a:solidFill>
                  <a:srgbClr val="FA573A"/>
                </a:solidFill>
              </a:rPr>
              <a:t>Этап 3</a:t>
            </a:r>
            <a:endParaRPr sz="1200" b="1" i="0" u="none" strike="noStrike" cap="none">
              <a:solidFill>
                <a:srgbClr val="FA573A"/>
              </a:solidFill>
            </a:endParaRPr>
          </a:p>
        </p:txBody>
      </p:sp>
      <p:pic>
        <p:nvPicPr>
          <p:cNvPr id="293" name="Google Shape;293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391782">
            <a:off x="903064" y="3359295"/>
            <a:ext cx="708795" cy="70879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94" name="Google Shape;294;p33"/>
          <p:cNvCxnSpPr/>
          <p:nvPr/>
        </p:nvCxnSpPr>
        <p:spPr>
          <a:xfrm>
            <a:off x="1628374" y="3066352"/>
            <a:ext cx="0" cy="1429800"/>
          </a:xfrm>
          <a:prstGeom prst="straightConnector1">
            <a:avLst/>
          </a:prstGeom>
          <a:noFill/>
          <a:ln w="9525" cap="flat" cmpd="sng">
            <a:solidFill>
              <a:srgbClr val="00B0F0"/>
            </a:solidFill>
            <a:prstDash val="lgDash"/>
            <a:round/>
            <a:headEnd type="none" w="sm" len="sm"/>
            <a:tailEnd type="none" w="sm" len="sm"/>
          </a:ln>
        </p:spPr>
      </p:cxnSp>
      <p:cxnSp>
        <p:nvCxnSpPr>
          <p:cNvPr id="295" name="Google Shape;295;p33"/>
          <p:cNvCxnSpPr/>
          <p:nvPr/>
        </p:nvCxnSpPr>
        <p:spPr>
          <a:xfrm>
            <a:off x="2757086" y="3084245"/>
            <a:ext cx="0" cy="1429800"/>
          </a:xfrm>
          <a:prstGeom prst="straightConnector1">
            <a:avLst/>
          </a:prstGeom>
          <a:noFill/>
          <a:ln w="9525" cap="flat" cmpd="sng">
            <a:solidFill>
              <a:srgbClr val="00B0F0"/>
            </a:solidFill>
            <a:prstDash val="lgDash"/>
            <a:round/>
            <a:headEnd type="none" w="sm" len="sm"/>
            <a:tailEnd type="none" w="sm" len="sm"/>
          </a:ln>
        </p:spPr>
      </p:cxnSp>
      <p:sp>
        <p:nvSpPr>
          <p:cNvPr id="296" name="Google Shape;296;p33"/>
          <p:cNvSpPr/>
          <p:nvPr/>
        </p:nvSpPr>
        <p:spPr>
          <a:xfrm>
            <a:off x="5616544" y="1065617"/>
            <a:ext cx="1554000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889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 i="0" u="sng" strike="noStrike" cap="none">
                <a:solidFill>
                  <a:schemeClr val="lt1"/>
                </a:solidFill>
              </a:rPr>
              <a:t>Цифровизация грузовых перевозо</a:t>
            </a:r>
            <a:r>
              <a:rPr lang="ru" sz="1100" i="0" u="none" strike="noStrike" cap="none">
                <a:solidFill>
                  <a:schemeClr val="lt1"/>
                </a:solidFill>
              </a:rPr>
              <a:t>к</a:t>
            </a:r>
            <a:endParaRPr sz="1100">
              <a:solidFill>
                <a:schemeClr val="lt1"/>
              </a:solidFill>
            </a:endParaRPr>
          </a:p>
        </p:txBody>
      </p:sp>
      <p:sp>
        <p:nvSpPr>
          <p:cNvPr id="297" name="Google Shape;297;p33"/>
          <p:cNvSpPr/>
          <p:nvPr/>
        </p:nvSpPr>
        <p:spPr>
          <a:xfrm>
            <a:off x="5426381" y="3712425"/>
            <a:ext cx="2029200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889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 i="0" u="none" strike="noStrike" cap="none">
                <a:solidFill>
                  <a:schemeClr val="lt1"/>
                </a:solidFill>
              </a:rPr>
              <a:t>Цифровизация управления транспортным комплексом</a:t>
            </a:r>
            <a:endParaRPr sz="1100"/>
          </a:p>
        </p:txBody>
      </p:sp>
      <p:sp>
        <p:nvSpPr>
          <p:cNvPr id="298" name="Google Shape;298;p33"/>
          <p:cNvSpPr/>
          <p:nvPr/>
        </p:nvSpPr>
        <p:spPr>
          <a:xfrm>
            <a:off x="4827118" y="2559876"/>
            <a:ext cx="3227400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889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 i="0" u="none" strike="noStrike" cap="none">
                <a:solidFill>
                  <a:schemeClr val="lt1"/>
                </a:solidFill>
              </a:rPr>
              <a:t>Цифровизация жизненного цикла инфраструктуры и транспортных средств</a:t>
            </a:r>
            <a:endParaRPr sz="1100"/>
          </a:p>
        </p:txBody>
      </p:sp>
      <p:sp>
        <p:nvSpPr>
          <p:cNvPr id="299" name="Google Shape;299;p33"/>
          <p:cNvSpPr/>
          <p:nvPr/>
        </p:nvSpPr>
        <p:spPr>
          <a:xfrm>
            <a:off x="5128388" y="1556963"/>
            <a:ext cx="2625000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8890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 u="sng">
                <a:solidFill>
                  <a:schemeClr val="lt1"/>
                </a:solidFill>
              </a:rPr>
              <a:t>Мультимодальные международные перевозки</a:t>
            </a:r>
            <a:endParaRPr sz="1100" u="sng">
              <a:solidFill>
                <a:schemeClr val="dk1"/>
              </a:solidFill>
            </a:endParaRPr>
          </a:p>
          <a:p>
            <a:pPr marL="342900" lvl="0" indent="-165100" algn="ctr" rtl="0">
              <a:spcBef>
                <a:spcPts val="0"/>
              </a:spcBef>
              <a:spcAft>
                <a:spcPts val="0"/>
              </a:spcAft>
              <a:buSzPts val="1500"/>
              <a:buNone/>
            </a:pPr>
            <a:endParaRPr sz="1100" u="sng">
              <a:solidFill>
                <a:schemeClr val="lt1"/>
              </a:solidFill>
            </a:endParaRPr>
          </a:p>
          <a:p>
            <a:pPr marL="8890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 u="sng">
                <a:solidFill>
                  <a:schemeClr val="lt1"/>
                </a:solidFill>
              </a:rPr>
              <a:t>Цифровизация пассажирских перевозок</a:t>
            </a:r>
            <a:endParaRPr sz="11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34"/>
          <p:cNvSpPr txBox="1"/>
          <p:nvPr/>
        </p:nvSpPr>
        <p:spPr>
          <a:xfrm>
            <a:off x="409950" y="360536"/>
            <a:ext cx="8495400" cy="6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 b="1">
                <a:solidFill>
                  <a:srgbClr val="072D57"/>
                </a:solidFill>
              </a:rPr>
              <a:t>Законодательная </a:t>
            </a:r>
            <a:endParaRPr sz="3000" b="1">
              <a:solidFill>
                <a:srgbClr val="072D57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 b="1">
                <a:solidFill>
                  <a:srgbClr val="072D57"/>
                </a:solidFill>
              </a:rPr>
              <a:t>база</a:t>
            </a:r>
            <a:endParaRPr sz="3000" b="1">
              <a:solidFill>
                <a:srgbClr val="072D57"/>
              </a:solidFill>
            </a:endParaRPr>
          </a:p>
        </p:txBody>
      </p:sp>
      <p:sp>
        <p:nvSpPr>
          <p:cNvPr id="305" name="Google Shape;305;p34"/>
          <p:cNvSpPr/>
          <p:nvPr/>
        </p:nvSpPr>
        <p:spPr>
          <a:xfrm>
            <a:off x="265690" y="3283810"/>
            <a:ext cx="4074300" cy="974700"/>
          </a:xfrm>
          <a:prstGeom prst="roundRect">
            <a:avLst>
              <a:gd name="adj" fmla="val 16667"/>
            </a:avLst>
          </a:prstGeom>
          <a:solidFill>
            <a:srgbClr val="FA5739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6" name="Google Shape;306;p34"/>
          <p:cNvSpPr txBox="1"/>
          <p:nvPr/>
        </p:nvSpPr>
        <p:spPr>
          <a:xfrm>
            <a:off x="418915" y="1285309"/>
            <a:ext cx="4540200" cy="55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ru" sz="1500" b="1">
                <a:solidFill>
                  <a:srgbClr val="072D57"/>
                </a:solidFill>
              </a:rPr>
              <a:t>Нормативно-правовые акты регулируют:</a:t>
            </a:r>
            <a:endParaRPr sz="1500" b="1" i="0" u="none" strike="noStrike" cap="none">
              <a:solidFill>
                <a:srgbClr val="072D57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72D57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307" name="Google Shape;307;p34"/>
          <p:cNvSpPr txBox="1"/>
          <p:nvPr/>
        </p:nvSpPr>
        <p:spPr>
          <a:xfrm>
            <a:off x="919406" y="3364307"/>
            <a:ext cx="2766900" cy="5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" sz="1400" i="0" u="none" strike="noStrike" cap="none">
                <a:solidFill>
                  <a:schemeClr val="lt1"/>
                </a:solidFill>
              </a:rPr>
              <a:t>Электронные перевозочные документы утверждены</a:t>
            </a:r>
            <a:endParaRPr sz="2100" b="1" i="0" u="none" strike="noStrike" cap="none">
              <a:solidFill>
                <a:schemeClr val="lt1"/>
              </a:solidFill>
            </a:endParaRPr>
          </a:p>
        </p:txBody>
      </p:sp>
      <p:sp>
        <p:nvSpPr>
          <p:cNvPr id="308" name="Google Shape;308;p34"/>
          <p:cNvSpPr/>
          <p:nvPr/>
        </p:nvSpPr>
        <p:spPr>
          <a:xfrm>
            <a:off x="359531" y="3547649"/>
            <a:ext cx="447000" cy="447000"/>
          </a:xfrm>
          <a:prstGeom prst="ellipse">
            <a:avLst/>
          </a:prstGeom>
          <a:noFill/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"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!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9" name="Google Shape;309;p34"/>
          <p:cNvSpPr txBox="1"/>
          <p:nvPr/>
        </p:nvSpPr>
        <p:spPr>
          <a:xfrm>
            <a:off x="582952" y="1806617"/>
            <a:ext cx="3811800" cy="13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342900" marR="0" lvl="0" indent="-2413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ru" sz="1200" i="0" u="none" strike="noStrike" cap="none">
                <a:solidFill>
                  <a:schemeClr val="dk1"/>
                </a:solidFill>
              </a:rPr>
              <a:t>Порядок обмена ЭПД между участниками </a:t>
            </a:r>
            <a:endParaRPr sz="1200" i="0" u="none" strike="noStrike" cap="none">
              <a:solidFill>
                <a:schemeClr val="dk1"/>
              </a:solidFill>
            </a:endParaRPr>
          </a:p>
          <a:p>
            <a:pPr marL="34290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 i="0" u="none" strike="noStrike" cap="none">
                <a:solidFill>
                  <a:schemeClr val="dk1"/>
                </a:solidFill>
              </a:rPr>
              <a:t>и ГИС ЭПД</a:t>
            </a:r>
            <a:r>
              <a:rPr lang="ru" sz="500" i="0" u="none" strike="noStrike" cap="none">
                <a:solidFill>
                  <a:schemeClr val="dk1"/>
                </a:solidFill>
              </a:rPr>
              <a:t> </a:t>
            </a:r>
            <a:endParaRPr sz="500" i="0" u="none" strike="noStrike" cap="none">
              <a:solidFill>
                <a:schemeClr val="dk1"/>
              </a:solidFill>
            </a:endParaRPr>
          </a:p>
          <a:p>
            <a:pPr marL="342900" marR="0" lvl="0" indent="-2413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ru" sz="1200">
                <a:solidFill>
                  <a:schemeClr val="dk1"/>
                </a:solidFill>
              </a:rPr>
              <a:t>Форматы ЭПД</a:t>
            </a:r>
            <a:endParaRPr sz="1200">
              <a:solidFill>
                <a:schemeClr val="dk1"/>
              </a:solidFill>
            </a:endParaRPr>
          </a:p>
          <a:p>
            <a:pPr marL="342900" marR="0" lvl="0" indent="-2413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ru" sz="1200">
                <a:solidFill>
                  <a:schemeClr val="dk1"/>
                </a:solidFill>
              </a:rPr>
              <a:t>Требования к ИС ЭПД и Операторам ИС ЭПД</a:t>
            </a:r>
            <a:endParaRPr sz="1200">
              <a:solidFill>
                <a:schemeClr val="dk1"/>
              </a:solidFill>
            </a:endParaRPr>
          </a:p>
          <a:p>
            <a:pPr marL="342900" marR="0" lvl="0" indent="-2413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ru" sz="1200">
                <a:solidFill>
                  <a:schemeClr val="dk1"/>
                </a:solidFill>
              </a:rPr>
              <a:t>Подписывать можно УКЭП и УНЭП-Госключ</a:t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310" name="Google Shape;310;p34"/>
          <p:cNvSpPr/>
          <p:nvPr/>
        </p:nvSpPr>
        <p:spPr>
          <a:xfrm>
            <a:off x="5132028" y="3602276"/>
            <a:ext cx="445200" cy="445200"/>
          </a:xfrm>
          <a:prstGeom prst="ellipse">
            <a:avLst/>
          </a:prstGeom>
          <a:solidFill>
            <a:srgbClr val="1DB1DF"/>
          </a:solidFill>
          <a:ln w="25400" cap="flat" cmpd="sng">
            <a:solidFill>
              <a:srgbClr val="1DB1D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11" name="Google Shape;311;p34"/>
          <p:cNvSpPr/>
          <p:nvPr/>
        </p:nvSpPr>
        <p:spPr>
          <a:xfrm>
            <a:off x="5132028" y="2830406"/>
            <a:ext cx="445200" cy="445200"/>
          </a:xfrm>
          <a:prstGeom prst="ellipse">
            <a:avLst/>
          </a:prstGeom>
          <a:solidFill>
            <a:srgbClr val="1DB1DF"/>
          </a:solidFill>
          <a:ln w="25400" cap="flat" cmpd="sng">
            <a:solidFill>
              <a:srgbClr val="1DB1D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12" name="Google Shape;312;p34"/>
          <p:cNvSpPr/>
          <p:nvPr/>
        </p:nvSpPr>
        <p:spPr>
          <a:xfrm>
            <a:off x="5112644" y="2093768"/>
            <a:ext cx="445200" cy="445200"/>
          </a:xfrm>
          <a:prstGeom prst="ellipse">
            <a:avLst/>
          </a:prstGeom>
          <a:solidFill>
            <a:srgbClr val="1DB1DF"/>
          </a:solidFill>
          <a:ln w="25400" cap="flat" cmpd="sng">
            <a:solidFill>
              <a:srgbClr val="1DB1D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13" name="Google Shape;313;p34"/>
          <p:cNvSpPr/>
          <p:nvPr/>
        </p:nvSpPr>
        <p:spPr>
          <a:xfrm>
            <a:off x="6811754" y="2092388"/>
            <a:ext cx="445200" cy="445200"/>
          </a:xfrm>
          <a:prstGeom prst="ellipse">
            <a:avLst/>
          </a:prstGeom>
          <a:solidFill>
            <a:srgbClr val="FA573A"/>
          </a:solidFill>
          <a:ln w="25400" cap="flat" cmpd="sng">
            <a:solidFill>
              <a:srgbClr val="FA573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14" name="Google Shape;314;p34"/>
          <p:cNvSpPr/>
          <p:nvPr/>
        </p:nvSpPr>
        <p:spPr>
          <a:xfrm>
            <a:off x="6811577" y="2815490"/>
            <a:ext cx="445200" cy="445200"/>
          </a:xfrm>
          <a:prstGeom prst="ellipse">
            <a:avLst/>
          </a:prstGeom>
          <a:solidFill>
            <a:srgbClr val="FA573A"/>
          </a:solidFill>
          <a:ln w="25400" cap="flat" cmpd="sng">
            <a:solidFill>
              <a:srgbClr val="FA573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15" name="Google Shape;315;p34"/>
          <p:cNvSpPr/>
          <p:nvPr/>
        </p:nvSpPr>
        <p:spPr>
          <a:xfrm>
            <a:off x="6811577" y="3596190"/>
            <a:ext cx="445200" cy="445200"/>
          </a:xfrm>
          <a:prstGeom prst="ellipse">
            <a:avLst/>
          </a:prstGeom>
          <a:solidFill>
            <a:srgbClr val="FA573A"/>
          </a:solidFill>
          <a:ln w="25400" cap="flat" cmpd="sng">
            <a:solidFill>
              <a:srgbClr val="FA573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16" name="Google Shape;316;p34"/>
          <p:cNvSpPr txBox="1"/>
          <p:nvPr/>
        </p:nvSpPr>
        <p:spPr>
          <a:xfrm>
            <a:off x="5659304" y="2204811"/>
            <a:ext cx="13920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 sz="1200" b="1"/>
              <a:t>ЭТрН</a:t>
            </a:r>
            <a:endParaRPr sz="1200" b="1" i="0" u="none" strike="noStrike" cap="none">
              <a:solidFill>
                <a:srgbClr val="000000"/>
              </a:solidFill>
            </a:endParaRPr>
          </a:p>
        </p:txBody>
      </p:sp>
      <p:sp>
        <p:nvSpPr>
          <p:cNvPr id="317" name="Google Shape;317;p34"/>
          <p:cNvSpPr txBox="1"/>
          <p:nvPr/>
        </p:nvSpPr>
        <p:spPr>
          <a:xfrm>
            <a:off x="5659304" y="2926425"/>
            <a:ext cx="11328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 sz="1200" b="1"/>
              <a:t>ЭСВ</a:t>
            </a:r>
            <a:endParaRPr sz="1200" b="1" i="0" u="none" strike="noStrike" cap="none">
              <a:solidFill>
                <a:srgbClr val="000000"/>
              </a:solidFill>
            </a:endParaRPr>
          </a:p>
        </p:txBody>
      </p:sp>
      <p:sp>
        <p:nvSpPr>
          <p:cNvPr id="318" name="Google Shape;318;p34"/>
          <p:cNvSpPr txBox="1"/>
          <p:nvPr/>
        </p:nvSpPr>
        <p:spPr>
          <a:xfrm>
            <a:off x="5659304" y="3723107"/>
            <a:ext cx="13920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 sz="1200" b="1"/>
              <a:t>ЭЗН</a:t>
            </a:r>
            <a:endParaRPr sz="1200" b="1" i="0" u="none" strike="noStrike" cap="none">
              <a:solidFill>
                <a:srgbClr val="000000"/>
              </a:solidFill>
            </a:endParaRPr>
          </a:p>
        </p:txBody>
      </p:sp>
      <p:cxnSp>
        <p:nvCxnSpPr>
          <p:cNvPr id="319" name="Google Shape;319;p34"/>
          <p:cNvCxnSpPr/>
          <p:nvPr/>
        </p:nvCxnSpPr>
        <p:spPr>
          <a:xfrm rot="10800000" flipH="1">
            <a:off x="5125300" y="1732267"/>
            <a:ext cx="3309900" cy="1200"/>
          </a:xfrm>
          <a:prstGeom prst="straightConnector1">
            <a:avLst/>
          </a:prstGeom>
          <a:noFill/>
          <a:ln w="9525" cap="flat" cmpd="sng">
            <a:solidFill>
              <a:srgbClr val="1DB1DF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320" name="Google Shape;320;p34"/>
          <p:cNvCxnSpPr>
            <a:endCxn id="310" idx="4"/>
          </p:cNvCxnSpPr>
          <p:nvPr/>
        </p:nvCxnSpPr>
        <p:spPr>
          <a:xfrm>
            <a:off x="5335128" y="1732076"/>
            <a:ext cx="19500" cy="2315400"/>
          </a:xfrm>
          <a:prstGeom prst="straightConnector1">
            <a:avLst/>
          </a:prstGeom>
          <a:noFill/>
          <a:ln w="9525" cap="flat" cmpd="sng">
            <a:solidFill>
              <a:srgbClr val="1DB1D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21" name="Google Shape;321;p34"/>
          <p:cNvSpPr txBox="1"/>
          <p:nvPr/>
        </p:nvSpPr>
        <p:spPr>
          <a:xfrm>
            <a:off x="5195525" y="1439552"/>
            <a:ext cx="1838700" cy="2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 sz="1100" b="1" i="0" u="none" strike="noStrike" cap="none">
                <a:solidFill>
                  <a:srgbClr val="000000"/>
                </a:solidFill>
              </a:rPr>
              <a:t>1 </a:t>
            </a:r>
            <a:r>
              <a:rPr lang="ru" sz="1100" b="1"/>
              <a:t>сентября</a:t>
            </a:r>
            <a:r>
              <a:rPr lang="ru" sz="1100" b="1" i="0" u="none" strike="noStrike" cap="none">
                <a:solidFill>
                  <a:srgbClr val="000000"/>
                </a:solidFill>
              </a:rPr>
              <a:t> 2022 </a:t>
            </a:r>
            <a:endParaRPr sz="1100" b="1" i="0" u="none" strike="noStrike" cap="none">
              <a:solidFill>
                <a:srgbClr val="000000"/>
              </a:solidFill>
            </a:endParaRPr>
          </a:p>
        </p:txBody>
      </p:sp>
      <p:sp>
        <p:nvSpPr>
          <p:cNvPr id="322" name="Google Shape;322;p34"/>
          <p:cNvSpPr txBox="1"/>
          <p:nvPr/>
        </p:nvSpPr>
        <p:spPr>
          <a:xfrm>
            <a:off x="6915555" y="1428133"/>
            <a:ext cx="1838700" cy="2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 sz="1100" b="1" i="0" u="none" strike="noStrike" cap="none">
                <a:solidFill>
                  <a:srgbClr val="000000"/>
                </a:solidFill>
              </a:rPr>
              <a:t>1 марта 2023 </a:t>
            </a:r>
            <a:endParaRPr sz="1100" b="1" i="0" u="none" strike="noStrike" cap="none">
              <a:solidFill>
                <a:srgbClr val="000000"/>
              </a:solidFill>
            </a:endParaRPr>
          </a:p>
        </p:txBody>
      </p:sp>
      <p:cxnSp>
        <p:nvCxnSpPr>
          <p:cNvPr id="323" name="Google Shape;323;p34"/>
          <p:cNvCxnSpPr/>
          <p:nvPr/>
        </p:nvCxnSpPr>
        <p:spPr>
          <a:xfrm>
            <a:off x="7019055" y="1735263"/>
            <a:ext cx="33600" cy="2198400"/>
          </a:xfrm>
          <a:prstGeom prst="straightConnector1">
            <a:avLst/>
          </a:prstGeom>
          <a:noFill/>
          <a:ln w="9525" cap="flat" cmpd="sng">
            <a:solidFill>
              <a:srgbClr val="FA573A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24" name="Google Shape;324;p34"/>
          <p:cNvSpPr txBox="1"/>
          <p:nvPr/>
        </p:nvSpPr>
        <p:spPr>
          <a:xfrm>
            <a:off x="7343036" y="2182888"/>
            <a:ext cx="8157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 sz="1200" b="1"/>
              <a:t>ЭПЛ</a:t>
            </a:r>
            <a:endParaRPr sz="1200" b="1" i="0" u="none" strike="noStrike" cap="none">
              <a:solidFill>
                <a:srgbClr val="000000"/>
              </a:solidFill>
            </a:endParaRPr>
          </a:p>
        </p:txBody>
      </p:sp>
      <p:sp>
        <p:nvSpPr>
          <p:cNvPr id="325" name="Google Shape;325;p34"/>
          <p:cNvSpPr txBox="1"/>
          <p:nvPr/>
        </p:nvSpPr>
        <p:spPr>
          <a:xfrm>
            <a:off x="7343036" y="2963588"/>
            <a:ext cx="13920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 sz="1200" b="1"/>
              <a:t>ЭЗЗ</a:t>
            </a:r>
            <a:endParaRPr sz="1200" b="1" i="0" u="none" strike="noStrike" cap="none">
              <a:solidFill>
                <a:srgbClr val="000000"/>
              </a:solidFill>
            </a:endParaRPr>
          </a:p>
        </p:txBody>
      </p:sp>
      <p:sp>
        <p:nvSpPr>
          <p:cNvPr id="326" name="Google Shape;326;p34"/>
          <p:cNvSpPr txBox="1"/>
          <p:nvPr/>
        </p:nvSpPr>
        <p:spPr>
          <a:xfrm>
            <a:off x="7343036" y="3725932"/>
            <a:ext cx="13920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 sz="1200" b="1"/>
              <a:t>ЭДФ</a:t>
            </a:r>
            <a:endParaRPr sz="1200" b="1" i="0" u="none" strike="noStrike" cap="none">
              <a:solidFill>
                <a:srgbClr val="000000"/>
              </a:solidFill>
            </a:endParaRPr>
          </a:p>
        </p:txBody>
      </p:sp>
      <p:sp>
        <p:nvSpPr>
          <p:cNvPr id="327" name="Google Shape;327;p34"/>
          <p:cNvSpPr/>
          <p:nvPr/>
        </p:nvSpPr>
        <p:spPr>
          <a:xfrm>
            <a:off x="910385" y="3725932"/>
            <a:ext cx="2654700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ru" sz="2100" b="1" i="0" u="none" strike="noStrike" cap="none">
                <a:solidFill>
                  <a:schemeClr val="lt1"/>
                </a:solidFill>
              </a:rPr>
              <a:t>законодательно</a:t>
            </a:r>
            <a:endParaRPr sz="2100" b="1" i="0" u="none" strike="noStrike" cap="none">
              <a:solidFill>
                <a:schemeClr val="lt1"/>
              </a:solidFill>
            </a:endParaRPr>
          </a:p>
        </p:txBody>
      </p:sp>
      <p:cxnSp>
        <p:nvCxnSpPr>
          <p:cNvPr id="328" name="Google Shape;328;p34"/>
          <p:cNvCxnSpPr/>
          <p:nvPr/>
        </p:nvCxnSpPr>
        <p:spPr>
          <a:xfrm>
            <a:off x="582956" y="1664303"/>
            <a:ext cx="0" cy="1585800"/>
          </a:xfrm>
          <a:prstGeom prst="straightConnector1">
            <a:avLst/>
          </a:prstGeom>
          <a:noFill/>
          <a:ln w="57150" cap="flat" cmpd="sng">
            <a:solidFill>
              <a:srgbClr val="FA573A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29" name="Google Shape;329;p34"/>
          <p:cNvSpPr txBox="1"/>
          <p:nvPr/>
        </p:nvSpPr>
        <p:spPr>
          <a:xfrm>
            <a:off x="5056864" y="892342"/>
            <a:ext cx="3373500" cy="56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ru" sz="1500" b="1" i="0" u="none" strike="noStrike" cap="none">
                <a:solidFill>
                  <a:srgbClr val="072D57"/>
                </a:solidFill>
              </a:rPr>
              <a:t>В электронный вид переведены</a:t>
            </a:r>
            <a:endParaRPr sz="1500" b="1" i="0" u="none" strike="noStrike" cap="none">
              <a:solidFill>
                <a:srgbClr val="072D57"/>
              </a:solidFill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endParaRPr sz="1500" b="1" i="0" u="none" strike="noStrike" cap="none">
              <a:solidFill>
                <a:srgbClr val="072D57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330" name="Google Shape;330;p34"/>
          <p:cNvSpPr/>
          <p:nvPr/>
        </p:nvSpPr>
        <p:spPr>
          <a:xfrm>
            <a:off x="3435450" y="4712703"/>
            <a:ext cx="2744100" cy="430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35"/>
          <p:cNvSpPr txBox="1"/>
          <p:nvPr/>
        </p:nvSpPr>
        <p:spPr>
          <a:xfrm>
            <a:off x="409950" y="246236"/>
            <a:ext cx="8495400" cy="6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300" b="1">
                <a:solidFill>
                  <a:srgbClr val="072D57"/>
                </a:solidFill>
              </a:rPr>
              <a:t>Морской и речной транспорт</a:t>
            </a:r>
            <a:endParaRPr sz="2300" b="1">
              <a:solidFill>
                <a:srgbClr val="072D57"/>
              </a:solidFill>
            </a:endParaRPr>
          </a:p>
        </p:txBody>
      </p:sp>
      <p:sp>
        <p:nvSpPr>
          <p:cNvPr id="336" name="Google Shape;336;p35"/>
          <p:cNvSpPr/>
          <p:nvPr/>
        </p:nvSpPr>
        <p:spPr>
          <a:xfrm>
            <a:off x="-693956" y="3347044"/>
            <a:ext cx="4671000" cy="914100"/>
          </a:xfrm>
          <a:prstGeom prst="roundRect">
            <a:avLst>
              <a:gd name="adj" fmla="val 16667"/>
            </a:avLst>
          </a:prstGeom>
          <a:solidFill>
            <a:srgbClr val="FA5739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7" name="Google Shape;337;p35"/>
          <p:cNvSpPr txBox="1"/>
          <p:nvPr/>
        </p:nvSpPr>
        <p:spPr>
          <a:xfrm>
            <a:off x="409952" y="1014128"/>
            <a:ext cx="4540200" cy="2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ru" sz="1400" b="1">
                <a:solidFill>
                  <a:srgbClr val="072D57"/>
                </a:solidFill>
              </a:rPr>
              <a:t>Порядок обмена</a:t>
            </a:r>
            <a:endParaRPr sz="1400" b="0" i="0" u="none" strike="noStrike" cap="none">
              <a:solidFill>
                <a:srgbClr val="072D57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338" name="Google Shape;338;p35"/>
          <p:cNvSpPr txBox="1"/>
          <p:nvPr/>
        </p:nvSpPr>
        <p:spPr>
          <a:xfrm>
            <a:off x="983006" y="3389044"/>
            <a:ext cx="3366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" sz="1100">
                <a:solidFill>
                  <a:schemeClr val="lt1"/>
                </a:solidFill>
              </a:rPr>
              <a:t>Приказы ФНС об утверждении форматов: </a:t>
            </a:r>
            <a:endParaRPr sz="1100">
              <a:solidFill>
                <a:schemeClr val="lt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100">
              <a:solidFill>
                <a:schemeClr val="lt1"/>
              </a:solidFill>
            </a:endParaRPr>
          </a:p>
          <a:p>
            <a:pPr marL="342900" lvl="0" indent="-228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</a:pPr>
            <a:r>
              <a:rPr lang="ru" sz="1000" b="1">
                <a:solidFill>
                  <a:schemeClr val="lt1"/>
                </a:solidFill>
              </a:rPr>
              <a:t>№ЕД-7-26/382@ от 13.05.2024</a:t>
            </a:r>
            <a:endParaRPr sz="1000" b="1">
              <a:solidFill>
                <a:schemeClr val="lt1"/>
              </a:solidFill>
            </a:endParaRPr>
          </a:p>
          <a:p>
            <a:pPr marL="342900" lvl="0" indent="-228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</a:pPr>
            <a:r>
              <a:rPr lang="ru" sz="1000" b="1">
                <a:solidFill>
                  <a:schemeClr val="lt1"/>
                </a:solidFill>
              </a:rPr>
              <a:t>№ЕД-7-26/383@ от 14.05.2024</a:t>
            </a:r>
            <a:endParaRPr sz="1000" b="1">
              <a:solidFill>
                <a:schemeClr val="lt1"/>
              </a:solidFill>
            </a:endParaRPr>
          </a:p>
        </p:txBody>
      </p:sp>
      <p:sp>
        <p:nvSpPr>
          <p:cNvPr id="339" name="Google Shape;339;p35"/>
          <p:cNvSpPr/>
          <p:nvPr/>
        </p:nvSpPr>
        <p:spPr>
          <a:xfrm>
            <a:off x="421856" y="3577517"/>
            <a:ext cx="447000" cy="447000"/>
          </a:xfrm>
          <a:prstGeom prst="ellipse">
            <a:avLst/>
          </a:prstGeom>
          <a:noFill/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"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!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0" name="Google Shape;340;p35"/>
          <p:cNvSpPr txBox="1"/>
          <p:nvPr/>
        </p:nvSpPr>
        <p:spPr>
          <a:xfrm>
            <a:off x="273188" y="1444613"/>
            <a:ext cx="5001900" cy="173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342900" marR="0" lvl="0" indent="-215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A573A"/>
              </a:buClr>
              <a:buSzPts val="800"/>
              <a:buFont typeface="Roboto"/>
              <a:buChar char="●"/>
            </a:pPr>
            <a:r>
              <a:rPr lang="ru" sz="900" b="1" u="sng">
                <a:solidFill>
                  <a:srgbClr val="002060"/>
                </a:solidFill>
              </a:rPr>
              <a:t>ПП РФ № 734 от 31.05.2024</a:t>
            </a:r>
            <a:r>
              <a:rPr lang="ru" sz="800">
                <a:solidFill>
                  <a:srgbClr val="002060"/>
                </a:solidFill>
              </a:rPr>
              <a:t> </a:t>
            </a:r>
            <a:r>
              <a:rPr lang="ru" sz="800">
                <a:solidFill>
                  <a:srgbClr val="072D56"/>
                </a:solidFill>
              </a:rPr>
              <a:t>(</a:t>
            </a:r>
            <a:r>
              <a:rPr lang="ru" sz="800">
                <a:solidFill>
                  <a:srgbClr val="0B57D0"/>
                </a:solidFill>
                <a:uFill>
                  <a:noFill/>
                </a:u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http://publication.pravo.gov.ru/document/0001202405310107</a:t>
            </a:r>
            <a:r>
              <a:rPr lang="ru" sz="800">
                <a:solidFill>
                  <a:srgbClr val="444746"/>
                </a:solidFill>
              </a:rPr>
              <a:t>) </a:t>
            </a:r>
            <a:r>
              <a:rPr lang="ru" sz="800">
                <a:solidFill>
                  <a:srgbClr val="002060"/>
                </a:solidFill>
              </a:rPr>
              <a:t>«Об утверждении Правил обмена электронными договорами морской перевозки груза и электронными коносаментами...</a:t>
            </a:r>
            <a:endParaRPr sz="800">
              <a:solidFill>
                <a:srgbClr val="002060"/>
              </a:solidFill>
            </a:endParaRPr>
          </a:p>
          <a:p>
            <a:pPr marL="342900" marR="0" lvl="0" indent="-215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A573A"/>
              </a:buClr>
              <a:buSzPts val="800"/>
              <a:buFont typeface="Roboto"/>
              <a:buChar char="●"/>
            </a:pPr>
            <a:r>
              <a:rPr lang="ru" sz="900" b="1" u="sng">
                <a:solidFill>
                  <a:srgbClr val="002060"/>
                </a:solidFill>
              </a:rPr>
              <a:t>ППРФ № 753 от 01.06.2024</a:t>
            </a:r>
            <a:r>
              <a:rPr lang="ru" sz="800" b="1">
                <a:solidFill>
                  <a:srgbClr val="002060"/>
                </a:solidFill>
              </a:rPr>
              <a:t> </a:t>
            </a:r>
            <a:r>
              <a:rPr lang="ru" sz="800">
                <a:solidFill>
                  <a:srgbClr val="002060"/>
                </a:solidFill>
              </a:rPr>
              <a:t>(</a:t>
            </a:r>
            <a:r>
              <a:rPr lang="ru" sz="800">
                <a:solidFill>
                  <a:srgbClr val="0B57D0"/>
                </a:solidFill>
                <a:uFill>
                  <a:noFill/>
                </a:u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http://publication.pravo.gov.ru/document/0001202406010006</a:t>
            </a:r>
            <a:r>
              <a:rPr lang="ru" sz="800">
                <a:solidFill>
                  <a:srgbClr val="444746"/>
                </a:solidFill>
              </a:rPr>
              <a:t>)</a:t>
            </a:r>
            <a:endParaRPr sz="800">
              <a:solidFill>
                <a:srgbClr val="444746"/>
              </a:solidFill>
            </a:endParaRPr>
          </a:p>
          <a:p>
            <a:pPr marL="34290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>
                <a:solidFill>
                  <a:srgbClr val="172B4D"/>
                </a:solidFill>
              </a:rPr>
              <a:t> «Об утверждении Правил обмена электронными договорами перевозки груза, электронными транспортными накладными, электронными дорожными ведомостями, электронными квитанциями о приеме груза для перевозки…»</a:t>
            </a:r>
            <a:endParaRPr sz="800">
              <a:solidFill>
                <a:srgbClr val="172B4D"/>
              </a:solidFill>
            </a:endParaRPr>
          </a:p>
          <a:p>
            <a:pPr marL="342900" lvl="0" indent="-2222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A573A"/>
              </a:buClr>
              <a:buSzPts val="900"/>
              <a:buChar char="●"/>
            </a:pPr>
            <a:r>
              <a:rPr lang="ru" sz="900" b="1" u="sng">
                <a:solidFill>
                  <a:srgbClr val="172B4D"/>
                </a:solidFill>
              </a:rPr>
              <a:t>ФЗ от 10.07.2023 №294-ФЗ</a:t>
            </a:r>
            <a:endParaRPr sz="900" b="1" u="sng">
              <a:solidFill>
                <a:srgbClr val="172B4D"/>
              </a:solidFill>
            </a:endParaRPr>
          </a:p>
          <a:p>
            <a:pPr marL="3429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>
                <a:solidFill>
                  <a:srgbClr val="172B4D"/>
                </a:solidFill>
              </a:rPr>
              <a:t>Переход на ЭДО в рамках морских и речных перевозок</a:t>
            </a:r>
            <a:endParaRPr sz="800">
              <a:solidFill>
                <a:srgbClr val="172B4D"/>
              </a:solidFill>
            </a:endParaRPr>
          </a:p>
        </p:txBody>
      </p:sp>
      <p:sp>
        <p:nvSpPr>
          <p:cNvPr id="341" name="Google Shape;341;p35"/>
          <p:cNvSpPr txBox="1"/>
          <p:nvPr/>
        </p:nvSpPr>
        <p:spPr>
          <a:xfrm>
            <a:off x="5513174" y="1014131"/>
            <a:ext cx="3678000" cy="2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ru" sz="1400" b="1">
                <a:solidFill>
                  <a:srgbClr val="072D57"/>
                </a:solidFill>
              </a:rPr>
              <a:t>Форматы электронных документов</a:t>
            </a:r>
            <a:endParaRPr sz="1400" b="1" i="0" u="none" strike="noStrike" cap="none">
              <a:solidFill>
                <a:srgbClr val="072D57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grpSp>
        <p:nvGrpSpPr>
          <p:cNvPr id="342" name="Google Shape;342;p35"/>
          <p:cNvGrpSpPr/>
          <p:nvPr/>
        </p:nvGrpSpPr>
        <p:grpSpPr>
          <a:xfrm>
            <a:off x="5502654" y="1426895"/>
            <a:ext cx="3150801" cy="2958203"/>
            <a:chOff x="7336508" y="1902415"/>
            <a:chExt cx="4803782" cy="4510143"/>
          </a:xfrm>
        </p:grpSpPr>
        <p:sp>
          <p:nvSpPr>
            <p:cNvPr id="343" name="Google Shape;343;p35"/>
            <p:cNvSpPr txBox="1"/>
            <p:nvPr/>
          </p:nvSpPr>
          <p:spPr>
            <a:xfrm>
              <a:off x="8065389" y="2922761"/>
              <a:ext cx="1855800" cy="38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ru" sz="1200" b="1"/>
                <a:t>ЭДМПГ</a:t>
              </a:r>
              <a:endParaRPr sz="1200" b="1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344" name="Google Shape;344;p35"/>
            <p:cNvSpPr txBox="1"/>
            <p:nvPr/>
          </p:nvSpPr>
          <p:spPr>
            <a:xfrm>
              <a:off x="10255864" y="2897788"/>
              <a:ext cx="1510500" cy="38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ru" sz="1200" b="1"/>
                <a:t>ЭДПГ</a:t>
              </a:r>
              <a:endParaRPr sz="1200" b="1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345" name="Google Shape;345;p35"/>
            <p:cNvSpPr txBox="1"/>
            <p:nvPr/>
          </p:nvSpPr>
          <p:spPr>
            <a:xfrm>
              <a:off x="10255864" y="3864505"/>
              <a:ext cx="1855800" cy="38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ru" sz="1200" b="1"/>
                <a:t>ЭТРН</a:t>
              </a:r>
              <a:endParaRPr sz="1200" b="1" i="0" u="none" strike="noStrike" cap="none">
                <a:solidFill>
                  <a:srgbClr val="000000"/>
                </a:solidFill>
              </a:endParaRPr>
            </a:p>
          </p:txBody>
        </p:sp>
        <p:cxnSp>
          <p:nvCxnSpPr>
            <p:cNvPr id="346" name="Google Shape;346;p35"/>
            <p:cNvCxnSpPr/>
            <p:nvPr/>
          </p:nvCxnSpPr>
          <p:spPr>
            <a:xfrm rot="10800000" flipH="1">
              <a:off x="7353383" y="2292502"/>
              <a:ext cx="4413000" cy="1800"/>
            </a:xfrm>
            <a:prstGeom prst="straightConnector1">
              <a:avLst/>
            </a:prstGeom>
            <a:noFill/>
            <a:ln w="28575" cap="flat" cmpd="sng">
              <a:solidFill>
                <a:srgbClr val="CCCCCC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347" name="Google Shape;347;p35"/>
            <p:cNvCxnSpPr>
              <a:endCxn id="348" idx="4"/>
            </p:cNvCxnSpPr>
            <p:nvPr/>
          </p:nvCxnSpPr>
          <p:spPr>
            <a:xfrm>
              <a:off x="7633404" y="2292587"/>
              <a:ext cx="25800" cy="2058000"/>
            </a:xfrm>
            <a:prstGeom prst="straightConnector1">
              <a:avLst/>
            </a:prstGeom>
            <a:noFill/>
            <a:ln w="28575" cap="flat" cmpd="sng">
              <a:solidFill>
                <a:srgbClr val="CCCCCC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349" name="Google Shape;349;p35"/>
            <p:cNvSpPr txBox="1"/>
            <p:nvPr/>
          </p:nvSpPr>
          <p:spPr>
            <a:xfrm>
              <a:off x="7447016" y="1902415"/>
              <a:ext cx="2451600" cy="363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ru" sz="1100" b="1" i="0" u="none" strike="noStrike" cap="none">
                  <a:solidFill>
                    <a:srgbClr val="000000"/>
                  </a:solidFill>
                </a:rPr>
                <a:t>1 </a:t>
              </a:r>
              <a:r>
                <a:rPr lang="ru" sz="1100" b="1"/>
                <a:t>сентября</a:t>
              </a:r>
              <a:r>
                <a:rPr lang="ru" sz="1100" b="1" i="0" u="none" strike="noStrike" cap="none">
                  <a:solidFill>
                    <a:srgbClr val="000000"/>
                  </a:solidFill>
                </a:rPr>
                <a:t> 2022 </a:t>
              </a:r>
              <a:endParaRPr sz="1100" b="1" i="0" u="none" strike="noStrike" cap="none">
                <a:solidFill>
                  <a:srgbClr val="000000"/>
                </a:solidFill>
              </a:endParaRPr>
            </a:p>
          </p:txBody>
        </p:sp>
        <p:cxnSp>
          <p:nvCxnSpPr>
            <p:cNvPr id="350" name="Google Shape;350;p35"/>
            <p:cNvCxnSpPr>
              <a:endCxn id="351" idx="0"/>
            </p:cNvCxnSpPr>
            <p:nvPr/>
          </p:nvCxnSpPr>
          <p:spPr>
            <a:xfrm>
              <a:off x="9900078" y="2293857"/>
              <a:ext cx="9300" cy="3525000"/>
            </a:xfrm>
            <a:prstGeom prst="straightConnector1">
              <a:avLst/>
            </a:prstGeom>
            <a:noFill/>
            <a:ln w="28575" cap="flat" cmpd="sng">
              <a:solidFill>
                <a:srgbClr val="CCCCCC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352" name="Google Shape;352;p35"/>
            <p:cNvSpPr txBox="1"/>
            <p:nvPr/>
          </p:nvSpPr>
          <p:spPr>
            <a:xfrm>
              <a:off x="7989332" y="3779750"/>
              <a:ext cx="1855800" cy="66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ru" sz="1200" b="1"/>
                <a:t>Коносамент (каботаж) </a:t>
              </a:r>
              <a:endParaRPr sz="1200" b="1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353" name="Google Shape;353;p35"/>
            <p:cNvSpPr txBox="1"/>
            <p:nvPr/>
          </p:nvSpPr>
          <p:spPr>
            <a:xfrm>
              <a:off x="10284490" y="4947138"/>
              <a:ext cx="1855800" cy="38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ru" sz="1200" b="1"/>
                <a:t>ЭДВ</a:t>
              </a:r>
              <a:endParaRPr sz="1200" b="1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354" name="Google Shape;354;p35"/>
            <p:cNvSpPr txBox="1"/>
            <p:nvPr/>
          </p:nvSpPr>
          <p:spPr>
            <a:xfrm>
              <a:off x="10284490" y="5963597"/>
              <a:ext cx="1855800" cy="38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ru" sz="1200" b="1"/>
                <a:t>ЭКПГ</a:t>
              </a:r>
              <a:endParaRPr sz="1200" b="1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348" name="Google Shape;348;p35"/>
            <p:cNvSpPr/>
            <p:nvPr/>
          </p:nvSpPr>
          <p:spPr>
            <a:xfrm>
              <a:off x="7362354" y="3756887"/>
              <a:ext cx="593700" cy="593700"/>
            </a:xfrm>
            <a:prstGeom prst="ellipse">
              <a:avLst/>
            </a:prstGeom>
            <a:solidFill>
              <a:srgbClr val="1DB1DF"/>
            </a:solidFill>
            <a:ln w="25400" cap="flat" cmpd="sng">
              <a:solidFill>
                <a:srgbClr val="1DB1D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endParaRPr>
            </a:p>
          </p:txBody>
        </p:sp>
        <p:sp>
          <p:nvSpPr>
            <p:cNvPr id="355" name="Google Shape;355;p35"/>
            <p:cNvSpPr/>
            <p:nvPr/>
          </p:nvSpPr>
          <p:spPr>
            <a:xfrm>
              <a:off x="7336508" y="2774703"/>
              <a:ext cx="593700" cy="593700"/>
            </a:xfrm>
            <a:prstGeom prst="ellipse">
              <a:avLst/>
            </a:prstGeom>
            <a:solidFill>
              <a:srgbClr val="1DB1DF"/>
            </a:solidFill>
            <a:ln w="25400" cap="flat" cmpd="sng">
              <a:solidFill>
                <a:srgbClr val="1DB1D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endParaRPr>
            </a:p>
          </p:txBody>
        </p:sp>
        <p:sp>
          <p:nvSpPr>
            <p:cNvPr id="356" name="Google Shape;356;p35"/>
            <p:cNvSpPr/>
            <p:nvPr/>
          </p:nvSpPr>
          <p:spPr>
            <a:xfrm>
              <a:off x="9601988" y="2772863"/>
              <a:ext cx="593700" cy="593700"/>
            </a:xfrm>
            <a:prstGeom prst="ellipse">
              <a:avLst/>
            </a:prstGeom>
            <a:solidFill>
              <a:srgbClr val="FA573A"/>
            </a:solidFill>
            <a:ln w="25400" cap="flat" cmpd="sng">
              <a:solidFill>
                <a:srgbClr val="FA573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endParaRPr>
            </a:p>
          </p:txBody>
        </p:sp>
        <p:sp>
          <p:nvSpPr>
            <p:cNvPr id="357" name="Google Shape;357;p35"/>
            <p:cNvSpPr/>
            <p:nvPr/>
          </p:nvSpPr>
          <p:spPr>
            <a:xfrm>
              <a:off x="9601753" y="3737000"/>
              <a:ext cx="593700" cy="593700"/>
            </a:xfrm>
            <a:prstGeom prst="ellipse">
              <a:avLst/>
            </a:prstGeom>
            <a:solidFill>
              <a:srgbClr val="FA573A"/>
            </a:solidFill>
            <a:ln w="25400" cap="flat" cmpd="sng">
              <a:solidFill>
                <a:srgbClr val="FA573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endParaRPr>
            </a:p>
          </p:txBody>
        </p:sp>
        <p:sp>
          <p:nvSpPr>
            <p:cNvPr id="358" name="Google Shape;358;p35"/>
            <p:cNvSpPr/>
            <p:nvPr/>
          </p:nvSpPr>
          <p:spPr>
            <a:xfrm>
              <a:off x="9601753" y="4777933"/>
              <a:ext cx="593700" cy="593700"/>
            </a:xfrm>
            <a:prstGeom prst="ellipse">
              <a:avLst/>
            </a:prstGeom>
            <a:solidFill>
              <a:srgbClr val="FA573A"/>
            </a:solidFill>
            <a:ln w="25400" cap="flat" cmpd="sng">
              <a:solidFill>
                <a:srgbClr val="FA573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endParaRPr>
            </a:p>
          </p:txBody>
        </p:sp>
        <p:sp>
          <p:nvSpPr>
            <p:cNvPr id="351" name="Google Shape;351;p35"/>
            <p:cNvSpPr/>
            <p:nvPr/>
          </p:nvSpPr>
          <p:spPr>
            <a:xfrm>
              <a:off x="9612528" y="5818858"/>
              <a:ext cx="593700" cy="593700"/>
            </a:xfrm>
            <a:prstGeom prst="ellipse">
              <a:avLst/>
            </a:prstGeom>
            <a:solidFill>
              <a:srgbClr val="FA573A"/>
            </a:solidFill>
            <a:ln w="25400" cap="flat" cmpd="sng">
              <a:solidFill>
                <a:srgbClr val="FA573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endParaRPr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3" name="Google Shape;363;p36"/>
          <p:cNvCxnSpPr/>
          <p:nvPr/>
        </p:nvCxnSpPr>
        <p:spPr>
          <a:xfrm>
            <a:off x="507450" y="1631981"/>
            <a:ext cx="8056500" cy="18600"/>
          </a:xfrm>
          <a:prstGeom prst="straightConnector1">
            <a:avLst/>
          </a:prstGeom>
          <a:noFill/>
          <a:ln w="12700" cap="flat" cmpd="sng">
            <a:solidFill>
              <a:srgbClr val="FB573A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4" name="Google Shape;364;p36"/>
          <p:cNvSpPr/>
          <p:nvPr/>
        </p:nvSpPr>
        <p:spPr>
          <a:xfrm>
            <a:off x="3491525" y="4669325"/>
            <a:ext cx="2845500" cy="447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5" name="Google Shape;365;p36"/>
          <p:cNvSpPr/>
          <p:nvPr/>
        </p:nvSpPr>
        <p:spPr>
          <a:xfrm>
            <a:off x="3491531" y="4669313"/>
            <a:ext cx="2845500" cy="342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6" name="Google Shape;366;p36"/>
          <p:cNvSpPr/>
          <p:nvPr/>
        </p:nvSpPr>
        <p:spPr>
          <a:xfrm>
            <a:off x="2324375" y="3134025"/>
            <a:ext cx="4812600" cy="1281000"/>
          </a:xfrm>
          <a:prstGeom prst="roundRect">
            <a:avLst>
              <a:gd name="adj" fmla="val 7546"/>
            </a:avLst>
          </a:prstGeom>
          <a:noFill/>
          <a:ln w="9525" cap="flat" cmpd="sng">
            <a:solidFill>
              <a:srgbClr val="44546A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7" name="Google Shape;367;p36"/>
          <p:cNvSpPr txBox="1">
            <a:spLocks noGrp="1"/>
          </p:cNvSpPr>
          <p:nvPr>
            <p:ph type="title"/>
          </p:nvPr>
        </p:nvSpPr>
        <p:spPr>
          <a:xfrm>
            <a:off x="305526" y="237067"/>
            <a:ext cx="7886700" cy="67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2D57"/>
              </a:buClr>
              <a:buSzPts val="3300"/>
              <a:buFont typeface="Arial"/>
              <a:buNone/>
            </a:pPr>
            <a:r>
              <a:rPr lang="ru" b="1">
                <a:solidFill>
                  <a:srgbClr val="072D57"/>
                </a:solidFill>
                <a:latin typeface="Arial"/>
                <a:ea typeface="Arial"/>
                <a:cs typeface="Arial"/>
                <a:sym typeface="Arial"/>
              </a:rPr>
              <a:t>Взаимодействия ИС - ГИС</a:t>
            </a:r>
            <a:endParaRPr b="1">
              <a:solidFill>
                <a:srgbClr val="072D5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8" name="Google Shape;368;p36"/>
          <p:cNvSpPr/>
          <p:nvPr/>
        </p:nvSpPr>
        <p:spPr>
          <a:xfrm>
            <a:off x="3267942" y="1955783"/>
            <a:ext cx="2947500" cy="671400"/>
          </a:xfrm>
          <a:prstGeom prst="roundRect">
            <a:avLst>
              <a:gd name="adj" fmla="val 7546"/>
            </a:avLst>
          </a:prstGeom>
          <a:noFill/>
          <a:ln w="9525" cap="flat" cmpd="sng">
            <a:solidFill>
              <a:schemeClr val="dk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9" name="Google Shape;369;p36"/>
          <p:cNvSpPr/>
          <p:nvPr/>
        </p:nvSpPr>
        <p:spPr>
          <a:xfrm>
            <a:off x="3492118" y="3195586"/>
            <a:ext cx="2477100" cy="3981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35000" tIns="135000" rIns="135000" bIns="1350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" sz="1400" b="1" i="0" u="none" strike="noStrike" cap="none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rPr>
              <a:t>      </a:t>
            </a:r>
            <a:r>
              <a:rPr lang="ru" sz="1400" b="1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Оператор ИС ЭПД</a:t>
            </a:r>
            <a:endParaRPr sz="2400" b="0" i="0" u="none" strike="noStrike" cap="non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0" name="Google Shape;370;p36"/>
          <p:cNvSpPr/>
          <p:nvPr/>
        </p:nvSpPr>
        <p:spPr>
          <a:xfrm>
            <a:off x="3421916" y="2078363"/>
            <a:ext cx="2633100" cy="4263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35000" tIns="135000" rIns="135000" bIns="1350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" sz="1400" b="1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ГИС ЭПД</a:t>
            </a:r>
            <a:endParaRPr sz="1800" b="0" i="0" u="none" strike="noStrike" cap="non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1" name="Google Shape;371;p36" descr="Сервис «Коннектор СМЭВ 3»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72065" y="2620257"/>
            <a:ext cx="534672" cy="5442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Google Shape;372;p3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607324" y="924363"/>
            <a:ext cx="456851" cy="520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3" name="Google Shape;373;p3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485338" y="962279"/>
            <a:ext cx="456850" cy="44450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74" name="Google Shape;374;p36"/>
          <p:cNvCxnSpPr>
            <a:stCxn id="368" idx="3"/>
            <a:endCxn id="375" idx="2"/>
          </p:cNvCxnSpPr>
          <p:nvPr/>
        </p:nvCxnSpPr>
        <p:spPr>
          <a:xfrm rot="10800000" flipH="1">
            <a:off x="6215442" y="1645283"/>
            <a:ext cx="486900" cy="646200"/>
          </a:xfrm>
          <a:prstGeom prst="bentConnector2">
            <a:avLst/>
          </a:prstGeom>
          <a:noFill/>
          <a:ln w="12700" cap="flat" cmpd="sng">
            <a:solidFill>
              <a:srgbClr val="7F7F7F"/>
            </a:solidFill>
            <a:prstDash val="dash"/>
            <a:round/>
            <a:headEnd type="triangle" w="med" len="med"/>
            <a:tailEnd type="triangle" w="med" len="med"/>
          </a:ln>
        </p:spPr>
      </p:cxnSp>
      <p:cxnSp>
        <p:nvCxnSpPr>
          <p:cNvPr id="376" name="Google Shape;376;p36"/>
          <p:cNvCxnSpPr>
            <a:stCxn id="368" idx="1"/>
          </p:cNvCxnSpPr>
          <p:nvPr/>
        </p:nvCxnSpPr>
        <p:spPr>
          <a:xfrm rot="10800000">
            <a:off x="2721942" y="1644083"/>
            <a:ext cx="546000" cy="647400"/>
          </a:xfrm>
          <a:prstGeom prst="bentConnector2">
            <a:avLst/>
          </a:prstGeom>
          <a:noFill/>
          <a:ln w="12700" cap="flat" cmpd="sng">
            <a:solidFill>
              <a:srgbClr val="7F7F7F"/>
            </a:solidFill>
            <a:prstDash val="dash"/>
            <a:round/>
            <a:headEnd type="triangle" w="med" len="med"/>
            <a:tailEnd type="triangle" w="med" len="med"/>
          </a:ln>
        </p:spPr>
      </p:cxnSp>
      <p:sp>
        <p:nvSpPr>
          <p:cNvPr id="375" name="Google Shape;375;p36"/>
          <p:cNvSpPr txBox="1"/>
          <p:nvPr/>
        </p:nvSpPr>
        <p:spPr>
          <a:xfrm>
            <a:off x="6413673" y="1414642"/>
            <a:ext cx="5775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ФНС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7" name="Google Shape;377;p36"/>
          <p:cNvSpPr txBox="1"/>
          <p:nvPr/>
        </p:nvSpPr>
        <p:spPr>
          <a:xfrm>
            <a:off x="5169351" y="1417660"/>
            <a:ext cx="13101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РОСТРАНСНАДЗОР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8" name="Google Shape;378;p36"/>
          <p:cNvSpPr txBox="1"/>
          <p:nvPr/>
        </p:nvSpPr>
        <p:spPr>
          <a:xfrm>
            <a:off x="4330448" y="1425566"/>
            <a:ext cx="8436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МВД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9" name="Google Shape;379;p36"/>
          <p:cNvSpPr txBox="1"/>
          <p:nvPr/>
        </p:nvSpPr>
        <p:spPr>
          <a:xfrm>
            <a:off x="3268706" y="1425566"/>
            <a:ext cx="12207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МИНТРАНС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0" name="Google Shape;380;p36"/>
          <p:cNvSpPr txBox="1"/>
          <p:nvPr/>
        </p:nvSpPr>
        <p:spPr>
          <a:xfrm>
            <a:off x="2570500" y="1432300"/>
            <a:ext cx="9783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МИНЦИФРЫ</a:t>
            </a:r>
            <a:endParaRPr sz="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81" name="Google Shape;381;p36"/>
          <p:cNvGrpSpPr/>
          <p:nvPr/>
        </p:nvGrpSpPr>
        <p:grpSpPr>
          <a:xfrm>
            <a:off x="3549348" y="3221458"/>
            <a:ext cx="342687" cy="342687"/>
            <a:chOff x="4916750" y="4977063"/>
            <a:chExt cx="582900" cy="582900"/>
          </a:xfrm>
        </p:grpSpPr>
        <p:sp>
          <p:nvSpPr>
            <p:cNvPr id="382" name="Google Shape;382;p36"/>
            <p:cNvSpPr/>
            <p:nvPr/>
          </p:nvSpPr>
          <p:spPr>
            <a:xfrm>
              <a:off x="4916750" y="4977063"/>
              <a:ext cx="582900" cy="582900"/>
            </a:xfrm>
            <a:prstGeom prst="ellipse">
              <a:avLst/>
            </a:prstGeom>
            <a:solidFill>
              <a:srgbClr val="1DB1DF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Raleway Light"/>
                <a:ea typeface="Raleway Light"/>
                <a:cs typeface="Raleway Light"/>
                <a:sym typeface="Raleway Light"/>
              </a:endParaRPr>
            </a:p>
          </p:txBody>
        </p:sp>
        <p:pic>
          <p:nvPicPr>
            <p:cNvPr id="383" name="Google Shape;383;p36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5028326" y="5102912"/>
              <a:ext cx="359747" cy="33120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84" name="Google Shape;384;p3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832200" y="954824"/>
            <a:ext cx="456850" cy="47556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5" name="Google Shape;385;p36"/>
          <p:cNvGrpSpPr/>
          <p:nvPr/>
        </p:nvGrpSpPr>
        <p:grpSpPr>
          <a:xfrm>
            <a:off x="-1172115" y="3672678"/>
            <a:ext cx="3397151" cy="701492"/>
            <a:chOff x="-825392" y="3477892"/>
            <a:chExt cx="4074300" cy="974700"/>
          </a:xfrm>
        </p:grpSpPr>
        <p:sp>
          <p:nvSpPr>
            <p:cNvPr id="386" name="Google Shape;386;p36"/>
            <p:cNvSpPr/>
            <p:nvPr/>
          </p:nvSpPr>
          <p:spPr>
            <a:xfrm>
              <a:off x="-825392" y="3477892"/>
              <a:ext cx="4074300" cy="974700"/>
            </a:xfrm>
            <a:prstGeom prst="roundRect">
              <a:avLst>
                <a:gd name="adj" fmla="val 16667"/>
              </a:avLst>
            </a:prstGeom>
            <a:noFill/>
            <a:ln w="19050" cap="flat" cmpd="sng">
              <a:solidFill>
                <a:srgbClr val="FA573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" name="Google Shape;387;p36"/>
            <p:cNvSpPr txBox="1"/>
            <p:nvPr/>
          </p:nvSpPr>
          <p:spPr>
            <a:xfrm>
              <a:off x="1180982" y="3532199"/>
              <a:ext cx="2067900" cy="866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ru" sz="900" b="1" i="0" u="none" strike="noStrike" cap="none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rPr>
                <a:t>ФЗ 259 ч 18.1 </a:t>
              </a:r>
              <a:r>
                <a:rPr lang="ru" sz="900" b="0" i="0" u="none" strike="noStrike" cap="none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rPr>
                <a:t>- Электронные перевозочные документы</a:t>
              </a:r>
              <a:endParaRPr sz="9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ru" sz="900" b="1" i="0" u="none" strike="noStrike" cap="none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rPr>
                <a:t>ПП РФ 931</a:t>
              </a:r>
              <a:r>
                <a:rPr lang="ru" sz="900" b="0" i="0" u="none" strike="noStrike" cap="none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rPr>
                <a:t> - Порядок обмена ЭПД</a:t>
              </a:r>
              <a:endParaRPr sz="9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" name="Google Shape;388;p36"/>
            <p:cNvSpPr/>
            <p:nvPr/>
          </p:nvSpPr>
          <p:spPr>
            <a:xfrm>
              <a:off x="692346" y="3699003"/>
              <a:ext cx="479700" cy="553200"/>
            </a:xfrm>
            <a:prstGeom prst="ellipse">
              <a:avLst/>
            </a:prstGeom>
            <a:noFill/>
            <a:ln w="19050" cap="flat" cmpd="sng">
              <a:solidFill>
                <a:srgbClr val="FA5739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ru" sz="1800" b="0" i="0" u="none" strike="noStrike" cap="none">
                  <a:solidFill>
                    <a:srgbClr val="FA5739"/>
                  </a:solidFill>
                  <a:latin typeface="Arial"/>
                  <a:ea typeface="Arial"/>
                  <a:cs typeface="Arial"/>
                  <a:sym typeface="Arial"/>
                </a:rPr>
                <a:t>!</a:t>
              </a:r>
              <a:endParaRPr sz="1400" b="0" i="0" u="none" strike="noStrike" cap="none">
                <a:solidFill>
                  <a:srgbClr val="FA5739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89" name="Google Shape;389;p3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306525" y="915650"/>
            <a:ext cx="948604" cy="544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0" name="Google Shape;390;p36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661975" y="959889"/>
            <a:ext cx="456850" cy="500011"/>
          </a:xfrm>
          <a:prstGeom prst="rect">
            <a:avLst/>
          </a:prstGeom>
          <a:noFill/>
          <a:ln>
            <a:noFill/>
          </a:ln>
        </p:spPr>
      </p:pic>
      <p:sp>
        <p:nvSpPr>
          <p:cNvPr id="391" name="Google Shape;391;p36"/>
          <p:cNvSpPr txBox="1"/>
          <p:nvPr/>
        </p:nvSpPr>
        <p:spPr>
          <a:xfrm>
            <a:off x="4974607" y="4144397"/>
            <a:ext cx="9783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Перевозчик</a:t>
            </a: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p36"/>
          <p:cNvSpPr txBox="1"/>
          <p:nvPr/>
        </p:nvSpPr>
        <p:spPr>
          <a:xfrm>
            <a:off x="6055019" y="4156819"/>
            <a:ext cx="10374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Получатель</a:t>
            </a:r>
            <a:endParaRPr sz="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93" name="Google Shape;393;p36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5188050" y="3672662"/>
            <a:ext cx="551475" cy="551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4" name="Google Shape;394;p36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2718516" y="3648900"/>
            <a:ext cx="493894" cy="493894"/>
          </a:xfrm>
          <a:prstGeom prst="rect">
            <a:avLst/>
          </a:prstGeom>
          <a:noFill/>
          <a:ln>
            <a:noFill/>
          </a:ln>
        </p:spPr>
      </p:pic>
      <p:pic>
        <p:nvPicPr>
          <p:cNvPr id="395" name="Google Shape;395;p36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6373694" y="3748385"/>
            <a:ext cx="400050" cy="400050"/>
          </a:xfrm>
          <a:prstGeom prst="rect">
            <a:avLst/>
          </a:prstGeom>
          <a:noFill/>
          <a:ln>
            <a:noFill/>
          </a:ln>
        </p:spPr>
      </p:pic>
      <p:sp>
        <p:nvSpPr>
          <p:cNvPr id="396" name="Google Shape;396;p36"/>
          <p:cNvSpPr txBox="1"/>
          <p:nvPr/>
        </p:nvSpPr>
        <p:spPr>
          <a:xfrm>
            <a:off x="2437912" y="4144400"/>
            <a:ext cx="10551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Отправитель</a:t>
            </a: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97" name="Google Shape;397;p36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3971801" y="3737300"/>
            <a:ext cx="456850" cy="456850"/>
          </a:xfrm>
          <a:prstGeom prst="rect">
            <a:avLst/>
          </a:prstGeom>
          <a:noFill/>
          <a:ln>
            <a:noFill/>
          </a:ln>
        </p:spPr>
      </p:pic>
      <p:sp>
        <p:nvSpPr>
          <p:cNvPr id="398" name="Google Shape;398;p36"/>
          <p:cNvSpPr txBox="1"/>
          <p:nvPr/>
        </p:nvSpPr>
        <p:spPr>
          <a:xfrm>
            <a:off x="3587044" y="4162069"/>
            <a:ext cx="11832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Телемедицина</a:t>
            </a: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99" name="Google Shape;399;p36" descr="Вакансии компании ЗащитаИнфоТранс, ФГУП - работа в Москве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3491525" y="2122213"/>
            <a:ext cx="639999" cy="639999"/>
          </a:xfrm>
          <a:prstGeom prst="rect">
            <a:avLst/>
          </a:prstGeom>
          <a:noFill/>
          <a:ln>
            <a:noFill/>
          </a:ln>
        </p:spPr>
      </p:pic>
      <p:sp>
        <p:nvSpPr>
          <p:cNvPr id="400" name="Google Shape;400;p36"/>
          <p:cNvSpPr txBox="1"/>
          <p:nvPr/>
        </p:nvSpPr>
        <p:spPr>
          <a:xfrm>
            <a:off x="7071329" y="1413292"/>
            <a:ext cx="5775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Ф</a:t>
            </a:r>
            <a:r>
              <a:rPr lang="ru" sz="900"/>
              <a:t>ТС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01" name="Google Shape;401;p36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7117322" y="950133"/>
            <a:ext cx="534675" cy="519513"/>
          </a:xfrm>
          <a:prstGeom prst="rect">
            <a:avLst/>
          </a:prstGeom>
          <a:noFill/>
          <a:ln>
            <a:noFill/>
          </a:ln>
        </p:spPr>
      </p:pic>
      <p:pic>
        <p:nvPicPr>
          <p:cNvPr id="402" name="Google Shape;402;p36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7967841" y="956745"/>
            <a:ext cx="456844" cy="506286"/>
          </a:xfrm>
          <a:prstGeom prst="rect">
            <a:avLst/>
          </a:prstGeom>
          <a:noFill/>
          <a:ln>
            <a:noFill/>
          </a:ln>
        </p:spPr>
      </p:pic>
      <p:sp>
        <p:nvSpPr>
          <p:cNvPr id="403" name="Google Shape;403;p36"/>
          <p:cNvSpPr txBox="1"/>
          <p:nvPr/>
        </p:nvSpPr>
        <p:spPr>
          <a:xfrm>
            <a:off x="7530051" y="1432285"/>
            <a:ext cx="13101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900"/>
              <a:t>МИНЗДРАВ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04" name="Google Shape;404;p36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1817606" y="952097"/>
            <a:ext cx="487127" cy="515589"/>
          </a:xfrm>
          <a:prstGeom prst="rect">
            <a:avLst/>
          </a:prstGeom>
          <a:noFill/>
          <a:ln>
            <a:noFill/>
          </a:ln>
        </p:spPr>
      </p:pic>
      <p:sp>
        <p:nvSpPr>
          <p:cNvPr id="405" name="Google Shape;405;p36"/>
          <p:cNvSpPr txBox="1"/>
          <p:nvPr/>
        </p:nvSpPr>
        <p:spPr>
          <a:xfrm>
            <a:off x="1533656" y="1417669"/>
            <a:ext cx="10551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900"/>
              <a:t>МИНПРИРОДЫ</a:t>
            </a:r>
            <a:endParaRPr sz="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06" name="Google Shape;406;p36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792881" y="820126"/>
            <a:ext cx="551475" cy="735300"/>
          </a:xfrm>
          <a:prstGeom prst="rect">
            <a:avLst/>
          </a:prstGeom>
          <a:noFill/>
          <a:ln>
            <a:noFill/>
          </a:ln>
        </p:spPr>
      </p:pic>
      <p:sp>
        <p:nvSpPr>
          <p:cNvPr id="407" name="Google Shape;407;p36"/>
          <p:cNvSpPr txBox="1"/>
          <p:nvPr/>
        </p:nvSpPr>
        <p:spPr>
          <a:xfrm>
            <a:off x="604331" y="1414650"/>
            <a:ext cx="10551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900"/>
              <a:t>МИНСЕЛЬХОЗ</a:t>
            </a:r>
            <a:endParaRPr sz="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37"/>
          <p:cNvSpPr/>
          <p:nvPr/>
        </p:nvSpPr>
        <p:spPr>
          <a:xfrm>
            <a:off x="430954" y="708050"/>
            <a:ext cx="8259600" cy="23790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FA573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 sz="1100" b="1">
                <a:solidFill>
                  <a:srgbClr val="072D56"/>
                </a:solidFill>
                <a:latin typeface="Manrope"/>
                <a:ea typeface="Manrope"/>
                <a:cs typeface="Manrope"/>
                <a:sym typeface="Manrope"/>
              </a:rPr>
              <a:t>                     </a:t>
            </a:r>
            <a:endParaRPr sz="1400" b="0" i="0" u="none" strike="noStrike" cap="none">
              <a:solidFill>
                <a:srgbClr val="072D5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13" name="Google Shape;413;p37"/>
          <p:cNvCxnSpPr/>
          <p:nvPr/>
        </p:nvCxnSpPr>
        <p:spPr>
          <a:xfrm rot="10800000" flipH="1">
            <a:off x="1337470" y="707975"/>
            <a:ext cx="867300" cy="2100"/>
          </a:xfrm>
          <a:prstGeom prst="straightConnector1">
            <a:avLst/>
          </a:prstGeom>
          <a:noFill/>
          <a:ln w="19050" cap="flat" cmpd="sng">
            <a:solidFill>
              <a:srgbClr val="FA5739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414" name="Google Shape;414;p37"/>
          <p:cNvCxnSpPr/>
          <p:nvPr/>
        </p:nvCxnSpPr>
        <p:spPr>
          <a:xfrm>
            <a:off x="1909635" y="1818182"/>
            <a:ext cx="538800" cy="3900"/>
          </a:xfrm>
          <a:prstGeom prst="straightConnector1">
            <a:avLst/>
          </a:prstGeom>
          <a:noFill/>
          <a:ln w="19050" cap="flat" cmpd="sng">
            <a:solidFill>
              <a:srgbClr val="FA5739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415" name="Google Shape;415;p37"/>
          <p:cNvSpPr/>
          <p:nvPr/>
        </p:nvSpPr>
        <p:spPr>
          <a:xfrm>
            <a:off x="2508251" y="920655"/>
            <a:ext cx="6017100" cy="1681800"/>
          </a:xfrm>
          <a:prstGeom prst="roundRect">
            <a:avLst>
              <a:gd name="adj" fmla="val 16667"/>
            </a:avLst>
          </a:prstGeom>
          <a:solidFill>
            <a:srgbClr val="FFEE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6" name="Google Shape;416;p37"/>
          <p:cNvSpPr txBox="1"/>
          <p:nvPr/>
        </p:nvSpPr>
        <p:spPr>
          <a:xfrm>
            <a:off x="4158944" y="2003099"/>
            <a:ext cx="9210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/>
              <a:t>Склады</a:t>
            </a:r>
            <a:endParaRPr sz="1100" i="0" u="none" strike="noStrike" cap="none">
              <a:solidFill>
                <a:srgbClr val="000000"/>
              </a:solidFill>
            </a:endParaRPr>
          </a:p>
        </p:txBody>
      </p:sp>
      <p:sp>
        <p:nvSpPr>
          <p:cNvPr id="417" name="Google Shape;417;p37"/>
          <p:cNvSpPr txBox="1"/>
          <p:nvPr/>
        </p:nvSpPr>
        <p:spPr>
          <a:xfrm>
            <a:off x="2204671" y="1934469"/>
            <a:ext cx="18591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 i="0" u="none" strike="noStrike" cap="none">
                <a:solidFill>
                  <a:srgbClr val="000000"/>
                </a:solidFill>
              </a:rPr>
              <a:t>Перевозчики </a:t>
            </a:r>
            <a:r>
              <a:rPr lang="ru" sz="1100"/>
              <a:t>/</a:t>
            </a:r>
            <a:endParaRPr sz="110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/>
              <a:t>экспедиторы</a:t>
            </a:r>
            <a:endParaRPr sz="1100" i="0" u="none" strike="noStrike" cap="none">
              <a:solidFill>
                <a:srgbClr val="000000"/>
              </a:solidFill>
            </a:endParaRPr>
          </a:p>
        </p:txBody>
      </p:sp>
      <p:sp>
        <p:nvSpPr>
          <p:cNvPr id="418" name="Google Shape;418;p37"/>
          <p:cNvSpPr txBox="1"/>
          <p:nvPr/>
        </p:nvSpPr>
        <p:spPr>
          <a:xfrm>
            <a:off x="7435550" y="1983950"/>
            <a:ext cx="10623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 i="0" u="none" strike="noStrike" cap="none">
                <a:solidFill>
                  <a:srgbClr val="000000"/>
                </a:solidFill>
              </a:rPr>
              <a:t>Получател</a:t>
            </a:r>
            <a:r>
              <a:rPr lang="ru" sz="1100"/>
              <a:t>и</a:t>
            </a:r>
            <a:endParaRPr sz="1100" i="0" u="none" strike="noStrike" cap="none">
              <a:solidFill>
                <a:srgbClr val="000000"/>
              </a:solidFill>
            </a:endParaRPr>
          </a:p>
        </p:txBody>
      </p:sp>
      <p:sp>
        <p:nvSpPr>
          <p:cNvPr id="419" name="Google Shape;419;p37"/>
          <p:cNvSpPr txBox="1"/>
          <p:nvPr/>
        </p:nvSpPr>
        <p:spPr>
          <a:xfrm>
            <a:off x="5755395" y="2001245"/>
            <a:ext cx="13287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/>
              <a:t>Последняя миля</a:t>
            </a:r>
            <a:endParaRPr sz="1100" i="0" u="none" strike="noStrike" cap="none">
              <a:solidFill>
                <a:srgbClr val="000000"/>
              </a:solidFill>
            </a:endParaRPr>
          </a:p>
        </p:txBody>
      </p:sp>
      <p:pic>
        <p:nvPicPr>
          <p:cNvPr id="420" name="Google Shape;420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30350" y="1541074"/>
            <a:ext cx="493475" cy="49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1" name="Google Shape;421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29137" y="1589438"/>
            <a:ext cx="386575" cy="386575"/>
          </a:xfrm>
          <a:prstGeom prst="rect">
            <a:avLst/>
          </a:prstGeom>
          <a:noFill/>
          <a:ln>
            <a:noFill/>
          </a:ln>
        </p:spPr>
      </p:pic>
      <p:sp>
        <p:nvSpPr>
          <p:cNvPr id="422" name="Google Shape;422;p37"/>
          <p:cNvSpPr/>
          <p:nvPr/>
        </p:nvSpPr>
        <p:spPr>
          <a:xfrm>
            <a:off x="580863" y="973313"/>
            <a:ext cx="1328700" cy="1629000"/>
          </a:xfrm>
          <a:prstGeom prst="roundRect">
            <a:avLst>
              <a:gd name="adj" fmla="val 16667"/>
            </a:avLst>
          </a:prstGeom>
          <a:solidFill>
            <a:srgbClr val="FFEE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3" name="Google Shape;423;p37"/>
          <p:cNvSpPr txBox="1"/>
          <p:nvPr/>
        </p:nvSpPr>
        <p:spPr>
          <a:xfrm>
            <a:off x="736890" y="2035827"/>
            <a:ext cx="9936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/>
              <a:t>Корпорация</a:t>
            </a:r>
            <a:endParaRPr sz="1100" i="0" u="none" strike="noStrike" cap="none">
              <a:solidFill>
                <a:srgbClr val="000000"/>
              </a:solidFill>
            </a:endParaRPr>
          </a:p>
        </p:txBody>
      </p:sp>
      <p:sp>
        <p:nvSpPr>
          <p:cNvPr id="424" name="Google Shape;424;p37"/>
          <p:cNvSpPr txBox="1">
            <a:spLocks noGrp="1"/>
          </p:cNvSpPr>
          <p:nvPr>
            <p:ph type="title"/>
          </p:nvPr>
        </p:nvSpPr>
        <p:spPr>
          <a:xfrm>
            <a:off x="317489" y="-9"/>
            <a:ext cx="7675200" cy="6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ru" sz="2300" b="1">
                <a:solidFill>
                  <a:srgbClr val="072D56"/>
                </a:solidFill>
                <a:latin typeface="Arial"/>
                <a:ea typeface="Arial"/>
                <a:cs typeface="Arial"/>
                <a:sym typeface="Arial"/>
              </a:rPr>
              <a:t>Тренды внедрения ЭПД</a:t>
            </a:r>
            <a:endParaRPr sz="2300" b="1">
              <a:solidFill>
                <a:srgbClr val="072D5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5" name="Google Shape;425;p37"/>
          <p:cNvSpPr txBox="1"/>
          <p:nvPr/>
        </p:nvSpPr>
        <p:spPr>
          <a:xfrm>
            <a:off x="683220" y="973326"/>
            <a:ext cx="13725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 b="1">
                <a:solidFill>
                  <a:srgbClr val="FA5739"/>
                </a:solidFill>
                <a:latin typeface="Manrope"/>
                <a:ea typeface="Manrope"/>
                <a:cs typeface="Manrope"/>
                <a:sym typeface="Manrope"/>
              </a:rPr>
              <a:t>Этап 1. Корпорации</a:t>
            </a:r>
            <a:endParaRPr sz="1200">
              <a:solidFill>
                <a:srgbClr val="FA5739"/>
              </a:solidFill>
            </a:endParaRPr>
          </a:p>
        </p:txBody>
      </p:sp>
      <p:sp>
        <p:nvSpPr>
          <p:cNvPr id="426" name="Google Shape;426;p37"/>
          <p:cNvSpPr txBox="1"/>
          <p:nvPr/>
        </p:nvSpPr>
        <p:spPr>
          <a:xfrm>
            <a:off x="4392538" y="1033481"/>
            <a:ext cx="19812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 b="1">
                <a:solidFill>
                  <a:srgbClr val="FA5739"/>
                </a:solidFill>
                <a:latin typeface="Manrope"/>
                <a:ea typeface="Manrope"/>
                <a:cs typeface="Manrope"/>
                <a:sym typeface="Manrope"/>
              </a:rPr>
              <a:t>Этап 2. Контрагенты</a:t>
            </a:r>
            <a:endParaRPr sz="1200">
              <a:solidFill>
                <a:srgbClr val="FA5739"/>
              </a:solidFill>
            </a:endParaRPr>
          </a:p>
        </p:txBody>
      </p:sp>
      <p:cxnSp>
        <p:nvCxnSpPr>
          <p:cNvPr id="427" name="Google Shape;427;p37"/>
          <p:cNvCxnSpPr/>
          <p:nvPr/>
        </p:nvCxnSpPr>
        <p:spPr>
          <a:xfrm>
            <a:off x="3586325" y="1766312"/>
            <a:ext cx="538800" cy="3900"/>
          </a:xfrm>
          <a:prstGeom prst="straightConnector1">
            <a:avLst/>
          </a:prstGeom>
          <a:noFill/>
          <a:ln w="19050" cap="flat" cmpd="sng">
            <a:solidFill>
              <a:srgbClr val="FA5739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428" name="Google Shape;428;p37"/>
          <p:cNvCxnSpPr/>
          <p:nvPr/>
        </p:nvCxnSpPr>
        <p:spPr>
          <a:xfrm>
            <a:off x="5181084" y="1764499"/>
            <a:ext cx="538800" cy="3900"/>
          </a:xfrm>
          <a:prstGeom prst="straightConnector1">
            <a:avLst/>
          </a:prstGeom>
          <a:noFill/>
          <a:ln w="19050" cap="flat" cmpd="sng">
            <a:solidFill>
              <a:srgbClr val="FA5739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429" name="Google Shape;429;p37"/>
          <p:cNvCxnSpPr/>
          <p:nvPr/>
        </p:nvCxnSpPr>
        <p:spPr>
          <a:xfrm>
            <a:off x="6918353" y="1766324"/>
            <a:ext cx="538800" cy="3900"/>
          </a:xfrm>
          <a:prstGeom prst="straightConnector1">
            <a:avLst/>
          </a:prstGeom>
          <a:noFill/>
          <a:ln w="19050" cap="flat" cmpd="sng">
            <a:solidFill>
              <a:srgbClr val="FA5739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430" name="Google Shape;430;p37"/>
          <p:cNvSpPr/>
          <p:nvPr/>
        </p:nvSpPr>
        <p:spPr>
          <a:xfrm>
            <a:off x="3272584" y="2812835"/>
            <a:ext cx="2314200" cy="508200"/>
          </a:xfrm>
          <a:prstGeom prst="roundRect">
            <a:avLst>
              <a:gd name="adj" fmla="val 36365"/>
            </a:avLst>
          </a:prstGeom>
          <a:solidFill>
            <a:schemeClr val="lt1"/>
          </a:solidFill>
          <a:ln w="19050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31" name="Google Shape;431;p3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063766" y="2991128"/>
            <a:ext cx="1271852" cy="192956"/>
          </a:xfrm>
          <a:prstGeom prst="rect">
            <a:avLst/>
          </a:prstGeom>
          <a:noFill/>
          <a:ln>
            <a:noFill/>
          </a:ln>
        </p:spPr>
      </p:pic>
      <p:pic>
        <p:nvPicPr>
          <p:cNvPr id="432" name="Google Shape;432;p3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428137" y="2861103"/>
            <a:ext cx="411639" cy="41164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33" name="Google Shape;433;p37"/>
          <p:cNvCxnSpPr/>
          <p:nvPr/>
        </p:nvCxnSpPr>
        <p:spPr>
          <a:xfrm rot="10800000" flipH="1">
            <a:off x="3586317" y="707975"/>
            <a:ext cx="867300" cy="2100"/>
          </a:xfrm>
          <a:prstGeom prst="straightConnector1">
            <a:avLst/>
          </a:prstGeom>
          <a:noFill/>
          <a:ln w="19050" cap="flat" cmpd="sng">
            <a:solidFill>
              <a:srgbClr val="FA5739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434" name="Google Shape;434;p37"/>
          <p:cNvCxnSpPr/>
          <p:nvPr/>
        </p:nvCxnSpPr>
        <p:spPr>
          <a:xfrm rot="10800000" flipH="1">
            <a:off x="6813028" y="707975"/>
            <a:ext cx="867300" cy="2100"/>
          </a:xfrm>
          <a:prstGeom prst="straightConnector1">
            <a:avLst/>
          </a:prstGeom>
          <a:noFill/>
          <a:ln w="19050" cap="flat" cmpd="sng">
            <a:solidFill>
              <a:srgbClr val="FA5739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435" name="Google Shape;435;p37"/>
          <p:cNvCxnSpPr/>
          <p:nvPr/>
        </p:nvCxnSpPr>
        <p:spPr>
          <a:xfrm rot="10800000">
            <a:off x="1423702" y="3087011"/>
            <a:ext cx="870300" cy="1200"/>
          </a:xfrm>
          <a:prstGeom prst="straightConnector1">
            <a:avLst/>
          </a:prstGeom>
          <a:noFill/>
          <a:ln w="19050" cap="flat" cmpd="sng">
            <a:solidFill>
              <a:srgbClr val="FA5739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436" name="Google Shape;436;p37"/>
          <p:cNvCxnSpPr/>
          <p:nvPr/>
        </p:nvCxnSpPr>
        <p:spPr>
          <a:xfrm rot="10800000">
            <a:off x="6362530" y="3087011"/>
            <a:ext cx="870300" cy="1200"/>
          </a:xfrm>
          <a:prstGeom prst="straightConnector1">
            <a:avLst/>
          </a:prstGeom>
          <a:noFill/>
          <a:ln w="19050" cap="flat" cmpd="sng">
            <a:solidFill>
              <a:srgbClr val="FA5739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437" name="Google Shape;437;p37"/>
          <p:cNvCxnSpPr/>
          <p:nvPr/>
        </p:nvCxnSpPr>
        <p:spPr>
          <a:xfrm rot="10800000" flipH="1">
            <a:off x="430350" y="1627256"/>
            <a:ext cx="600" cy="543600"/>
          </a:xfrm>
          <a:prstGeom prst="straightConnector1">
            <a:avLst/>
          </a:prstGeom>
          <a:noFill/>
          <a:ln w="19050" cap="flat" cmpd="sng">
            <a:solidFill>
              <a:srgbClr val="FA5739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438" name="Google Shape;438;p37"/>
          <p:cNvCxnSpPr/>
          <p:nvPr/>
        </p:nvCxnSpPr>
        <p:spPr>
          <a:xfrm>
            <a:off x="8690392" y="1627368"/>
            <a:ext cx="6000" cy="674400"/>
          </a:xfrm>
          <a:prstGeom prst="straightConnector1">
            <a:avLst/>
          </a:prstGeom>
          <a:noFill/>
          <a:ln w="19050" cap="flat" cmpd="sng">
            <a:solidFill>
              <a:srgbClr val="FA5739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439" name="Google Shape;439;p37"/>
          <p:cNvSpPr/>
          <p:nvPr/>
        </p:nvSpPr>
        <p:spPr>
          <a:xfrm>
            <a:off x="430680" y="3428637"/>
            <a:ext cx="8259600" cy="1014900"/>
          </a:xfrm>
          <a:prstGeom prst="roundRect">
            <a:avLst>
              <a:gd name="adj" fmla="val 16667"/>
            </a:avLst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0" name="Google Shape;440;p37"/>
          <p:cNvSpPr txBox="1"/>
          <p:nvPr/>
        </p:nvSpPr>
        <p:spPr>
          <a:xfrm>
            <a:off x="2039475" y="3531400"/>
            <a:ext cx="3858300" cy="8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352799" marR="0" lvl="0" indent="-19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A573A"/>
              </a:buClr>
              <a:buSzPts val="1200"/>
              <a:buChar char="●"/>
            </a:pPr>
            <a:r>
              <a:rPr lang="ru" sz="1200">
                <a:solidFill>
                  <a:srgbClr val="072D56"/>
                </a:solidFill>
              </a:rPr>
              <a:t>Автоматизация работы с ЭПД в АСУ</a:t>
            </a:r>
            <a:endParaRPr sz="1200">
              <a:solidFill>
                <a:srgbClr val="072D56"/>
              </a:solidFill>
            </a:endParaRPr>
          </a:p>
          <a:p>
            <a:pPr marL="352799" marR="0" lvl="0" indent="-19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A573A"/>
              </a:buClr>
              <a:buSzPts val="1200"/>
              <a:buChar char="●"/>
            </a:pPr>
            <a:r>
              <a:rPr lang="ru" sz="1200">
                <a:solidFill>
                  <a:srgbClr val="072D56"/>
                </a:solidFill>
              </a:rPr>
              <a:t>Тестирование «прямых» сценариев</a:t>
            </a:r>
            <a:endParaRPr sz="1200">
              <a:solidFill>
                <a:srgbClr val="072D56"/>
              </a:solidFill>
            </a:endParaRPr>
          </a:p>
          <a:p>
            <a:pPr marL="352799" marR="0" lvl="0" indent="-19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A573A"/>
              </a:buClr>
              <a:buSzPts val="1200"/>
              <a:buChar char="●"/>
            </a:pPr>
            <a:r>
              <a:rPr lang="ru" sz="1200">
                <a:solidFill>
                  <a:srgbClr val="072D56"/>
                </a:solidFill>
              </a:rPr>
              <a:t>Тестирование сценариев с роумингом</a:t>
            </a:r>
            <a:endParaRPr sz="1200">
              <a:solidFill>
                <a:srgbClr val="072D56"/>
              </a:solidFill>
            </a:endParaRPr>
          </a:p>
          <a:p>
            <a:pPr marL="352799" marR="0" lvl="0" indent="-19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A573A"/>
              </a:buClr>
              <a:buSzPts val="1200"/>
              <a:buChar char="●"/>
            </a:pPr>
            <a:r>
              <a:rPr lang="ru" sz="1200">
                <a:solidFill>
                  <a:srgbClr val="072D56"/>
                </a:solidFill>
              </a:rPr>
              <a:t>Масштабирование</a:t>
            </a:r>
            <a:endParaRPr sz="1200">
              <a:solidFill>
                <a:srgbClr val="072D56"/>
              </a:solidFill>
            </a:endParaRPr>
          </a:p>
        </p:txBody>
      </p:sp>
      <p:sp>
        <p:nvSpPr>
          <p:cNvPr id="441" name="Google Shape;441;p37"/>
          <p:cNvSpPr txBox="1"/>
          <p:nvPr/>
        </p:nvSpPr>
        <p:spPr>
          <a:xfrm>
            <a:off x="652487" y="3572869"/>
            <a:ext cx="14340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 b="1">
                <a:solidFill>
                  <a:srgbClr val="FA5739"/>
                </a:solidFill>
              </a:rPr>
              <a:t>Шаги </a:t>
            </a:r>
            <a:endParaRPr sz="1200" b="1">
              <a:solidFill>
                <a:srgbClr val="FA5739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 b="1">
                <a:solidFill>
                  <a:srgbClr val="FA5739"/>
                </a:solidFill>
              </a:rPr>
              <a:t>внедрения ЭПД</a:t>
            </a:r>
            <a:endParaRPr sz="1200">
              <a:solidFill>
                <a:srgbClr val="FA5739"/>
              </a:solidFill>
            </a:endParaRPr>
          </a:p>
        </p:txBody>
      </p:sp>
      <p:sp>
        <p:nvSpPr>
          <p:cNvPr id="442" name="Google Shape;442;p37"/>
          <p:cNvSpPr/>
          <p:nvPr/>
        </p:nvSpPr>
        <p:spPr>
          <a:xfrm>
            <a:off x="6096943" y="3572756"/>
            <a:ext cx="2453100" cy="747000"/>
          </a:xfrm>
          <a:prstGeom prst="roundRect">
            <a:avLst>
              <a:gd name="adj" fmla="val 16667"/>
            </a:avLst>
          </a:prstGeom>
          <a:solidFill>
            <a:srgbClr val="FA57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3" name="Google Shape;443;p37"/>
          <p:cNvSpPr/>
          <p:nvPr/>
        </p:nvSpPr>
        <p:spPr>
          <a:xfrm>
            <a:off x="6195245" y="3607030"/>
            <a:ext cx="2256600" cy="652200"/>
          </a:xfrm>
          <a:prstGeom prst="roundRect">
            <a:avLst>
              <a:gd name="adj" fmla="val 50000"/>
            </a:avLst>
          </a:prstGeom>
          <a:solidFill>
            <a:srgbClr val="FA5739"/>
          </a:solidFill>
          <a:ln>
            <a:noFill/>
          </a:ln>
        </p:spPr>
        <p:txBody>
          <a:bodyPr spcFirstLastPara="1" wrap="square" lIns="18000" tIns="18000" rIns="18000" bIns="180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 sz="1100">
                <a:solidFill>
                  <a:schemeClr val="lt1"/>
                </a:solidFill>
              </a:rPr>
              <a:t>Работайте с ЭПД в своей АСУ</a:t>
            </a:r>
            <a:endParaRPr sz="1100" i="0" u="none" strike="noStrike" cap="none">
              <a:solidFill>
                <a:schemeClr val="lt1"/>
              </a:solidFill>
            </a:endParaRPr>
          </a:p>
        </p:txBody>
      </p:sp>
      <p:pic>
        <p:nvPicPr>
          <p:cNvPr id="444" name="Google Shape;444;p3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85046" y="1620267"/>
            <a:ext cx="421537" cy="3997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45" name="Google Shape;445;p37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751676" y="1577637"/>
            <a:ext cx="443275" cy="420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6" name="Google Shape;446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78625" y="1482524"/>
            <a:ext cx="493475" cy="49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1318</Words>
  <Application>Microsoft Office PowerPoint</Application>
  <PresentationFormat>Экран (16:9)</PresentationFormat>
  <Paragraphs>304</Paragraphs>
  <Slides>19</Slides>
  <Notes>19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19</vt:i4>
      </vt:variant>
    </vt:vector>
  </HeadingPairs>
  <TitlesOfParts>
    <vt:vector size="29" baseType="lpstr">
      <vt:lpstr>Arial</vt:lpstr>
      <vt:lpstr>Calibri</vt:lpstr>
      <vt:lpstr>Ubuntu</vt:lpstr>
      <vt:lpstr>Arial Black</vt:lpstr>
      <vt:lpstr>Manrope ExtraBold</vt:lpstr>
      <vt:lpstr>Manrope</vt:lpstr>
      <vt:lpstr>Roboto</vt:lpstr>
      <vt:lpstr>Raleway Light</vt:lpstr>
      <vt:lpstr>Simple Light</vt:lpstr>
      <vt:lpstr>Тема Office</vt:lpstr>
      <vt:lpstr>Опыт Оператора  ИС ЭПД:</vt:lpstr>
      <vt:lpstr>Мы создаем единую бизнес-среду для клиента</vt:lpstr>
      <vt:lpstr>Почему именно мы? </vt:lpstr>
      <vt:lpstr>Карта пилотов</vt:lpstr>
      <vt:lpstr>Презентация PowerPoint</vt:lpstr>
      <vt:lpstr>Презентация PowerPoint</vt:lpstr>
      <vt:lpstr>Презентация PowerPoint</vt:lpstr>
      <vt:lpstr>Взаимодействия ИС - ГИС</vt:lpstr>
      <vt:lpstr>Тренды внедрения ЭПД</vt:lpstr>
      <vt:lpstr>Презентация PowerPoint</vt:lpstr>
      <vt:lpstr>Возможности подключения</vt:lpstr>
      <vt:lpstr>Презентация PowerPoint</vt:lpstr>
      <vt:lpstr>Электронный путевой лист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Anton Work</cp:lastModifiedBy>
  <cp:revision>1</cp:revision>
  <dcterms:modified xsi:type="dcterms:W3CDTF">2024-06-19T16:02:24Z</dcterms:modified>
</cp:coreProperties>
</file>