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9" r:id="rId5"/>
    <p:sldId id="276" r:id="rId6"/>
    <p:sldId id="288" r:id="rId7"/>
    <p:sldId id="290" r:id="rId8"/>
    <p:sldId id="291" r:id="rId9"/>
    <p:sldId id="292" r:id="rId10"/>
    <p:sldId id="294" r:id="rId11"/>
    <p:sldId id="261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62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2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94" autoAdjust="0"/>
  </p:normalViewPr>
  <p:slideViewPr>
    <p:cSldViewPr snapToGrid="0">
      <p:cViewPr varScale="1">
        <p:scale>
          <a:sx n="68" d="100"/>
          <a:sy n="68" d="100"/>
        </p:scale>
        <p:origin x="84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18.06.2024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281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87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038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843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87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40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3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13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05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63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4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7-0A28-4AB9-98DC-E6F33870A0AF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7588714-FE55-FCEF-78C2-2A4D11ECD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F6BF02-4CD8-261B-BE58-05677EB9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1AF1F17-7A1F-BCA2-15C0-417928B4E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F0ADE0B-D150-E72B-EE9A-E5EFDBC6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BCDD5A-A3C4-DF4F-74AD-CAF0F465B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9430AE4-C878-DFAB-EDA5-36B97176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61487B2-0348-2FFC-03FB-6508B6FD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61BD0-E7BF-49DD-9A22-152A48698AC6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D3A09-8B2A-4EA5-ABC6-B2E051E1EA02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972B9-D29C-4410-9572-A3CF43EFF749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0F14A-E99F-4269-9F1E-1866BA5B80FE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90398-C035-4147-AA8E-E91FCBDCC4C1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54AD8BA-12A1-40A0-B5A6-C36392043198}" type="datetime1">
              <a:rPr lang="ru-RU" noProof="0" smtClean="0"/>
              <a:t>18.06.2024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1" kern="1200" cap="all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6">
            <a:extLst>
              <a:ext uri="{FF2B5EF4-FFF2-40B4-BE49-F238E27FC236}">
                <a16:creationId xmlns:a16="http://schemas.microsoft.com/office/drawing/2014/main" id="{48608AA8-C6BD-CADE-8661-9FF275D976C1}"/>
              </a:ext>
            </a:extLst>
          </p:cNvPr>
          <p:cNvSpPr txBox="1">
            <a:spLocks/>
          </p:cNvSpPr>
          <p:nvPr/>
        </p:nvSpPr>
        <p:spPr>
          <a:xfrm>
            <a:off x="264241" y="2439731"/>
            <a:ext cx="6431356" cy="2603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 нормирования выбросов вредных веществ с отработавшими газами дизелей судов на внутренних водных путях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Докладчики: Рослякова О.В.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Познякова Е.А.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022B56-A3E0-C6C9-3C98-1162049A172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r="18206"/>
          <a:stretch>
            <a:fillRect/>
          </a:stretch>
        </p:blipFill>
        <p:spPr bwMode="auto">
          <a:xfrm>
            <a:off x="6966947" y="429065"/>
            <a:ext cx="5115372" cy="53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8D477B-F561-9941-23D3-8826B6F42FD8}"/>
              </a:ext>
            </a:extLst>
          </p:cNvPr>
          <p:cNvSpPr/>
          <p:nvPr/>
        </p:nvSpPr>
        <p:spPr>
          <a:xfrm>
            <a:off x="1276833" y="210154"/>
            <a:ext cx="5418764" cy="1477328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 высшего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«Сибирский государственный  университет водного транспорта»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8ADB90-73BC-422F-F1C4-2801EAA10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46" y="0"/>
            <a:ext cx="5767754" cy="18149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917BF1-6C2C-AD32-AF2C-57C4E03A7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8" y="0"/>
            <a:ext cx="1528384" cy="15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308384" y="1767185"/>
            <a:ext cx="11575231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определения удельных средневзвешенных выбросов используются обобщённые результаты обработки статистических данных инструментальных замеров.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FF870EAB-96D5-1BC8-B2B0-F25A0929B0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483459"/>
                  </p:ext>
                </p:extLst>
              </p:nvPr>
            </p:nvGraphicFramePr>
            <p:xfrm>
              <a:off x="800100" y="2982529"/>
              <a:ext cx="10744199" cy="3190656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1949937">
                      <a:extLst>
                        <a:ext uri="{9D8B030D-6E8A-4147-A177-3AD203B41FA5}">
                          <a16:colId xmlns:a16="http://schemas.microsoft.com/office/drawing/2014/main" val="191064089"/>
                        </a:ext>
                      </a:extLst>
                    </a:gridCol>
                    <a:gridCol w="2934103">
                      <a:extLst>
                        <a:ext uri="{9D8B030D-6E8A-4147-A177-3AD203B41FA5}">
                          <a16:colId xmlns:a16="http://schemas.microsoft.com/office/drawing/2014/main" val="612420858"/>
                        </a:ext>
                      </a:extLst>
                    </a:gridCol>
                    <a:gridCol w="5860159">
                      <a:extLst>
                        <a:ext uri="{9D8B030D-6E8A-4147-A177-3AD203B41FA5}">
                          <a16:colId xmlns:a16="http://schemas.microsoft.com/office/drawing/2014/main" val="2468680401"/>
                        </a:ext>
                      </a:extLst>
                    </a:gridCol>
                  </a:tblGrid>
                  <a:tr h="68708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</a:rPr>
                            <a:t>Удельные средневзвешенные (по топливу) выбросы ЗВ главных судовых дизелей (циклы Е2, Е3) в зависимости от удельного среднеэксплуатационного расхода топлива</a:t>
                          </a:r>
                          <a:endParaRPr lang="ru-RU" sz="18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931744"/>
                      </a:ext>
                    </a:extLst>
                  </a:tr>
                  <a:tr h="6870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Компонент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Диапазон измерения (г/кВтч)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Аппроксимирующий полином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01650514"/>
                      </a:ext>
                    </a:extLst>
                  </a:tr>
                  <a:tr h="357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NOx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12-18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en-US" sz="1800" kern="100">
                                        <a:effectLst/>
                                      </a:rPr>
                                      <m:t>𝑁𝑂𝑥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−0,6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951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+2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20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,3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72822375"/>
                      </a:ext>
                    </a:extLst>
                  </a:tr>
                  <a:tr h="357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CO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0,2-15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1800" kern="100">
                                        <a:effectLst/>
                                      </a:rPr>
                                      <m:t>𝐶𝑂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0,00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57</m:t>
                                </m:r>
                                <m:sSup>
                                  <m:s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00">
                                        <a:effectLst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kern="1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kern="100">
                                    <a:effectLst/>
                                  </a:rPr>
                                  <m:t>−1,9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692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+1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72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,9</m:t>
                                </m:r>
                              </m:oMath>
                            </m:oMathPara>
                          </a14:m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7591653"/>
                      </a:ext>
                    </a:extLst>
                  </a:tr>
                  <a:tr h="3572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CH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0,10 – 1,30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1800" kern="100">
                                        <a:effectLst/>
                                      </a:rPr>
                                      <m:t>𝐶𝐻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0,02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64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−3,4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992</m:t>
                                </m:r>
                              </m:oMath>
                            </m:oMathPara>
                          </a14:m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033156"/>
                      </a:ext>
                    </a:extLst>
                  </a:tr>
                  <a:tr h="3572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1,10-1,20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1800" kern="100">
                                        <a:effectLst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0,04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81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−8,6</m:t>
                                </m:r>
                                <m:r>
                                  <a:rPr lang="ru-RU" sz="1800" kern="100">
                                    <a:effectLst/>
                                  </a:rPr>
                                  <m:t>495</m:t>
                                </m:r>
                              </m:oMath>
                            </m:oMathPara>
                          </a14:m>
                          <a:endParaRPr lang="ru-RU" sz="18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893297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FF870EAB-96D5-1BC8-B2B0-F25A0929B0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483459"/>
                  </p:ext>
                </p:extLst>
              </p:nvPr>
            </p:nvGraphicFramePr>
            <p:xfrm>
              <a:off x="800100" y="2982529"/>
              <a:ext cx="10744199" cy="3190656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1949937">
                      <a:extLst>
                        <a:ext uri="{9D8B030D-6E8A-4147-A177-3AD203B41FA5}">
                          <a16:colId xmlns:a16="http://schemas.microsoft.com/office/drawing/2014/main" val="191064089"/>
                        </a:ext>
                      </a:extLst>
                    </a:gridCol>
                    <a:gridCol w="2934103">
                      <a:extLst>
                        <a:ext uri="{9D8B030D-6E8A-4147-A177-3AD203B41FA5}">
                          <a16:colId xmlns:a16="http://schemas.microsoft.com/office/drawing/2014/main" val="612420858"/>
                        </a:ext>
                      </a:extLst>
                    </a:gridCol>
                    <a:gridCol w="5860159">
                      <a:extLst>
                        <a:ext uri="{9D8B030D-6E8A-4147-A177-3AD203B41FA5}">
                          <a16:colId xmlns:a16="http://schemas.microsoft.com/office/drawing/2014/main" val="2468680401"/>
                        </a:ext>
                      </a:extLst>
                    </a:gridCol>
                  </a:tblGrid>
                  <a:tr h="68708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</a:rPr>
                            <a:t>Удельные средневзвешенные (по топливу) выбросы ЗВ главных судовых дизелей (циклы Е2, Е3) в зависимости от удельного среднеэксплуатационного расхода топлива</a:t>
                          </a:r>
                          <a:endParaRPr lang="ru-RU" sz="18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931744"/>
                      </a:ext>
                    </a:extLst>
                  </a:tr>
                  <a:tr h="6870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Компонент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Диапазон измерения (г/кВтч)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Аппроксимирующий полином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01650514"/>
                      </a:ext>
                    </a:extLst>
                  </a:tr>
                  <a:tr h="4541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NOx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12-18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68" t="-317568" r="-208" b="-30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822375"/>
                      </a:ext>
                    </a:extLst>
                  </a:tr>
                  <a:tr h="4541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CO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0,2-15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68" t="-412000" r="-208" b="-2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591653"/>
                      </a:ext>
                    </a:extLst>
                  </a:tr>
                  <a:tr h="4540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CH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0,10 – 1,30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68" t="-518919" r="-208" b="-1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33156"/>
                      </a:ext>
                    </a:extLst>
                  </a:tr>
                  <a:tr h="4540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1,10-1,20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68" t="-610667" r="-20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297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031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308384" y="1767185"/>
            <a:ext cx="11575231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определения удельных средневзвешенных выбросов используются обобщённые результаты обработки статистических данных инструментальных замеров.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E002D8B5-1470-7189-E1AB-99B8CD6C2A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63273"/>
                  </p:ext>
                </p:extLst>
              </p:nvPr>
            </p:nvGraphicFramePr>
            <p:xfrm>
              <a:off x="590550" y="2656299"/>
              <a:ext cx="11293065" cy="333667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049549">
                      <a:extLst>
                        <a:ext uri="{9D8B030D-6E8A-4147-A177-3AD203B41FA5}">
                          <a16:colId xmlns:a16="http://schemas.microsoft.com/office/drawing/2014/main" val="4245277493"/>
                        </a:ext>
                      </a:extLst>
                    </a:gridCol>
                    <a:gridCol w="3083992">
                      <a:extLst>
                        <a:ext uri="{9D8B030D-6E8A-4147-A177-3AD203B41FA5}">
                          <a16:colId xmlns:a16="http://schemas.microsoft.com/office/drawing/2014/main" val="3475854872"/>
                        </a:ext>
                      </a:extLst>
                    </a:gridCol>
                    <a:gridCol w="6159524">
                      <a:extLst>
                        <a:ext uri="{9D8B030D-6E8A-4147-A177-3AD203B41FA5}">
                          <a16:colId xmlns:a16="http://schemas.microsoft.com/office/drawing/2014/main" val="2052460398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 ЗВ главных судовых дизелей (циклы Е2, Е3) в зависимости от удельного среднеэксплуатационного расхода топлива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3595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Компонент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Диапазон измерения (г/кВтч)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Аппроксимирующий полином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014613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NOx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12-18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</a:rPr>
                                      <m:t>𝑁𝑂𝑥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−0,6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951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+2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20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,3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359125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CO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0,2-15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𝐶𝑂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0,00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57</m:t>
                                </m:r>
                                <m:sSup>
                                  <m:s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effectLst/>
                                  </a:rPr>
                                  <m:t>−1,9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692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+1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72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,9</m:t>
                                </m:r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8197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CH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0,10 – 1,30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𝐶𝐻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0,02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64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−3,4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992</m:t>
                                </m:r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671349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1,10-1,20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0,04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81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−8,6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495</m:t>
                                </m:r>
                              </m:oMath>
                            </m:oMathPara>
                          </a14:m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698096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E002D8B5-1470-7189-E1AB-99B8CD6C2A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63273"/>
                  </p:ext>
                </p:extLst>
              </p:nvPr>
            </p:nvGraphicFramePr>
            <p:xfrm>
              <a:off x="590550" y="2656299"/>
              <a:ext cx="11293065" cy="333667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049549">
                      <a:extLst>
                        <a:ext uri="{9D8B030D-6E8A-4147-A177-3AD203B41FA5}">
                          <a16:colId xmlns:a16="http://schemas.microsoft.com/office/drawing/2014/main" val="4245277493"/>
                        </a:ext>
                      </a:extLst>
                    </a:gridCol>
                    <a:gridCol w="3083992">
                      <a:extLst>
                        <a:ext uri="{9D8B030D-6E8A-4147-A177-3AD203B41FA5}">
                          <a16:colId xmlns:a16="http://schemas.microsoft.com/office/drawing/2014/main" val="3475854872"/>
                        </a:ext>
                      </a:extLst>
                    </a:gridCol>
                    <a:gridCol w="6159524">
                      <a:extLst>
                        <a:ext uri="{9D8B030D-6E8A-4147-A177-3AD203B41FA5}">
                          <a16:colId xmlns:a16="http://schemas.microsoft.com/office/drawing/2014/main" val="2052460398"/>
                        </a:ext>
                      </a:extLst>
                    </a:gridCol>
                  </a:tblGrid>
                  <a:tr h="681800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 ЗВ главных судовых дизелей (циклы Е2, Е3) в зависимости от удельного среднеэксплуатационного расхода топлива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359516"/>
                      </a:ext>
                    </a:extLst>
                  </a:tr>
                  <a:tr h="681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Компонент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Диапазон измерения (г/кВтч)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Аппроксимирующий полином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01461334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NOx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12-18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82" t="-284146" r="-198" b="-29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5912522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CO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0,2-15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82" t="-388889" r="-198" b="-20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19719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CH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0,10 – 1,30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82" t="-488889" r="-198" b="-10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713498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1,10-1,20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82" t="-588889" r="-19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98096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15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308384" y="1767185"/>
            <a:ext cx="11575231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определения удельных средневзвешенных выбросов используются обобщённые результаты обработки статистических данных инструментальных замеров.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9F506759-C59D-48E5-1A61-188DA56883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77583"/>
                  </p:ext>
                </p:extLst>
              </p:nvPr>
            </p:nvGraphicFramePr>
            <p:xfrm>
              <a:off x="571500" y="2656299"/>
              <a:ext cx="10953751" cy="333667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1987968">
                      <a:extLst>
                        <a:ext uri="{9D8B030D-6E8A-4147-A177-3AD203B41FA5}">
                          <a16:colId xmlns:a16="http://schemas.microsoft.com/office/drawing/2014/main" val="1487515566"/>
                        </a:ext>
                      </a:extLst>
                    </a:gridCol>
                    <a:gridCol w="2991329">
                      <a:extLst>
                        <a:ext uri="{9D8B030D-6E8A-4147-A177-3AD203B41FA5}">
                          <a16:colId xmlns:a16="http://schemas.microsoft.com/office/drawing/2014/main" val="2018816807"/>
                        </a:ext>
                      </a:extLst>
                    </a:gridCol>
                    <a:gridCol w="5974454">
                      <a:extLst>
                        <a:ext uri="{9D8B030D-6E8A-4147-A177-3AD203B41FA5}">
                          <a16:colId xmlns:a16="http://schemas.microsoft.com/office/drawing/2014/main" val="1649751318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 ЗВ главных судовых дизелей (циклы </a:t>
                          </a:r>
                          <a:r>
                            <a:rPr lang="en-US" sz="2000" kern="100">
                              <a:effectLst/>
                            </a:rPr>
                            <a:t>D</a:t>
                          </a:r>
                          <a:r>
                            <a:rPr lang="ru-RU" sz="2000" kern="100">
                              <a:effectLst/>
                            </a:rPr>
                            <a:t>2, </a:t>
                          </a:r>
                          <a:r>
                            <a:rPr lang="en-US" sz="2000" kern="100">
                              <a:effectLst/>
                            </a:rPr>
                            <a:t>C</a:t>
                          </a:r>
                          <a:r>
                            <a:rPr lang="ru-RU" sz="2000" kern="100">
                              <a:effectLst/>
                            </a:rPr>
                            <a:t>1) в зависимости от удельного среднеэксплуатационного расхода топлива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43588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Компонент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Диапазон измерения (г/кВтч)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Аппроксимирующий полином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64495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NOx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12-18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</a:rPr>
                                      <m:t>𝑁𝑂𝑥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−0,2892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+126,89</m:t>
                                </m:r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78727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CO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0,2-15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𝐶𝑂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0,00</m:t>
                                </m:r>
                                <m:r>
                                  <a:rPr lang="ru-RU" sz="2000" kern="100">
                                    <a:effectLst/>
                                  </a:rPr>
                                  <m:t>19</m:t>
                                </m:r>
                                <m:sSup>
                                  <m:s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effectLst/>
                                  </a:rPr>
                                  <m:t>−0,8566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+105,38</m:t>
                                </m:r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6650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CH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0,10 – 1,30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𝐶𝐻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0,0333−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−5,2836</m:t>
                                </m:r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89524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1,10-1,20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20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0,0256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2000" kern="100">
                                    <a:effectLst/>
                                  </a:rPr>
                                  <m:t>−4,9263</m:t>
                                </m:r>
                              </m:oMath>
                            </m:oMathPara>
                          </a14:m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99985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9F506759-C59D-48E5-1A61-188DA56883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77583"/>
                  </p:ext>
                </p:extLst>
              </p:nvPr>
            </p:nvGraphicFramePr>
            <p:xfrm>
              <a:off x="571500" y="2656299"/>
              <a:ext cx="10953751" cy="333667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1987968">
                      <a:extLst>
                        <a:ext uri="{9D8B030D-6E8A-4147-A177-3AD203B41FA5}">
                          <a16:colId xmlns:a16="http://schemas.microsoft.com/office/drawing/2014/main" val="1487515566"/>
                        </a:ext>
                      </a:extLst>
                    </a:gridCol>
                    <a:gridCol w="2991329">
                      <a:extLst>
                        <a:ext uri="{9D8B030D-6E8A-4147-A177-3AD203B41FA5}">
                          <a16:colId xmlns:a16="http://schemas.microsoft.com/office/drawing/2014/main" val="2018816807"/>
                        </a:ext>
                      </a:extLst>
                    </a:gridCol>
                    <a:gridCol w="5974454">
                      <a:extLst>
                        <a:ext uri="{9D8B030D-6E8A-4147-A177-3AD203B41FA5}">
                          <a16:colId xmlns:a16="http://schemas.microsoft.com/office/drawing/2014/main" val="1649751318"/>
                        </a:ext>
                      </a:extLst>
                    </a:gridCol>
                  </a:tblGrid>
                  <a:tr h="681800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 ЗВ главных судовых дизелей (циклы </a:t>
                          </a:r>
                          <a:r>
                            <a:rPr lang="en-US" sz="2000" kern="100">
                              <a:effectLst/>
                            </a:rPr>
                            <a:t>D</a:t>
                          </a:r>
                          <a:r>
                            <a:rPr lang="ru-RU" sz="2000" kern="100">
                              <a:effectLst/>
                            </a:rPr>
                            <a:t>2, </a:t>
                          </a:r>
                          <a:r>
                            <a:rPr lang="en-US" sz="2000" kern="100">
                              <a:effectLst/>
                            </a:rPr>
                            <a:t>C</a:t>
                          </a:r>
                          <a:r>
                            <a:rPr lang="ru-RU" sz="2000" kern="100">
                              <a:effectLst/>
                            </a:rPr>
                            <a:t>1) в зависимости от удельного среднеэксплуатационного расхода топлива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4358817"/>
                      </a:ext>
                    </a:extLst>
                  </a:tr>
                  <a:tr h="681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Компонент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Диапазон измерения (г/кВтч)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Аппроксимирующий полином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6449559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NOx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12-18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84" t="-284146" r="-204" b="-29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72781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CO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0,2-15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84" t="-388889" r="-204" b="-20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665030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CH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0,10 – 1,30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84" t="-488889" r="-204" b="-10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8952470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C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1,10-1,20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384" t="-588889" r="-204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985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2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745403" y="1934895"/>
            <a:ext cx="1157523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rgbClr val="014067"/>
                </a:solidFill>
                <a:latin typeface="Calibri" panose="020F0502020204030204"/>
              </a:rPr>
              <a:t>Выбросы оксидов серы определяются расчетным методом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F44CFD-73B0-B72E-E0E7-6520B2AE91EE}"/>
                  </a:ext>
                </a:extLst>
              </p:cNvPr>
              <p:cNvSpPr txBox="1"/>
              <p:nvPr/>
            </p:nvSpPr>
            <p:spPr>
              <a:xfrm>
                <a:off x="126609" y="3072885"/>
                <a:ext cx="11451101" cy="2818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0,02∙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𝐶𝑠</m:t>
                      </m:r>
                    </m:oMath>
                  </m:oMathPara>
                </a14:m>
                <a:endParaRPr lang="ru-RU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Cs </a:t>
                </a:r>
                <a:r>
                  <a:rPr lang="ru-RU" sz="2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массовая концентрация серы в топливе, % от массы (принимается по данным сертификата на топливо), %</a:t>
                </a:r>
                <a:endParaRPr lang="ru-RU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удельный эксплуатационный расход топлива (паспортная характеристика двигателя), г/кВтч</a:t>
                </a:r>
                <a:endParaRPr lang="ru-RU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F44CFD-73B0-B72E-E0E7-6520B2AE9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9" y="3072885"/>
                <a:ext cx="11451101" cy="2818464"/>
              </a:xfrm>
              <a:prstGeom prst="rect">
                <a:avLst/>
              </a:prstGeom>
              <a:blipFill>
                <a:blip r:embed="rId5"/>
                <a:stretch>
                  <a:fillRect l="-852" r="-799" b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68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745403" y="1934895"/>
            <a:ext cx="1157523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rgbClr val="014067"/>
                </a:solidFill>
                <a:latin typeface="Calibri" panose="020F0502020204030204"/>
              </a:rPr>
              <a:t>Выбросы оксидов серы определяются расчетным методом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F44CFD-73B0-B72E-E0E7-6520B2AE91EE}"/>
                  </a:ext>
                </a:extLst>
              </p:cNvPr>
              <p:cNvSpPr txBox="1"/>
              <p:nvPr/>
            </p:nvSpPr>
            <p:spPr>
              <a:xfrm>
                <a:off x="182881" y="2412369"/>
                <a:ext cx="11802794" cy="4163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ru-RU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0,02∙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𝐶𝑠</m:t>
                    </m:r>
                  </m:oMath>
                </a14:m>
                <a:endParaRPr lang="ru-RU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Cs</a:t>
                </a:r>
                <a:r>
                  <a:rPr lang="ru-RU" sz="24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принимается </a:t>
                </a:r>
                <a:endParaRPr lang="ru-RU" sz="24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1,0 % серы в </a:t>
                </a:r>
                <a:r>
                  <a:rPr lang="ru-RU" sz="20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низкосернистом</a:t>
                </a:r>
                <a:r>
                  <a:rPr lang="ru-RU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судовом топливе, используемом в качестве основного твида топлива для 30 % главных двигателей судов, осуществляющих заходы в Морской порт, как со стороны моря, так и со стороны реки;</a:t>
                </a:r>
                <a:endParaRPr lang="ru-RU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- 0,17 % серы в дизельном топливе, используемом в качестве основного твида топлива для 70 % главных двигателей судов, осуществляющих заходы в Морской порт, как со стороны моря, так и со стороны реки, всех дизельных установок судов местного сообщения и вспомогательных двигателей на стоянке</a:t>
                </a:r>
                <a:endParaRPr lang="ru-RU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0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гл</a:t>
                </a:r>
                <a:r>
                  <a:rPr lang="ru-RU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0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всп</a:t>
                </a:r>
                <a:r>
                  <a:rPr lang="ru-RU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двигателей с воспламенением от сжатия более 55 кВт, установленных на транспортных, пассажирских, рыболовных и прогулочных судах пассажировместимостью более 12 чел.</a:t>
                </a:r>
                <a:endParaRPr lang="ru-RU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F44CFD-73B0-B72E-E0E7-6520B2AE9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1" y="2412369"/>
                <a:ext cx="11802794" cy="4163832"/>
              </a:xfrm>
              <a:prstGeom prst="rect">
                <a:avLst/>
              </a:prstGeom>
              <a:blipFill>
                <a:blip r:embed="rId5"/>
                <a:stretch>
                  <a:fillRect l="-775" r="-517" b="-1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4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745403" y="1934895"/>
            <a:ext cx="1157523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rgbClr val="014067"/>
                </a:solidFill>
                <a:latin typeface="Calibri" panose="020F0502020204030204"/>
              </a:rPr>
              <a:t>Выбросы оксидов серы определяются расчетным методом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44CFD-73B0-B72E-E0E7-6520B2AE91EE}"/>
              </a:ext>
            </a:extLst>
          </p:cNvPr>
          <p:cNvSpPr txBox="1"/>
          <p:nvPr/>
        </p:nvSpPr>
        <p:spPr>
          <a:xfrm>
            <a:off x="182881" y="2412369"/>
            <a:ext cx="11802794" cy="116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методике введены поправочные коэффициенты, учитывающие работу главных судовых двигателей соответственно на эксплуатационном (основном) режиме движения судна, на режимах малого хода и маневрирования.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DB22BAC-B209-7A44-E59D-DCE9379538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323233"/>
                  </p:ext>
                </p:extLst>
              </p:nvPr>
            </p:nvGraphicFramePr>
            <p:xfrm>
              <a:off x="464235" y="3373966"/>
              <a:ext cx="11240085" cy="333667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4427475">
                      <a:extLst>
                        <a:ext uri="{9D8B030D-6E8A-4147-A177-3AD203B41FA5}">
                          <a16:colId xmlns:a16="http://schemas.microsoft.com/office/drawing/2014/main" val="128512559"/>
                        </a:ext>
                      </a:extLst>
                    </a:gridCol>
                    <a:gridCol w="3750303">
                      <a:extLst>
                        <a:ext uri="{9D8B030D-6E8A-4147-A177-3AD203B41FA5}">
                          <a16:colId xmlns:a16="http://schemas.microsoft.com/office/drawing/2014/main" val="1173192973"/>
                        </a:ext>
                      </a:extLst>
                    </a:gridCol>
                    <a:gridCol w="3062307">
                      <a:extLst>
                        <a:ext uri="{9D8B030D-6E8A-4147-A177-3AD203B41FA5}">
                          <a16:colId xmlns:a16="http://schemas.microsoft.com/office/drawing/2014/main" val="424650518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 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Значение корректируещего коэффициента К</a:t>
                          </a:r>
                          <a:r>
                            <a:rPr lang="ru-RU" sz="2000" kern="100" baseline="-25000">
                              <a:effectLst/>
                            </a:rPr>
                            <a:t>э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Значение корректируещего коэффициента К</a:t>
                          </a:r>
                          <a:r>
                            <a:rPr lang="ru-RU" sz="2000" kern="100" baseline="-25000">
                              <a:effectLst/>
                            </a:rPr>
                            <a:t>мх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772611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Компонент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</a:t>
                          </a:r>
                          <a:r>
                            <a:rPr lang="ru-RU" sz="2000" kern="100" baseline="-25000">
                              <a:effectLst/>
                            </a:rPr>
                            <a:t>э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</a:t>
                          </a:r>
                          <a:r>
                            <a:rPr lang="ru-RU" sz="2000" kern="100" baseline="-25000">
                              <a:effectLst/>
                            </a:rPr>
                            <a:t>мх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13991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</a:rPr>
                                      <m:t>𝑁𝑂𝑥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0,80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1,95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25358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𝐶𝑂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0,60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1,35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21745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𝐶𝐻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0,70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1,75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459520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1,55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228308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DB22BAC-B209-7A44-E59D-DCE9379538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323233"/>
                  </p:ext>
                </p:extLst>
              </p:nvPr>
            </p:nvGraphicFramePr>
            <p:xfrm>
              <a:off x="464235" y="3373966"/>
              <a:ext cx="11240085" cy="333667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4427475">
                      <a:extLst>
                        <a:ext uri="{9D8B030D-6E8A-4147-A177-3AD203B41FA5}">
                          <a16:colId xmlns:a16="http://schemas.microsoft.com/office/drawing/2014/main" val="128512559"/>
                        </a:ext>
                      </a:extLst>
                    </a:gridCol>
                    <a:gridCol w="3750303">
                      <a:extLst>
                        <a:ext uri="{9D8B030D-6E8A-4147-A177-3AD203B41FA5}">
                          <a16:colId xmlns:a16="http://schemas.microsoft.com/office/drawing/2014/main" val="1173192973"/>
                        </a:ext>
                      </a:extLst>
                    </a:gridCol>
                    <a:gridCol w="3062307">
                      <a:extLst>
                        <a:ext uri="{9D8B030D-6E8A-4147-A177-3AD203B41FA5}">
                          <a16:colId xmlns:a16="http://schemas.microsoft.com/office/drawing/2014/main" val="4246505182"/>
                        </a:ext>
                      </a:extLst>
                    </a:gridCol>
                  </a:tblGrid>
                  <a:tr h="1032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 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Значение корректируещего коэффициента К</a:t>
                          </a:r>
                          <a:r>
                            <a:rPr lang="ru-RU" sz="2000" kern="100" baseline="-25000">
                              <a:effectLst/>
                            </a:rPr>
                            <a:t>э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Значение корректируещего коэффициента К</a:t>
                          </a:r>
                          <a:r>
                            <a:rPr lang="ru-RU" sz="2000" kern="100" baseline="-25000">
                              <a:effectLst/>
                            </a:rPr>
                            <a:t>мх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77261160"/>
                      </a:ext>
                    </a:extLst>
                  </a:tr>
                  <a:tr h="3312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Компонент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</a:t>
                          </a:r>
                          <a:r>
                            <a:rPr lang="ru-RU" sz="2000" kern="100" baseline="-25000">
                              <a:effectLst/>
                            </a:rPr>
                            <a:t>э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К</a:t>
                          </a:r>
                          <a:r>
                            <a:rPr lang="ru-RU" sz="2000" kern="100" baseline="-25000">
                              <a:effectLst/>
                            </a:rPr>
                            <a:t>мх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1399115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38" t="-288889" r="-154408" b="-30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0,80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1,95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2535881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38" t="-388889" r="-154408" b="-20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0,60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1,35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2174559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38" t="-488889" r="-154408" b="-10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0,70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1,75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45952084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38" t="-588889" r="-15440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1,55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228308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134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616769" y="1622101"/>
            <a:ext cx="1157523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rgbClr val="014067"/>
                </a:solidFill>
                <a:latin typeface="Calibri" panose="020F0502020204030204"/>
              </a:rPr>
              <a:t>Выбросы оксидов серы определяются расчетным методом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44CFD-73B0-B72E-E0E7-6520B2AE91EE}"/>
              </a:ext>
            </a:extLst>
          </p:cNvPr>
          <p:cNvSpPr txBox="1"/>
          <p:nvPr/>
        </p:nvSpPr>
        <p:spPr>
          <a:xfrm>
            <a:off x="206324" y="1936336"/>
            <a:ext cx="11802794" cy="116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получения расчетных удельных показателей выбросов с учетом фактического срока службы двигателей судов применяются корректирующие поправочные коэффициенты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CDF39DB-CD98-548A-2DCB-28E21EEC2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144892"/>
                  </p:ext>
                </p:extLst>
              </p:nvPr>
            </p:nvGraphicFramePr>
            <p:xfrm>
              <a:off x="103162" y="2762270"/>
              <a:ext cx="12009118" cy="411283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3245920">
                      <a:extLst>
                        <a:ext uri="{9D8B030D-6E8A-4147-A177-3AD203B41FA5}">
                          <a16:colId xmlns:a16="http://schemas.microsoft.com/office/drawing/2014/main" val="1782636515"/>
                        </a:ext>
                      </a:extLst>
                    </a:gridCol>
                    <a:gridCol w="8763198">
                      <a:extLst>
                        <a:ext uri="{9D8B030D-6E8A-4147-A177-3AD203B41FA5}">
                          <a16:colId xmlns:a16="http://schemas.microsoft.com/office/drawing/2014/main" val="1261706492"/>
                        </a:ext>
                      </a:extLst>
                    </a:gridCol>
                  </a:tblGrid>
                  <a:tr h="1654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К</a:t>
                          </a:r>
                          <a:r>
                            <a:rPr lang="ru-RU" sz="2000" kern="100" baseline="-25000" dirty="0">
                              <a:effectLst/>
                            </a:rPr>
                            <a:t>рем </a:t>
                          </a:r>
                          <a:endParaRPr lang="ru-RU" sz="2000" kern="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100%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&lt;1000 т.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80%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1000&lt;5000 т.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50% 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5000&lt;15000 т.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20%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&gt;50000 т.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3770383"/>
                      </a:ext>
                    </a:extLst>
                  </a:tr>
                  <a:tr h="3814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</a:rPr>
                                      <m:t>𝑁𝑂𝑥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0,95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3937924"/>
                      </a:ext>
                    </a:extLst>
                  </a:tr>
                  <a:tr h="3814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𝐶𝑂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99663716"/>
                      </a:ext>
                    </a:extLst>
                  </a:tr>
                  <a:tr h="3813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𝐶𝐻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1,25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470489"/>
                      </a:ext>
                    </a:extLst>
                  </a:tr>
                  <a:tr h="3813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2000" kern="100">
                                        <a:effectLst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ru-RU" sz="20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1,30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63527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CDF39DB-CD98-548A-2DCB-28E21EEC2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144892"/>
                  </p:ext>
                </p:extLst>
              </p:nvPr>
            </p:nvGraphicFramePr>
            <p:xfrm>
              <a:off x="103162" y="2762270"/>
              <a:ext cx="12009118" cy="411283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3245920">
                      <a:extLst>
                        <a:ext uri="{9D8B030D-6E8A-4147-A177-3AD203B41FA5}">
                          <a16:colId xmlns:a16="http://schemas.microsoft.com/office/drawing/2014/main" val="1782636515"/>
                        </a:ext>
                      </a:extLst>
                    </a:gridCol>
                    <a:gridCol w="8763198">
                      <a:extLst>
                        <a:ext uri="{9D8B030D-6E8A-4147-A177-3AD203B41FA5}">
                          <a16:colId xmlns:a16="http://schemas.microsoft.com/office/drawing/2014/main" val="1261706492"/>
                        </a:ext>
                      </a:extLst>
                    </a:gridCol>
                  </a:tblGrid>
                  <a:tr h="2139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Удельные средневзвешенные (по топливу) выбросы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К</a:t>
                          </a:r>
                          <a:r>
                            <a:rPr lang="ru-RU" sz="2000" kern="100" baseline="-25000" dirty="0">
                              <a:effectLst/>
                            </a:rPr>
                            <a:t>рем </a:t>
                          </a:r>
                          <a:endParaRPr lang="ru-RU" sz="2000" kern="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100%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&lt;1000 т.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80%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1000&lt;5000 т.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50% 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5000&lt;15000 т.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20% - </a:t>
                          </a:r>
                          <a:r>
                            <a:rPr lang="ru-RU" sz="2000" kern="100" dirty="0" err="1">
                              <a:effectLst/>
                            </a:rPr>
                            <a:t>водоизмещ</a:t>
                          </a:r>
                          <a:r>
                            <a:rPr lang="ru-RU" sz="2000" kern="100" dirty="0">
                              <a:effectLst/>
                            </a:rPr>
                            <a:t> &gt;50000 т.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3770383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88" t="-445679" r="-270356" b="-30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0,95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3937924"/>
                      </a:ext>
                    </a:extLst>
                  </a:tr>
                  <a:tr h="4933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88" t="-545679" r="-270356" b="-20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1,20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99663716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88" t="-645679" r="-270356" b="-10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>
                              <a:effectLst/>
                            </a:rPr>
                            <a:t>1,25</a:t>
                          </a:r>
                          <a:endParaRPr lang="ru-RU" sz="20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470489"/>
                      </a:ext>
                    </a:extLst>
                  </a:tr>
                  <a:tr h="4932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88" t="-745679" r="-270356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kern="100" dirty="0">
                              <a:effectLst/>
                            </a:rPr>
                            <a:t>1,30</a:t>
                          </a:r>
                          <a:endParaRPr lang="ru-RU" sz="20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63527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704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553" y="5045948"/>
            <a:ext cx="4902843" cy="925205"/>
          </a:xfrm>
          <a:noFill/>
        </p:spPr>
        <p:txBody>
          <a:bodyPr rtlCol="0" anchor="b"/>
          <a:lstStyle/>
          <a:p>
            <a:pPr rtl="0"/>
            <a:r>
              <a:rPr lang="ru" sz="4400" i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223" y="4961752"/>
            <a:ext cx="4902843" cy="1753221"/>
          </a:xfrm>
          <a:noFill/>
        </p:spPr>
        <p:txBody>
          <a:bodyPr rtlCol="0" anchor="t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Рослякова О.В.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Познякова Е.А.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ADDF8-808A-0E22-E196-F829F54B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34" y="321145"/>
            <a:ext cx="10510000" cy="41383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08F148-4767-4A66-6187-8A2767577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89928B-4EEB-0CC4-97A3-D641342A6AEE}"/>
              </a:ext>
            </a:extLst>
          </p:cNvPr>
          <p:cNvSpPr txBox="1"/>
          <p:nvPr/>
        </p:nvSpPr>
        <p:spPr>
          <a:xfrm>
            <a:off x="1661652" y="282499"/>
            <a:ext cx="9399638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ходе работы судовых дизельных двигателей образуются отработанные газы (ОГ), которые выбрасываются в атмосферу. В их состав входят вредные выбросы (ВВ), негативно воздействующие на окружающую среду: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C2D6F69-D4E5-1231-DF43-9C3ACE635616}"/>
              </a:ext>
            </a:extLst>
          </p:cNvPr>
          <p:cNvSpPr/>
          <p:nvPr/>
        </p:nvSpPr>
        <p:spPr>
          <a:xfrm>
            <a:off x="288826" y="1975375"/>
            <a:ext cx="2632588" cy="601873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углекислый газ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9012B69-D559-9EBB-FFE3-9ACE320498F7}"/>
              </a:ext>
            </a:extLst>
          </p:cNvPr>
          <p:cNvSpPr/>
          <p:nvPr/>
        </p:nvSpPr>
        <p:spPr>
          <a:xfrm>
            <a:off x="3192413" y="1956469"/>
            <a:ext cx="3102079" cy="626331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оксиды серы и азота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CE1C380-D736-2941-C419-FA3E4D49BF43}"/>
              </a:ext>
            </a:extLst>
          </p:cNvPr>
          <p:cNvSpPr/>
          <p:nvPr/>
        </p:nvSpPr>
        <p:spPr>
          <a:xfrm>
            <a:off x="6520324" y="1981922"/>
            <a:ext cx="2632588" cy="601874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углеводороды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91D4148-0016-2F41-B6A3-9235808E6A7B}"/>
              </a:ext>
            </a:extLst>
          </p:cNvPr>
          <p:cNvSpPr/>
          <p:nvPr/>
        </p:nvSpPr>
        <p:spPr>
          <a:xfrm>
            <a:off x="9378745" y="1975374"/>
            <a:ext cx="2632588" cy="601874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зола и сажа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0EE350-69DD-F4A6-4D1D-A85A392CD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05"/>
            <a:ext cx="1528384" cy="15335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D35072-E980-1025-21F6-AE59891F06AF}"/>
              </a:ext>
            </a:extLst>
          </p:cNvPr>
          <p:cNvSpPr txBox="1"/>
          <p:nvPr/>
        </p:nvSpPr>
        <p:spPr>
          <a:xfrm>
            <a:off x="0" y="4156377"/>
            <a:ext cx="12192000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solidFill>
                  <a:srgbClr val="014067"/>
                </a:solidFill>
                <a:latin typeface="Calibri" panose="020F0502020204030204"/>
              </a:rPr>
              <a:t>Основная доля в ОГ при сжигании ДТ в судовых ДВС приходится на кислород, азот, углекислый газ и водяной пар. Хотя доля ВВ небольшая, содержание токсичных продуктов горения в них предельно высокое. Соединения азота и серы, а также углекислый газ составляют до 80% всего объема газового выхлопа, которые выбрасываются в атмосферу в ходе работы судового ДВС, нанося серьезный ущерб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F8557B3-7841-9FC0-F7E9-74D173923D7B}"/>
              </a:ext>
            </a:extLst>
          </p:cNvPr>
          <p:cNvSpPr txBox="1">
            <a:spLocks/>
          </p:cNvSpPr>
          <p:nvPr/>
        </p:nvSpPr>
        <p:spPr>
          <a:xfrm>
            <a:off x="1737006" y="497241"/>
            <a:ext cx="7811807" cy="7914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 cap="all" baseline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высокая степень токсичности заставляет решать проблему снижения углеводородного следа при работе судовых двигателей внутреннего сгорания в условиях глобального потепления климата.</a:t>
            </a:r>
            <a:endParaRPr lang="ru" sz="2000" b="1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801DC0E-E358-075E-23F8-45884B07C098}"/>
              </a:ext>
            </a:extLst>
          </p:cNvPr>
          <p:cNvSpPr/>
          <p:nvPr/>
        </p:nvSpPr>
        <p:spPr>
          <a:xfrm>
            <a:off x="0" y="1919789"/>
            <a:ext cx="3338462" cy="1699711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Масса окислов азота по отношению к остальным ВВ равняется 40-80%, а степень их токсичности составляет 60-95%. 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2A0CEC8-2E1B-3379-2BAA-2DFE8C5A8369}"/>
              </a:ext>
            </a:extLst>
          </p:cNvPr>
          <p:cNvSpPr/>
          <p:nvPr/>
        </p:nvSpPr>
        <p:spPr>
          <a:xfrm>
            <a:off x="4705350" y="1307745"/>
            <a:ext cx="7315284" cy="1224089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Во время сгорания воздушно-топливной смеси в камере ДВС сера окисляется до SO2 и SO3 в соотношении 15 к 1.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06A090A-8E30-1A4B-0223-F6135CDD3595}"/>
              </a:ext>
            </a:extLst>
          </p:cNvPr>
          <p:cNvSpPr/>
          <p:nvPr/>
        </p:nvSpPr>
        <p:spPr>
          <a:xfrm>
            <a:off x="0" y="4729781"/>
            <a:ext cx="8915400" cy="2128219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Объем вредных выхлопов судовых ДВС также зависит от технических характеристик:</a:t>
            </a:r>
          </a:p>
          <a:p>
            <a:pPr algn="l"/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 серии;</a:t>
            </a:r>
          </a:p>
          <a:p>
            <a:pPr algn="l"/>
            <a:r>
              <a:rPr lang="ru-RU" sz="2000" dirty="0">
                <a:solidFill>
                  <a:srgbClr val="1F1F1F"/>
                </a:solidFill>
                <a:latin typeface="pre"/>
              </a:rPr>
              <a:t>к</a:t>
            </a:r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оличества цилиндров;</a:t>
            </a:r>
          </a:p>
          <a:p>
            <a:pPr algn="l"/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степени форсирования работы самого двигателя.</a:t>
            </a:r>
          </a:p>
          <a:p>
            <a:pPr algn="ctr"/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4105F59-383E-6D9D-20CD-FE3EA9E990DA}"/>
              </a:ext>
            </a:extLst>
          </p:cNvPr>
          <p:cNvSpPr/>
          <p:nvPr/>
        </p:nvSpPr>
        <p:spPr>
          <a:xfrm>
            <a:off x="4031478" y="3036393"/>
            <a:ext cx="7989156" cy="1554657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1F1F1F"/>
                </a:solidFill>
                <a:effectLst/>
                <a:latin typeface="pre"/>
              </a:rPr>
              <a:t>во время образования топливно-газовой смеси и последующего ее сгорания условия при работе ДВС на разных скоростных режимах постоянно меняются, меняется и объем выработки ОГ и ВВ. 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279F6A-3A35-BFCD-40C6-26B728E9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14" y="-22860"/>
            <a:ext cx="1528384" cy="1533565"/>
          </a:xfrm>
          <a:prstGeom prst="rect">
            <a:avLst/>
          </a:prstGeom>
        </p:spPr>
      </p:pic>
      <p:pic>
        <p:nvPicPr>
          <p:cNvPr id="3076" name="Picture 4" descr="Речной трамвайчик в Новосибирске 2024: расписание, цена, откуда отправляется">
            <a:extLst>
              <a:ext uri="{FF2B5EF4-FFF2-40B4-BE49-F238E27FC236}">
                <a16:creationId xmlns:a16="http://schemas.microsoft.com/office/drawing/2014/main" id="{03BC448A-207E-E246-4D67-83865AFC6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095609"/>
            <a:ext cx="3105234" cy="17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D5F55F0F-5F7C-C649-AD6E-D92E4F9384E8}"/>
              </a:ext>
            </a:extLst>
          </p:cNvPr>
          <p:cNvSpPr/>
          <p:nvPr/>
        </p:nvSpPr>
        <p:spPr>
          <a:xfrm>
            <a:off x="88625" y="2694656"/>
            <a:ext cx="3378475" cy="3172744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Нормативы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F1D294-945A-8824-15E1-5C60A94567BA}"/>
              </a:ext>
            </a:extLst>
          </p:cNvPr>
          <p:cNvSpPr/>
          <p:nvPr/>
        </p:nvSpPr>
        <p:spPr>
          <a:xfrm>
            <a:off x="1750142" y="296332"/>
            <a:ext cx="10176386" cy="17916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Нормативы ПДК по вредным выбросам судовых ДВС были разработаны в 2000 г и соответствуют требованиям международных стандартов (</a:t>
            </a:r>
            <a:r>
              <a:rPr lang="ru-RU" sz="1600" b="0" i="0" dirty="0">
                <a:solidFill>
                  <a:srgbClr val="1F1F1F"/>
                </a:solidFill>
                <a:effectLst/>
                <a:latin typeface="pre"/>
              </a:rPr>
              <a:t>Исключение сделано для дизельных двигателей, установленных на суда с 1980 по 2000 гг. Для них нормативы снижены.)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284271C-2986-84AD-E3C6-38CEF8EDC969}"/>
              </a:ext>
            </a:extLst>
          </p:cNvPr>
          <p:cNvSpPr/>
          <p:nvPr/>
        </p:nvSpPr>
        <p:spPr>
          <a:xfrm>
            <a:off x="3467100" y="2329802"/>
            <a:ext cx="8724900" cy="132489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1F1F1F"/>
                </a:solidFill>
                <a:latin typeface="pre"/>
              </a:rPr>
              <a:t>ГОСТ </a:t>
            </a:r>
            <a:r>
              <a:rPr lang="en-US" sz="2800" dirty="0">
                <a:solidFill>
                  <a:srgbClr val="1F1F1F"/>
                </a:solidFill>
                <a:latin typeface="pre"/>
              </a:rPr>
              <a:t>ISO 8178-4-2013</a:t>
            </a:r>
            <a:r>
              <a:rPr lang="ru-RU" sz="2800" dirty="0">
                <a:solidFill>
                  <a:srgbClr val="1F1F1F"/>
                </a:solidFill>
                <a:latin typeface="pre"/>
              </a:rPr>
              <a:t> (Испытательные циклы для двигателей различного применения на установившихся режимах)</a:t>
            </a:r>
            <a:endParaRPr lang="en-US" sz="2800" dirty="0">
              <a:solidFill>
                <a:srgbClr val="1F1F1F"/>
              </a:solidFill>
              <a:latin typeface="pre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39C3EC4-F185-2797-BC07-341385DDB841}"/>
              </a:ext>
            </a:extLst>
          </p:cNvPr>
          <p:cNvSpPr/>
          <p:nvPr/>
        </p:nvSpPr>
        <p:spPr>
          <a:xfrm>
            <a:off x="3467100" y="3926033"/>
            <a:ext cx="8724900" cy="7706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rgbClr val="1F1F1F"/>
                </a:solidFill>
                <a:effectLst/>
                <a:latin typeface="pre"/>
              </a:rPr>
              <a:t>ГОСТ 24028-2013</a:t>
            </a:r>
          </a:p>
          <a:p>
            <a:pPr algn="ctr"/>
            <a:r>
              <a:rPr lang="ru-RU" sz="2800" b="0" i="0" dirty="0">
                <a:solidFill>
                  <a:srgbClr val="1F1F1F"/>
                </a:solidFill>
                <a:effectLst/>
                <a:latin typeface="pre"/>
              </a:rPr>
              <a:t>(контроля серных выбросов нет)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8B4603-9B18-CAD9-AAEC-2B0B197227EA}"/>
              </a:ext>
            </a:extLst>
          </p:cNvPr>
          <p:cNvSpPr/>
          <p:nvPr/>
        </p:nvSpPr>
        <p:spPr>
          <a:xfrm>
            <a:off x="2379540" y="5355712"/>
            <a:ext cx="8917589" cy="12059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rgbClr val="1F1F1F"/>
                </a:solidFill>
                <a:effectLst/>
                <a:latin typeface="pre"/>
              </a:rPr>
              <a:t>ГОСТ 10448-2014. Межгосударственный стандарт. Двигатели внутреннего сгорания поршневые. Приемка. Методы испытаний"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946456-D057-0C81-71F2-7DB5D37CF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9" y="9279"/>
            <a:ext cx="1528384" cy="15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66A71-C5D7-FB3F-EBD4-61A436873D94}"/>
              </a:ext>
            </a:extLst>
          </p:cNvPr>
          <p:cNvSpPr txBox="1"/>
          <p:nvPr/>
        </p:nvSpPr>
        <p:spPr>
          <a:xfrm>
            <a:off x="2324100" y="1054064"/>
            <a:ext cx="9867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Группы двигателей для выбора перечня измеряемых параметров, которыми следует руководствоваться при испытаниях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7C6D703-3472-772A-6304-BDD0A915E9CE}"/>
              </a:ext>
            </a:extLst>
          </p:cNvPr>
          <p:cNvSpPr txBox="1">
            <a:spLocks/>
          </p:cNvSpPr>
          <p:nvPr/>
        </p:nvSpPr>
        <p:spPr>
          <a:xfrm>
            <a:off x="1599734" y="19935"/>
            <a:ext cx="10451350" cy="10341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sz="24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ГОСТ 10448-2014. Межгосударственный стандарт. Двигатели внутреннего сгорания поршневые. Приемка. Методы испытаний</a:t>
            </a:r>
            <a:endParaRPr lang="en-US" sz="4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E7940-0F77-21DD-0304-DB3994E9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" y="1815"/>
            <a:ext cx="1528384" cy="1533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A12F47-0359-94C8-021B-A9BD2A3777AE}"/>
              </a:ext>
            </a:extLst>
          </p:cNvPr>
          <p:cNvSpPr txBox="1"/>
          <p:nvPr/>
        </p:nvSpPr>
        <p:spPr>
          <a:xfrm>
            <a:off x="171450" y="2088193"/>
            <a:ext cx="1202055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Номер группы двигателя	Характеристика группы двигателя	</a:t>
            </a:r>
          </a:p>
          <a:p>
            <a:pPr algn="just"/>
            <a:r>
              <a:rPr lang="ru-RU" sz="1800" b="0" i="0" u="none" strike="noStrike" baseline="0" dirty="0">
                <a:latin typeface="Arial" panose="020B0604020202020204" pitchFamily="34" charset="0"/>
              </a:rPr>
              <a:t>I</a:t>
            </a:r>
            <a:r>
              <a:rPr lang="ru-RU" sz="2000" b="0" i="0" u="none" strike="noStrike" baseline="0" dirty="0">
                <a:latin typeface="Arial" panose="020B0604020202020204" pitchFamily="34" charset="0"/>
              </a:rPr>
              <a:t>	Двигатели, рабочий режим которых в условиях эксплуатации не контролируется, с частотой вращения коленчатого вала </a:t>
            </a:r>
            <a:r>
              <a:rPr lang="ru-RU" sz="20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более 1800 об/мин</a:t>
            </a:r>
            <a:r>
              <a:rPr lang="ru-RU" sz="20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II	Двигатели без наддува с частотой вращения коленчатого вала </a:t>
            </a:r>
            <a:r>
              <a:rPr lang="ru-RU" sz="20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от 1500 об/мин и более</a:t>
            </a:r>
            <a:r>
              <a:rPr lang="ru-RU" sz="20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III	Двигатели с наддувом с частотой вращения коленчатого вала </a:t>
            </a:r>
            <a:r>
              <a:rPr lang="ru-RU" sz="20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от 1500 об/мин и более</a:t>
            </a:r>
            <a:r>
              <a:rPr lang="ru-RU" sz="20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IV	Двигатели с частотой вращения коленчатого вала </a:t>
            </a:r>
            <a:r>
              <a:rPr lang="ru-RU" sz="20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от 250 об/мин до 1500 об/мин</a:t>
            </a:r>
            <a:r>
              <a:rPr lang="ru-RU" sz="20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V	Двигатели с частотой вращения коленчатого вала </a:t>
            </a:r>
            <a:r>
              <a:rPr lang="ru-RU" sz="20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менее 250 об/мин	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Примечания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1 Модификации двигателей с частотой вращения коленчатого вала, отличающейся от частоты вращения базовой модификации, относятся к группе двигателей базовой модификации.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2 Частота вращения указана на режиме длительной (номинальной) мощности или мощности на упоре подачи топлива (полной мощности).	</a:t>
            </a:r>
          </a:p>
        </p:txBody>
      </p:sp>
    </p:spTree>
    <p:extLst>
      <p:ext uri="{BB962C8B-B14F-4D97-AF65-F5344CB8AC3E}">
        <p14:creationId xmlns:p14="http://schemas.microsoft.com/office/powerpoint/2010/main" val="245821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66A71-C5D7-FB3F-EBD4-61A436873D94}"/>
              </a:ext>
            </a:extLst>
          </p:cNvPr>
          <p:cNvSpPr txBox="1"/>
          <p:nvPr/>
        </p:nvSpPr>
        <p:spPr>
          <a:xfrm>
            <a:off x="400050" y="1257196"/>
            <a:ext cx="11906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b="0" i="0" u="none" strike="noStrike" baseline="0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для поршневые двигатели внутреннего сгорания передвижных, транспортных и стационарных установок (далее - двигатели) и устанавливает испытательные циклы для измерения и оценки выбросов газообразных вредных веществ и частиц с отработавшими газами двигателей, работающих на нагрузочное устройство на установившихся режимах.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7C6D703-3472-772A-6304-BDD0A915E9CE}"/>
              </a:ext>
            </a:extLst>
          </p:cNvPr>
          <p:cNvSpPr txBox="1">
            <a:spLocks/>
          </p:cNvSpPr>
          <p:nvPr/>
        </p:nvSpPr>
        <p:spPr>
          <a:xfrm>
            <a:off x="1599734" y="19935"/>
            <a:ext cx="10451350" cy="15154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sz="24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ГОСТ ISO 8178-4-2013 Двигатели внутреннего сгорания поршневые. Измерение выброса продуктов сгорания. Часть 4. Испытательные циклы для двигателей различного применения на установившихся режима</a:t>
            </a:r>
            <a:endParaRPr lang="en-US" sz="4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E7940-0F77-21DD-0304-DB3994E9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" y="1815"/>
            <a:ext cx="1528384" cy="1533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A12F47-0359-94C8-021B-A9BD2A3777AE}"/>
              </a:ext>
            </a:extLst>
          </p:cNvPr>
          <p:cNvSpPr txBox="1"/>
          <p:nvPr/>
        </p:nvSpPr>
        <p:spPr>
          <a:xfrm>
            <a:off x="0" y="3008159"/>
            <a:ext cx="120205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>
                <a:latin typeface="Arial" panose="020B0604020202020204" pitchFamily="34" charset="0"/>
              </a:rPr>
              <a:t>8.5 Испытательные циклы Е "Судовые двигатели» </a:t>
            </a:r>
          </a:p>
          <a:p>
            <a:pPr algn="ctr"/>
            <a:r>
              <a:rPr lang="ru-RU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пять испытательных циклов: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u="none" strike="noStrike" baseline="0" dirty="0">
                <a:latin typeface="Arial" panose="020B0604020202020204" pitchFamily="34" charset="0"/>
              </a:rPr>
              <a:t>цикл Е1 - дизельные двигатели для судов длиной менее 24 м;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u="none" strike="noStrike" baseline="0" dirty="0">
                <a:latin typeface="Arial" panose="020B0604020202020204" pitchFamily="34" charset="0"/>
              </a:rPr>
              <a:t>- цикл Е2 - главные судовые двигатели для тяжелых условий эксплуатации, работающие при постоянной частоте вращения (</a:t>
            </a:r>
            <a:r>
              <a:rPr lang="ru-RU" sz="2000" b="1" i="0" u="none" strike="noStrike" baseline="0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включая дизель-электрический привод и установки с винтами регулируемого шага</a:t>
            </a:r>
            <a:r>
              <a:rPr lang="ru-RU" sz="2000" b="1" i="0" u="none" strike="noStrike" baseline="0" dirty="0">
                <a:latin typeface="Arial" panose="020B0604020202020204" pitchFamily="34" charset="0"/>
              </a:rPr>
              <a:t>);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u="none" strike="noStrike" baseline="0" dirty="0">
                <a:latin typeface="Arial" panose="020B0604020202020204" pitchFamily="34" charset="0"/>
              </a:rPr>
              <a:t>- цикл Е3 - судовые двигатели для тяжелых условий эксплуатации, работающие по винтовой характеристике;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u="none" strike="noStrike" baseline="0" dirty="0">
                <a:latin typeface="Arial" panose="020B0604020202020204" pitchFamily="34" charset="0"/>
              </a:rPr>
              <a:t>- цикл Е4 - двигатели с искровым зажиганием для прогулочных судов длиной менее 24 м;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u="none" strike="noStrike" baseline="0" dirty="0">
                <a:latin typeface="Arial" panose="020B0604020202020204" pitchFamily="34" charset="0"/>
              </a:rPr>
              <a:t>- цикл Е5 - дизельные двигатели для судов длиной менее 24 м, работающие по винтовой характеристике.</a:t>
            </a:r>
            <a:endParaRPr lang="ru-RU" sz="2000" b="0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2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7C6D703-3472-772A-6304-BDD0A915E9CE}"/>
              </a:ext>
            </a:extLst>
          </p:cNvPr>
          <p:cNvSpPr txBox="1">
            <a:spLocks/>
          </p:cNvSpPr>
          <p:nvPr/>
        </p:nvSpPr>
        <p:spPr>
          <a:xfrm>
            <a:off x="1599734" y="19935"/>
            <a:ext cx="10451350" cy="15154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sz="24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ГОСТ ISO 8178-4-2013 Двигатели внутреннего сгорания поршневые. Измерение выброса продуктов сгорания. Часть 4. Испытательные циклы для двигателей различного применения на установившихся режима</a:t>
            </a:r>
            <a:endParaRPr lang="en-US" sz="4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E7940-0F77-21DD-0304-DB3994E9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" y="1815"/>
            <a:ext cx="1528384" cy="1533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A12F47-0359-94C8-021B-A9BD2A3777AE}"/>
              </a:ext>
            </a:extLst>
          </p:cNvPr>
          <p:cNvSpPr txBox="1"/>
          <p:nvPr/>
        </p:nvSpPr>
        <p:spPr>
          <a:xfrm>
            <a:off x="361950" y="3691405"/>
            <a:ext cx="11487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8 Режимы и весовые коэффициенты для испытательных циклов</a:t>
            </a:r>
            <a:br>
              <a:rPr lang="ru-RU" sz="2000" b="1" dirty="0"/>
            </a:br>
            <a:r>
              <a:rPr lang="ru-RU" sz="2000" b="1" dirty="0">
                <a:effectLst/>
              </a:rPr>
              <a:t>8.4 Испытательные циклы D "Двигатели, работающие при постоянной частоте вращения"</a:t>
            </a: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  <a:p>
            <a:pPr algn="ctr"/>
            <a:r>
              <a:rPr lang="ru-RU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Два испытательных цикла:</a:t>
            </a:r>
          </a:p>
          <a:p>
            <a:r>
              <a:rPr lang="ru-RU" sz="2000" dirty="0">
                <a:effectLst/>
              </a:rPr>
              <a:t>-</a:t>
            </a:r>
            <a:r>
              <a:rPr lang="ru-RU" sz="2000" dirty="0"/>
              <a:t>ЦиклD1-электростанции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- Цикл D2 - генераторные установки с переменной нагрузкой – </a:t>
            </a:r>
            <a:r>
              <a:rPr lang="ru-RU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</a:rPr>
              <a:t>это вспомогательный судовой дизель с постоянной частотой вращения</a:t>
            </a:r>
            <a:r>
              <a:rPr lang="ru-RU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в том числе и для стояночных режимов у причалов и рейдовых стоянках</a:t>
            </a:r>
            <a:endParaRPr lang="ru-RU" sz="2000" dirty="0">
              <a:solidFill>
                <a:schemeClr val="accent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529D4-732C-296E-1C25-94C9BC62CAEF}"/>
              </a:ext>
            </a:extLst>
          </p:cNvPr>
          <p:cNvSpPr txBox="1"/>
          <p:nvPr/>
        </p:nvSpPr>
        <p:spPr>
          <a:xfrm>
            <a:off x="361950" y="1535380"/>
            <a:ext cx="11487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just"/>
            <a:r>
              <a:rPr lang="ru-RU" sz="2000" b="1" dirty="0">
                <a:effectLst/>
              </a:rPr>
              <a:t>8.3 Испытательные циклы С "Двигатели для внедорожного транспорта и промышленного оборудования"</a:t>
            </a:r>
            <a:br>
              <a:rPr lang="ru-RU" sz="2000" dirty="0">
                <a:effectLst/>
              </a:rPr>
            </a:br>
            <a:r>
              <a:rPr lang="ru-RU" sz="2000" b="1" dirty="0">
                <a:effectLst/>
              </a:rPr>
              <a:t>8.3.1 Испытательный цикл С1 "Дизельные двигатели для внедорожного транспорта и промышленного оборудования« - </a:t>
            </a:r>
            <a:r>
              <a:rPr lang="ru-RU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</a:rPr>
              <a:t>это к</a:t>
            </a:r>
            <a:r>
              <a:rPr lang="ru-RU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омпрессоры, краны, насосы</a:t>
            </a:r>
            <a:endParaRPr lang="ru-RU" sz="2000" dirty="0">
              <a:solidFill>
                <a:schemeClr val="accent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777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308384" y="1767185"/>
            <a:ext cx="11575231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Утверждена 05.06.2012 ОКУД №102-р</a:t>
            </a: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Методика предназначена для оценки валовых выбросов вредных загрязняющих веществ водным транспортом в пределах административных границ Санкт-Петербурга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ru-RU" sz="2400" dirty="0">
              <a:solidFill>
                <a:srgbClr val="014067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Так в методике хорошо представлены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 - </a:t>
            </a:r>
            <a:r>
              <a:rPr lang="ru-RU" sz="2400" b="1" dirty="0">
                <a:solidFill>
                  <a:srgbClr val="014067"/>
                </a:solidFill>
                <a:latin typeface="Calibri" panose="020F0502020204030204"/>
              </a:rPr>
              <a:t>универсальный алгоритм</a:t>
            </a: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, который позволяет данные для инвентаризации выбросов загрязняющих веществ в акваториях портов и на водных маршрутах движения судов;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Tx/>
              <a:buChar char="-"/>
              <a:tabLst/>
              <a:defRPr/>
            </a:pPr>
            <a:r>
              <a:rPr lang="ru-RU" sz="2400" b="1" dirty="0">
                <a:solidFill>
                  <a:srgbClr val="014067"/>
                </a:solidFill>
                <a:latin typeface="Calibri" panose="020F0502020204030204"/>
              </a:rPr>
              <a:t>использованы расчетные с</a:t>
            </a: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хемы судов на базе данных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Tx/>
              <a:buChar char="-"/>
              <a:tabLst/>
              <a:defRPr/>
            </a:pP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014067"/>
                </a:solidFill>
                <a:latin typeface="Calibri" panose="020F0502020204030204"/>
              </a:rPr>
              <a:t>методика позволяет проводить расчеты </a:t>
            </a: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от глав и </a:t>
            </a:r>
            <a:r>
              <a:rPr lang="ru-RU" sz="2400" dirty="0" err="1">
                <a:solidFill>
                  <a:srgbClr val="014067"/>
                </a:solidFill>
                <a:latin typeface="Calibri" panose="020F0502020204030204"/>
              </a:rPr>
              <a:t>вспом</a:t>
            </a:r>
            <a:r>
              <a:rPr lang="ru-RU" sz="2400" dirty="0">
                <a:solidFill>
                  <a:srgbClr val="014067"/>
                </a:solidFill>
                <a:latin typeface="Calibri" panose="020F0502020204030204"/>
              </a:rPr>
              <a:t> двигателей грузового и пассажирского транспорта различного тоннажа учитывая технологические </a:t>
            </a:r>
            <a:r>
              <a:rPr lang="ru-RU" sz="2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режимы движения, маневрирования и стоянки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95" y="147360"/>
            <a:ext cx="8053505" cy="1619825"/>
          </a:xfrm>
          <a:noFill/>
        </p:spPr>
        <p:txBody>
          <a:bodyPr rtlCol="0"/>
          <a:lstStyle/>
          <a:p>
            <a:pPr rtl="0"/>
            <a:r>
              <a:rPr lang="ru-RU" sz="28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определения массы вредных (загрязняющих) выбросов веществ, выбрасываемых водным транспортом в атмосферу</a:t>
            </a:r>
            <a:endParaRPr lang="en-US" sz="28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F219C-79E6-7DE4-DE36-AB6BCD283173}"/>
              </a:ext>
            </a:extLst>
          </p:cNvPr>
          <p:cNvSpPr txBox="1"/>
          <p:nvPr/>
        </p:nvSpPr>
        <p:spPr>
          <a:xfrm>
            <a:off x="308384" y="1767185"/>
            <a:ext cx="11575231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определения удельных средневзвешенных выбросов используются обобщённые результаты обработки статистических данных инструментальных замеров.</a:t>
            </a:r>
            <a:endParaRPr lang="ru-RU" sz="24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ОМ (тип речных судов) — Википедия">
            <a:extLst>
              <a:ext uri="{FF2B5EF4-FFF2-40B4-BE49-F238E27FC236}">
                <a16:creationId xmlns:a16="http://schemas.microsoft.com/office/drawing/2014/main" id="{5EA33AB8-05FD-C700-0A9C-BD6A419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87" y="-15631"/>
            <a:ext cx="243111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BC1A-79D1-48B8-8CD5-FAE4927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9" y="0"/>
            <a:ext cx="1528384" cy="1533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81D48A95-E770-CA30-BADE-B02EAE235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8232453"/>
                  </p:ext>
                </p:extLst>
              </p:nvPr>
            </p:nvGraphicFramePr>
            <p:xfrm>
              <a:off x="308384" y="2899297"/>
              <a:ext cx="11045415" cy="304368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004603">
                      <a:extLst>
                        <a:ext uri="{9D8B030D-6E8A-4147-A177-3AD203B41FA5}">
                          <a16:colId xmlns:a16="http://schemas.microsoft.com/office/drawing/2014/main" val="400021628"/>
                        </a:ext>
                      </a:extLst>
                    </a:gridCol>
                    <a:gridCol w="3016362">
                      <a:extLst>
                        <a:ext uri="{9D8B030D-6E8A-4147-A177-3AD203B41FA5}">
                          <a16:colId xmlns:a16="http://schemas.microsoft.com/office/drawing/2014/main" val="2951450351"/>
                        </a:ext>
                      </a:extLst>
                    </a:gridCol>
                    <a:gridCol w="6024450">
                      <a:extLst>
                        <a:ext uri="{9D8B030D-6E8A-4147-A177-3AD203B41FA5}">
                          <a16:colId xmlns:a16="http://schemas.microsoft.com/office/drawing/2014/main" val="71832275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Удельные средневзвешенные (по мощности) выбросы ЗВ главных судовых дизелей (циклы Е2, Е3) в зависимости от удельного среднеэксплуатационного расхода топлива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5047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Компонент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Диапазон измерения (г/кВтч)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Аппроксимирующий полином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328196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NOx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12-18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en-US" sz="1800" kern="100">
                                        <a:effectLst/>
                                      </a:rPr>
                                      <m:t>𝑁𝑂𝑥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−0,0705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+30,221</m:t>
                                </m:r>
                              </m:oMath>
                            </m:oMathPara>
                          </a14:m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142416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CO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0,2-15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1800" kern="100">
                                        <a:effectLst/>
                                      </a:rPr>
                                      <m:t>𝐶𝑂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0,017</m:t>
                                </m:r>
                                <m:sSup>
                                  <m:s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00">
                                        <a:effectLst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kern="1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kern="100">
                                    <a:effectLst/>
                                  </a:rPr>
                                  <m:t>−0,5929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+53,431</m:t>
                                </m:r>
                              </m:oMath>
                            </m:oMathPara>
                          </a14:m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74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CH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0,10 – 1,30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1800" kern="100">
                                        <a:effectLst/>
                                      </a:rPr>
                                      <m:t>𝐶𝐻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0,0139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−2,3496</m:t>
                                </m:r>
                              </m:oMath>
                            </m:oMathPara>
                          </a14:m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326093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1,10-1,20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kern="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kern="100">
                                        <a:effectLst/>
                                      </a:rPr>
                                      <m:t>е</m:t>
                                    </m:r>
                                  </m:e>
                                  <m:sub>
                                    <m:r>
                                      <a:rPr lang="ru-RU" sz="1800" kern="100">
                                        <a:effectLst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ru-RU" sz="1800" kern="100">
                                        <a:effectLst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ru-RU" sz="1800" kern="100">
                                    <a:effectLst/>
                                  </a:rPr>
                                  <m:t>=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0,0192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𝑏</m:t>
                                </m:r>
                                <m:r>
                                  <a:rPr lang="en-US" sz="1800" kern="100">
                                    <a:effectLst/>
                                  </a:rPr>
                                  <m:t>+3,8928</m:t>
                                </m:r>
                              </m:oMath>
                            </m:oMathPara>
                          </a14:m>
                          <a:endParaRPr lang="ru-RU" sz="18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044755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81D48A95-E770-CA30-BADE-B02EAE235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8232453"/>
                  </p:ext>
                </p:extLst>
              </p:nvPr>
            </p:nvGraphicFramePr>
            <p:xfrm>
              <a:off x="308384" y="2899297"/>
              <a:ext cx="11045415" cy="304368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004603">
                      <a:extLst>
                        <a:ext uri="{9D8B030D-6E8A-4147-A177-3AD203B41FA5}">
                          <a16:colId xmlns:a16="http://schemas.microsoft.com/office/drawing/2014/main" val="400021628"/>
                        </a:ext>
                      </a:extLst>
                    </a:gridCol>
                    <a:gridCol w="3016362">
                      <a:extLst>
                        <a:ext uri="{9D8B030D-6E8A-4147-A177-3AD203B41FA5}">
                          <a16:colId xmlns:a16="http://schemas.microsoft.com/office/drawing/2014/main" val="2951450351"/>
                        </a:ext>
                      </a:extLst>
                    </a:gridCol>
                    <a:gridCol w="6024450">
                      <a:extLst>
                        <a:ext uri="{9D8B030D-6E8A-4147-A177-3AD203B41FA5}">
                          <a16:colId xmlns:a16="http://schemas.microsoft.com/office/drawing/2014/main" val="71832275"/>
                        </a:ext>
                      </a:extLst>
                    </a:gridCol>
                  </a:tblGrid>
                  <a:tr h="613601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Удельные средневзвешенные (по мощности) выбросы ЗВ главных судовых дизелей (циклы Е2, Е3) в зависимости от удельного среднеэксплуатационного расхода топлива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504738"/>
                      </a:ext>
                    </a:extLst>
                  </a:tr>
                  <a:tr h="6136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Компонент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Диапазон измерения (г/кВтч)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Аппроксимирующий полином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32819642"/>
                      </a:ext>
                    </a:extLst>
                  </a:tr>
                  <a:tr h="4541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NOx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12-18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18" t="-283784" r="-202" b="-30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241630"/>
                      </a:ext>
                    </a:extLst>
                  </a:tr>
                  <a:tr h="4541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CO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0,2-15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18" t="-378667" r="-202" b="-2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477"/>
                      </a:ext>
                    </a:extLst>
                  </a:tr>
                  <a:tr h="4540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CH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0,10 – 1,30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18" t="-485135" r="-202" b="-1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260939"/>
                      </a:ext>
                    </a:extLst>
                  </a:tr>
                  <a:tr h="4540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C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</a:rPr>
                            <a:t>1,10-1,20</a:t>
                          </a:r>
                          <a:endParaRPr lang="ru-RU" sz="18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3418" t="-577333" r="-202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4755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918273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Walbaum Display Light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gle lines design_Win32_SL_V15" id="{7EDC6EF7-8AD3-4A22-B09A-9C2D96F216F8}" vid="{B0E828C9-6219-42BF-B63C-156B68E5CC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283731-47E9-4F14-86D1-57C1EA2672A1}">
  <ds:schemaRefs>
    <ds:schemaRef ds:uri="http://purl.org/dc/dcmitype/"/>
    <ds:schemaRef ds:uri="230e9df3-be65-4c73-a93b-d1236ebd677e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6c05727-aa75-4e4a-9b5f-8a80a1165891"/>
    <ds:schemaRef ds:uri="71af3243-3dd4-4a8d-8c0d-dd76da1f02a5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1743</Words>
  <Application>Microsoft Office PowerPoint</Application>
  <PresentationFormat>Широкоэкранный</PresentationFormat>
  <Paragraphs>204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Cambria Math</vt:lpstr>
      <vt:lpstr>pre</vt:lpstr>
      <vt:lpstr>Times New Roman</vt:lpstr>
      <vt:lpstr>Univers Light</vt:lpstr>
      <vt:lpstr>AngleLinesVTI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Методика определения массы вредных (загрязняющих) выбросов веществ, выбрасываемых водным транспортом в атмосферу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2023-12-10T21:10:30Z</dcterms:created>
  <dcterms:modified xsi:type="dcterms:W3CDTF">2024-06-18T08:08:28Z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