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16"/>
  </p:notesMasterIdLst>
  <p:sldIdLst>
    <p:sldId id="257" r:id="rId2"/>
    <p:sldId id="321" r:id="rId3"/>
    <p:sldId id="322" r:id="rId4"/>
    <p:sldId id="327" r:id="rId5"/>
    <p:sldId id="320" r:id="rId6"/>
    <p:sldId id="324" r:id="rId7"/>
    <p:sldId id="317" r:id="rId8"/>
    <p:sldId id="318" r:id="rId9"/>
    <p:sldId id="328" r:id="rId10"/>
    <p:sldId id="258" r:id="rId11"/>
    <p:sldId id="316" r:id="rId12"/>
    <p:sldId id="309" r:id="rId13"/>
    <p:sldId id="315" r:id="rId14"/>
    <p:sldId id="28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омашний" initials="Д" lastIdx="1" clrIdx="0">
    <p:extLst>
      <p:ext uri="{19B8F6BF-5375-455C-9EA6-DF929625EA0E}">
        <p15:presenceInfo xmlns:p15="http://schemas.microsoft.com/office/powerpoint/2012/main" userId="Домашни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9T17:48:42.823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A1F2A-5C99-4EF5-8128-B7E0BE24946C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ADE86-38F7-4F84-9810-BBB940C32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0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BE6E3-62DD-4B6B-8A1D-A312353A6D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13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ADE86-38F7-4F84-9810-BBB940C3288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6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5DFC9-9FD0-4619-BB3C-7DD4593E9A6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77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99368-EE6F-005B-B9CF-242B66C7C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6677A1-CD98-8540-7B13-25E2D39D8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05CD80-477A-4A29-F09A-F06B551E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6BDD-3D11-4610-ACB1-350B1AFE6673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A4657-490C-0D95-6208-759C78EB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FBDB26-6FC2-C371-1C42-4C228B26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31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2E0B3-9CB1-48AE-785B-4AF35317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85F7B0-D332-5357-AE2B-EC155328C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1AD9CF-3D7C-05C0-2E81-2133E346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B5AD4-A1A1-49A9-A52E-DE769CC5CBB0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8A0041-7AF9-69FE-D071-74611806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2223E0-A2A3-D1F5-1FB6-486746C2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84EBA1-EFAA-80E6-3F69-E190C5D1C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CE5FF7-75DD-8E5D-463C-93795CA92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72F5F-DF9D-C068-179A-F6FC059B6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DD8-A782-4DC4-B96D-6F447D2E708D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683501-4FCE-2D74-4162-89F6E5A7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72FD2E-F0C4-60CC-A615-06A26FE1E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4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310D9-CA5E-5A56-C574-89FC68AD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897538-1A79-DFFE-A2D5-BE7E54276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75C5D-1D0B-1788-D9FD-AB7EDE224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ED354-E916-4B1E-9C13-1AD2218E7D1C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30EAFD-0592-4B6F-2126-5E5869E4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8600E-168F-55C4-F749-3810EAE1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14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0E404-9996-06BF-657D-2E14BCC3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9AFF88-BFA2-034D-ABBB-76E898145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C3031B-F725-46BD-34FE-E50012E86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98F9-BB3B-4B9C-810E-F138937A0D8D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9D45B-0AFF-AF1B-2D53-59176CE78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9798E1-9840-F2ED-4817-E879021F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76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75ADE-7F92-CD9C-5535-90D1800F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EDB83-A283-A8E1-FEC9-82D1847F1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8F2CDD-7B4C-2824-B534-2E8ABD660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B71D34-3DB6-F618-4195-F29B24E23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E25-60F3-4003-9270-CD343A28C2F2}" type="datetime1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E9EA3-7CA7-7BC4-23C6-861C5555A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E3294-43CD-916F-4888-0A2B8814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559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CC517-86F8-9EB4-D46C-5E2BCB91B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C9A70C-A45F-B6DF-9B48-D0CA7B6D1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EA506-7D2C-5F89-3A63-1E3C80014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5CE6B8-AE99-48D0-8DD4-42CD224EA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CDBAD7-1E26-1F7C-9ABE-62534F7A6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060AB2-BD23-3548-FCA0-CDF91C74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C0400-41C7-4E0F-B2EC-A362EF4C8426}" type="datetime1">
              <a:rPr lang="ru-RU" smtClean="0"/>
              <a:t>20.06.2024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9AA445-BBFF-315E-1FE1-E551C30C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60360-BE59-B350-A270-446BDF730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36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23C79-9B9C-41AE-56BD-905F9D38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D2A0B-6277-5846-2372-2B65BA44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6E58C-5EDE-453C-894C-972B88074BA1}" type="datetime1">
              <a:rPr lang="ru-RU" smtClean="0"/>
              <a:t>20.06.2024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AD8E86-AB42-6E61-E04C-530252DF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335708-0E51-1585-D1E6-EF9F516A4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10C88F-ACC7-0645-E2DB-76B8614F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5471-A2F0-4BE2-82F9-E1B87C26BA6C}" type="datetime1">
              <a:rPr lang="ru-RU" smtClean="0"/>
              <a:t>20.06.2024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BE9077-EAF0-8C52-2994-2B79D7266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72DDEF-27E4-FB38-B9C2-C49BA4D0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42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6A555-3C1F-2867-BC3D-5E1B3BB9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D3B42-0340-B36A-17E3-CDA4CAF2E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F94837-80E0-439F-8D97-3A28D3A81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0C1B73-2A95-1BEE-B58F-6D21AC7CF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8638B-3817-4ED1-A7E3-281C47FA6367}" type="datetime1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9959BA-EDA3-1113-E733-350422CD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82F8CD-8933-0371-BAE6-06EC3D64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78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F100B-9615-62D6-B93D-45D3B017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EF28F0-BAAE-6A87-F60F-5BA11D4F7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D9D1A2-1C0A-FA17-7DB3-D231BFCC9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6FC1E2-3F8E-938F-5C7F-22288ADC6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97C0-F5F8-4803-B300-C366AE23E513}" type="datetime1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D0EF9-6684-DA48-2BA7-3E2912BBB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F86EB1-7251-D606-0E29-E283602D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376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EC82D-FAF8-DC77-AB40-D9223EF1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D72B1E-2134-492C-7BE8-AA22BBD23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6E317-3B2C-D811-1E06-8B3B40F3E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4FC72-BBF0-4360-B1C7-7BA98F04DB1D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44D30C-DA09-391C-9EC8-74DDAA5F1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5D5D0-61E8-21F8-C054-DB88784D7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0A511-D857-472F-BEE9-28CE25F4D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1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70560" y="1944882"/>
            <a:ext cx="105547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Энергоэффективное управление тяговым электроприводом транспортных средств </a:t>
            </a: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891" y="5532690"/>
            <a:ext cx="5895704" cy="8969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 2024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AB62B-A276-429A-B873-0C63D2BA7CDE}"/>
              </a:ext>
            </a:extLst>
          </p:cNvPr>
          <p:cNvSpPr txBox="1"/>
          <p:nvPr/>
        </p:nvSpPr>
        <p:spPr>
          <a:xfrm>
            <a:off x="1132114" y="586220"/>
            <a:ext cx="5503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   Филюшов Юрий Петрович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455228-56D2-59B3-AA46-5958BF60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855" y="517894"/>
            <a:ext cx="3705225" cy="476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60F51-AB00-A3A3-FBC7-BE9F9C9080C5}"/>
              </a:ext>
            </a:extLst>
          </p:cNvPr>
          <p:cNvSpPr txBox="1"/>
          <p:nvPr/>
        </p:nvSpPr>
        <p:spPr>
          <a:xfrm>
            <a:off x="1254033" y="4873570"/>
            <a:ext cx="5016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транспортный форум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1FFE8C58-FB48-2766-D83A-25D8D9DB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1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08402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6A4D47-8A78-E426-481B-6DEBE4A0B8F1}"/>
              </a:ext>
            </a:extLst>
          </p:cNvPr>
          <p:cNvSpPr txBox="1"/>
          <p:nvPr/>
        </p:nvSpPr>
        <p:spPr>
          <a:xfrm>
            <a:off x="4807131" y="366115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Наиболее эффективными средствами электромеханического преобразования энергии являются синхронные двигатели с постоянными магнитами (СДПМ). Появление дешёвых высококоэрцитивных магнитов, создающих сильные магнитные поля в малых габаритах, обеспечивает широкое применение синхронных машин в транспорте.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5D7031-B241-9143-C569-480367CB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71" y="2969623"/>
            <a:ext cx="3772954" cy="3754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9DD3DF-0F93-D147-B973-EA09C9111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52" y="207511"/>
            <a:ext cx="2992794" cy="30482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698663-A13A-B056-E6DE-4139B18386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18" t="22543" r="23509"/>
          <a:stretch/>
        </p:blipFill>
        <p:spPr>
          <a:xfrm>
            <a:off x="5050973" y="4046869"/>
            <a:ext cx="3848976" cy="2089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6B26BB-FBAF-92D6-2ABE-2CB463B35542}"/>
              </a:ext>
            </a:extLst>
          </p:cNvPr>
          <p:cNvSpPr txBox="1"/>
          <p:nvPr/>
        </p:nvSpPr>
        <p:spPr>
          <a:xfrm>
            <a:off x="4737462" y="239744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    Законы управления синтезируются на основе математического описания синхронной машины с постоянными магнитами и определяют эффективность электромеханического преобразования энергии для движения транспортного средства.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683E19-569E-58FD-E8AA-B0F41CC612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637" b="-7320"/>
          <a:stretch/>
        </p:blipFill>
        <p:spPr>
          <a:xfrm>
            <a:off x="8207671" y="4524005"/>
            <a:ext cx="3612381" cy="489321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ACF41C-DCDF-362B-9ABE-45424A024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10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31551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F62539-7572-CE71-3253-53D2448ED4C1}"/>
              </a:ext>
            </a:extLst>
          </p:cNvPr>
          <p:cNvSpPr txBox="1"/>
          <p:nvPr/>
        </p:nvSpPr>
        <p:spPr>
          <a:xfrm>
            <a:off x="4615503" y="197346"/>
            <a:ext cx="727165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    Проведённые исследования показывают, что эффективность работы электрической машины зависит от закона управления, определяющего положение векторов. </a:t>
            </a:r>
          </a:p>
          <a:p>
            <a:pPr algn="just"/>
            <a:r>
              <a:rPr lang="ru-RU" dirty="0"/>
              <a:t>            Несмотря на простую конструкцию явнополюсной синхронной машины, нелинейная зависимость электромагнитного момента от тока, усложняет решение задач синтеза управления по минимуму тока (минимум тепловых потерь). </a:t>
            </a:r>
          </a:p>
          <a:p>
            <a:pPr algn="just"/>
            <a:r>
              <a:rPr lang="ru-RU" dirty="0"/>
              <a:t>              Известно техническое решение, представленное в описании изобретения заявки на патент Японии № 2006 - 121855, где управление формируется с помощью карты памяти, в которую заносятся результаты экспериментальных исследований работы явнополюсного двигателя, полученных в условиях минимума тепловых потерь при различной нагрузке. </a:t>
            </a:r>
          </a:p>
          <a:p>
            <a:pPr algn="just"/>
            <a:r>
              <a:rPr lang="ru-RU" dirty="0"/>
              <a:t>               Другое решение, представлено в описании изобретения RU   № 2397601, где сигналы задания токов в системе вращающихся координат формируются посредством аппроксимации нелинейных функций.</a:t>
            </a:r>
          </a:p>
          <a:p>
            <a:pPr algn="just"/>
            <a:r>
              <a:rPr lang="ru-RU" dirty="0"/>
              <a:t>            Транзисторная система широтно-импульсной модуляции инвертора обеспечивает преобразование напряжения аккумуляторной батареи в трёхфазное напряжение, подводимое к обмоткам двигателя, требуемой амплитуды и фазы. Использование микропроцессорной техники позволяет, не удорожая конструкции тягового электропривода, применять сложные законы управления электрической машиной, обеспечивающие экономичное движение электромобиля.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A89FCC-2445-CF16-D4CF-E6AD0797A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6" y="3320449"/>
            <a:ext cx="4456562" cy="29690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1F395-7CF8-C86C-3295-07E81A3AC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3" y="78378"/>
            <a:ext cx="4125019" cy="324207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A942ED-64DE-0AC6-9527-F70ECE878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11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54807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7E23F69D-3C5A-AA3E-2E57-A11D5CB5F2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6687975"/>
                  </p:ext>
                </p:extLst>
              </p:nvPr>
            </p:nvGraphicFramePr>
            <p:xfrm>
              <a:off x="83275" y="4318796"/>
              <a:ext cx="6713763" cy="21046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00275">
                      <a:extLst>
                        <a:ext uri="{9D8B030D-6E8A-4147-A177-3AD203B41FA5}">
                          <a16:colId xmlns:a16="http://schemas.microsoft.com/office/drawing/2014/main" val="1541983614"/>
                        </a:ext>
                      </a:extLst>
                    </a:gridCol>
                    <a:gridCol w="638364">
                      <a:extLst>
                        <a:ext uri="{9D8B030D-6E8A-4147-A177-3AD203B41FA5}">
                          <a16:colId xmlns:a16="http://schemas.microsoft.com/office/drawing/2014/main" val="1963194712"/>
                        </a:ext>
                      </a:extLst>
                    </a:gridCol>
                    <a:gridCol w="499405">
                      <a:extLst>
                        <a:ext uri="{9D8B030D-6E8A-4147-A177-3AD203B41FA5}">
                          <a16:colId xmlns:a16="http://schemas.microsoft.com/office/drawing/2014/main" val="4268759598"/>
                        </a:ext>
                      </a:extLst>
                    </a:gridCol>
                    <a:gridCol w="600275">
                      <a:extLst>
                        <a:ext uri="{9D8B030D-6E8A-4147-A177-3AD203B41FA5}">
                          <a16:colId xmlns:a16="http://schemas.microsoft.com/office/drawing/2014/main" val="3721615335"/>
                        </a:ext>
                      </a:extLst>
                    </a:gridCol>
                    <a:gridCol w="402064">
                      <a:extLst>
                        <a:ext uri="{9D8B030D-6E8A-4147-A177-3AD203B41FA5}">
                          <a16:colId xmlns:a16="http://schemas.microsoft.com/office/drawing/2014/main" val="2198805680"/>
                        </a:ext>
                      </a:extLst>
                    </a:gridCol>
                    <a:gridCol w="474012">
                      <a:extLst>
                        <a:ext uri="{9D8B030D-6E8A-4147-A177-3AD203B41FA5}">
                          <a16:colId xmlns:a16="http://schemas.microsoft.com/office/drawing/2014/main" val="3001072253"/>
                        </a:ext>
                      </a:extLst>
                    </a:gridCol>
                    <a:gridCol w="599569">
                      <a:extLst>
                        <a:ext uri="{9D8B030D-6E8A-4147-A177-3AD203B41FA5}">
                          <a16:colId xmlns:a16="http://schemas.microsoft.com/office/drawing/2014/main" val="2754208890"/>
                        </a:ext>
                      </a:extLst>
                    </a:gridCol>
                    <a:gridCol w="600275">
                      <a:extLst>
                        <a:ext uri="{9D8B030D-6E8A-4147-A177-3AD203B41FA5}">
                          <a16:colId xmlns:a16="http://schemas.microsoft.com/office/drawing/2014/main" val="3064868444"/>
                        </a:ext>
                      </a:extLst>
                    </a:gridCol>
                    <a:gridCol w="599569">
                      <a:extLst>
                        <a:ext uri="{9D8B030D-6E8A-4147-A177-3AD203B41FA5}">
                          <a16:colId xmlns:a16="http://schemas.microsoft.com/office/drawing/2014/main" val="557565126"/>
                        </a:ext>
                      </a:extLst>
                    </a:gridCol>
                    <a:gridCol w="550193">
                      <a:extLst>
                        <a:ext uri="{9D8B030D-6E8A-4147-A177-3AD203B41FA5}">
                          <a16:colId xmlns:a16="http://schemas.microsoft.com/office/drawing/2014/main" val="1866311957"/>
                        </a:ext>
                      </a:extLst>
                    </a:gridCol>
                    <a:gridCol w="500112">
                      <a:extLst>
                        <a:ext uri="{9D8B030D-6E8A-4147-A177-3AD203B41FA5}">
                          <a16:colId xmlns:a16="http://schemas.microsoft.com/office/drawing/2014/main" val="3414370917"/>
                        </a:ext>
                      </a:extLst>
                    </a:gridCol>
                    <a:gridCol w="649650">
                      <a:extLst>
                        <a:ext uri="{9D8B030D-6E8A-4147-A177-3AD203B41FA5}">
                          <a16:colId xmlns:a16="http://schemas.microsoft.com/office/drawing/2014/main" val="2701757994"/>
                        </a:ext>
                      </a:extLst>
                    </a:gridCol>
                  </a:tblGrid>
                  <a:tr h="108127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способ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 </a:t>
                          </a:r>
                          <a:r>
                            <a:rPr lang="en-US" sz="1200">
                              <a:effectLst/>
                            </a:rPr>
                            <a:t>P</a:t>
                          </a:r>
                          <a:r>
                            <a:rPr lang="ru-RU" sz="1200">
                              <a:effectLst/>
                            </a:rPr>
                            <a:t>н</a:t>
                          </a:r>
                          <a:r>
                            <a:rPr lang="en-US" sz="1200">
                              <a:effectLst/>
                            </a:rPr>
                            <a:t>, </a:t>
                          </a:r>
                          <a:r>
                            <a:rPr lang="ru-RU" sz="1200">
                              <a:effectLst/>
                            </a:rPr>
                            <a:t>кВт 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m, </a:t>
                          </a:r>
                          <a:r>
                            <a:rPr lang="ru-RU" sz="1200" dirty="0">
                              <a:effectLst/>
                            </a:rPr>
                            <a:t>Нм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ru-RU" sz="1200">
                                  <a:effectLst/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,</a:t>
                          </a:r>
                          <a:r>
                            <a:rPr lang="ru-RU" sz="1200" dirty="0">
                              <a:effectLst/>
                            </a:rPr>
                            <a:t>рад/с 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 i</a:t>
                          </a:r>
                          <a:r>
                            <a:rPr lang="ru-RU" sz="1200">
                              <a:effectLst/>
                            </a:rPr>
                            <a:t>, А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  U, </a:t>
                          </a:r>
                          <a:r>
                            <a:rPr lang="ru-RU" sz="1200" dirty="0">
                              <a:effectLst/>
                            </a:rPr>
                            <a:t>В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Q</a:t>
                          </a:r>
                          <a:r>
                            <a:rPr lang="ru-RU" sz="1200" dirty="0">
                              <a:effectLst/>
                            </a:rPr>
                            <a:t>, </a:t>
                          </a:r>
                          <a:r>
                            <a:rPr lang="ru-RU" sz="1200" dirty="0" err="1">
                              <a:effectLst/>
                            </a:rPr>
                            <a:t>кВар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ru-RU" sz="1200">
                                  <a:effectLst/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ru-RU" sz="1200" dirty="0">
                              <a:effectLst/>
                            </a:rPr>
                            <a:t>, Вт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ru-RU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ru-RU" sz="1200">
                                    <a:effectLst/>
                                    <a:latin typeface="Cambria Math" panose="02040503050406030204" pitchFamily="18" charset="0"/>
                                  </a:rPr>
                                  <m:t>, Вт</m:t>
                                </m:r>
                              </m:oMath>
                            </m:oMathPara>
                          </a14:m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ru-RU" sz="1200">
                                  <a:effectLst/>
                                  <a:latin typeface="Cambria Math" panose="02040503050406030204" pitchFamily="18" charset="0"/>
                                </a:rPr>
                                <m:t>𝛹</m:t>
                              </m:r>
                            </m:oMath>
                          </a14:m>
                          <a:r>
                            <a:rPr lang="ru-RU" sz="1200" dirty="0">
                              <a:effectLst/>
                            </a:rPr>
                            <a:t>, </a:t>
                          </a:r>
                          <a:r>
                            <a:rPr lang="ru-RU" sz="1200" dirty="0" err="1">
                              <a:effectLst/>
                            </a:rPr>
                            <a:t>Вб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   </a:t>
                          </a:r>
                          <a:r>
                            <a:rPr lang="ru-RU" sz="1200">
                              <a:effectLst/>
                              <a:sym typeface="Symbol" panose="05050102010706020507" pitchFamily="18" charset="2"/>
                            </a:rPr>
                            <a:t>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   </a:t>
                          </a:r>
                          <a:r>
                            <a:rPr lang="en-US" sz="1200">
                              <a:effectLst/>
                            </a:rPr>
                            <a:t>cos </a:t>
                          </a:r>
                          <a:r>
                            <a:rPr lang="en-US" sz="1200">
                              <a:effectLst/>
                              <a:sym typeface="Symbol" panose="05050102010706020507" pitchFamily="18" charset="2"/>
                            </a:rPr>
                            <a:t>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2370783806"/>
                      </a:ext>
                    </a:extLst>
                  </a:tr>
                  <a:tr h="511708"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14.9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145</a:t>
                          </a:r>
                          <a:r>
                            <a:rPr lang="ru-RU" sz="1200">
                              <a:effectLst/>
                            </a:rPr>
                            <a:t>.5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</a:t>
                          </a:r>
                          <a:r>
                            <a:rPr lang="en-US" sz="1200">
                              <a:effectLst/>
                            </a:rPr>
                            <a:t>0</a:t>
                          </a:r>
                          <a:r>
                            <a:rPr lang="ru-RU" sz="1200">
                              <a:effectLst/>
                            </a:rPr>
                            <a:t>2.5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r>
                            <a:rPr lang="ru-RU" sz="1200">
                              <a:effectLst/>
                            </a:rPr>
                            <a:t>73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13.43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853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258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0.068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0.931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</a:t>
                          </a:r>
                          <a:r>
                            <a:rPr lang="ru-RU" sz="1200">
                              <a:effectLst/>
                            </a:rPr>
                            <a:t>.75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3930355339"/>
                      </a:ext>
                    </a:extLst>
                  </a:tr>
                  <a:tr h="511708"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17.9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r>
                            <a:rPr lang="ru-RU" sz="1200">
                              <a:effectLst/>
                            </a:rPr>
                            <a:t>56.2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114.7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r>
                            <a:rPr lang="ru-RU" sz="1200">
                              <a:effectLst/>
                            </a:rPr>
                            <a:t>73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9.48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853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237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0.061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0.9</a:t>
                          </a:r>
                          <a:r>
                            <a:rPr lang="ru-RU" sz="1200">
                              <a:effectLst/>
                            </a:rPr>
                            <a:t>43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0.902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41151970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7E23F69D-3C5A-AA3E-2E57-A11D5CB5F2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6687975"/>
                  </p:ext>
                </p:extLst>
              </p:nvPr>
            </p:nvGraphicFramePr>
            <p:xfrm>
              <a:off x="83275" y="4318796"/>
              <a:ext cx="6713763" cy="21046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00275">
                      <a:extLst>
                        <a:ext uri="{9D8B030D-6E8A-4147-A177-3AD203B41FA5}">
                          <a16:colId xmlns:a16="http://schemas.microsoft.com/office/drawing/2014/main" val="1541983614"/>
                        </a:ext>
                      </a:extLst>
                    </a:gridCol>
                    <a:gridCol w="638364">
                      <a:extLst>
                        <a:ext uri="{9D8B030D-6E8A-4147-A177-3AD203B41FA5}">
                          <a16:colId xmlns:a16="http://schemas.microsoft.com/office/drawing/2014/main" val="1963194712"/>
                        </a:ext>
                      </a:extLst>
                    </a:gridCol>
                    <a:gridCol w="499405">
                      <a:extLst>
                        <a:ext uri="{9D8B030D-6E8A-4147-A177-3AD203B41FA5}">
                          <a16:colId xmlns:a16="http://schemas.microsoft.com/office/drawing/2014/main" val="4268759598"/>
                        </a:ext>
                      </a:extLst>
                    </a:gridCol>
                    <a:gridCol w="600275">
                      <a:extLst>
                        <a:ext uri="{9D8B030D-6E8A-4147-A177-3AD203B41FA5}">
                          <a16:colId xmlns:a16="http://schemas.microsoft.com/office/drawing/2014/main" val="3721615335"/>
                        </a:ext>
                      </a:extLst>
                    </a:gridCol>
                    <a:gridCol w="402064">
                      <a:extLst>
                        <a:ext uri="{9D8B030D-6E8A-4147-A177-3AD203B41FA5}">
                          <a16:colId xmlns:a16="http://schemas.microsoft.com/office/drawing/2014/main" val="2198805680"/>
                        </a:ext>
                      </a:extLst>
                    </a:gridCol>
                    <a:gridCol w="474012">
                      <a:extLst>
                        <a:ext uri="{9D8B030D-6E8A-4147-A177-3AD203B41FA5}">
                          <a16:colId xmlns:a16="http://schemas.microsoft.com/office/drawing/2014/main" val="3001072253"/>
                        </a:ext>
                      </a:extLst>
                    </a:gridCol>
                    <a:gridCol w="599569">
                      <a:extLst>
                        <a:ext uri="{9D8B030D-6E8A-4147-A177-3AD203B41FA5}">
                          <a16:colId xmlns:a16="http://schemas.microsoft.com/office/drawing/2014/main" val="2754208890"/>
                        </a:ext>
                      </a:extLst>
                    </a:gridCol>
                    <a:gridCol w="600275">
                      <a:extLst>
                        <a:ext uri="{9D8B030D-6E8A-4147-A177-3AD203B41FA5}">
                          <a16:colId xmlns:a16="http://schemas.microsoft.com/office/drawing/2014/main" val="3064868444"/>
                        </a:ext>
                      </a:extLst>
                    </a:gridCol>
                    <a:gridCol w="599569">
                      <a:extLst>
                        <a:ext uri="{9D8B030D-6E8A-4147-A177-3AD203B41FA5}">
                          <a16:colId xmlns:a16="http://schemas.microsoft.com/office/drawing/2014/main" val="557565126"/>
                        </a:ext>
                      </a:extLst>
                    </a:gridCol>
                    <a:gridCol w="550193">
                      <a:extLst>
                        <a:ext uri="{9D8B030D-6E8A-4147-A177-3AD203B41FA5}">
                          <a16:colId xmlns:a16="http://schemas.microsoft.com/office/drawing/2014/main" val="1866311957"/>
                        </a:ext>
                      </a:extLst>
                    </a:gridCol>
                    <a:gridCol w="500112">
                      <a:extLst>
                        <a:ext uri="{9D8B030D-6E8A-4147-A177-3AD203B41FA5}">
                          <a16:colId xmlns:a16="http://schemas.microsoft.com/office/drawing/2014/main" val="3414370917"/>
                        </a:ext>
                      </a:extLst>
                    </a:gridCol>
                    <a:gridCol w="649650">
                      <a:extLst>
                        <a:ext uri="{9D8B030D-6E8A-4147-A177-3AD203B41FA5}">
                          <a16:colId xmlns:a16="http://schemas.microsoft.com/office/drawing/2014/main" val="2701757994"/>
                        </a:ext>
                      </a:extLst>
                    </a:gridCol>
                  </a:tblGrid>
                  <a:tr h="108127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способ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 </a:t>
                          </a:r>
                          <a:r>
                            <a:rPr lang="en-US" sz="1200">
                              <a:effectLst/>
                            </a:rPr>
                            <a:t>P</a:t>
                          </a:r>
                          <a:r>
                            <a:rPr lang="ru-RU" sz="1200">
                              <a:effectLst/>
                            </a:rPr>
                            <a:t>н</a:t>
                          </a:r>
                          <a:r>
                            <a:rPr lang="en-US" sz="1200">
                              <a:effectLst/>
                            </a:rPr>
                            <a:t>, </a:t>
                          </a:r>
                          <a:r>
                            <a:rPr lang="ru-RU" sz="1200">
                              <a:effectLst/>
                            </a:rPr>
                            <a:t>кВт 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m, </a:t>
                          </a:r>
                          <a:r>
                            <a:rPr lang="ru-RU" sz="1200" dirty="0">
                              <a:effectLst/>
                            </a:rPr>
                            <a:t>Нм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>
                        <a:blipFill>
                          <a:blip r:embed="rId2"/>
                          <a:stretch>
                            <a:fillRect l="-288889" t="-562" r="-730303" b="-955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 i</a:t>
                          </a:r>
                          <a:r>
                            <a:rPr lang="ru-RU" sz="1200">
                              <a:effectLst/>
                            </a:rPr>
                            <a:t>, А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  U, </a:t>
                          </a:r>
                          <a:r>
                            <a:rPr lang="ru-RU" sz="1200" dirty="0">
                              <a:effectLst/>
                            </a:rPr>
                            <a:t>В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Q</a:t>
                          </a:r>
                          <a:r>
                            <a:rPr lang="ru-RU" sz="1200" dirty="0">
                              <a:effectLst/>
                            </a:rPr>
                            <a:t>, </a:t>
                          </a:r>
                          <a:r>
                            <a:rPr lang="ru-RU" sz="1200" dirty="0" err="1">
                              <a:effectLst/>
                            </a:rPr>
                            <a:t>кВар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>
                        <a:blipFill>
                          <a:blip r:embed="rId2"/>
                          <a:stretch>
                            <a:fillRect l="-633333" t="-562" r="-385859" b="-955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>
                        <a:blipFill>
                          <a:blip r:embed="rId2"/>
                          <a:stretch>
                            <a:fillRect l="-740816" t="-562" r="-289796" b="-955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0" marR="0" marT="0" marB="0">
                        <a:blipFill>
                          <a:blip r:embed="rId2"/>
                          <a:stretch>
                            <a:fillRect l="-915556" t="-562" r="-215556" b="-955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   </a:t>
                          </a:r>
                          <a:r>
                            <a:rPr lang="ru-RU" sz="1200">
                              <a:effectLst/>
                              <a:sym typeface="Symbol" panose="05050102010706020507" pitchFamily="18" charset="2"/>
                            </a:rPr>
                            <a:t>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   </a:t>
                          </a:r>
                          <a:r>
                            <a:rPr lang="en-US" sz="1200">
                              <a:effectLst/>
                            </a:rPr>
                            <a:t>cos </a:t>
                          </a:r>
                          <a:r>
                            <a:rPr lang="en-US" sz="1200">
                              <a:effectLst/>
                              <a:sym typeface="Symbol" panose="05050102010706020507" pitchFamily="18" charset="2"/>
                            </a:rPr>
                            <a:t>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2370783806"/>
                      </a:ext>
                    </a:extLst>
                  </a:tr>
                  <a:tr h="511708"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14.9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145</a:t>
                          </a:r>
                          <a:r>
                            <a:rPr lang="ru-RU" sz="1200">
                              <a:effectLst/>
                            </a:rPr>
                            <a:t>.5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</a:t>
                          </a:r>
                          <a:r>
                            <a:rPr lang="en-US" sz="1200">
                              <a:effectLst/>
                            </a:rPr>
                            <a:t>0</a:t>
                          </a:r>
                          <a:r>
                            <a:rPr lang="ru-RU" sz="1200">
                              <a:effectLst/>
                            </a:rPr>
                            <a:t>2.5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r>
                            <a:rPr lang="ru-RU" sz="1200">
                              <a:effectLst/>
                            </a:rPr>
                            <a:t>73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13.43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853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258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0.068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0.931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</a:t>
                          </a:r>
                          <a:r>
                            <a:rPr lang="ru-RU" sz="1200">
                              <a:effectLst/>
                            </a:rPr>
                            <a:t>.75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3930355339"/>
                      </a:ext>
                    </a:extLst>
                  </a:tr>
                  <a:tr h="511708"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17.9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r>
                            <a:rPr lang="ru-RU" sz="1200">
                              <a:effectLst/>
                            </a:rPr>
                            <a:t>56.2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114.7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</a:t>
                          </a:r>
                          <a:r>
                            <a:rPr lang="ru-RU" sz="1200">
                              <a:effectLst/>
                            </a:rPr>
                            <a:t>73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79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9.48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853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237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0.061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0.9</a:t>
                          </a:r>
                          <a:r>
                            <a:rPr lang="ru-RU" sz="1200">
                              <a:effectLst/>
                            </a:rPr>
                            <a:t>43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marL="71755" algn="just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0.902</a:t>
                          </a:r>
                          <a:endParaRPr lang="ru-RU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val="41151970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CF7B52D-1639-AD73-3153-A8F96C58BA5F}"/>
              </a:ext>
            </a:extLst>
          </p:cNvPr>
          <p:cNvSpPr txBox="1"/>
          <p:nvPr/>
        </p:nvSpPr>
        <p:spPr>
          <a:xfrm>
            <a:off x="5529942" y="218110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    Управление по минимуму тока явнополюсным синхронным двигателем с постоянными магнитами улучшает эффективность использования мощности, подводимой к обмоткам двигателя. </a:t>
            </a:r>
          </a:p>
          <a:p>
            <a:pPr algn="just"/>
            <a:r>
              <a:rPr lang="ru-RU" dirty="0"/>
              <a:t>             За счёт снижения реактивной мощности, циркулирующей  в обмотках двигателя, его максимальная угловая скорость существенно увеличивается.</a:t>
            </a:r>
          </a:p>
          <a:p>
            <a:pPr algn="just"/>
            <a:r>
              <a:rPr lang="ru-RU" dirty="0"/>
              <a:t>             За счёт более эффективного преобразования энергии, скорость двигателя увеличивается на 11.4%, крутящий момент на 7.5%, мощность, затрачиваемая на перемещение машины, на 20%, что позволяет, сравнивая с оценками стандартного управления двигателем током по поперечной оси, увеличить пробег электромобиля без изменения ёмкости аккумуляторной батареи.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31F5F9-822A-0001-9336-B0ECAB0AC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61"/>
          <a:stretch/>
        </p:blipFill>
        <p:spPr>
          <a:xfrm>
            <a:off x="535209" y="1806922"/>
            <a:ext cx="4606833" cy="14645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11DFA0-2791-8B4C-CAEE-E6BC270F6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530"/>
          <a:stretch/>
        </p:blipFill>
        <p:spPr>
          <a:xfrm>
            <a:off x="1718813" y="855946"/>
            <a:ext cx="2239627" cy="9509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FA6E26-A1A1-DBEF-B759-368B9BCE312A}"/>
              </a:ext>
            </a:extLst>
          </p:cNvPr>
          <p:cNvSpPr txBox="1"/>
          <p:nvPr/>
        </p:nvSpPr>
        <p:spPr>
          <a:xfrm>
            <a:off x="870857" y="130629"/>
            <a:ext cx="375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Функция энергетического состояния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C7B429-B360-51B0-9980-52B855DF84BA}"/>
              </a:ext>
            </a:extLst>
          </p:cNvPr>
          <p:cNvSpPr txBox="1"/>
          <p:nvPr/>
        </p:nvSpPr>
        <p:spPr>
          <a:xfrm>
            <a:off x="6875416" y="4188428"/>
            <a:ext cx="46068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Для реализации энергоэффективных законов необходимо линеаризовать структуру управления двигателем.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нашем университете на кафедре Электрооборудования и автоматики разрабатываются такие законы управления.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086BF5-131C-D6B0-BB9A-6A780315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12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54823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A3FECC-A6A7-C706-97F5-AB5D92E2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621" y="339892"/>
            <a:ext cx="5175344" cy="61782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8E1F3D-11D4-C59D-926C-F0C63EC7BBFE}"/>
              </a:ext>
            </a:extLst>
          </p:cNvPr>
          <p:cNvSpPr txBox="1"/>
          <p:nvPr/>
        </p:nvSpPr>
        <p:spPr>
          <a:xfrm>
            <a:off x="402032" y="339892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Сложность синтеза управления явнополюсной </a:t>
            </a:r>
            <a:r>
              <a:rPr lang="ru-RU" dirty="0"/>
              <a:t>синхронной машиной с постоянными магнитами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минимуму тока заключается в том, что электромагнитный момент нелинейно зависит от произведения двух переменных, которые изменяются при работе двигателя. От качества линеаризации зависит положение векторов, доставляющее минимум потерь и точность управления.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СГУВТ разработан закон управления, обеспечивающий линейную зависимость электромагнитного момента от задания в условиях минимизации тепловых потерь.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 примере синтеза, рассмотренного в патентном документе RU № 2397601 на слайде представлен закон управления.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подробно синтез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рассмотрен в последнем номере журнале «Электротехника».</a:t>
            </a:r>
            <a:r>
              <a:rPr lang="ru-RU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B83C9-F9DA-26FF-B16D-252DEB81E2F6}"/>
              </a:ext>
            </a:extLst>
          </p:cNvPr>
          <p:cNvSpPr txBox="1"/>
          <p:nvPr/>
        </p:nvSpPr>
        <p:spPr>
          <a:xfrm>
            <a:off x="402032" y="4944622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Сегодня, по мнению докладчика,  реализация предлагаемого закона управления синхронной машиной с постоянными магнитами более перспективно, оставляя на перспективу применение водородного двигателя работающего на топливных элементах</a:t>
            </a:r>
            <a:r>
              <a:rPr lang="ru-RU" dirty="0"/>
              <a:t>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E65CA2-7359-6A62-1A73-9C00DFDEF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13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31312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47516" y="2688136"/>
            <a:ext cx="7296967" cy="74086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CF6A098-9927-3F0D-7488-95B39701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14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4996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D8DB46-7382-C4D4-5FBF-66E51139A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84" y="292336"/>
            <a:ext cx="11357832" cy="589945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DBBE1F7-07CE-A7CE-7EF8-37628680A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2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48988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7ED90E-1B7F-15C8-40CA-684A9A6790C2}"/>
              </a:ext>
            </a:extLst>
          </p:cNvPr>
          <p:cNvSpPr txBox="1"/>
          <p:nvPr/>
        </p:nvSpPr>
        <p:spPr>
          <a:xfrm>
            <a:off x="321003" y="4886458"/>
            <a:ext cx="46395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 концу XIX века количество электромобилей превышало количество машин с двигателем внутреннего сгорания. Их достоинства заключалось в простоте конструкции,  простом уходе, быстром запуском двигателя.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EE365D-60CA-D9B5-F9F4-C5BFC4D19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6" y="244420"/>
            <a:ext cx="11752383" cy="6182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DDC740-316C-9BA1-48DA-AEDA68C8B67A}"/>
              </a:ext>
            </a:extLst>
          </p:cNvPr>
          <p:cNvSpPr txBox="1"/>
          <p:nvPr/>
        </p:nvSpPr>
        <p:spPr>
          <a:xfrm>
            <a:off x="321003" y="4240127"/>
            <a:ext cx="4395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История электрического транспорта насчитывает уже более полутора веков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5D21295-7129-6791-7AF9-C262E77E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3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9775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6AD18E-9CA9-8FEF-8832-E17020305B08}"/>
              </a:ext>
            </a:extLst>
          </p:cNvPr>
          <p:cNvSpPr txBox="1"/>
          <p:nvPr/>
        </p:nvSpPr>
        <p:spPr>
          <a:xfrm>
            <a:off x="2582538" y="363312"/>
            <a:ext cx="8812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автомобиль с двигателем внутреннего сгорания занимает лидирующее место по продажам во всем мире.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C82CE9-8126-1B4D-DE11-C2817F21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129" y="1220011"/>
            <a:ext cx="8931414" cy="3243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5B025A-73CB-7FDA-D6A3-BF9322506836}"/>
              </a:ext>
            </a:extLst>
          </p:cNvPr>
          <p:cNvSpPr txBox="1"/>
          <p:nvPr/>
        </p:nvSpPr>
        <p:spPr>
          <a:xfrm>
            <a:off x="2474129" y="4933627"/>
            <a:ext cx="8717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  Сегодня мировые лидеры автомобильной промышленности уже ориентируют свою продукцию на перспективные требования стандарта «Евро» пятой версии.</a:t>
            </a:r>
          </a:p>
          <a:p>
            <a:pPr algn="just"/>
            <a:r>
              <a:rPr lang="ru-RU" dirty="0"/>
              <a:t>         За время действия стандартов «Евро» с 1993 года количество вредных веществ в отработанных газах (ОГ) снизилось более чем в 2 раза.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8ED43A-A655-8768-60F4-F176AE80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4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1221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60027A-2AF0-BBE3-D735-14D227A6C3DF}"/>
              </a:ext>
            </a:extLst>
          </p:cNvPr>
          <p:cNvSpPr txBox="1"/>
          <p:nvPr/>
        </p:nvSpPr>
        <p:spPr>
          <a:xfrm>
            <a:off x="7019476" y="2372697"/>
            <a:ext cx="4919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     Электромобилем является транспортное средство, приводимое в движение тяговым двигателем, питающимся от автономного источника электроэнергии. </a:t>
            </a:r>
          </a:p>
          <a:p>
            <a:pPr algn="just"/>
            <a:r>
              <a:rPr lang="ru-RU" sz="2000" dirty="0"/>
              <a:t>      За счёт преобразования электрической энергии, запасённой в аккумуляторе, в механическую, осуществляется его движение.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7633B4-9A7A-8158-DA20-E4D111B9E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60" y="822683"/>
            <a:ext cx="6485353" cy="4864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06429-C5A2-E7E7-FB60-F2E1371F3383}"/>
              </a:ext>
            </a:extLst>
          </p:cNvPr>
          <p:cNvSpPr txBox="1"/>
          <p:nvPr/>
        </p:nvSpPr>
        <p:spPr>
          <a:xfrm>
            <a:off x="7019476" y="548702"/>
            <a:ext cx="47374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   Автомобили сделали нашу жизнь удобней, но, несмотря на экологические стандарты, экологические проблемы мало изменились. Нет ничего удивительного что первый показ электромобиля Tesla Model S в 2009 году произвёл фурор.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1B456-F567-6369-C344-C45CC4C73847}"/>
              </a:ext>
            </a:extLst>
          </p:cNvPr>
          <p:cNvSpPr txBox="1"/>
          <p:nvPr/>
        </p:nvSpPr>
        <p:spPr>
          <a:xfrm>
            <a:off x="7076082" y="4927242"/>
            <a:ext cx="48067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Классификация технологических возможностей производства тяговых электродвигателей заключается в реализации конструкций машин постоянного и переменного тока.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BDC7AB-A1AF-A3CE-0467-F86F84A83ABF}"/>
              </a:ext>
            </a:extLst>
          </p:cNvPr>
          <p:cNvSpPr txBox="1"/>
          <p:nvPr/>
        </p:nvSpPr>
        <p:spPr>
          <a:xfrm>
            <a:off x="217714" y="5797008"/>
            <a:ext cx="66359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dirty="0"/>
              <a:t>К недостаткам машин постоянного тока можно отнести высокую трудоёмкость обслуживания, необходимостью организации периодических замен щёток и </a:t>
            </a:r>
            <a:r>
              <a:rPr lang="ru-RU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коммутаторов щеточно-коллекторного узла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BA1D64-3827-6386-D443-15A6EFAE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4475" y="6353109"/>
            <a:ext cx="2743200" cy="365125"/>
          </a:xfrm>
        </p:spPr>
        <p:txBody>
          <a:bodyPr/>
          <a:lstStyle/>
          <a:p>
            <a:fld id="{E100A511-D857-472F-BEE9-28CE25F4D776}" type="slidenum">
              <a:rPr lang="ru-RU" sz="2000" b="1" smtClean="0"/>
              <a:t>5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02082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A1A782-59DF-2C37-14EE-F8C3BCFFDBD9}"/>
              </a:ext>
            </a:extLst>
          </p:cNvPr>
          <p:cNvSpPr txBox="1"/>
          <p:nvPr/>
        </p:nvSpPr>
        <p:spPr>
          <a:xfrm>
            <a:off x="5257800" y="164304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сути, сегодня наблюдается переломный момент.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BE8625-7479-9F3A-E850-7716C7E19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04" y="1643049"/>
            <a:ext cx="5109560" cy="2419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B63230-9098-2608-3F87-AF617F3C8DC6}"/>
              </a:ext>
            </a:extLst>
          </p:cNvPr>
          <p:cNvSpPr txBox="1"/>
          <p:nvPr/>
        </p:nvSpPr>
        <p:spPr>
          <a:xfrm>
            <a:off x="5496080" y="2154906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Силовой установкой электрического транспорта является тяговый электропривод, в состав которого входит электрическая машина и система  управления</a:t>
            </a:r>
            <a:r>
              <a:rPr lang="ru-RU" sz="20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B0D92A-908A-339E-460A-513471962E83}"/>
              </a:ext>
            </a:extLst>
          </p:cNvPr>
          <p:cNvSpPr txBox="1"/>
          <p:nvPr/>
        </p:nvSpPr>
        <p:spPr>
          <a:xfrm>
            <a:off x="627016" y="690547"/>
            <a:ext cx="112176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 развитием силовой электроники и микропроцессорной техники машины переменного тока начинают занимать лидирующее место применения в транспорте.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BCB50D-38BA-B453-9E5D-9D30731867E1}"/>
              </a:ext>
            </a:extLst>
          </p:cNvPr>
          <p:cNvSpPr txBox="1"/>
          <p:nvPr/>
        </p:nvSpPr>
        <p:spPr>
          <a:xfrm>
            <a:off x="1258388" y="4628242"/>
            <a:ext cx="105862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Основными задачами проектирования электрических машин являются: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скорости,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крутящего момента на валу двигателя,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увеличение пробега электрического транспорта на одной зарядке аккумулятора.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9BD23B-E44B-4354-A3EF-E434160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6</a:t>
            </a:fld>
            <a:endParaRPr lang="ru-RU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BC4B4D-47E9-EA7F-1C2B-64624691FFA5}"/>
              </a:ext>
            </a:extLst>
          </p:cNvPr>
          <p:cNvSpPr txBox="1"/>
          <p:nvPr/>
        </p:nvSpPr>
        <p:spPr>
          <a:xfrm>
            <a:off x="5496080" y="328071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Управление двигателем глубоко интегрировано со всеми системами электромобиля.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614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0603BF-92F7-672D-E4B8-5BC4F2EA0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7" y="3975463"/>
            <a:ext cx="4888552" cy="288253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C3FDAC-0341-F8D8-AA42-DFD20F3AB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2" y="3429000"/>
            <a:ext cx="5242560" cy="28351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358B8A-C4AE-F2D9-EB4A-48A21215C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66" y="362446"/>
            <a:ext cx="11217612" cy="3066554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7A3A28-0C5B-3CC1-7AB1-768B4330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7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60867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07844B-979E-623B-B0B4-25DFF61BB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335"/>
          <a:stretch/>
        </p:blipFill>
        <p:spPr>
          <a:xfrm>
            <a:off x="1462792" y="325620"/>
            <a:ext cx="9858351" cy="28610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970DA8-C9B9-AF66-284A-939FA87F40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27" r="12684"/>
          <a:stretch/>
        </p:blipFill>
        <p:spPr>
          <a:xfrm>
            <a:off x="713986" y="2747672"/>
            <a:ext cx="3034365" cy="3611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26F8BA-D6D2-3F69-FCDA-DD4869AC0081}"/>
              </a:ext>
            </a:extLst>
          </p:cNvPr>
          <p:cNvSpPr txBox="1"/>
          <p:nvPr/>
        </p:nvSpPr>
        <p:spPr>
          <a:xfrm>
            <a:off x="963119" y="6359297"/>
            <a:ext cx="3034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Судовые движители </a:t>
            </a:r>
            <a:r>
              <a:rPr lang="en-US" dirty="0" err="1"/>
              <a:t>Azipod</a:t>
            </a:r>
            <a:r>
              <a:rPr lang="en-US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5553FB-9543-8B27-717E-3BEBE87C4D28}"/>
              </a:ext>
            </a:extLst>
          </p:cNvPr>
          <p:cNvSpPr txBox="1"/>
          <p:nvPr/>
        </p:nvSpPr>
        <p:spPr>
          <a:xfrm>
            <a:off x="4708169" y="5220590"/>
            <a:ext cx="72230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перспективе, с точки зрения экологичности, наилучшие показатели имеют транспортные средства с водородным двигателем, работающие на топливных элементах.  Но на пути их внедрения стоят многочисленные проблемы, преодоление которых может потребоваться много времени.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DA4CC-4F05-B95D-1B3C-3DBAE6E6520E}"/>
              </a:ext>
            </a:extLst>
          </p:cNvPr>
          <p:cNvSpPr txBox="1"/>
          <p:nvPr/>
        </p:nvSpPr>
        <p:spPr>
          <a:xfrm>
            <a:off x="5367349" y="3406529"/>
            <a:ext cx="61526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Электрические машины на судне работают в значительно более тяжёлых условиях. Объясняется это тем, что судно является мореходным сооружением. Электрические машины подвержены воздействию повышенной вибрации, периодическим наклонам при кренах и дифферентах, вызываемых качкой судна.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B51A050E-D422-B9F8-4DD3-C8CA0BC5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8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6070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981C63-08A5-AC5E-C9CC-7C0D701D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3" t="23448" r="9836"/>
          <a:stretch/>
        </p:blipFill>
        <p:spPr>
          <a:xfrm>
            <a:off x="108889" y="152400"/>
            <a:ext cx="5164183" cy="3693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C4FC10-B1CF-FA12-391D-244FFB730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9" y="3790406"/>
            <a:ext cx="5007429" cy="2915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05550-E9ED-7E5F-5640-D5D7F494827A}"/>
              </a:ext>
            </a:extLst>
          </p:cNvPr>
          <p:cNvSpPr txBox="1"/>
          <p:nvPr/>
        </p:nvSpPr>
        <p:spPr>
          <a:xfrm>
            <a:off x="5521233" y="256903"/>
            <a:ext cx="637467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      Увеличение пробега электрического транспортного средства на одной зарядке аккумулятора является  важной задачей, для решения которой прикладываются усилия многих исследователей. Здесь намечаются два направления.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 1.  за счёт использования аккумуляторов повышенной ёмкости и оптимизации управления аккумуляторными батареями. </a:t>
            </a:r>
          </a:p>
          <a:p>
            <a:pPr algn="just"/>
            <a:r>
              <a:rPr lang="ru-RU" dirty="0"/>
              <a:t>2. за счёт повышения эффективности процессов электромеханического преобразования энергии в тяговом двигателе при ограничении напряжения и тока.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2A4573-B754-B6DE-12DC-685D6DB17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154" y="3461777"/>
            <a:ext cx="5253446" cy="296227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56C9106-5C45-3647-F680-CF310FE3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A511-D857-472F-BEE9-28CE25F4D776}" type="slidenum">
              <a:rPr lang="ru-RU" sz="2000" b="1" smtClean="0"/>
              <a:t>9</a:t>
            </a:fld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208235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2471</TotalTime>
  <Words>1022</Words>
  <Application>Microsoft Office PowerPoint</Application>
  <PresentationFormat>Широкоэкранный</PresentationFormat>
  <Paragraphs>102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Кафедра электрооборудования и автоматики</cp:lastModifiedBy>
  <cp:revision>105</cp:revision>
  <dcterms:created xsi:type="dcterms:W3CDTF">2022-09-21T06:51:52Z</dcterms:created>
  <dcterms:modified xsi:type="dcterms:W3CDTF">2024-06-20T04:00:22Z</dcterms:modified>
</cp:coreProperties>
</file>