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522" r:id="rId2"/>
    <p:sldId id="510" r:id="rId3"/>
    <p:sldId id="524" r:id="rId4"/>
    <p:sldId id="490" r:id="rId5"/>
    <p:sldId id="546" r:id="rId6"/>
    <p:sldId id="534" r:id="rId7"/>
    <p:sldId id="535" r:id="rId8"/>
    <p:sldId id="536" r:id="rId9"/>
    <p:sldId id="537" r:id="rId10"/>
    <p:sldId id="538" r:id="rId11"/>
    <p:sldId id="539" r:id="rId12"/>
    <p:sldId id="540" r:id="rId13"/>
    <p:sldId id="541" r:id="rId14"/>
    <p:sldId id="547" r:id="rId15"/>
    <p:sldId id="548" r:id="rId16"/>
    <p:sldId id="529" r:id="rId17"/>
    <p:sldId id="542" r:id="rId18"/>
    <p:sldId id="543" r:id="rId19"/>
    <p:sldId id="544" r:id="rId20"/>
    <p:sldId id="545" r:id="rId21"/>
    <p:sldId id="533" r:id="rId22"/>
  </p:sldIdLst>
  <p:sldSz cx="9144000" cy="5143500" type="screen16x9"/>
  <p:notesSz cx="6797675" cy="9931400"/>
  <p:defaultTextStyle>
    <a:defPPr>
      <a:defRPr lang="ru-RU"/>
    </a:defPPr>
    <a:lvl1pPr marL="0" algn="l" defTabSz="914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1" algn="l" defTabSz="914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2" algn="l" defTabSz="914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3" algn="l" defTabSz="914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04" algn="l" defTabSz="914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05" algn="l" defTabSz="914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06" algn="l" defTabSz="914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07" algn="l" defTabSz="914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08" algn="l" defTabSz="9142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404666-1F58-4DF9-B663-EF7AC5A454E9}">
          <p14:sldIdLst>
            <p14:sldId id="522"/>
            <p14:sldId id="510"/>
            <p14:sldId id="524"/>
            <p14:sldId id="490"/>
            <p14:sldId id="546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7"/>
            <p14:sldId id="548"/>
            <p14:sldId id="529"/>
            <p14:sldId id="542"/>
            <p14:sldId id="543"/>
            <p14:sldId id="544"/>
            <p14:sldId id="545"/>
            <p14:sldId id="5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.shavshina" initials="i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9068" autoAdjust="0"/>
  </p:normalViewPr>
  <p:slideViewPr>
    <p:cSldViewPr>
      <p:cViewPr>
        <p:scale>
          <a:sx n="100" d="100"/>
          <a:sy n="100" d="100"/>
        </p:scale>
        <p:origin x="2142" y="70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444" y="-10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7126"/>
          </a:xfrm>
          <a:prstGeom prst="rect">
            <a:avLst/>
          </a:prstGeom>
        </p:spPr>
        <p:txBody>
          <a:bodyPr vert="horz" lIns="91428" tIns="45715" rIns="91428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7126"/>
          </a:xfrm>
          <a:prstGeom prst="rect">
            <a:avLst/>
          </a:prstGeom>
        </p:spPr>
        <p:txBody>
          <a:bodyPr vert="horz" lIns="91428" tIns="45715" rIns="91428" bIns="45715" rtlCol="0"/>
          <a:lstStyle>
            <a:lvl1pPr algn="r">
              <a:defRPr sz="1200"/>
            </a:lvl1pPr>
          </a:lstStyle>
          <a:p>
            <a:fld id="{E325C78A-2861-494F-BD66-AEB855BDA40A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4275"/>
            <a:ext cx="2946400" cy="497126"/>
          </a:xfrm>
          <a:prstGeom prst="rect">
            <a:avLst/>
          </a:prstGeom>
        </p:spPr>
        <p:txBody>
          <a:bodyPr vert="horz" lIns="91428" tIns="45715" rIns="91428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34275"/>
            <a:ext cx="2946400" cy="497126"/>
          </a:xfrm>
          <a:prstGeom prst="rect">
            <a:avLst/>
          </a:prstGeom>
        </p:spPr>
        <p:txBody>
          <a:bodyPr vert="horz" lIns="91428" tIns="45715" rIns="91428" bIns="45715" rtlCol="0" anchor="b"/>
          <a:lstStyle>
            <a:lvl1pPr algn="r">
              <a:defRPr sz="1200"/>
            </a:lvl1pPr>
          </a:lstStyle>
          <a:p>
            <a:fld id="{0BC57C2F-AAEE-4DEF-B82F-C42AFF0230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952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570"/>
          </a:xfrm>
          <a:prstGeom prst="rect">
            <a:avLst/>
          </a:prstGeom>
        </p:spPr>
        <p:txBody>
          <a:bodyPr vert="horz" lIns="91428" tIns="45715" rIns="91428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570"/>
          </a:xfrm>
          <a:prstGeom prst="rect">
            <a:avLst/>
          </a:prstGeom>
        </p:spPr>
        <p:txBody>
          <a:bodyPr vert="horz" lIns="91428" tIns="45715" rIns="91428" bIns="45715" rtlCol="0"/>
          <a:lstStyle>
            <a:lvl1pPr algn="r">
              <a:defRPr sz="1200"/>
            </a:lvl1pPr>
          </a:lstStyle>
          <a:p>
            <a:fld id="{D5DE8090-2F13-40C7-9A15-148D7BB80AB3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5" rIns="91428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7416"/>
            <a:ext cx="5438140" cy="4469130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33106"/>
            <a:ext cx="2945659" cy="496570"/>
          </a:xfrm>
          <a:prstGeom prst="rect">
            <a:avLst/>
          </a:prstGeom>
        </p:spPr>
        <p:txBody>
          <a:bodyPr vert="horz" lIns="91428" tIns="45715" rIns="91428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3106"/>
            <a:ext cx="2945659" cy="496570"/>
          </a:xfrm>
          <a:prstGeom prst="rect">
            <a:avLst/>
          </a:prstGeom>
        </p:spPr>
        <p:txBody>
          <a:bodyPr vert="horz" lIns="91428" tIns="45715" rIns="91428" bIns="45715" rtlCol="0" anchor="b"/>
          <a:lstStyle>
            <a:lvl1pPr algn="r">
              <a:defRPr sz="1200"/>
            </a:lvl1pPr>
          </a:lstStyle>
          <a:p>
            <a:fld id="{4BFFF6BB-86CA-475E-9864-78D9C08C0D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08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1" algn="l" defTabSz="914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02" algn="l" defTabSz="914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03" algn="l" defTabSz="914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04" algn="l" defTabSz="914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05" algn="l" defTabSz="914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06" algn="l" defTabSz="914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07" algn="l" defTabSz="914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08" algn="l" defTabSz="9142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34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47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07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383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126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157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78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94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259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618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13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987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07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56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801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04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887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24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03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2.jpe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jp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782990"/>
            <a:ext cx="4968552" cy="156964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endParaRPr lang="ru-RU" sz="2800" b="1" dirty="0" smtClean="0">
              <a:solidFill>
                <a:schemeClr val="bg1"/>
              </a:solidFill>
              <a:latin typeface="Myriad Pro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Myriad Pro" pitchFamily="34" charset="0"/>
              </a:rPr>
              <a:t>Аэропорт Новосибирск </a:t>
            </a:r>
          </a:p>
          <a:p>
            <a:pPr>
              <a:lnSpc>
                <a:spcPts val="2400"/>
              </a:lnSpc>
            </a:pPr>
            <a:r>
              <a:rPr lang="ru-RU" sz="2200" b="1" dirty="0" smtClean="0">
                <a:solidFill>
                  <a:schemeClr val="bg1"/>
                </a:solidFill>
                <a:latin typeface="Myriad Pro" pitchFamily="34" charset="0"/>
              </a:rPr>
              <a:t>(Толмачёво) им. А.И. </a:t>
            </a:r>
            <a:r>
              <a:rPr lang="ru-RU" sz="2200" b="1" dirty="0" err="1" smtClean="0">
                <a:solidFill>
                  <a:schemeClr val="bg1"/>
                </a:solidFill>
                <a:latin typeface="Myriad Pro" pitchFamily="34" charset="0"/>
              </a:rPr>
              <a:t>Покрышкина</a:t>
            </a:r>
            <a:r>
              <a:rPr lang="ru-RU" sz="2200" b="1" dirty="0" smtClean="0">
                <a:solidFill>
                  <a:schemeClr val="bg1"/>
                </a:solidFill>
                <a:latin typeface="Myriad Pro" pitchFamily="34" charset="0"/>
              </a:rPr>
              <a:t> </a:t>
            </a:r>
          </a:p>
          <a:p>
            <a:endParaRPr lang="ru-RU" sz="1400" dirty="0" smtClean="0">
              <a:solidFill>
                <a:schemeClr val="bg1"/>
              </a:solidFill>
              <a:latin typeface="Myriad Pro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Myriad Pro" pitchFamily="34" charset="0"/>
              </a:rPr>
              <a:t>Развитие </a:t>
            </a:r>
            <a:r>
              <a:rPr lang="ru-RU" sz="1400" dirty="0" err="1" smtClean="0">
                <a:solidFill>
                  <a:schemeClr val="bg1"/>
                </a:solidFill>
                <a:latin typeface="Myriad Pro" pitchFamily="34" charset="0"/>
              </a:rPr>
              <a:t>трансферного</a:t>
            </a:r>
            <a:r>
              <a:rPr lang="ru-RU" sz="1400" dirty="0" smtClean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Myriad Pro" pitchFamily="34" charset="0"/>
              </a:rPr>
              <a:t>авиахаба</a:t>
            </a:r>
            <a:r>
              <a:rPr lang="ru-RU" sz="1400" dirty="0" smtClean="0">
                <a:solidFill>
                  <a:schemeClr val="bg1"/>
                </a:solidFill>
                <a:latin typeface="Myriad Pro" pitchFamily="34" charset="0"/>
              </a:rPr>
              <a:t> Сибири</a:t>
            </a:r>
          </a:p>
        </p:txBody>
      </p:sp>
    </p:spTree>
    <p:extLst>
      <p:ext uri="{BB962C8B-B14F-4D97-AF65-F5344CB8AC3E}">
        <p14:creationId xmlns:p14="http://schemas.microsoft.com/office/powerpoint/2010/main" val="33087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1950"/>
            <a:ext cx="914319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9502"/>
            <a:ext cx="8136904" cy="688828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Влияние внешних ограничений на развитие сегментов внутрироссийских туристических направлений из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Толмачево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1654170"/>
            <a:ext cx="3678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Европейская часть (+409% к 2019)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86651" y="1654171"/>
            <a:ext cx="3678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Санкт-Петербург (+70% к 2019)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62021" y="1657948"/>
            <a:ext cx="3678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Все направления (+64% к 2019)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662" y="1997087"/>
            <a:ext cx="2952328" cy="2755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2" y="1993309"/>
            <a:ext cx="2921188" cy="27556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319" y="1993309"/>
            <a:ext cx="2849178" cy="27556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45646" y="4784253"/>
            <a:ext cx="3780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*Казань, Калининград, Нижний Новгород, Волгоград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-1764"/>
            <a:ext cx="914319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9502"/>
            <a:ext cx="8136904" cy="688828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Роль государственных программ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субсидирования  авиаперевозок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и политики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региональных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властей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943" y="113159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2021 году с августа по ноябрь действовала программа субсидирования семейных авиаперелетов по постановлению Правительства РФ №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1176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402906"/>
            <a:ext cx="3930437" cy="31850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65932" y="1654810"/>
            <a:ext cx="51433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С августа по ноябрь 2021 пассажиропоток в 2,5 раза превысил значения 2019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года</a:t>
            </a:r>
          </a:p>
          <a:p>
            <a:endParaRPr lang="ru-RU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Субсидия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позволила привлечь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53%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дополнительных пассажиров к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пассажиропотоку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2021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года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2737711"/>
            <a:ext cx="30188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1+</a:t>
            </a:r>
            <a:endParaRPr lang="ru-RU" sz="54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algn="ctr"/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млрд. рублей </a:t>
            </a:r>
            <a:r>
              <a:rPr lang="ru-RU" sz="14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дополнительная 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выручка </a:t>
            </a:r>
            <a:r>
              <a:rPr lang="ru-RU" sz="14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отелей 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и мест общественного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51675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-1764"/>
            <a:ext cx="914319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9502"/>
            <a:ext cx="8136904" cy="688828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Роль государственных программ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субсидирования  авиаперевозок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и политики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региональных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властей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943" y="1131590"/>
            <a:ext cx="8677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Программа субсидирования межрегиональных авиаперевозок по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постановлению Правительства РФ №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1242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2364" t="9529" r="39700" b="47868"/>
          <a:stretch/>
        </p:blipFill>
        <p:spPr>
          <a:xfrm>
            <a:off x="827584" y="2880498"/>
            <a:ext cx="2808312" cy="17773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513449"/>
            <a:ext cx="2822693" cy="250657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532212" y="2859782"/>
            <a:ext cx="153711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Пассажиропоток</a:t>
            </a:r>
            <a:endParaRPr lang="en-GB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22 к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19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68,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23054" y="3596558"/>
            <a:ext cx="153711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CAGR </a:t>
            </a:r>
          </a:p>
          <a:p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22 к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19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9,0%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04" y="1455194"/>
            <a:ext cx="8225392" cy="92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0"/>
            <a:ext cx="9143194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0376" y="1275606"/>
            <a:ext cx="3947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Ввод в эксплуатацию – 09 февраля 2023 г.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976" y="1312082"/>
            <a:ext cx="4627977" cy="2704764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Новый пассажирский терминал (сектор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С)</a:t>
            </a:r>
          </a:p>
          <a:p>
            <a:pPr algn="just">
              <a:spcBef>
                <a:spcPts val="600"/>
              </a:spcBef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площадь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58,3 тыс. </a:t>
            </a:r>
            <a:r>
              <a:rPr lang="ru-RU" sz="1100" b="1" i="1" dirty="0" err="1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кв.м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6 </a:t>
            </a:r>
            <a:r>
              <a:rPr lang="ru-RU" sz="1100" b="1" i="1" dirty="0" err="1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телетрапов</a:t>
            </a:r>
            <a:endParaRPr lang="ru-RU" sz="1100" b="1" i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54 стойки регистрации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пропускная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способность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–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1 844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пасс.</a:t>
            </a:r>
            <a:r>
              <a:rPr lang="en-GB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/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час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годовой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объем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пассажиров – более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10 млн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.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пасс</a:t>
            </a:r>
            <a:r>
              <a:rPr lang="en-GB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.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год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25 лифтов 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18 эскалаторов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система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обработки багажа с пропускной способностью 4800 единиц багажа в час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(более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20 рейсов в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час)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339502"/>
            <a:ext cx="8496944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Развитие инфраструктуры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как условие роста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авиаперевозок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2595" t="11501" r="12201" b="9400"/>
          <a:stretch/>
        </p:blipFill>
        <p:spPr>
          <a:xfrm>
            <a:off x="184922" y="1551947"/>
            <a:ext cx="3018926" cy="17860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3776" t="10800" r="14957" b="10800"/>
          <a:stretch/>
        </p:blipFill>
        <p:spPr>
          <a:xfrm>
            <a:off x="1115616" y="3249647"/>
            <a:ext cx="3005967" cy="17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9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0"/>
            <a:ext cx="9143194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55976" y="1312082"/>
            <a:ext cx="4627977" cy="2889430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Новый пассажирский терминал (сектор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С)</a:t>
            </a:r>
          </a:p>
          <a:p>
            <a:pPr algn="just">
              <a:spcBef>
                <a:spcPts val="600"/>
              </a:spcBef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Обновлена схема движения на территории парковочного комплекса аэропорта </a:t>
            </a:r>
            <a:endParaRPr lang="ru-RU" sz="1100" b="1" i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Выделение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1-й линии (в зоне авиационной безопасности), оборудована автобусная остановка для муниципальных и междугородних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автобусов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Зона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краткосрочной парковки (привокзальная площадь), удобное расположение ближе к зданию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АВК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3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парковки долгосрочного хранения (общее количество 530 парковочных мест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)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1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служебная парковка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Отдельный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проезд к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VIP-залу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339502"/>
            <a:ext cx="8496944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Развитие инфраструктуры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как условие роста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авиаперевозок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5" y="1347614"/>
            <a:ext cx="3816424" cy="296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0"/>
            <a:ext cx="9143194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55976" y="771550"/>
            <a:ext cx="4627977" cy="2566265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Новый пассажирский терминал (сектор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С)</a:t>
            </a:r>
          </a:p>
          <a:p>
            <a:pPr algn="just">
              <a:spcBef>
                <a:spcPts val="600"/>
              </a:spcBef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</a:t>
            </a:r>
            <a:endParaRPr lang="ru-RU" sz="1100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Общая коммерческая площадь увеличилась до 5000 </a:t>
            </a:r>
            <a:r>
              <a:rPr lang="ru-RU" sz="1100" b="1" i="1" dirty="0" err="1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кв.м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(3200 </a:t>
            </a:r>
            <a:r>
              <a:rPr lang="ru-RU" sz="1100" b="1" i="1" dirty="0" err="1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кв.м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ранее)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Пункты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общественного питания (до 2500 </a:t>
            </a:r>
            <a:r>
              <a:rPr lang="ru-RU" sz="1100" b="1" i="1" dirty="0" err="1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кв.м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)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17 точек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общепита,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 том числе: Чашка Кофе, </a:t>
            </a:r>
            <a:r>
              <a:rPr lang="ru-RU" sz="1100" b="1" i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Пельмениссимо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, Гриль-бар Старый Мельник, </a:t>
            </a:r>
            <a:r>
              <a:rPr lang="ru-RU" sz="1100" b="1" i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Буузовар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, Хамовники, </a:t>
            </a:r>
            <a:r>
              <a:rPr lang="ru-RU" sz="1100" b="1" i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Жигулево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, </a:t>
            </a:r>
            <a:r>
              <a:rPr lang="ru-RU" sz="1100" b="1" i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Шпатен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, Бар-Матрешка, Полетели, </a:t>
            </a:r>
            <a:r>
              <a:rPr lang="ru-RU" sz="1100" b="1" i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Кофетинно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, Подорожник, Бар </a:t>
            </a:r>
            <a:r>
              <a:rPr lang="ru-RU" sz="1100" b="1" i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Grey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</a:t>
            </a:r>
            <a:r>
              <a:rPr lang="ru-RU" sz="1100" b="1" i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Wall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, VLAVASHE и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другие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35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точек ритейл, в том числе новые: </a:t>
            </a:r>
            <a:r>
              <a:rPr lang="ru-RU" sz="1100" b="1" i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Магнит.GO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, PUTIN TEAM RUSSIA, FALKE, </a:t>
            </a:r>
            <a:r>
              <a:rPr lang="ru-RU" sz="1100" b="1" i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Zielinskiy&amp;Rosen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(парфюмерия), BEAVERS (дизайнерские ювелирные изделия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)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339502"/>
            <a:ext cx="8496944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Развитие инфраструктуры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как условие роста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авиаперевозок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306" y="3495880"/>
            <a:ext cx="3960440" cy="1550602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Новые залы ЗСО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Бизнес-зал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Премиум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Бизнес-зла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Комфорт (карты лояльности банков)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Бизнес-зал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С7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Бизнес-зал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МВЛ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ВИП-Зал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5744" t="10101" r="16531" b="9401"/>
          <a:stretch/>
        </p:blipFill>
        <p:spPr>
          <a:xfrm>
            <a:off x="428824" y="932856"/>
            <a:ext cx="3632860" cy="2428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9992" y="3495880"/>
            <a:ext cx="3960440" cy="1058160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Новые арендаторы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Капсульный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отель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err="1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DutyPaid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(внутренний 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сектор С)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b="1" i="1" dirty="0" err="1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DutyFree</a:t>
            </a:r>
            <a:r>
              <a:rPr lang="ru-RU" sz="1100" b="1" i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 (международный сектор В) </a:t>
            </a:r>
            <a:endParaRPr lang="ru-RU" sz="1100" b="1" i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0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0"/>
            <a:ext cx="9143194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3344" y="966563"/>
            <a:ext cx="3197968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Воздушный пункт пропуска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1494264"/>
            <a:ext cx="4302224" cy="442607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Финансирование за счет собственных средств </a:t>
            </a:r>
          </a:p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АО «Аэропорт Толмачево»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769504"/>
              </p:ext>
            </p:extLst>
          </p:nvPr>
        </p:nvGraphicFramePr>
        <p:xfrm>
          <a:off x="377280" y="2030774"/>
          <a:ext cx="3456382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072"/>
                <a:gridCol w="894158"/>
                <a:gridCol w="1368152"/>
              </a:tblGrid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Этапы</a:t>
                      </a:r>
                      <a:endParaRPr lang="ru-RU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Сумма, руб. с НДС</a:t>
                      </a:r>
                      <a:endParaRPr lang="ru-RU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2022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ПИР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42,2 млн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2023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СМР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692,4 млн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05272" y="2942823"/>
            <a:ext cx="3947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Ввод – 4-й квартал 2023 г.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3776" t="12201" r="14169" b="9401"/>
          <a:stretch/>
        </p:blipFill>
        <p:spPr>
          <a:xfrm>
            <a:off x="4427984" y="2134890"/>
            <a:ext cx="4533008" cy="2774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339502"/>
            <a:ext cx="8496944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Развитие инфраструктуры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как условие роста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авиаперевозок</a:t>
            </a:r>
          </a:p>
        </p:txBody>
      </p:sp>
    </p:spTree>
    <p:extLst>
      <p:ext uri="{BB962C8B-B14F-4D97-AF65-F5344CB8AC3E}">
        <p14:creationId xmlns:p14="http://schemas.microsoft.com/office/powerpoint/2010/main" val="133493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-1"/>
            <a:ext cx="9143194" cy="5143501"/>
          </a:xfrm>
          <a:prstGeom prst="rect">
            <a:avLst/>
          </a:prstGeom>
        </p:spPr>
      </p:pic>
      <p:pic>
        <p:nvPicPr>
          <p:cNvPr id="5" name="Picture 2" descr="C:\Users\i.shavshina\Desktop\Shavshina\ПРОЕКТЫ\ФОРУМЫ, ВЫСТАВКИ, ПРЕЗЕНТАЦИИ\ПИКТОГРАММЫ\Презентация для Минфина\Толмачево_Генплан.png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424" y="712107"/>
            <a:ext cx="3344138" cy="423590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07704" y="1491867"/>
            <a:ext cx="2160240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Комплекс ИВПП-2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4544512" y="1784212"/>
          <a:ext cx="2741777" cy="120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198"/>
                <a:gridCol w="792088"/>
                <a:gridCol w="1002491"/>
              </a:tblGrid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Этапы</a:t>
                      </a:r>
                      <a:endParaRPr lang="ru-RU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Сумма</a:t>
                      </a:r>
                      <a:endParaRPr lang="ru-RU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2.2 и 3 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4,754 </a:t>
                      </a:r>
                      <a:r>
                        <a:rPr lang="ru-RU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млрд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Корр. ПИР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0,082 </a:t>
                      </a:r>
                      <a:r>
                        <a:rPr lang="ru-RU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млрд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2023-2027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1 и 2.1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5,3 </a:t>
                      </a:r>
                      <a:r>
                        <a:rPr lang="ru-RU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млрд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211960" y="3326111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 учетом корректировки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ПИР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общий объем финансирования СМР составляет 15,126 млрд. руб.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97916" y="1910606"/>
            <a:ext cx="2160240" cy="350787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Этап 1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9015" y="3326111"/>
            <a:ext cx="2160240" cy="350787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Этап 2.1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611560" y="2123893"/>
            <a:ext cx="927773" cy="2085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1907705" y="2411243"/>
            <a:ext cx="2304255" cy="2048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1075446" y="3670351"/>
            <a:ext cx="463888" cy="2770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Левая фигурная скобка 21"/>
          <p:cNvSpPr/>
          <p:nvPr/>
        </p:nvSpPr>
        <p:spPr>
          <a:xfrm>
            <a:off x="4295252" y="2085999"/>
            <a:ext cx="146313" cy="64415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5536" y="339502"/>
            <a:ext cx="8496944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Развитие инфраструктуры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как условие роста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авиаперевозок</a:t>
            </a:r>
          </a:p>
        </p:txBody>
      </p:sp>
    </p:spTree>
    <p:extLst>
      <p:ext uri="{BB962C8B-B14F-4D97-AF65-F5344CB8AC3E}">
        <p14:creationId xmlns:p14="http://schemas.microsoft.com/office/powerpoint/2010/main" val="9121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0"/>
            <a:ext cx="9143194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40152" y="1677470"/>
            <a:ext cx="2160240" cy="350787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Комплекс ИВПП-1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387761"/>
            <a:ext cx="512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ФГУП ГПИ и НИИ ГА «</a:t>
            </a:r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Аэропроект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» выполняет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ПИР, </a:t>
            </a:r>
            <a:endParaRPr lang="ru-RU" sz="1200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заказчиком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и инвестором является АО «Аэропорт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Толмачево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»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878263"/>
              </p:ext>
            </p:extLst>
          </p:nvPr>
        </p:nvGraphicFramePr>
        <p:xfrm>
          <a:off x="168152" y="2095842"/>
          <a:ext cx="276819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66"/>
                <a:gridCol w="940013"/>
                <a:gridCol w="94001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Этапы</a:t>
                      </a:r>
                      <a:endParaRPr lang="ru-RU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Сумма</a:t>
                      </a:r>
                      <a:endParaRPr lang="ru-RU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2021-2023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ПИР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0,350 млрд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63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rgbClr val="FF0000"/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Включение в КПМИ с 2025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rgbClr val="FF0000"/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2028</a:t>
                      </a:r>
                      <a:endParaRPr lang="ru-RU" sz="1100" b="1" kern="1200" dirty="0">
                        <a:solidFill>
                          <a:srgbClr val="FF0000"/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СМР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10,3 </a:t>
                      </a:r>
                      <a:r>
                        <a:rPr lang="ru-RU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млрд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rgbClr val="FF0000"/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2029</a:t>
                      </a:r>
                      <a:endParaRPr lang="ru-RU" sz="1100" b="1" kern="1200" dirty="0">
                        <a:solidFill>
                          <a:srgbClr val="FF0000"/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СМР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10,22 </a:t>
                      </a:r>
                      <a:r>
                        <a:rPr lang="ru-RU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млрд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639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rgbClr val="FF0000"/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2030</a:t>
                      </a:r>
                      <a:endParaRPr lang="ru-RU" sz="1100" b="1" kern="1200" dirty="0">
                        <a:solidFill>
                          <a:srgbClr val="FF0000"/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СМР</a:t>
                      </a:r>
                      <a:endParaRPr lang="ru-RU" sz="11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13,8 </a:t>
                      </a:r>
                      <a:r>
                        <a:rPr lang="ru-RU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yriad Pro" pitchFamily="34" charset="0"/>
                          <a:ea typeface="+mn-ea"/>
                          <a:cs typeface="+mn-cs"/>
                        </a:rPr>
                        <a:t>млрд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403648" y="3840812"/>
            <a:ext cx="16599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34,32 млрд. руб.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3030216" y="2615292"/>
            <a:ext cx="101624" cy="789408"/>
          </a:xfrm>
          <a:prstGeom prst="righ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50000" r="9036" b="5201"/>
          <a:stretch/>
        </p:blipFill>
        <p:spPr>
          <a:xfrm>
            <a:off x="3180224" y="2085000"/>
            <a:ext cx="5904656" cy="17495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339502"/>
            <a:ext cx="8496944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Развитие инфраструктуры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как условие роста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авиаперевозок</a:t>
            </a:r>
          </a:p>
        </p:txBody>
      </p:sp>
    </p:spTree>
    <p:extLst>
      <p:ext uri="{BB962C8B-B14F-4D97-AF65-F5344CB8AC3E}">
        <p14:creationId xmlns:p14="http://schemas.microsoft.com/office/powerpoint/2010/main" val="30393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0"/>
            <a:ext cx="914319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9502"/>
            <a:ext cx="8136904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Транспортная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доступность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как условие роста авиаперевозок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91556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Повышение транспортной доступности аэропорта 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Толмачево 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 условиях продолжения реализации проекта по строительству 4-го моста и транспортной развязки на пл. Труда и пл. Энергетиков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2" r="42155"/>
          <a:stretch/>
        </p:blipFill>
        <p:spPr>
          <a:xfrm>
            <a:off x="251520" y="1792852"/>
            <a:ext cx="3489312" cy="2795122"/>
          </a:xfrm>
          <a:prstGeom prst="rect">
            <a:avLst/>
          </a:prstGeom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36352" r="36064" b="27771"/>
          <a:stretch/>
        </p:blipFill>
        <p:spPr bwMode="auto">
          <a:xfrm>
            <a:off x="3991546" y="1789414"/>
            <a:ext cx="4972942" cy="279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3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0"/>
            <a:ext cx="9143194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339502"/>
            <a:ext cx="8820472" cy="1612157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Аэропорт Толмачёво –</a:t>
            </a:r>
          </a:p>
          <a:p>
            <a:pPr>
              <a:lnSpc>
                <a:spcPts val="4000"/>
              </a:lnSpc>
            </a:pP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итоги</a:t>
            </a:r>
          </a:p>
          <a:p>
            <a:pPr>
              <a:lnSpc>
                <a:spcPts val="4000"/>
              </a:lnSpc>
            </a:pP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202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</a:t>
            </a: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года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984667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7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,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585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*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млн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пассажиров </a:t>
            </a:r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(+</a:t>
            </a:r>
            <a:r>
              <a:rPr lang="en-US" sz="1200" b="1" dirty="0" smtClean="0">
                <a:solidFill>
                  <a:srgbClr val="FF0000"/>
                </a:solidFill>
                <a:latin typeface="+mj-lt"/>
              </a:rPr>
              <a:t>12</a:t>
            </a:r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,2 % к 20</a:t>
            </a:r>
            <a:r>
              <a:rPr lang="en-US" sz="1200" b="1" dirty="0" smtClean="0">
                <a:solidFill>
                  <a:srgbClr val="FF0000"/>
                </a:solidFill>
                <a:latin typeface="+mj-lt"/>
              </a:rPr>
              <a:t>21</a:t>
            </a:r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ru-RU" sz="1200" b="1" dirty="0">
              <a:solidFill>
                <a:srgbClr val="FF0000"/>
              </a:solidFill>
              <a:latin typeface="+mj-lt"/>
            </a:endParaRPr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6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-е место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по общему пассажиропотоку после аэропортов Московского авиационного узла, Санкт-Петербурга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и Сочи</a:t>
            </a:r>
          </a:p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30 %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доля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трансферных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пассажиров</a:t>
            </a:r>
          </a:p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стыковочных волны в течение суток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127803"/>
            <a:ext cx="4248472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ВВЛ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6,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702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млн пассажиров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(+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,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9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% к 20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21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ru-RU" sz="14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МВЛ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0,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883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млн пассажиров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+23,5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% </a:t>
            </a:r>
            <a:r>
              <a:rPr lang="ru-RU" sz="1400" b="1" dirty="0">
                <a:solidFill>
                  <a:srgbClr val="FF0000"/>
                </a:solidFill>
                <a:latin typeface="+mj-lt"/>
              </a:rPr>
              <a:t>к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20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21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ru-RU" sz="14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Трансфер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2,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391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млн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пассажиров </a:t>
            </a:r>
            <a:r>
              <a:rPr lang="ru-RU" sz="1400" b="1" dirty="0" smtClean="0">
                <a:solidFill>
                  <a:srgbClr val="FF0000"/>
                </a:solidFill>
              </a:rPr>
              <a:t>(+1</a:t>
            </a:r>
            <a:r>
              <a:rPr lang="en-US" sz="1400" b="1" dirty="0" smtClean="0">
                <a:solidFill>
                  <a:srgbClr val="FF0000"/>
                </a:solidFill>
              </a:rPr>
              <a:t>8</a:t>
            </a:r>
            <a:r>
              <a:rPr lang="ru-RU" sz="1400" b="1" dirty="0" smtClean="0">
                <a:solidFill>
                  <a:srgbClr val="FF0000"/>
                </a:solidFill>
              </a:rPr>
              <a:t>,</a:t>
            </a:r>
            <a:r>
              <a:rPr lang="en-US" sz="1400" b="1" smtClean="0">
                <a:solidFill>
                  <a:srgbClr val="FF0000"/>
                </a:solidFill>
              </a:rPr>
              <a:t>3</a:t>
            </a:r>
            <a:r>
              <a:rPr lang="ru-RU" sz="1400" b="1" smtClean="0">
                <a:solidFill>
                  <a:srgbClr val="FF0000"/>
                </a:solidFill>
              </a:rPr>
              <a:t>% </a:t>
            </a:r>
            <a:r>
              <a:rPr lang="ru-RU" sz="1400" b="1" dirty="0">
                <a:solidFill>
                  <a:srgbClr val="FF0000"/>
                </a:solidFill>
              </a:rPr>
              <a:t>к </a:t>
            </a:r>
            <a:r>
              <a:rPr lang="ru-RU" sz="1400" b="1" dirty="0" smtClean="0">
                <a:solidFill>
                  <a:srgbClr val="FF0000"/>
                </a:solidFill>
              </a:rPr>
              <a:t>20</a:t>
            </a:r>
            <a:r>
              <a:rPr lang="en-US" sz="1400" b="1" dirty="0" smtClean="0">
                <a:solidFill>
                  <a:srgbClr val="FF0000"/>
                </a:solidFill>
              </a:rPr>
              <a:t>21</a:t>
            </a:r>
            <a:r>
              <a:rPr lang="ru-RU" sz="1400" b="1" dirty="0" smtClean="0">
                <a:solidFill>
                  <a:srgbClr val="FF0000"/>
                </a:solidFill>
              </a:rPr>
              <a:t>)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>
              <a:lnSpc>
                <a:spcPct val="115000"/>
              </a:lnSpc>
            </a:pP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>
              <a:lnSpc>
                <a:spcPct val="115000"/>
              </a:lnSpc>
            </a:pPr>
            <a:r>
              <a:rPr 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Самолето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-вылеты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35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 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04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8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-2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9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%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21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>
              <a:lnSpc>
                <a:spcPct val="115000"/>
              </a:lnSpc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 </a:t>
            </a:r>
            <a:r>
              <a:rPr lang="ru-RU" sz="1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т.ч</a:t>
            </a: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 Грузовые </a:t>
            </a: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ВС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2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 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458</a:t>
            </a: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-60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5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%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202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>
              <a:lnSpc>
                <a:spcPct val="115000"/>
              </a:lnSpc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Груз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и почта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3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4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300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тонн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2,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% к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202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4731990"/>
            <a:ext cx="3347864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ru-RU" sz="1400" b="1" dirty="0" smtClean="0">
                <a:solidFill>
                  <a:schemeClr val="tx2"/>
                </a:solidFill>
              </a:rPr>
              <a:t>* Абсолютный рекорд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80800" r="2751" b="6600"/>
          <a:stretch/>
        </p:blipFill>
        <p:spPr>
          <a:xfrm>
            <a:off x="6228184" y="268085"/>
            <a:ext cx="26642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0"/>
            <a:ext cx="914319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9502"/>
            <a:ext cx="8136904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Предложения по мерам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государственной поддержки отрасли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43558"/>
            <a:ext cx="8712968" cy="4235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Возобновить действие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Постановления Правительства РФ № 1176 от 14.07.2021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      о субсидировании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семейных авиаперевозок (потребный объем субсидий 5-7 млрд. руб. в год)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Продлить действие Постановления Правительства РФ № 2239 от 07.12.2022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о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возмещении операционных расходов авиакомпаниям в условиях внешнего </a:t>
            </a:r>
            <a:r>
              <a:rPr lang="ru-RU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санкционного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воздействия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(в 2022 году было выделено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100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млрд.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руб.)</a:t>
            </a:r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части Постановления Правительства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РФ № 1242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от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25.12.2013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Продлить шкалу размера субсидии до дистанции 3 000 км (как минимум до 2 000 км). В текущей версии Постановления 1400 км, что ограничивает развитие межрегиональных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перевозок</a:t>
            </a:r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285750" indent="-285750">
              <a:buFontTx/>
              <a:buChar char="-"/>
            </a:pPr>
            <a:endParaRPr lang="ru-RU" sz="3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Провести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разовую индексацию для тарифа и размера субсидии на 1 рейс на размер накопленной инфляции за период, в который индексация не производилась и ввести норму ежегодной индексации на уровень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инфляции</a:t>
            </a:r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endParaRPr lang="ru-RU" sz="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части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Постановления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Правительства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РФ № 215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от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02.03.2018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Расширить перечень маршрутов как минимум для Приложений 1 и 5: как за счет направлений из городов ДФО (например, Владивосток – Иркутск, Южно-Сахалинск – Новосибирск), так и за счет направлений из городов приграничных к ДФО субъектов (например, Иркутск-Москва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)</a:t>
            </a:r>
            <a:endParaRPr lang="ru-RU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285750" indent="-285750">
              <a:buFontTx/>
              <a:buChar char="-"/>
            </a:pPr>
            <a:endParaRPr lang="ru-RU" sz="3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Провести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разовую индексацию (на 30%) для пассажирского тарифа и размера субсидии за пассажира для каждого направления, а также ввести норму ежегодной индексации субсидии и тарифа на уровень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инфляции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8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782990"/>
            <a:ext cx="4968552" cy="835786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endParaRPr lang="ru-RU" sz="2800" b="1" dirty="0" smtClean="0">
              <a:solidFill>
                <a:schemeClr val="bg1"/>
              </a:solidFill>
              <a:latin typeface="Myriad Pro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Myriad Pro" pitchFamily="34" charset="0"/>
              </a:rPr>
              <a:t>Спасибо за внимание!</a:t>
            </a:r>
            <a:endParaRPr lang="ru-RU" sz="22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0"/>
            <a:ext cx="914319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9502"/>
            <a:ext cx="6048672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Положение Толмачёво в отрасли (итоги 2022)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809597"/>
            <a:ext cx="89289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общему пассажиропотоку после аэропортов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МАУ,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Санкт-Петербурга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Сочи	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-е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место в РФ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прирост пассажиропотока к 2021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			+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12,2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% (по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отрасли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-10%)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грузопотоку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						4-е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место (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2-е после МАУ)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915566"/>
            <a:ext cx="4464496" cy="2715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500" y="908889"/>
            <a:ext cx="4337996" cy="27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0"/>
            <a:ext cx="9143194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339502"/>
            <a:ext cx="6803244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Маршрутная сеть Толмачёво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91291" y="530027"/>
            <a:ext cx="260009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Myriad Pro" pitchFamily="34" charset="0"/>
              </a:rPr>
              <a:t>Цели</a:t>
            </a:r>
            <a:r>
              <a:rPr lang="en-US" sz="1400" b="1" dirty="0" smtClean="0">
                <a:solidFill>
                  <a:schemeClr val="tx2"/>
                </a:solidFill>
                <a:latin typeface="Myriad Pro" pitchFamily="34" charset="0"/>
              </a:rPr>
              <a:t>:</a:t>
            </a:r>
          </a:p>
          <a:p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r>
              <a:rPr lang="ru-RU" sz="1200" b="1" dirty="0">
                <a:solidFill>
                  <a:schemeClr val="tx2"/>
                </a:solidFill>
                <a:latin typeface="Myriad Pro" pitchFamily="34" charset="0"/>
              </a:rPr>
              <a:t>Показатели на </a:t>
            </a:r>
            <a:r>
              <a:rPr lang="ru-RU" sz="1200" b="1" dirty="0" smtClean="0">
                <a:solidFill>
                  <a:schemeClr val="tx2"/>
                </a:solidFill>
                <a:latin typeface="Myriad Pro" pitchFamily="34" charset="0"/>
              </a:rPr>
              <a:t>2023 </a:t>
            </a:r>
            <a:r>
              <a:rPr lang="ru-RU" sz="1200" b="1" dirty="0">
                <a:solidFill>
                  <a:schemeClr val="tx2"/>
                </a:solidFill>
                <a:latin typeface="Myriad Pro" pitchFamily="34" charset="0"/>
              </a:rPr>
              <a:t>год</a:t>
            </a:r>
            <a:r>
              <a:rPr lang="en-US" sz="1200" b="1" dirty="0">
                <a:solidFill>
                  <a:schemeClr val="tx2"/>
                </a:solidFill>
                <a:latin typeface="Myriad Pro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Пассажиропоток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8,825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млн. пасс. </a:t>
            </a:r>
            <a:r>
              <a:rPr lang="ru-RU" sz="1200" b="1" dirty="0" smtClean="0">
                <a:solidFill>
                  <a:srgbClr val="FF0000"/>
                </a:solidFill>
                <a:latin typeface="Myriad Pro" pitchFamily="34" charset="0"/>
              </a:rPr>
              <a:t>(+</a:t>
            </a:r>
            <a:r>
              <a:rPr lang="ru-RU" sz="1200" b="1" dirty="0" smtClean="0">
                <a:solidFill>
                  <a:srgbClr val="FF0000"/>
                </a:solidFill>
                <a:latin typeface="Myriad Pro" pitchFamily="34" charset="0"/>
              </a:rPr>
              <a:t>16,3 </a:t>
            </a:r>
            <a:r>
              <a:rPr lang="ru-RU" sz="1200" b="1" dirty="0" smtClean="0">
                <a:solidFill>
                  <a:srgbClr val="FF0000"/>
                </a:solidFill>
                <a:latin typeface="Myriad Pro" pitchFamily="34" charset="0"/>
              </a:rPr>
              <a:t>% к 2022)</a:t>
            </a:r>
          </a:p>
          <a:p>
            <a:pPr marL="171450" indent="-171450">
              <a:buFontTx/>
              <a:buChar char="-"/>
            </a:pP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В </a:t>
            </a:r>
            <a:r>
              <a:rPr lang="ru-RU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т.ч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. восстановление МВЛ до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1,3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млн. пасс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.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(пик 2019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-1,8 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млн.)</a:t>
            </a:r>
            <a:endParaRPr lang="en-US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171450" indent="-171450">
              <a:buFontTx/>
              <a:buChar char="-"/>
            </a:pP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Самолето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-вылеты 37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960 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r>
              <a:rPr lang="ru-RU" sz="1200" b="1" dirty="0" smtClean="0">
                <a:solidFill>
                  <a:srgbClr val="FF0000"/>
                </a:solidFill>
                <a:latin typeface="Myriad Pro" pitchFamily="34" charset="0"/>
              </a:rPr>
              <a:t>	(+ 8,3 </a:t>
            </a:r>
            <a:r>
              <a:rPr lang="ru-RU" sz="1200" b="1" dirty="0" smtClean="0">
                <a:solidFill>
                  <a:srgbClr val="FF0000"/>
                </a:solidFill>
                <a:latin typeface="Myriad Pro" pitchFamily="34" charset="0"/>
              </a:rPr>
              <a:t>% к 2022)</a:t>
            </a:r>
          </a:p>
          <a:p>
            <a:endParaRPr lang="ru-RU" sz="1200" dirty="0" smtClean="0">
              <a:solidFill>
                <a:srgbClr val="FF0000"/>
              </a:solidFill>
              <a:latin typeface="Myriad Pro" pitchFamily="34" charset="0"/>
            </a:endParaRPr>
          </a:p>
          <a:p>
            <a:r>
              <a:rPr lang="ru-RU" sz="1400" b="1" dirty="0" smtClean="0">
                <a:solidFill>
                  <a:schemeClr val="tx2"/>
                </a:solidFill>
                <a:latin typeface="Myriad Pro" pitchFamily="34" charset="0"/>
              </a:rPr>
              <a:t>Задачи</a:t>
            </a:r>
            <a:r>
              <a:rPr lang="en-US" sz="1400" b="1" dirty="0" smtClean="0">
                <a:solidFill>
                  <a:schemeClr val="tx2"/>
                </a:solidFill>
                <a:latin typeface="Myriad Pro" pitchFamily="34" charset="0"/>
              </a:rPr>
              <a:t>:</a:t>
            </a:r>
            <a:endParaRPr lang="ru-RU" sz="1400" b="1" dirty="0" smtClean="0">
              <a:solidFill>
                <a:schemeClr val="tx2"/>
              </a:solidFill>
              <a:latin typeface="Myriad Pro" pitchFamily="34" charset="0"/>
            </a:endParaRPr>
          </a:p>
          <a:p>
            <a:endParaRPr lang="en-US" sz="1200" b="1" dirty="0">
              <a:solidFill>
                <a:schemeClr val="tx2"/>
              </a:solidFill>
              <a:latin typeface="Myriad Pro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Развитие </a:t>
            </a:r>
            <a:r>
              <a:rPr lang="ru-RU" sz="1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трансферного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r>
              <a:rPr lang="ru-RU" sz="1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хаба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r>
              <a: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S7</a:t>
            </a: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endParaRPr lang="ru-RU" sz="12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171450" indent="-171450">
              <a:buFontTx/>
              <a:buChar char="-"/>
            </a:pPr>
            <a:endParaRPr lang="en-US" sz="12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Продолжение </a:t>
            </a:r>
            <a:r>
              <a:rPr lang="ru-RU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софинансирования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региональных авиаперевозок из бюджета НСО на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2024-2025 </a:t>
            </a:r>
            <a:r>
              <a:rPr lang="ru-RU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гг.</a:t>
            </a:r>
            <a:endParaRPr lang="ru-RU" sz="1200" b="1" i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704" y="4453592"/>
            <a:ext cx="3347864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ru-RU" sz="1400" b="1" dirty="0" smtClean="0">
                <a:solidFill>
                  <a:schemeClr val="tx2"/>
                </a:solidFill>
              </a:rPr>
              <a:t>Более 90 направлений маршрутной сети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" t="3127" r="2734" b="9400"/>
          <a:stretch/>
        </p:blipFill>
        <p:spPr>
          <a:xfrm>
            <a:off x="149581" y="831612"/>
            <a:ext cx="6092935" cy="361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6"/>
            <a:ext cx="914319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9502"/>
            <a:ext cx="8496944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Авиакомпании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- партнеры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721106"/>
            <a:ext cx="8496944" cy="1612157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>
              <a:lnSpc>
                <a:spcPts val="2400"/>
              </a:lnSpc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>
              <a:lnSpc>
                <a:spcPts val="2400"/>
              </a:lnSpc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>
              <a:lnSpc>
                <a:spcPts val="2400"/>
              </a:lnSpc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>
              <a:lnSpc>
                <a:spcPts val="2400"/>
              </a:lnSpc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>
              <a:lnSpc>
                <a:spcPts val="2400"/>
              </a:lnSpc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2" y="943121"/>
            <a:ext cx="1095122" cy="4867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8" y="1304646"/>
            <a:ext cx="1095125" cy="486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19" y="954978"/>
            <a:ext cx="1075307" cy="477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22" y="1178437"/>
            <a:ext cx="1040371" cy="4623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20" y="931843"/>
            <a:ext cx="1096179" cy="4871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11" y="1173798"/>
            <a:ext cx="1076596" cy="4784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01" y="987794"/>
            <a:ext cx="1076594" cy="442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7" y="1846542"/>
            <a:ext cx="1095122" cy="4867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25" y="2068884"/>
            <a:ext cx="1060718" cy="4714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19" y="1894666"/>
            <a:ext cx="1051839" cy="4674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72" y="2068018"/>
            <a:ext cx="1048751" cy="4661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97" y="1892264"/>
            <a:ext cx="1070118" cy="4610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89" y="2075435"/>
            <a:ext cx="1053067" cy="4332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24" y="1890811"/>
            <a:ext cx="1076594" cy="4784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0" y="2636395"/>
            <a:ext cx="1103696" cy="4237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94" y="2839244"/>
            <a:ext cx="1060718" cy="4418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78" y="2694007"/>
            <a:ext cx="997010" cy="4431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68" y="2944471"/>
            <a:ext cx="1068443" cy="47486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86" y="2614388"/>
            <a:ext cx="1097035" cy="46779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93" y="3044035"/>
            <a:ext cx="1066838" cy="4741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4347" r="4763" b="7734"/>
          <a:stretch/>
        </p:blipFill>
        <p:spPr>
          <a:xfrm>
            <a:off x="7629525" y="3003797"/>
            <a:ext cx="974923" cy="4633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4" y="3615346"/>
            <a:ext cx="1104467" cy="49087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66" y="3860783"/>
            <a:ext cx="1015615" cy="4513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63" y="3736719"/>
            <a:ext cx="1086359" cy="48282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76633" y="4423477"/>
            <a:ext cx="1259220" cy="37042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88" y="4064550"/>
            <a:ext cx="1338248" cy="35892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55" y="4587974"/>
            <a:ext cx="1088372" cy="38459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746138" y="4198745"/>
            <a:ext cx="1154104" cy="3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42" y="0"/>
            <a:ext cx="9143194" cy="5143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5536" y="339502"/>
            <a:ext cx="8747658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Динамика пассажиропотока 2019 – 2023 (ожидания)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05948" y="790989"/>
            <a:ext cx="2501956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Пассажиропоток, тыс. пасс.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41844" y="790989"/>
            <a:ext cx="3906620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Трансферный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пассажиропоток, тыс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 пасс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40998" y="1285414"/>
            <a:ext cx="1302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МВЛ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22 к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19</a:t>
            </a:r>
          </a:p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- 52,1%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40998" y="2126376"/>
            <a:ext cx="1302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ВВЛ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22 к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19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36,7%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40998" y="2863152"/>
            <a:ext cx="1537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ОБЩИЙ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22 к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19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12,4%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3599928"/>
            <a:ext cx="153711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CAGR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ОБЩИЙ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22 к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19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285414"/>
            <a:ext cx="2822693" cy="320067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859418" y="2864295"/>
            <a:ext cx="153711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ТРАНСФЕР</a:t>
            </a:r>
            <a:endParaRPr lang="en-GB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22 к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19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37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0260" y="3601071"/>
            <a:ext cx="153711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CAGR </a:t>
            </a:r>
          </a:p>
          <a:p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22 к </a:t>
            </a:r>
            <a:r>
              <a:rPr lang="en-GB" sz="1050" b="1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050" b="1" dirty="0" smtClean="0">
                <a:solidFill>
                  <a:schemeClr val="accent1">
                    <a:lumMod val="75000"/>
                  </a:schemeClr>
                </a:solidFill>
              </a:rPr>
              <a:t>19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11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16" y="1285413"/>
            <a:ext cx="2806582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19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46483"/>
            <a:ext cx="8591088" cy="381051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Хаб Толмачево.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Повышение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доступности туристических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мест РФ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2004392"/>
            <a:ext cx="4032448" cy="30162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Основные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пики прилетов и вылетов в аэропорту</a:t>
            </a:r>
          </a:p>
          <a:p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УТРО (05.00 – 09.00)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Myriad Pro" pitchFamily="34" charset="0"/>
              </a:rPr>
              <a:t/>
            </a:r>
            <a:br>
              <a:rPr lang="ru-RU" sz="1400" b="1" dirty="0">
                <a:solidFill>
                  <a:schemeClr val="bg2">
                    <a:lumMod val="50000"/>
                  </a:schemeClr>
                </a:solidFill>
                <a:latin typeface="Myriad Pro" pitchFamily="34" charset="0"/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Myriad Pro" pitchFamily="34" charset="0"/>
              </a:rPr>
              <a:t>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прилет: Дальний Восток, Сибирь,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Москва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вылет: Москва, Санкт-Петербург, Сибирь, Юг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ДЕНЬ (11.00 – 15.00)</a:t>
            </a:r>
            <a:r>
              <a:rPr lang="ru-RU" sz="1400" b="1" dirty="0">
                <a:solidFill>
                  <a:srgbClr val="FF0000"/>
                </a:solidFill>
                <a:latin typeface="Myriad Pro" pitchFamily="34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latin typeface="Myriad Pro" pitchFamily="34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прилет: Сибирь, СНГ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вылет:  Европейская часть РФ, Сибирь,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Юг</a:t>
            </a:r>
          </a:p>
          <a:p>
            <a:pPr marL="171450" indent="-171450">
              <a:buFontTx/>
              <a:buChar char="-"/>
            </a:pP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ВЕЧЕР (18.00 – 00.00)</a:t>
            </a:r>
            <a:r>
              <a:rPr lang="ru-RU" sz="1400" b="1" dirty="0">
                <a:solidFill>
                  <a:srgbClr val="FF0000"/>
                </a:solidFill>
                <a:latin typeface="Myriad Pro" pitchFamily="34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latin typeface="Myriad Pro" pitchFamily="34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прилет: Европейская часть РФ, Сибирь, Санкт-Петербург, Юг</a:t>
            </a:r>
            <a:r>
              <a:rPr lang="ru-RU" sz="1400" b="1" kern="1200" baseline="0" dirty="0">
                <a:solidFill>
                  <a:srgbClr val="FF0000"/>
                </a:solidFill>
                <a:latin typeface="Myriad Pro" pitchFamily="34" charset="0"/>
                <a:ea typeface="+mn-ea"/>
                <a:cs typeface="+mn-cs"/>
              </a:rPr>
              <a:t/>
            </a:r>
            <a:br>
              <a:rPr lang="ru-RU" sz="1400" b="1" kern="1200" baseline="0" dirty="0">
                <a:solidFill>
                  <a:srgbClr val="FF0000"/>
                </a:solidFill>
                <a:latin typeface="Myriad Pro" pitchFamily="34" charset="0"/>
                <a:ea typeface="+mn-ea"/>
                <a:cs typeface="+mn-cs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вылет: Дальний Восток, Европейская часть РФ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Сибирь</a:t>
            </a:r>
            <a:endParaRPr lang="en-US" sz="1400" b="1" kern="1200" dirty="0">
              <a:solidFill>
                <a:srgbClr val="FF0000"/>
              </a:solidFill>
              <a:latin typeface="Myriad Pro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727" t="6621" r="3079"/>
          <a:stretch/>
        </p:blipFill>
        <p:spPr>
          <a:xfrm>
            <a:off x="203470" y="914980"/>
            <a:ext cx="4296522" cy="4146906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 rot="804713">
            <a:off x="1279107" y="992896"/>
            <a:ext cx="663802" cy="3964401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804713">
            <a:off x="3662504" y="1012580"/>
            <a:ext cx="663802" cy="3946063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6460" y="1114865"/>
            <a:ext cx="4360035" cy="88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Более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90 направлений маршрутной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сети, </a:t>
            </a:r>
            <a:endParaRPr lang="en-GB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r>
              <a:rPr lang="en-GB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  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в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т.ч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. 82 маршрута </a:t>
            </a:r>
            <a:r>
              <a:rPr lang="en-GB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S7 Airlines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Более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30 направлений с ежедневными рейсами</a:t>
            </a:r>
          </a:p>
        </p:txBody>
      </p:sp>
      <p:sp>
        <p:nvSpPr>
          <p:cNvPr id="13" name="Овал 12"/>
          <p:cNvSpPr/>
          <p:nvPr/>
        </p:nvSpPr>
        <p:spPr>
          <a:xfrm rot="804713">
            <a:off x="2301414" y="996432"/>
            <a:ext cx="663802" cy="3964401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2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-5670"/>
            <a:ext cx="914319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9502"/>
            <a:ext cx="8136904" cy="688828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Трансформация структуры авиаперевозок: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от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международных к внутренним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065725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Замещение выездного туризма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внутренний на примере аэропорта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Толмачёво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в 2019-2022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54172"/>
            <a:ext cx="3678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Структура авиаперевозок в 2019 году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53909" y="1641962"/>
            <a:ext cx="3678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Структура авиаперевозок в 2022 году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3545" t="3528" r="18499" b="4215"/>
          <a:stretch/>
        </p:blipFill>
        <p:spPr>
          <a:xfrm>
            <a:off x="1136023" y="2427734"/>
            <a:ext cx="2304256" cy="22322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0968" t="3882" r="20884" b="3656"/>
          <a:stretch/>
        </p:blipFill>
        <p:spPr>
          <a:xfrm>
            <a:off x="5580112" y="2427734"/>
            <a:ext cx="2304256" cy="223224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15616" y="2122668"/>
            <a:ext cx="22128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Пассажиропоток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43525" y="2119957"/>
            <a:ext cx="22128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Пассажиропоток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1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" y="1950"/>
            <a:ext cx="914319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9502"/>
            <a:ext cx="8136904" cy="688828"/>
          </a:xfrm>
          <a:prstGeom prst="rect">
            <a:avLst/>
          </a:prstGeom>
          <a:noFill/>
        </p:spPr>
        <p:txBody>
          <a:bodyPr wrap="square" lIns="72567" tIns="36283" rIns="72567" bIns="36283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Влияние внешних ограничений на развитие сегментов внутрироссийских туристических направлений из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Толмачёво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02342" y="1654170"/>
            <a:ext cx="3678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Дальний Восток (+18% к 2019)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6136" y="1654171"/>
            <a:ext cx="3678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Региональные (+92% к 2019)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997087"/>
            <a:ext cx="2952328" cy="27556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000320"/>
            <a:ext cx="2880320" cy="2755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980" y="1997087"/>
            <a:ext cx="2921188" cy="275563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43808" y="1657948"/>
            <a:ext cx="3678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Юг РФ (+52% к 2019)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6512" y="4784253"/>
            <a:ext cx="3024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*Владивосток, Петропавловск-Камчатский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4784253"/>
            <a:ext cx="3168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*Иркутск, Улан-Удэ, Горно-Алтайск, Тобольск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4786231"/>
            <a:ext cx="3240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*Сочи, Анапа, Краснодар, Симферополь и др.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4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79685</TotalTime>
  <Words>1190</Words>
  <Application>Microsoft Office PowerPoint</Application>
  <PresentationFormat>Экран (16:9)</PresentationFormat>
  <Paragraphs>234</Paragraphs>
  <Slides>21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Myriad Pro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АО Аэропорт Толмачево</dc:creator>
  <cp:lastModifiedBy>Леонтьев Игорь Владимирович</cp:lastModifiedBy>
  <cp:revision>1453</cp:revision>
  <cp:lastPrinted>2023-02-01T06:27:57Z</cp:lastPrinted>
  <dcterms:modified xsi:type="dcterms:W3CDTF">2023-06-27T12:52:24Z</dcterms:modified>
</cp:coreProperties>
</file>