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6" r:id="rId19"/>
    <p:sldId id="277" r:id="rId20"/>
    <p:sldId id="288" r:id="rId21"/>
    <p:sldId id="289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14" y="-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61DEB-375D-4078-B885-85081FB181F5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2F60-E73D-42E0-BD11-45F654639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2F60-E73D-42E0-BD11-45F65463922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BEBEB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554" y="185165"/>
            <a:ext cx="728980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2621" y="1884743"/>
            <a:ext cx="5179059" cy="292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9806" y="6539765"/>
            <a:ext cx="170815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BEBEB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stat.ru/indicator/3131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29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137660" cy="6858000"/>
            </a:xfrm>
            <a:custGeom>
              <a:avLst/>
              <a:gdLst/>
              <a:ahLst/>
              <a:cxnLst/>
              <a:rect l="l" t="t" r="r" b="b"/>
              <a:pathLst>
                <a:path w="4137660" h="6858000">
                  <a:moveTo>
                    <a:pt x="0" y="6857998"/>
                  </a:moveTo>
                  <a:lnTo>
                    <a:pt x="4137660" y="6857998"/>
                  </a:lnTo>
                  <a:lnTo>
                    <a:pt x="4137660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082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1113" y="1376933"/>
              <a:ext cx="0" cy="4032250"/>
            </a:xfrm>
            <a:custGeom>
              <a:avLst/>
              <a:gdLst/>
              <a:ahLst/>
              <a:cxnLst/>
              <a:rect l="l" t="t" r="r" b="b"/>
              <a:pathLst>
                <a:path h="4032250">
                  <a:moveTo>
                    <a:pt x="0" y="0"/>
                  </a:moveTo>
                  <a:lnTo>
                    <a:pt x="0" y="4031996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3521" y="6187236"/>
            <a:ext cx="17448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50" dirty="0" smtClean="0">
                <a:solidFill>
                  <a:srgbClr val="347CC2"/>
                </a:solidFill>
                <a:latin typeface="Microsoft Sans Serif"/>
                <a:cs typeface="Microsoft Sans Serif"/>
              </a:rPr>
              <a:t>20 ИЮНЯ</a:t>
            </a:r>
            <a:r>
              <a:rPr sz="1600" spc="-40" dirty="0" smtClean="0">
                <a:solidFill>
                  <a:srgbClr val="347CC2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 smtClean="0">
                <a:solidFill>
                  <a:srgbClr val="347CC2"/>
                </a:solidFill>
                <a:latin typeface="Microsoft Sans Serif"/>
                <a:cs typeface="Microsoft Sans Serif"/>
              </a:rPr>
              <a:t>2024</a:t>
            </a:r>
            <a:r>
              <a:rPr lang="ru-RU" sz="1600" spc="-10" dirty="0" smtClean="0">
                <a:solidFill>
                  <a:srgbClr val="347CC2"/>
                </a:solidFill>
                <a:latin typeface="Microsoft Sans Serif"/>
                <a:cs typeface="Microsoft Sans Serif"/>
              </a:rPr>
              <a:t> Г. 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838200"/>
            <a:ext cx="335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УМЕНЬШЕНИЕ УГЛЕРОДНОГО СЛЕДА ПУТЕМ ОПТИМИЗАЦИИ ТРАНСПОРТНО-ЛОГИСТИЧЕСКИХ СХЕМ ДОСТАВКИ ГРУЗА НА ПРИМЕРЕ ХМАО-ЮГРЫ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Жендарева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Елена, </a:t>
            </a:r>
            <a:r>
              <a:rPr lang="ru-RU" b="1" dirty="0" smtClean="0">
                <a:solidFill>
                  <a:schemeClr val="bg1"/>
                </a:solidFill>
              </a:rPr>
              <a:t>доцент, </a:t>
            </a:r>
            <a:r>
              <a:rPr lang="ru-RU" b="1" dirty="0" err="1" smtClean="0">
                <a:solidFill>
                  <a:schemeClr val="bg1"/>
                </a:solidFill>
              </a:rPr>
              <a:t>к.э.н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Чумарин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Айрат</a:t>
            </a:r>
            <a:r>
              <a:rPr lang="ru-RU" b="1" dirty="0" smtClean="0">
                <a:solidFill>
                  <a:schemeClr val="bg1"/>
                </a:solidFill>
              </a:rPr>
              <a:t>, ген. директор АО «</a:t>
            </a:r>
            <a:r>
              <a:rPr lang="ru-RU" b="1" dirty="0" err="1" smtClean="0">
                <a:solidFill>
                  <a:schemeClr val="bg1"/>
                </a:solidFill>
              </a:rPr>
              <a:t>Северречфлот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047" y="1011934"/>
            <a:ext cx="7073265" cy="5846445"/>
            <a:chOff x="384047" y="1011934"/>
            <a:chExt cx="7073265" cy="5846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47" y="1011934"/>
              <a:ext cx="7072883" cy="58460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7999" y="2743200"/>
              <a:ext cx="2275840" cy="3455035"/>
            </a:xfrm>
            <a:custGeom>
              <a:avLst/>
              <a:gdLst/>
              <a:ahLst/>
              <a:cxnLst/>
              <a:rect l="l" t="t" r="r" b="b"/>
              <a:pathLst>
                <a:path w="2275840" h="3455035">
                  <a:moveTo>
                    <a:pt x="2275332" y="0"/>
                  </a:moveTo>
                  <a:lnTo>
                    <a:pt x="2257127" y="41989"/>
                  </a:lnTo>
                  <a:lnTo>
                    <a:pt x="2240089" y="84454"/>
                  </a:lnTo>
                  <a:lnTo>
                    <a:pt x="2225432" y="127873"/>
                  </a:lnTo>
                  <a:lnTo>
                    <a:pt x="2214372" y="172720"/>
                  </a:lnTo>
                  <a:lnTo>
                    <a:pt x="2208998" y="221938"/>
                  </a:lnTo>
                  <a:lnTo>
                    <a:pt x="2208053" y="274335"/>
                  </a:lnTo>
                  <a:lnTo>
                    <a:pt x="2207728" y="324185"/>
                  </a:lnTo>
                  <a:lnTo>
                    <a:pt x="2204212" y="365760"/>
                  </a:lnTo>
                  <a:lnTo>
                    <a:pt x="2190845" y="413448"/>
                  </a:lnTo>
                  <a:lnTo>
                    <a:pt x="2163572" y="457326"/>
                  </a:lnTo>
                  <a:lnTo>
                    <a:pt x="2137163" y="495317"/>
                  </a:lnTo>
                  <a:lnTo>
                    <a:pt x="2103278" y="540464"/>
                  </a:lnTo>
                  <a:lnTo>
                    <a:pt x="2069060" y="584682"/>
                  </a:lnTo>
                  <a:lnTo>
                    <a:pt x="2041652" y="619887"/>
                  </a:lnTo>
                  <a:lnTo>
                    <a:pt x="2009298" y="649700"/>
                  </a:lnTo>
                  <a:lnTo>
                    <a:pt x="1999039" y="660106"/>
                  </a:lnTo>
                  <a:lnTo>
                    <a:pt x="1990852" y="680847"/>
                  </a:lnTo>
                  <a:lnTo>
                    <a:pt x="1986712" y="717567"/>
                  </a:lnTo>
                  <a:lnTo>
                    <a:pt x="1986502" y="764016"/>
                  </a:lnTo>
                  <a:lnTo>
                    <a:pt x="1985958" y="812059"/>
                  </a:lnTo>
                  <a:lnTo>
                    <a:pt x="1980819" y="853566"/>
                  </a:lnTo>
                  <a:lnTo>
                    <a:pt x="1966257" y="891014"/>
                  </a:lnTo>
                  <a:lnTo>
                    <a:pt x="1945862" y="927211"/>
                  </a:lnTo>
                  <a:lnTo>
                    <a:pt x="1919859" y="965326"/>
                  </a:lnTo>
                  <a:lnTo>
                    <a:pt x="1909651" y="970486"/>
                  </a:lnTo>
                  <a:lnTo>
                    <a:pt x="1902015" y="964691"/>
                  </a:lnTo>
                  <a:lnTo>
                    <a:pt x="1893141" y="961755"/>
                  </a:lnTo>
                  <a:lnTo>
                    <a:pt x="1879219" y="975487"/>
                  </a:lnTo>
                  <a:lnTo>
                    <a:pt x="1857361" y="1014630"/>
                  </a:lnTo>
                  <a:lnTo>
                    <a:pt x="1830276" y="1070133"/>
                  </a:lnTo>
                  <a:lnTo>
                    <a:pt x="1802262" y="1129113"/>
                  </a:lnTo>
                  <a:lnTo>
                    <a:pt x="1777619" y="1178687"/>
                  </a:lnTo>
                  <a:lnTo>
                    <a:pt x="1756969" y="1213473"/>
                  </a:lnTo>
                  <a:lnTo>
                    <a:pt x="1738249" y="1240948"/>
                  </a:lnTo>
                  <a:lnTo>
                    <a:pt x="1721433" y="1267805"/>
                  </a:lnTo>
                  <a:lnTo>
                    <a:pt x="1706499" y="1300733"/>
                  </a:lnTo>
                  <a:lnTo>
                    <a:pt x="1694648" y="1344310"/>
                  </a:lnTo>
                  <a:lnTo>
                    <a:pt x="1685512" y="1394079"/>
                  </a:lnTo>
                  <a:lnTo>
                    <a:pt x="1676709" y="1442894"/>
                  </a:lnTo>
                  <a:lnTo>
                    <a:pt x="1665859" y="1483614"/>
                  </a:lnTo>
                  <a:lnTo>
                    <a:pt x="1650869" y="1511474"/>
                  </a:lnTo>
                  <a:lnTo>
                    <a:pt x="1633474" y="1531239"/>
                  </a:lnTo>
                  <a:lnTo>
                    <a:pt x="1617031" y="1550050"/>
                  </a:lnTo>
                  <a:lnTo>
                    <a:pt x="1604899" y="1575054"/>
                  </a:lnTo>
                  <a:lnTo>
                    <a:pt x="1599757" y="1608385"/>
                  </a:lnTo>
                  <a:lnTo>
                    <a:pt x="1599199" y="1646158"/>
                  </a:lnTo>
                  <a:lnTo>
                    <a:pt x="1598951" y="1686478"/>
                  </a:lnTo>
                  <a:lnTo>
                    <a:pt x="1594739" y="1727454"/>
                  </a:lnTo>
                  <a:lnTo>
                    <a:pt x="1588712" y="1768032"/>
                  </a:lnTo>
                  <a:lnTo>
                    <a:pt x="1582054" y="1809384"/>
                  </a:lnTo>
                  <a:lnTo>
                    <a:pt x="1569039" y="1852951"/>
                  </a:lnTo>
                  <a:lnTo>
                    <a:pt x="1543939" y="1900174"/>
                  </a:lnTo>
                  <a:lnTo>
                    <a:pt x="1516528" y="1935666"/>
                  </a:lnTo>
                  <a:lnTo>
                    <a:pt x="1480782" y="1974690"/>
                  </a:lnTo>
                  <a:lnTo>
                    <a:pt x="1440513" y="2015124"/>
                  </a:lnTo>
                  <a:lnTo>
                    <a:pt x="1399535" y="2054850"/>
                  </a:lnTo>
                  <a:lnTo>
                    <a:pt x="1361661" y="2091747"/>
                  </a:lnTo>
                  <a:lnTo>
                    <a:pt x="1330705" y="2123694"/>
                  </a:lnTo>
                  <a:lnTo>
                    <a:pt x="1299543" y="2159230"/>
                  </a:lnTo>
                  <a:lnTo>
                    <a:pt x="1278572" y="2185384"/>
                  </a:lnTo>
                  <a:lnTo>
                    <a:pt x="1258268" y="2211204"/>
                  </a:lnTo>
                  <a:lnTo>
                    <a:pt x="1229105" y="2245741"/>
                  </a:lnTo>
                  <a:lnTo>
                    <a:pt x="1201621" y="2276944"/>
                  </a:lnTo>
                  <a:lnTo>
                    <a:pt x="1169632" y="2313079"/>
                  </a:lnTo>
                  <a:lnTo>
                    <a:pt x="1135110" y="2351754"/>
                  </a:lnTo>
                  <a:lnTo>
                    <a:pt x="1100026" y="2390577"/>
                  </a:lnTo>
                  <a:lnTo>
                    <a:pt x="1066354" y="2427156"/>
                  </a:lnTo>
                  <a:lnTo>
                    <a:pt x="1036065" y="2459101"/>
                  </a:lnTo>
                  <a:lnTo>
                    <a:pt x="996946" y="2499490"/>
                  </a:lnTo>
                  <a:lnTo>
                    <a:pt x="961802" y="2534666"/>
                  </a:lnTo>
                  <a:lnTo>
                    <a:pt x="928231" y="2565078"/>
                  </a:lnTo>
                  <a:lnTo>
                    <a:pt x="893826" y="2591181"/>
                  </a:lnTo>
                  <a:lnTo>
                    <a:pt x="857101" y="2608778"/>
                  </a:lnTo>
                  <a:lnTo>
                    <a:pt x="819578" y="2619089"/>
                  </a:lnTo>
                  <a:lnTo>
                    <a:pt x="783651" y="2630685"/>
                  </a:lnTo>
                  <a:lnTo>
                    <a:pt x="751713" y="2652141"/>
                  </a:lnTo>
                  <a:lnTo>
                    <a:pt x="727638" y="2686290"/>
                  </a:lnTo>
                  <a:lnTo>
                    <a:pt x="709136" y="2728356"/>
                  </a:lnTo>
                  <a:lnTo>
                    <a:pt x="689062" y="2775495"/>
                  </a:lnTo>
                  <a:lnTo>
                    <a:pt x="660273" y="2824861"/>
                  </a:lnTo>
                  <a:lnTo>
                    <a:pt x="633291" y="2860603"/>
                  </a:lnTo>
                  <a:lnTo>
                    <a:pt x="601222" y="2900152"/>
                  </a:lnTo>
                  <a:lnTo>
                    <a:pt x="566324" y="2941110"/>
                  </a:lnTo>
                  <a:lnTo>
                    <a:pt x="530855" y="2981077"/>
                  </a:lnTo>
                  <a:lnTo>
                    <a:pt x="497072" y="3017655"/>
                  </a:lnTo>
                  <a:lnTo>
                    <a:pt x="467233" y="3048444"/>
                  </a:lnTo>
                  <a:lnTo>
                    <a:pt x="430682" y="3080759"/>
                  </a:lnTo>
                  <a:lnTo>
                    <a:pt x="399335" y="3102432"/>
                  </a:lnTo>
                  <a:lnTo>
                    <a:pt x="368917" y="3122514"/>
                  </a:lnTo>
                  <a:lnTo>
                    <a:pt x="335152" y="3150057"/>
                  </a:lnTo>
                  <a:lnTo>
                    <a:pt x="303653" y="3181520"/>
                  </a:lnTo>
                  <a:lnTo>
                    <a:pt x="269454" y="3218429"/>
                  </a:lnTo>
                  <a:lnTo>
                    <a:pt x="234761" y="3256881"/>
                  </a:lnTo>
                  <a:lnTo>
                    <a:pt x="201780" y="3292973"/>
                  </a:lnTo>
                  <a:lnTo>
                    <a:pt x="172719" y="3322802"/>
                  </a:lnTo>
                  <a:lnTo>
                    <a:pt x="142289" y="3350272"/>
                  </a:lnTo>
                  <a:lnTo>
                    <a:pt x="116157" y="3371073"/>
                  </a:lnTo>
                  <a:lnTo>
                    <a:pt x="92906" y="3388062"/>
                  </a:lnTo>
                  <a:lnTo>
                    <a:pt x="71119" y="3404095"/>
                  </a:lnTo>
                  <a:lnTo>
                    <a:pt x="50827" y="3419299"/>
                  </a:lnTo>
                  <a:lnTo>
                    <a:pt x="32702" y="3432359"/>
                  </a:lnTo>
                  <a:lnTo>
                    <a:pt x="16005" y="3443989"/>
                  </a:lnTo>
                  <a:lnTo>
                    <a:pt x="0" y="3454908"/>
                  </a:lnTo>
                </a:path>
              </a:pathLst>
            </a:custGeom>
            <a:ln w="635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8540" y="4227575"/>
              <a:ext cx="833755" cy="243840"/>
            </a:xfrm>
            <a:custGeom>
              <a:avLst/>
              <a:gdLst/>
              <a:ahLst/>
              <a:cxnLst/>
              <a:rect l="l" t="t" r="r" b="b"/>
              <a:pathLst>
                <a:path w="833754" h="243839">
                  <a:moveTo>
                    <a:pt x="833627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833627" y="243840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1F1F1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2554" y="185165"/>
            <a:ext cx="6880859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5"/>
              </a:spcBef>
            </a:pPr>
            <a:r>
              <a:rPr spc="-210" dirty="0"/>
              <a:t>Проблемы,</a:t>
            </a:r>
            <a:r>
              <a:rPr spc="-85" dirty="0"/>
              <a:t> </a:t>
            </a:r>
            <a:r>
              <a:rPr spc="-210" dirty="0"/>
              <a:t>препятствующие</a:t>
            </a:r>
            <a:r>
              <a:rPr spc="-85" dirty="0"/>
              <a:t> </a:t>
            </a:r>
            <a:r>
              <a:rPr spc="-190" dirty="0"/>
              <a:t>росту</a:t>
            </a:r>
            <a:r>
              <a:rPr spc="-60" dirty="0"/>
              <a:t> </a:t>
            </a:r>
            <a:r>
              <a:rPr spc="-220" dirty="0"/>
              <a:t>перевозок</a:t>
            </a:r>
            <a:r>
              <a:rPr spc="-70" dirty="0"/>
              <a:t> </a:t>
            </a:r>
            <a:r>
              <a:rPr spc="-200" dirty="0"/>
              <a:t>грузов</a:t>
            </a:r>
            <a:r>
              <a:rPr spc="-60" dirty="0"/>
              <a:t> </a:t>
            </a:r>
            <a:r>
              <a:rPr spc="-210" dirty="0"/>
              <a:t>ж/д</a:t>
            </a:r>
            <a:r>
              <a:rPr spc="-95" dirty="0"/>
              <a:t> </a:t>
            </a:r>
            <a:r>
              <a:rPr spc="-200" dirty="0"/>
              <a:t>транспортом: </a:t>
            </a:r>
            <a:r>
              <a:rPr spc="-515" dirty="0"/>
              <a:t> </a:t>
            </a:r>
            <a:r>
              <a:rPr spc="-165" dirty="0">
                <a:solidFill>
                  <a:srgbClr val="00AF50"/>
                </a:solidFill>
              </a:rPr>
              <a:t>т</a:t>
            </a:r>
            <a:r>
              <a:rPr spc="-215" dirty="0">
                <a:solidFill>
                  <a:srgbClr val="00AF50"/>
                </a:solidFill>
              </a:rPr>
              <a:t>еку</a:t>
            </a:r>
            <a:r>
              <a:rPr spc="-325" dirty="0">
                <a:solidFill>
                  <a:srgbClr val="00AF50"/>
                </a:solidFill>
              </a:rPr>
              <a:t>щ</a:t>
            </a:r>
            <a:r>
              <a:rPr spc="-204" dirty="0">
                <a:solidFill>
                  <a:srgbClr val="00AF50"/>
                </a:solidFill>
              </a:rPr>
              <a:t>а</a:t>
            </a:r>
            <a:r>
              <a:rPr spc="-195" dirty="0">
                <a:solidFill>
                  <a:srgbClr val="00AF50"/>
                </a:solidFill>
              </a:rPr>
              <a:t>я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spc="-175" dirty="0">
                <a:solidFill>
                  <a:srgbClr val="00AF50"/>
                </a:solidFill>
              </a:rPr>
              <a:t>в</a:t>
            </a:r>
            <a:r>
              <a:rPr spc="-225" dirty="0">
                <a:solidFill>
                  <a:srgbClr val="00AF50"/>
                </a:solidFill>
              </a:rPr>
              <a:t>ы</a:t>
            </a:r>
            <a:r>
              <a:rPr spc="-215" dirty="0">
                <a:solidFill>
                  <a:srgbClr val="00AF50"/>
                </a:solidFill>
              </a:rPr>
              <a:t>сокая</a:t>
            </a:r>
            <a:r>
              <a:rPr spc="-85" dirty="0">
                <a:solidFill>
                  <a:srgbClr val="00AF50"/>
                </a:solidFill>
              </a:rPr>
              <a:t> </a:t>
            </a:r>
            <a:r>
              <a:rPr spc="-250" dirty="0">
                <a:solidFill>
                  <a:srgbClr val="00AF50"/>
                </a:solidFill>
              </a:rPr>
              <a:t>з</a:t>
            </a:r>
            <a:r>
              <a:rPr spc="-204" dirty="0">
                <a:solidFill>
                  <a:srgbClr val="00AF50"/>
                </a:solidFill>
              </a:rPr>
              <a:t>агру</a:t>
            </a:r>
            <a:r>
              <a:rPr spc="-275" dirty="0">
                <a:solidFill>
                  <a:srgbClr val="00AF50"/>
                </a:solidFill>
              </a:rPr>
              <a:t>ж</a:t>
            </a:r>
            <a:r>
              <a:rPr spc="-210" dirty="0">
                <a:solidFill>
                  <a:srgbClr val="00AF50"/>
                </a:solidFill>
              </a:rPr>
              <a:t>е</a:t>
            </a:r>
            <a:r>
              <a:rPr spc="-200" dirty="0">
                <a:solidFill>
                  <a:srgbClr val="00AF50"/>
                </a:solidFill>
              </a:rPr>
              <a:t>н</a:t>
            </a:r>
            <a:r>
              <a:rPr spc="-210" dirty="0">
                <a:solidFill>
                  <a:srgbClr val="00AF50"/>
                </a:solidFill>
              </a:rPr>
              <a:t>н</a:t>
            </a:r>
            <a:r>
              <a:rPr spc="-190" dirty="0">
                <a:solidFill>
                  <a:srgbClr val="00AF50"/>
                </a:solidFill>
              </a:rPr>
              <a:t>ость</a:t>
            </a:r>
            <a:r>
              <a:rPr spc="-100" dirty="0">
                <a:solidFill>
                  <a:srgbClr val="00AF50"/>
                </a:solidFill>
              </a:rPr>
              <a:t> </a:t>
            </a:r>
            <a:r>
              <a:rPr spc="-200" dirty="0">
                <a:solidFill>
                  <a:srgbClr val="00AF50"/>
                </a:solidFill>
              </a:rPr>
              <a:t>путей</a:t>
            </a:r>
          </a:p>
        </p:txBody>
      </p:sp>
      <p:sp>
        <p:nvSpPr>
          <p:cNvPr id="7" name="object 7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90925" y="4174997"/>
            <a:ext cx="768350" cy="3149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88595">
              <a:lnSpc>
                <a:spcPts val="1010"/>
              </a:lnSpc>
              <a:spcBef>
                <a:spcPts val="345"/>
              </a:spcBef>
            </a:pPr>
            <a:r>
              <a:rPr sz="1050" b="1" spc="-110" dirty="0">
                <a:latin typeface="Arial"/>
                <a:cs typeface="Arial"/>
              </a:rPr>
              <a:t>Сургут </a:t>
            </a:r>
            <a:r>
              <a:rPr sz="1050" b="1" spc="-105" dirty="0">
                <a:latin typeface="Arial"/>
                <a:cs typeface="Arial"/>
              </a:rPr>
              <a:t> </a:t>
            </a:r>
            <a:r>
              <a:rPr sz="1050" b="1" spc="-95" dirty="0">
                <a:solidFill>
                  <a:srgbClr val="C00000"/>
                </a:solidFill>
                <a:latin typeface="Arial"/>
                <a:cs typeface="Arial"/>
              </a:rPr>
              <a:t>42,</a:t>
            </a:r>
            <a:r>
              <a:rPr sz="1050" b="1" spc="-105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sz="105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15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лн</a:t>
            </a:r>
            <a:r>
              <a:rPr sz="105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10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онн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3252" y="5940552"/>
            <a:ext cx="908685" cy="21336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1320"/>
              </a:lnSpc>
            </a:pPr>
            <a:r>
              <a:rPr sz="1200" b="1" spc="-10" dirty="0">
                <a:latin typeface="Calibri"/>
                <a:cs typeface="Calibri"/>
              </a:rPr>
              <a:t>Екатеринбург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9542" y="6141465"/>
            <a:ext cx="155956" cy="1559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110483" y="6318503"/>
            <a:ext cx="615950" cy="21336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1325"/>
              </a:lnSpc>
            </a:pPr>
            <a:r>
              <a:rPr sz="1200" b="1" spc="-15" dirty="0">
                <a:latin typeface="Calibri"/>
                <a:cs typeface="Calibri"/>
              </a:rPr>
              <a:t>Тюмень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0114" y="2634742"/>
            <a:ext cx="157480" cy="15748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259323" y="4553711"/>
            <a:ext cx="1051560" cy="241300"/>
          </a:xfrm>
          <a:prstGeom prst="rect">
            <a:avLst/>
          </a:prstGeom>
          <a:solidFill>
            <a:srgbClr val="F1F1F1">
              <a:alpha val="7803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810"/>
              </a:lnSpc>
            </a:pPr>
            <a:r>
              <a:rPr sz="1050" b="1" spc="-120" dirty="0">
                <a:latin typeface="Arial"/>
                <a:cs typeface="Arial"/>
              </a:rPr>
              <a:t>Нижневартовск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085"/>
              </a:lnSpc>
            </a:pPr>
            <a:r>
              <a:rPr sz="1050" b="1" spc="-85" dirty="0">
                <a:solidFill>
                  <a:srgbClr val="C00000"/>
                </a:solidFill>
                <a:latin typeface="Arial"/>
                <a:cs typeface="Arial"/>
              </a:rPr>
              <a:t>2,</a:t>
            </a:r>
            <a:r>
              <a:rPr sz="1050" b="1" spc="-105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105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15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лн</a:t>
            </a:r>
            <a:r>
              <a:rPr sz="105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95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онн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79929" y="4414773"/>
            <a:ext cx="3253740" cy="1957070"/>
            <a:chOff x="1979929" y="4414773"/>
            <a:chExt cx="3253740" cy="1957070"/>
          </a:xfrm>
        </p:grpSpPr>
        <p:sp>
          <p:nvSpPr>
            <p:cNvPr id="15" name="object 15"/>
            <p:cNvSpPr/>
            <p:nvPr/>
          </p:nvSpPr>
          <p:spPr>
            <a:xfrm>
              <a:off x="4774691" y="4735067"/>
              <a:ext cx="234950" cy="105410"/>
            </a:xfrm>
            <a:custGeom>
              <a:avLst/>
              <a:gdLst/>
              <a:ahLst/>
              <a:cxnLst/>
              <a:rect l="l" t="t" r="r" b="b"/>
              <a:pathLst>
                <a:path w="234950" h="105410">
                  <a:moveTo>
                    <a:pt x="0" y="0"/>
                  </a:moveTo>
                  <a:lnTo>
                    <a:pt x="37639" y="36067"/>
                  </a:lnTo>
                  <a:lnTo>
                    <a:pt x="71374" y="60705"/>
                  </a:lnTo>
                  <a:lnTo>
                    <a:pt x="85101" y="64045"/>
                  </a:lnTo>
                  <a:lnTo>
                    <a:pt x="96900" y="61991"/>
                  </a:lnTo>
                  <a:lnTo>
                    <a:pt x="108700" y="59295"/>
                  </a:lnTo>
                  <a:lnTo>
                    <a:pt x="122428" y="60705"/>
                  </a:lnTo>
                  <a:lnTo>
                    <a:pt x="142226" y="69929"/>
                  </a:lnTo>
                  <a:lnTo>
                    <a:pt x="165846" y="83534"/>
                  </a:lnTo>
                  <a:lnTo>
                    <a:pt x="185632" y="95853"/>
                  </a:lnTo>
                  <a:lnTo>
                    <a:pt x="193929" y="101218"/>
                  </a:lnTo>
                  <a:lnTo>
                    <a:pt x="206621" y="104540"/>
                  </a:lnTo>
                  <a:lnTo>
                    <a:pt x="217170" y="105028"/>
                  </a:lnTo>
                  <a:lnTo>
                    <a:pt x="226290" y="103612"/>
                  </a:lnTo>
                  <a:lnTo>
                    <a:pt x="234696" y="101218"/>
                  </a:lnTo>
                </a:path>
              </a:pathLst>
            </a:custGeom>
            <a:ln w="635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5859" y="4754879"/>
              <a:ext cx="251460" cy="2514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75859" y="4754879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0" y="125730"/>
                  </a:moveTo>
                  <a:lnTo>
                    <a:pt x="9876" y="76777"/>
                  </a:lnTo>
                  <a:lnTo>
                    <a:pt x="36814" y="36814"/>
                  </a:lnTo>
                  <a:lnTo>
                    <a:pt x="76777" y="9876"/>
                  </a:lnTo>
                  <a:lnTo>
                    <a:pt x="125729" y="0"/>
                  </a:lnTo>
                  <a:lnTo>
                    <a:pt x="174682" y="9876"/>
                  </a:lnTo>
                  <a:lnTo>
                    <a:pt x="214645" y="36814"/>
                  </a:lnTo>
                  <a:lnTo>
                    <a:pt x="241583" y="76777"/>
                  </a:lnTo>
                  <a:lnTo>
                    <a:pt x="251460" y="125730"/>
                  </a:lnTo>
                  <a:lnTo>
                    <a:pt x="241583" y="174682"/>
                  </a:lnTo>
                  <a:lnTo>
                    <a:pt x="214645" y="214645"/>
                  </a:lnTo>
                  <a:lnTo>
                    <a:pt x="174682" y="241583"/>
                  </a:lnTo>
                  <a:lnTo>
                    <a:pt x="125729" y="251460"/>
                  </a:lnTo>
                  <a:lnTo>
                    <a:pt x="76777" y="241583"/>
                  </a:lnTo>
                  <a:lnTo>
                    <a:pt x="36814" y="214645"/>
                  </a:lnTo>
                  <a:lnTo>
                    <a:pt x="9876" y="174682"/>
                  </a:lnTo>
                  <a:lnTo>
                    <a:pt x="0" y="12573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15967" y="4421123"/>
              <a:ext cx="467995" cy="469900"/>
            </a:xfrm>
            <a:custGeom>
              <a:avLst/>
              <a:gdLst/>
              <a:ahLst/>
              <a:cxnLst/>
              <a:rect l="l" t="t" r="r" b="b"/>
              <a:pathLst>
                <a:path w="467995" h="469900">
                  <a:moveTo>
                    <a:pt x="233934" y="0"/>
                  </a:moveTo>
                  <a:lnTo>
                    <a:pt x="186799" y="4766"/>
                  </a:lnTo>
                  <a:lnTo>
                    <a:pt x="142892" y="18436"/>
                  </a:lnTo>
                  <a:lnTo>
                    <a:pt x="103156" y="40069"/>
                  </a:lnTo>
                  <a:lnTo>
                    <a:pt x="68532" y="68722"/>
                  </a:lnTo>
                  <a:lnTo>
                    <a:pt x="39962" y="103454"/>
                  </a:lnTo>
                  <a:lnTo>
                    <a:pt x="18389" y="143321"/>
                  </a:lnTo>
                  <a:lnTo>
                    <a:pt x="4754" y="187382"/>
                  </a:lnTo>
                  <a:lnTo>
                    <a:pt x="0" y="234695"/>
                  </a:lnTo>
                  <a:lnTo>
                    <a:pt x="4754" y="282009"/>
                  </a:lnTo>
                  <a:lnTo>
                    <a:pt x="18389" y="326070"/>
                  </a:lnTo>
                  <a:lnTo>
                    <a:pt x="39962" y="365937"/>
                  </a:lnTo>
                  <a:lnTo>
                    <a:pt x="68532" y="400669"/>
                  </a:lnTo>
                  <a:lnTo>
                    <a:pt x="103156" y="429322"/>
                  </a:lnTo>
                  <a:lnTo>
                    <a:pt x="142892" y="450955"/>
                  </a:lnTo>
                  <a:lnTo>
                    <a:pt x="186799" y="464625"/>
                  </a:lnTo>
                  <a:lnTo>
                    <a:pt x="233934" y="469392"/>
                  </a:lnTo>
                  <a:lnTo>
                    <a:pt x="281068" y="464625"/>
                  </a:lnTo>
                  <a:lnTo>
                    <a:pt x="324975" y="450955"/>
                  </a:lnTo>
                  <a:lnTo>
                    <a:pt x="364711" y="429322"/>
                  </a:lnTo>
                  <a:lnTo>
                    <a:pt x="399335" y="400669"/>
                  </a:lnTo>
                  <a:lnTo>
                    <a:pt x="427905" y="365937"/>
                  </a:lnTo>
                  <a:lnTo>
                    <a:pt x="449478" y="326070"/>
                  </a:lnTo>
                  <a:lnTo>
                    <a:pt x="463113" y="282009"/>
                  </a:lnTo>
                  <a:lnTo>
                    <a:pt x="467868" y="234695"/>
                  </a:lnTo>
                  <a:lnTo>
                    <a:pt x="463113" y="187382"/>
                  </a:lnTo>
                  <a:lnTo>
                    <a:pt x="449478" y="143321"/>
                  </a:lnTo>
                  <a:lnTo>
                    <a:pt x="427905" y="103454"/>
                  </a:lnTo>
                  <a:lnTo>
                    <a:pt x="399335" y="68722"/>
                  </a:lnTo>
                  <a:lnTo>
                    <a:pt x="364711" y="40069"/>
                  </a:lnTo>
                  <a:lnTo>
                    <a:pt x="324975" y="18436"/>
                  </a:lnTo>
                  <a:lnTo>
                    <a:pt x="281068" y="4766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5967" y="4421123"/>
              <a:ext cx="467995" cy="469900"/>
            </a:xfrm>
            <a:custGeom>
              <a:avLst/>
              <a:gdLst/>
              <a:ahLst/>
              <a:cxnLst/>
              <a:rect l="l" t="t" r="r" b="b"/>
              <a:pathLst>
                <a:path w="467995" h="469900">
                  <a:moveTo>
                    <a:pt x="0" y="234695"/>
                  </a:moveTo>
                  <a:lnTo>
                    <a:pt x="4754" y="187382"/>
                  </a:lnTo>
                  <a:lnTo>
                    <a:pt x="18389" y="143321"/>
                  </a:lnTo>
                  <a:lnTo>
                    <a:pt x="39962" y="103454"/>
                  </a:lnTo>
                  <a:lnTo>
                    <a:pt x="68532" y="68722"/>
                  </a:lnTo>
                  <a:lnTo>
                    <a:pt x="103156" y="40069"/>
                  </a:lnTo>
                  <a:lnTo>
                    <a:pt x="142892" y="18436"/>
                  </a:lnTo>
                  <a:lnTo>
                    <a:pt x="186799" y="4766"/>
                  </a:lnTo>
                  <a:lnTo>
                    <a:pt x="233934" y="0"/>
                  </a:lnTo>
                  <a:lnTo>
                    <a:pt x="281068" y="4766"/>
                  </a:lnTo>
                  <a:lnTo>
                    <a:pt x="324975" y="18436"/>
                  </a:lnTo>
                  <a:lnTo>
                    <a:pt x="364711" y="40069"/>
                  </a:lnTo>
                  <a:lnTo>
                    <a:pt x="399335" y="68722"/>
                  </a:lnTo>
                  <a:lnTo>
                    <a:pt x="427905" y="103454"/>
                  </a:lnTo>
                  <a:lnTo>
                    <a:pt x="449478" y="143321"/>
                  </a:lnTo>
                  <a:lnTo>
                    <a:pt x="463113" y="187382"/>
                  </a:lnTo>
                  <a:lnTo>
                    <a:pt x="467868" y="234695"/>
                  </a:lnTo>
                  <a:lnTo>
                    <a:pt x="463113" y="282009"/>
                  </a:lnTo>
                  <a:lnTo>
                    <a:pt x="449478" y="326070"/>
                  </a:lnTo>
                  <a:lnTo>
                    <a:pt x="427905" y="365937"/>
                  </a:lnTo>
                  <a:lnTo>
                    <a:pt x="399335" y="400669"/>
                  </a:lnTo>
                  <a:lnTo>
                    <a:pt x="364711" y="429322"/>
                  </a:lnTo>
                  <a:lnTo>
                    <a:pt x="324975" y="450955"/>
                  </a:lnTo>
                  <a:lnTo>
                    <a:pt x="281068" y="464625"/>
                  </a:lnTo>
                  <a:lnTo>
                    <a:pt x="233934" y="469392"/>
                  </a:lnTo>
                  <a:lnTo>
                    <a:pt x="186799" y="464625"/>
                  </a:lnTo>
                  <a:lnTo>
                    <a:pt x="142892" y="450955"/>
                  </a:lnTo>
                  <a:lnTo>
                    <a:pt x="103156" y="429322"/>
                  </a:lnTo>
                  <a:lnTo>
                    <a:pt x="68532" y="400669"/>
                  </a:lnTo>
                  <a:lnTo>
                    <a:pt x="39962" y="365937"/>
                  </a:lnTo>
                  <a:lnTo>
                    <a:pt x="18389" y="326070"/>
                  </a:lnTo>
                  <a:lnTo>
                    <a:pt x="4754" y="282009"/>
                  </a:lnTo>
                  <a:lnTo>
                    <a:pt x="0" y="23469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11679" y="5506211"/>
              <a:ext cx="1016635" cy="833755"/>
            </a:xfrm>
            <a:custGeom>
              <a:avLst/>
              <a:gdLst/>
              <a:ahLst/>
              <a:cxnLst/>
              <a:rect l="l" t="t" r="r" b="b"/>
              <a:pathLst>
                <a:path w="1016635" h="833754">
                  <a:moveTo>
                    <a:pt x="0" y="833628"/>
                  </a:moveTo>
                  <a:lnTo>
                    <a:pt x="24804" y="803446"/>
                  </a:lnTo>
                  <a:lnTo>
                    <a:pt x="75366" y="750708"/>
                  </a:lnTo>
                  <a:lnTo>
                    <a:pt x="129137" y="721640"/>
                  </a:lnTo>
                  <a:lnTo>
                    <a:pt x="186021" y="716241"/>
                  </a:lnTo>
                  <a:lnTo>
                    <a:pt x="213487" y="711631"/>
                  </a:lnTo>
                  <a:lnTo>
                    <a:pt x="263001" y="697018"/>
                  </a:lnTo>
                  <a:lnTo>
                    <a:pt x="315087" y="670966"/>
                  </a:lnTo>
                  <a:lnTo>
                    <a:pt x="346710" y="647300"/>
                  </a:lnTo>
                  <a:lnTo>
                    <a:pt x="381190" y="617597"/>
                  </a:lnTo>
                  <a:lnTo>
                    <a:pt x="415671" y="586623"/>
                  </a:lnTo>
                  <a:lnTo>
                    <a:pt x="447294" y="559142"/>
                  </a:lnTo>
                  <a:lnTo>
                    <a:pt x="475813" y="534997"/>
                  </a:lnTo>
                  <a:lnTo>
                    <a:pt x="502570" y="512124"/>
                  </a:lnTo>
                  <a:lnTo>
                    <a:pt x="527089" y="492427"/>
                  </a:lnTo>
                  <a:lnTo>
                    <a:pt x="548894" y="477812"/>
                  </a:lnTo>
                  <a:lnTo>
                    <a:pt x="565134" y="470027"/>
                  </a:lnTo>
                  <a:lnTo>
                    <a:pt x="576897" y="467644"/>
                  </a:lnTo>
                  <a:lnTo>
                    <a:pt x="589899" y="467801"/>
                  </a:lnTo>
                  <a:lnTo>
                    <a:pt x="609853" y="467639"/>
                  </a:lnTo>
                  <a:lnTo>
                    <a:pt x="646404" y="466926"/>
                  </a:lnTo>
                  <a:lnTo>
                    <a:pt x="693753" y="467005"/>
                  </a:lnTo>
                  <a:lnTo>
                    <a:pt x="734744" y="467401"/>
                  </a:lnTo>
                  <a:lnTo>
                    <a:pt x="752220" y="467639"/>
                  </a:lnTo>
                  <a:lnTo>
                    <a:pt x="775710" y="468355"/>
                  </a:lnTo>
                  <a:lnTo>
                    <a:pt x="794115" y="469549"/>
                  </a:lnTo>
                  <a:lnTo>
                    <a:pt x="809353" y="469787"/>
                  </a:lnTo>
                  <a:lnTo>
                    <a:pt x="853130" y="454060"/>
                  </a:lnTo>
                  <a:lnTo>
                    <a:pt x="877365" y="406169"/>
                  </a:lnTo>
                  <a:lnTo>
                    <a:pt x="892000" y="364712"/>
                  </a:lnTo>
                  <a:lnTo>
                    <a:pt x="907897" y="321350"/>
                  </a:lnTo>
                  <a:lnTo>
                    <a:pt x="925068" y="284657"/>
                  </a:lnTo>
                  <a:lnTo>
                    <a:pt x="945822" y="258446"/>
                  </a:lnTo>
                  <a:lnTo>
                    <a:pt x="969470" y="237634"/>
                  </a:lnTo>
                  <a:lnTo>
                    <a:pt x="991236" y="217458"/>
                  </a:lnTo>
                  <a:lnTo>
                    <a:pt x="1006347" y="193154"/>
                  </a:lnTo>
                  <a:lnTo>
                    <a:pt x="1011848" y="161306"/>
                  </a:lnTo>
                  <a:lnTo>
                    <a:pt x="1010824" y="125166"/>
                  </a:lnTo>
                  <a:lnTo>
                    <a:pt x="1007562" y="89971"/>
                  </a:lnTo>
                  <a:lnTo>
                    <a:pt x="1006347" y="60959"/>
                  </a:lnTo>
                  <a:lnTo>
                    <a:pt x="1008042" y="39897"/>
                  </a:lnTo>
                  <a:lnTo>
                    <a:pt x="1010475" y="23812"/>
                  </a:lnTo>
                  <a:lnTo>
                    <a:pt x="1013384" y="11060"/>
                  </a:lnTo>
                  <a:lnTo>
                    <a:pt x="1016507" y="0"/>
                  </a:lnTo>
                </a:path>
              </a:pathLst>
            </a:custGeom>
            <a:ln w="63500">
              <a:solidFill>
                <a:srgbClr val="F769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305" y="5423661"/>
              <a:ext cx="157480" cy="1574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2757" y="5850381"/>
              <a:ext cx="157480" cy="15595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212848" y="5576315"/>
            <a:ext cx="617220" cy="21526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0014">
              <a:lnSpc>
                <a:spcPts val="1325"/>
              </a:lnSpc>
            </a:pPr>
            <a:r>
              <a:rPr sz="1200" b="1" spc="-20" dirty="0">
                <a:latin typeface="Calibri"/>
                <a:cs typeface="Calibri"/>
              </a:rPr>
              <a:t>Тавда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74063" y="4081017"/>
            <a:ext cx="1298575" cy="2336800"/>
            <a:chOff x="1774063" y="4081017"/>
            <a:chExt cx="1298575" cy="2336800"/>
          </a:xfrm>
        </p:grpSpPr>
        <p:sp>
          <p:nvSpPr>
            <p:cNvPr id="25" name="object 25"/>
            <p:cNvSpPr/>
            <p:nvPr/>
          </p:nvSpPr>
          <p:spPr>
            <a:xfrm>
              <a:off x="1805813" y="4282439"/>
              <a:ext cx="1134110" cy="2002789"/>
            </a:xfrm>
            <a:custGeom>
              <a:avLst/>
              <a:gdLst/>
              <a:ahLst/>
              <a:cxnLst/>
              <a:rect l="l" t="t" r="r" b="b"/>
              <a:pathLst>
                <a:path w="1134110" h="2002789">
                  <a:moveTo>
                    <a:pt x="1133983" y="0"/>
                  </a:moveTo>
                  <a:lnTo>
                    <a:pt x="1103270" y="42968"/>
                  </a:lnTo>
                  <a:lnTo>
                    <a:pt x="1072590" y="85427"/>
                  </a:lnTo>
                  <a:lnTo>
                    <a:pt x="1041975" y="126868"/>
                  </a:lnTo>
                  <a:lnTo>
                    <a:pt x="1011459" y="166782"/>
                  </a:lnTo>
                  <a:lnTo>
                    <a:pt x="981074" y="204660"/>
                  </a:lnTo>
                  <a:lnTo>
                    <a:pt x="950852" y="239994"/>
                  </a:lnTo>
                  <a:lnTo>
                    <a:pt x="920827" y="272273"/>
                  </a:lnTo>
                  <a:lnTo>
                    <a:pt x="891032" y="300990"/>
                  </a:lnTo>
                  <a:lnTo>
                    <a:pt x="850338" y="335340"/>
                  </a:lnTo>
                  <a:lnTo>
                    <a:pt x="816575" y="357743"/>
                  </a:lnTo>
                  <a:lnTo>
                    <a:pt x="780032" y="375696"/>
                  </a:lnTo>
                  <a:lnTo>
                    <a:pt x="730999" y="396697"/>
                  </a:lnTo>
                  <a:lnTo>
                    <a:pt x="659764" y="428244"/>
                  </a:lnTo>
                  <a:lnTo>
                    <a:pt x="622813" y="444595"/>
                  </a:lnTo>
                  <a:lnTo>
                    <a:pt x="578741" y="463081"/>
                  </a:lnTo>
                  <a:lnTo>
                    <a:pt x="528986" y="483308"/>
                  </a:lnTo>
                  <a:lnTo>
                    <a:pt x="474986" y="504881"/>
                  </a:lnTo>
                  <a:lnTo>
                    <a:pt x="418180" y="527407"/>
                  </a:lnTo>
                  <a:lnTo>
                    <a:pt x="360003" y="550490"/>
                  </a:lnTo>
                  <a:lnTo>
                    <a:pt x="301894" y="573736"/>
                  </a:lnTo>
                  <a:lnTo>
                    <a:pt x="245292" y="596752"/>
                  </a:lnTo>
                  <a:lnTo>
                    <a:pt x="191632" y="619142"/>
                  </a:lnTo>
                  <a:lnTo>
                    <a:pt x="142353" y="640513"/>
                  </a:lnTo>
                  <a:lnTo>
                    <a:pt x="98893" y="660469"/>
                  </a:lnTo>
                  <a:lnTo>
                    <a:pt x="62689" y="678617"/>
                  </a:lnTo>
                  <a:lnTo>
                    <a:pt x="3439" y="721874"/>
                  </a:lnTo>
                  <a:lnTo>
                    <a:pt x="0" y="742112"/>
                  </a:lnTo>
                  <a:lnTo>
                    <a:pt x="14890" y="758174"/>
                  </a:lnTo>
                  <a:lnTo>
                    <a:pt x="38142" y="772954"/>
                  </a:lnTo>
                  <a:lnTo>
                    <a:pt x="59785" y="789351"/>
                  </a:lnTo>
                  <a:lnTo>
                    <a:pt x="69850" y="810260"/>
                  </a:lnTo>
                  <a:lnTo>
                    <a:pt x="66488" y="850691"/>
                  </a:lnTo>
                  <a:lnTo>
                    <a:pt x="57531" y="896350"/>
                  </a:lnTo>
                  <a:lnTo>
                    <a:pt x="48954" y="942365"/>
                  </a:lnTo>
                  <a:lnTo>
                    <a:pt x="46736" y="983869"/>
                  </a:lnTo>
                  <a:lnTo>
                    <a:pt x="52583" y="1015166"/>
                  </a:lnTo>
                  <a:lnTo>
                    <a:pt x="63325" y="1040320"/>
                  </a:lnTo>
                  <a:lnTo>
                    <a:pt x="77329" y="1069093"/>
                  </a:lnTo>
                  <a:lnTo>
                    <a:pt x="92963" y="1111250"/>
                  </a:lnTo>
                  <a:lnTo>
                    <a:pt x="106991" y="1151045"/>
                  </a:lnTo>
                  <a:lnTo>
                    <a:pt x="125513" y="1198712"/>
                  </a:lnTo>
                  <a:lnTo>
                    <a:pt x="145002" y="1250876"/>
                  </a:lnTo>
                  <a:lnTo>
                    <a:pt x="161929" y="1304165"/>
                  </a:lnTo>
                  <a:lnTo>
                    <a:pt x="172768" y="1355204"/>
                  </a:lnTo>
                  <a:lnTo>
                    <a:pt x="173989" y="1400619"/>
                  </a:lnTo>
                  <a:lnTo>
                    <a:pt x="158066" y="1448957"/>
                  </a:lnTo>
                  <a:lnTo>
                    <a:pt x="127615" y="1494238"/>
                  </a:lnTo>
                  <a:lnTo>
                    <a:pt x="91245" y="1536186"/>
                  </a:lnTo>
                  <a:lnTo>
                    <a:pt x="57564" y="1574524"/>
                  </a:lnTo>
                  <a:lnTo>
                    <a:pt x="35179" y="1608975"/>
                  </a:lnTo>
                  <a:lnTo>
                    <a:pt x="24284" y="1641981"/>
                  </a:lnTo>
                  <a:lnTo>
                    <a:pt x="23558" y="1666125"/>
                  </a:lnTo>
                  <a:lnTo>
                    <a:pt x="28642" y="1690632"/>
                  </a:lnTo>
                  <a:lnTo>
                    <a:pt x="35179" y="1724723"/>
                  </a:lnTo>
                  <a:lnTo>
                    <a:pt x="44527" y="1776183"/>
                  </a:lnTo>
                  <a:lnTo>
                    <a:pt x="58245" y="1838312"/>
                  </a:lnTo>
                  <a:lnTo>
                    <a:pt x="71987" y="1898630"/>
                  </a:lnTo>
                  <a:lnTo>
                    <a:pt x="81406" y="1944662"/>
                  </a:lnTo>
                  <a:lnTo>
                    <a:pt x="85211" y="1972425"/>
                  </a:lnTo>
                  <a:lnTo>
                    <a:pt x="85740" y="1988791"/>
                  </a:lnTo>
                  <a:lnTo>
                    <a:pt x="84103" y="1997561"/>
                  </a:lnTo>
                  <a:lnTo>
                    <a:pt x="81406" y="2002536"/>
                  </a:lnTo>
                </a:path>
              </a:pathLst>
            </a:custGeom>
            <a:ln w="63500">
              <a:solidFill>
                <a:srgbClr val="F769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3530" y="4081017"/>
              <a:ext cx="229107" cy="2275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4454" y="6261861"/>
              <a:ext cx="157479" cy="15595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77240" y="4940808"/>
            <a:ext cx="908685" cy="21526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08915">
              <a:lnSpc>
                <a:spcPts val="1325"/>
              </a:lnSpc>
            </a:pPr>
            <a:r>
              <a:rPr sz="1200" b="1" spc="-15" dirty="0">
                <a:latin typeface="Calibri"/>
                <a:cs typeface="Calibri"/>
              </a:rPr>
              <a:t>Ивдель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02666" y="1474977"/>
            <a:ext cx="2999740" cy="4738370"/>
            <a:chOff x="502666" y="1474977"/>
            <a:chExt cx="2999740" cy="4738370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0341" y="4884166"/>
              <a:ext cx="157480" cy="1559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067811" y="5772912"/>
              <a:ext cx="326390" cy="408940"/>
            </a:xfrm>
            <a:custGeom>
              <a:avLst/>
              <a:gdLst/>
              <a:ahLst/>
              <a:cxnLst/>
              <a:rect l="l" t="t" r="r" b="b"/>
              <a:pathLst>
                <a:path w="326389" h="408939">
                  <a:moveTo>
                    <a:pt x="0" y="408431"/>
                  </a:moveTo>
                  <a:lnTo>
                    <a:pt x="43973" y="373836"/>
                  </a:lnTo>
                  <a:lnTo>
                    <a:pt x="87183" y="339524"/>
                  </a:lnTo>
                  <a:lnTo>
                    <a:pt x="128866" y="305782"/>
                  </a:lnTo>
                  <a:lnTo>
                    <a:pt x="168259" y="272894"/>
                  </a:lnTo>
                  <a:lnTo>
                    <a:pt x="204597" y="241145"/>
                  </a:lnTo>
                  <a:lnTo>
                    <a:pt x="237118" y="210821"/>
                  </a:lnTo>
                  <a:lnTo>
                    <a:pt x="265059" y="182207"/>
                  </a:lnTo>
                  <a:lnTo>
                    <a:pt x="315890" y="108713"/>
                  </a:lnTo>
                  <a:lnTo>
                    <a:pt x="325802" y="68678"/>
                  </a:lnTo>
                  <a:lnTo>
                    <a:pt x="323498" y="33200"/>
                  </a:lnTo>
                  <a:lnTo>
                    <a:pt x="315087" y="0"/>
                  </a:lnTo>
                </a:path>
              </a:pathLst>
            </a:custGeom>
            <a:ln w="63500">
              <a:solidFill>
                <a:srgbClr val="63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46450" y="5763513"/>
              <a:ext cx="155955" cy="1574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9016" y="1481327"/>
              <a:ext cx="1576070" cy="1065530"/>
            </a:xfrm>
            <a:custGeom>
              <a:avLst/>
              <a:gdLst/>
              <a:ahLst/>
              <a:cxnLst/>
              <a:rect l="l" t="t" r="r" b="b"/>
              <a:pathLst>
                <a:path w="1576070" h="1065530">
                  <a:moveTo>
                    <a:pt x="1575816" y="0"/>
                  </a:moveTo>
                  <a:lnTo>
                    <a:pt x="0" y="0"/>
                  </a:lnTo>
                  <a:lnTo>
                    <a:pt x="0" y="1065276"/>
                  </a:lnTo>
                  <a:lnTo>
                    <a:pt x="1575816" y="1065276"/>
                  </a:lnTo>
                  <a:lnTo>
                    <a:pt x="157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9016" y="1481327"/>
              <a:ext cx="1576070" cy="1065530"/>
            </a:xfrm>
            <a:custGeom>
              <a:avLst/>
              <a:gdLst/>
              <a:ahLst/>
              <a:cxnLst/>
              <a:rect l="l" t="t" r="r" b="b"/>
              <a:pathLst>
                <a:path w="1576070" h="1065530">
                  <a:moveTo>
                    <a:pt x="0" y="1065276"/>
                  </a:moveTo>
                  <a:lnTo>
                    <a:pt x="1575816" y="1065276"/>
                  </a:lnTo>
                  <a:lnTo>
                    <a:pt x="1575816" y="0"/>
                  </a:lnTo>
                  <a:lnTo>
                    <a:pt x="0" y="0"/>
                  </a:lnTo>
                  <a:lnTo>
                    <a:pt x="0" y="10652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1538" y="1566417"/>
              <a:ext cx="84328" cy="843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3062" y="1718818"/>
              <a:ext cx="85851" cy="84328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505455" y="5109971"/>
            <a:ext cx="1053465" cy="241300"/>
          </a:xfrm>
          <a:prstGeom prst="rect">
            <a:avLst/>
          </a:prstGeom>
          <a:solidFill>
            <a:srgbClr val="F1F1F1">
              <a:alpha val="7803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52095">
              <a:lnSpc>
                <a:spcPts val="810"/>
              </a:lnSpc>
            </a:pPr>
            <a:r>
              <a:rPr sz="1050" b="1" spc="-110" dirty="0">
                <a:latin typeface="Arial"/>
                <a:cs typeface="Arial"/>
              </a:rPr>
              <a:t>Устье-Аха</a:t>
            </a:r>
            <a:endParaRPr sz="1050">
              <a:latin typeface="Arial"/>
              <a:cs typeface="Arial"/>
            </a:endParaRPr>
          </a:p>
          <a:p>
            <a:pPr marL="184785">
              <a:lnSpc>
                <a:spcPts val="1085"/>
              </a:lnSpc>
            </a:pPr>
            <a:r>
              <a:rPr sz="1050" b="1" spc="-85" dirty="0">
                <a:solidFill>
                  <a:srgbClr val="C00000"/>
                </a:solidFill>
                <a:latin typeface="Arial"/>
                <a:cs typeface="Arial"/>
              </a:rPr>
              <a:t>0,</a:t>
            </a:r>
            <a:r>
              <a:rPr sz="1050" b="1" spc="-105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sz="105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14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лн</a:t>
            </a:r>
            <a:r>
              <a:rPr sz="105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10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онн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62555" y="3781044"/>
            <a:ext cx="1053465" cy="239395"/>
          </a:xfrm>
          <a:prstGeom prst="rect">
            <a:avLst/>
          </a:prstGeom>
          <a:solidFill>
            <a:srgbClr val="F1F1F1">
              <a:alpha val="7803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800"/>
              </a:lnSpc>
            </a:pPr>
            <a:r>
              <a:rPr sz="1050" b="1" spc="-120" dirty="0">
                <a:latin typeface="Arial"/>
                <a:cs typeface="Arial"/>
              </a:rPr>
              <a:t>Приобье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080"/>
              </a:lnSpc>
            </a:pPr>
            <a:r>
              <a:rPr sz="1050" b="1" spc="-85" dirty="0">
                <a:solidFill>
                  <a:srgbClr val="C00000"/>
                </a:solidFill>
                <a:latin typeface="Arial"/>
                <a:cs typeface="Arial"/>
              </a:rPr>
              <a:t>2,</a:t>
            </a:r>
            <a:r>
              <a:rPr sz="1050" b="1" spc="-10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05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145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лн</a:t>
            </a:r>
            <a:r>
              <a:rPr sz="105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10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онн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11879" y="5728715"/>
            <a:ext cx="748665" cy="21336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1325"/>
              </a:lnSpc>
            </a:pPr>
            <a:r>
              <a:rPr sz="1200" b="1" spc="-20" dirty="0">
                <a:latin typeface="Calibri"/>
                <a:cs typeface="Calibri"/>
              </a:rPr>
              <a:t>Тобольск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5144" y="1930399"/>
            <a:ext cx="3448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5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700" b="1" spc="-90" dirty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sz="700" b="1" spc="-8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7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700" b="1" spc="-80" dirty="0">
                <a:solidFill>
                  <a:srgbClr val="C00000"/>
                </a:solidFill>
                <a:latin typeface="Arial"/>
                <a:cs typeface="Arial"/>
              </a:rPr>
              <a:t>онн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5144" y="1496669"/>
            <a:ext cx="1239520" cy="482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340"/>
              </a:spcBef>
            </a:pPr>
            <a:r>
              <a:rPr sz="800" dirty="0">
                <a:latin typeface="Calibri"/>
                <a:cs typeface="Calibri"/>
              </a:rPr>
              <a:t>Ж</a:t>
            </a:r>
            <a:r>
              <a:rPr sz="800" spc="-5" dirty="0">
                <a:latin typeface="Calibri"/>
                <a:cs typeface="Calibri"/>
              </a:rPr>
              <a:t>/</a:t>
            </a:r>
            <a:r>
              <a:rPr sz="800" dirty="0">
                <a:latin typeface="Calibri"/>
                <a:cs typeface="Calibri"/>
              </a:rPr>
              <a:t>д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станци</a:t>
            </a:r>
            <a:r>
              <a:rPr sz="800" dirty="0">
                <a:latin typeface="Calibri"/>
                <a:cs typeface="Calibri"/>
              </a:rPr>
              <a:t>и</a:t>
            </a:r>
            <a:endParaRPr sz="80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  <a:spcBef>
                <a:spcPts val="240"/>
              </a:spcBef>
            </a:pPr>
            <a:r>
              <a:rPr sz="800" dirty="0">
                <a:latin typeface="Calibri"/>
                <a:cs typeface="Calibri"/>
              </a:rPr>
              <a:t>Ж/д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станции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в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Югре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700" b="1" spc="-65" dirty="0">
                <a:solidFill>
                  <a:srgbClr val="C00000"/>
                </a:solidFill>
                <a:latin typeface="Arial"/>
                <a:cs typeface="Arial"/>
              </a:rPr>
              <a:t>2,0</a:t>
            </a:r>
            <a:r>
              <a:rPr sz="700" b="1" spc="16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800" spc="-5" dirty="0">
                <a:latin typeface="Calibri"/>
                <a:cs typeface="Calibri"/>
              </a:rPr>
              <a:t>Перевозка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грузов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через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09116" y="1895348"/>
            <a:ext cx="5715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ж/д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с</a:t>
            </a:r>
            <a:r>
              <a:rPr sz="800" spc="-5" dirty="0">
                <a:latin typeface="Calibri"/>
                <a:cs typeface="Calibri"/>
              </a:rPr>
              <a:t>танци</a:t>
            </a:r>
            <a:r>
              <a:rPr sz="800" dirty="0">
                <a:latin typeface="Calibri"/>
                <a:cs typeface="Calibri"/>
              </a:rPr>
              <a:t>ю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8650" y="238125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00" y="0"/>
                </a:lnTo>
              </a:path>
            </a:pathLst>
          </a:custGeom>
          <a:ln w="19050">
            <a:solidFill>
              <a:srgbClr val="F76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8650" y="2061210"/>
            <a:ext cx="1322705" cy="394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935"/>
              </a:lnSpc>
              <a:spcBef>
                <a:spcPts val="105"/>
              </a:spcBef>
            </a:pPr>
            <a:r>
              <a:rPr sz="800" u="heavy" dirty="0">
                <a:uFill>
                  <a:solidFill>
                    <a:srgbClr val="63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sz="800" u="heavy" spc="-85" dirty="0">
                <a:uFill>
                  <a:solidFill>
                    <a:srgbClr val="63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100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%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загрузка</a:t>
            </a:r>
            <a:r>
              <a:rPr sz="800" dirty="0">
                <a:latin typeface="Calibri"/>
                <a:cs typeface="Calibri"/>
              </a:rPr>
              <a:t> ж/д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линии</a:t>
            </a:r>
            <a:endParaRPr sz="800">
              <a:latin typeface="Calibri"/>
              <a:cs typeface="Calibri"/>
            </a:endParaRPr>
          </a:p>
          <a:p>
            <a:pPr marR="55244" algn="r">
              <a:lnSpc>
                <a:spcPts val="935"/>
              </a:lnSpc>
            </a:pPr>
            <a:r>
              <a:rPr sz="800" u="heavy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sz="800" u="heavy" spc="-85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84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%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загрузка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ж/д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линии</a:t>
            </a:r>
            <a:endParaRPr sz="800">
              <a:latin typeface="Calibri"/>
              <a:cs typeface="Calibri"/>
            </a:endParaRPr>
          </a:p>
          <a:p>
            <a:pPr marR="55244" algn="r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Calibri"/>
                <a:cs typeface="Calibri"/>
              </a:rPr>
              <a:t>71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%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загрузка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ж/д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линии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27320" y="2346960"/>
            <a:ext cx="1053465" cy="215265"/>
          </a:xfrm>
          <a:custGeom>
            <a:avLst/>
            <a:gdLst/>
            <a:ahLst/>
            <a:cxnLst/>
            <a:rect l="l" t="t" r="r" b="b"/>
            <a:pathLst>
              <a:path w="1053464" h="215264">
                <a:moveTo>
                  <a:pt x="1053084" y="0"/>
                </a:moveTo>
                <a:lnTo>
                  <a:pt x="0" y="0"/>
                </a:lnTo>
                <a:lnTo>
                  <a:pt x="0" y="214884"/>
                </a:lnTo>
                <a:lnTo>
                  <a:pt x="1053084" y="214884"/>
                </a:lnTo>
                <a:lnTo>
                  <a:pt x="1053084" y="0"/>
                </a:lnTo>
                <a:close/>
              </a:path>
            </a:pathLst>
          </a:custGeom>
          <a:solidFill>
            <a:srgbClr val="F1F1F1">
              <a:alpha val="7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316473" y="2279141"/>
            <a:ext cx="8763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25" dirty="0">
                <a:latin typeface="Arial"/>
                <a:cs typeface="Arial"/>
              </a:rPr>
              <a:t>Нов</a:t>
            </a:r>
            <a:r>
              <a:rPr sz="1050" b="1" spc="-135" dirty="0">
                <a:latin typeface="Arial"/>
                <a:cs typeface="Arial"/>
              </a:rPr>
              <a:t>ы</a:t>
            </a:r>
            <a:r>
              <a:rPr sz="1050" b="1" spc="-120" dirty="0">
                <a:latin typeface="Arial"/>
                <a:cs typeface="Arial"/>
              </a:rPr>
              <a:t>й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spc="-114" dirty="0">
                <a:latin typeface="Arial"/>
                <a:cs typeface="Arial"/>
              </a:rPr>
              <a:t>Урен</a:t>
            </a:r>
            <a:r>
              <a:rPr sz="1050" b="1" spc="-105" dirty="0">
                <a:latin typeface="Arial"/>
                <a:cs typeface="Arial"/>
              </a:rPr>
              <a:t>гой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69814" y="2407158"/>
            <a:ext cx="7683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95" dirty="0">
                <a:solidFill>
                  <a:srgbClr val="C00000"/>
                </a:solidFill>
                <a:latin typeface="Arial"/>
                <a:cs typeface="Arial"/>
              </a:rPr>
              <a:t>21,</a:t>
            </a:r>
            <a:r>
              <a:rPr sz="1050" b="1" spc="-10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05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15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лн</a:t>
            </a:r>
            <a:r>
              <a:rPr sz="105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50" b="1" spc="-10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050" b="1" spc="-114" dirty="0">
                <a:solidFill>
                  <a:srgbClr val="C00000"/>
                </a:solidFill>
                <a:latin typeface="Arial"/>
                <a:cs typeface="Arial"/>
              </a:rPr>
              <a:t>онн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723888" y="1002791"/>
            <a:ext cx="818515" cy="5855335"/>
          </a:xfrm>
          <a:custGeom>
            <a:avLst/>
            <a:gdLst/>
            <a:ahLst/>
            <a:cxnLst/>
            <a:rect l="l" t="t" r="r" b="b"/>
            <a:pathLst>
              <a:path w="818515" h="5855334">
                <a:moveTo>
                  <a:pt x="818388" y="0"/>
                </a:moveTo>
                <a:lnTo>
                  <a:pt x="0" y="0"/>
                </a:lnTo>
                <a:lnTo>
                  <a:pt x="0" y="5855205"/>
                </a:lnTo>
                <a:lnTo>
                  <a:pt x="818388" y="5855205"/>
                </a:lnTo>
                <a:lnTo>
                  <a:pt x="818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10</a:t>
            </a:fld>
            <a:endParaRPr spc="-80" dirty="0"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6858000" y="1066800"/>
          <a:ext cx="5105400" cy="3146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881"/>
                <a:gridCol w="892997"/>
                <a:gridCol w="906722"/>
                <a:gridCol w="762000"/>
                <a:gridCol w="437122"/>
                <a:gridCol w="629678"/>
              </a:tblGrid>
              <a:tr h="66186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6766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000" spc="-5" dirty="0" smtClean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000" dirty="0" smtClean="0">
                          <a:latin typeface="Microsoft Sans Serif"/>
                          <a:cs typeface="Microsoft Sans Serif"/>
                        </a:rPr>
                        <a:t>/д</a:t>
                      </a:r>
                      <a:r>
                        <a:rPr sz="1000" spc="-4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линия</a:t>
                      </a: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5880" marR="48260" algn="ctr">
                        <a:lnSpc>
                          <a:spcPct val="100000"/>
                        </a:lnSpc>
                      </a:pPr>
                      <a:r>
                        <a:rPr lang="ru-RU" sz="1000" spc="-10" dirty="0" smtClean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000" dirty="0" err="1" smtClean="0">
                          <a:latin typeface="Microsoft Sans Serif"/>
                          <a:cs typeface="Microsoft Sans Serif"/>
                        </a:rPr>
                        <a:t>еревезено</a:t>
                      </a:r>
                      <a:r>
                        <a:rPr sz="1000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зов,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 err="1" smtClean="0"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lang="ru-RU" sz="1000" spc="-5" dirty="0" smtClean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000" spc="-5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000" spc="-120" dirty="0">
                          <a:latin typeface="Microsoft Sans Serif"/>
                          <a:cs typeface="Microsoft Sans Serif"/>
                        </a:rPr>
                        <a:t>тонн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4610" marR="44450" indent="635" algn="ctr">
                        <a:lnSpc>
                          <a:spcPct val="100000"/>
                        </a:lnSpc>
                      </a:pPr>
                      <a:r>
                        <a:rPr lang="ru-RU" sz="1000" spc="-135" dirty="0" smtClean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000" spc="-135" dirty="0" err="1" smtClean="0">
                          <a:latin typeface="Microsoft Sans Serif"/>
                          <a:cs typeface="Microsoft Sans Serif"/>
                        </a:rPr>
                        <a:t>ропускная</a:t>
                      </a:r>
                      <a:r>
                        <a:rPr sz="1000" spc="-13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3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сп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обнос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ь,  мл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онн</a:t>
                      </a: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44145" marR="50800" indent="-83820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000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00" spc="-5" dirty="0" err="1" smtClean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000" dirty="0" err="1" smtClean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000" spc="-5" dirty="0" err="1" smtClean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000" dirty="0" err="1" smtClean="0">
                          <a:latin typeface="Microsoft Sans Serif"/>
                          <a:cs typeface="Microsoft Sans Serif"/>
                        </a:rPr>
                        <a:t>зка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%</a:t>
                      </a: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</a:pPr>
                      <a:r>
                        <a:rPr lang="ru-RU" sz="1000" spc="-130" dirty="0" smtClean="0">
                          <a:latin typeface="Microsoft Sans Serif"/>
                          <a:cs typeface="Microsoft Sans Serif"/>
                        </a:rPr>
                        <a:t>Резерв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144145" marR="135255" indent="-1270" algn="ctr">
                        <a:lnSpc>
                          <a:spcPct val="100000"/>
                        </a:lnSpc>
                      </a:pPr>
                      <a:r>
                        <a:rPr sz="1000" spc="-135" dirty="0">
                          <a:latin typeface="Microsoft Sans Serif"/>
                          <a:cs typeface="Microsoft Sans Serif"/>
                        </a:rPr>
                        <a:t>пропускной </a:t>
                      </a:r>
                      <a:r>
                        <a:rPr sz="1000" spc="-1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сп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обнос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и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32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385"/>
                        </a:lnSpc>
                      </a:pPr>
                      <a:r>
                        <a:rPr lang="ru-RU" sz="1000" spc="-145" dirty="0" smtClean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000" spc="-145" dirty="0" err="1" smtClean="0">
                          <a:latin typeface="Microsoft Sans Serif"/>
                          <a:cs typeface="Microsoft Sans Serif"/>
                        </a:rPr>
                        <a:t>лн</a:t>
                      </a:r>
                      <a:r>
                        <a:rPr lang="ru-RU" sz="1000" spc="-145" dirty="0" smtClean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147320">
                        <a:lnSpc>
                          <a:spcPts val="1395"/>
                        </a:lnSpc>
                      </a:pPr>
                      <a:r>
                        <a:rPr sz="1000" spc="-120" dirty="0">
                          <a:latin typeface="Microsoft Sans Serif"/>
                          <a:cs typeface="Microsoft Sans Serif"/>
                        </a:rPr>
                        <a:t>тонн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1868">
                <a:tc>
                  <a:txBody>
                    <a:bodyPr/>
                    <a:lstStyle/>
                    <a:p>
                      <a:pPr marL="36830">
                        <a:lnSpc>
                          <a:spcPts val="1390"/>
                        </a:lnSpc>
                      </a:pPr>
                      <a:r>
                        <a:rPr lang="ru-RU" sz="1000" dirty="0" smtClean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00" dirty="0" err="1" smtClean="0">
                          <a:latin typeface="Microsoft Sans Serif"/>
                          <a:cs typeface="Microsoft Sans Serif"/>
                        </a:rPr>
                        <a:t>иния</a:t>
                      </a:r>
                      <a:r>
                        <a:rPr sz="1000" spc="-5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юм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ень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-</a:t>
                      </a:r>
                    </a:p>
                    <a:p>
                      <a:pPr marL="36830" marR="37782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Сург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ый  </a:t>
                      </a:r>
                      <a:r>
                        <a:rPr sz="1000" spc="-125" dirty="0">
                          <a:latin typeface="Microsoft Sans Serif"/>
                          <a:cs typeface="Microsoft Sans Serif"/>
                        </a:rPr>
                        <a:t>Уренгой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9209" algn="r">
                        <a:lnSpc>
                          <a:spcPct val="100000"/>
                        </a:lnSpc>
                      </a:pPr>
                      <a:r>
                        <a:rPr sz="1000" spc="-105" dirty="0">
                          <a:latin typeface="Microsoft Sans Serif"/>
                          <a:cs typeface="Microsoft Sans Serif"/>
                        </a:rPr>
                        <a:t>42,6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8575" algn="r">
                        <a:lnSpc>
                          <a:spcPct val="100000"/>
                        </a:lnSpc>
                      </a:pPr>
                      <a:r>
                        <a:rPr sz="1000" spc="-105" dirty="0">
                          <a:latin typeface="Microsoft Sans Serif"/>
                          <a:cs typeface="Microsoft Sans Serif"/>
                        </a:rPr>
                        <a:t>50,7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5400" algn="r">
                        <a:lnSpc>
                          <a:spcPct val="100000"/>
                        </a:lnSpc>
                      </a:pPr>
                      <a:r>
                        <a:rPr sz="1000" spc="-145" dirty="0">
                          <a:latin typeface="Microsoft Sans Serif"/>
                          <a:cs typeface="Microsoft Sans Serif"/>
                        </a:rPr>
                        <a:t>84%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000" spc="-145" dirty="0">
                          <a:latin typeface="Microsoft Sans Serif"/>
                          <a:cs typeface="Microsoft Sans Serif"/>
                        </a:rPr>
                        <a:t>16%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000" spc="-100" dirty="0">
                          <a:latin typeface="Microsoft Sans Serif"/>
                          <a:cs typeface="Microsoft Sans Serif"/>
                        </a:rPr>
                        <a:t>8,1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235">
                <a:tc>
                  <a:txBody>
                    <a:bodyPr/>
                    <a:lstStyle/>
                    <a:p>
                      <a:pPr marL="36830">
                        <a:lnSpc>
                          <a:spcPts val="1390"/>
                        </a:lnSpc>
                      </a:pPr>
                      <a:r>
                        <a:rPr lang="ru-RU" sz="1000" dirty="0" smtClean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00" dirty="0" err="1" smtClean="0">
                          <a:latin typeface="Microsoft Sans Serif"/>
                          <a:cs typeface="Microsoft Sans Serif"/>
                        </a:rPr>
                        <a:t>иния</a:t>
                      </a:r>
                      <a:r>
                        <a:rPr sz="1000" spc="-5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тер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инбу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рг</a:t>
                      </a: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вд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ль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ань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-</a:t>
                      </a:r>
                    </a:p>
                    <a:p>
                      <a:pPr marL="36830">
                        <a:lnSpc>
                          <a:spcPts val="1390"/>
                        </a:lnSpc>
                      </a:pPr>
                      <a:r>
                        <a:rPr sz="1000" spc="-130" dirty="0">
                          <a:latin typeface="Microsoft Sans Serif"/>
                          <a:cs typeface="Microsoft Sans Serif"/>
                        </a:rPr>
                        <a:t>Приобье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9209" algn="r">
                        <a:lnSpc>
                          <a:spcPct val="100000"/>
                        </a:lnSpc>
                      </a:pPr>
                      <a:r>
                        <a:rPr sz="1000" spc="-100" dirty="0">
                          <a:latin typeface="Microsoft Sans Serif"/>
                          <a:cs typeface="Microsoft Sans Serif"/>
                        </a:rPr>
                        <a:t>1,8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8575" algn="r">
                        <a:lnSpc>
                          <a:spcPct val="100000"/>
                        </a:lnSpc>
                      </a:pPr>
                      <a:r>
                        <a:rPr sz="1000" spc="-100" dirty="0">
                          <a:latin typeface="Microsoft Sans Serif"/>
                          <a:cs typeface="Microsoft Sans Serif"/>
                        </a:rPr>
                        <a:t>2,5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5400" algn="r">
                        <a:lnSpc>
                          <a:spcPct val="100000"/>
                        </a:lnSpc>
                      </a:pPr>
                      <a:r>
                        <a:rPr sz="1000" spc="-145" dirty="0">
                          <a:latin typeface="Microsoft Sans Serif"/>
                          <a:cs typeface="Microsoft Sans Serif"/>
                        </a:rPr>
                        <a:t>71%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000" spc="-145" dirty="0">
                          <a:latin typeface="Microsoft Sans Serif"/>
                          <a:cs typeface="Microsoft Sans Serif"/>
                        </a:rPr>
                        <a:t>29%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000" spc="-100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983">
                <a:tc>
                  <a:txBody>
                    <a:bodyPr/>
                    <a:lstStyle/>
                    <a:p>
                      <a:pPr marL="36830">
                        <a:lnSpc>
                          <a:spcPts val="1390"/>
                        </a:lnSpc>
                      </a:pPr>
                      <a:r>
                        <a:rPr lang="ru-RU" sz="1000" dirty="0" smtClean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00" dirty="0" err="1" smtClean="0">
                          <a:latin typeface="Microsoft Sans Serif"/>
                          <a:cs typeface="Microsoft Sans Serif"/>
                        </a:rPr>
                        <a:t>иния</a:t>
                      </a:r>
                      <a:r>
                        <a:rPr sz="1000" spc="-5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тер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инбу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рг</a:t>
                      </a:r>
                    </a:p>
                    <a:p>
                      <a:pPr marL="36830">
                        <a:lnSpc>
                          <a:spcPts val="139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0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Тавда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Усть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Аха</a:t>
                      </a: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-100" dirty="0">
                          <a:latin typeface="Microsoft Sans Serif"/>
                          <a:cs typeface="Microsoft Sans Serif"/>
                        </a:rPr>
                        <a:t>0,6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-100" dirty="0">
                          <a:latin typeface="Microsoft Sans Serif"/>
                          <a:cs typeface="Microsoft Sans Serif"/>
                        </a:rPr>
                        <a:t>0,8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-145" dirty="0">
                          <a:latin typeface="Microsoft Sans Serif"/>
                          <a:cs typeface="Microsoft Sans Serif"/>
                        </a:rPr>
                        <a:t>71%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-145" dirty="0">
                          <a:latin typeface="Microsoft Sans Serif"/>
                          <a:cs typeface="Microsoft Sans Serif"/>
                        </a:rPr>
                        <a:t>29%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000" spc="-100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7242809" y="6157671"/>
            <a:ext cx="2416175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760"/>
              </a:lnSpc>
              <a:spcBef>
                <a:spcPts val="50"/>
              </a:spcBef>
              <a:tabLst>
                <a:tab pos="240665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	ООО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 интеграция»,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АО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«РЖД»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https://company.rzd.ru/ru/9401/page/78314?id=199678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34200" y="4495800"/>
            <a:ext cx="3505200" cy="92845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Причины:</a:t>
            </a:r>
            <a:endParaRPr sz="1200" dirty="0">
              <a:latin typeface="Microsoft Sans Serif"/>
              <a:cs typeface="Microsoft Sans Serif"/>
            </a:endParaRPr>
          </a:p>
          <a:p>
            <a:pPr marL="241300" marR="27940" indent="-22860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241300" algn="l"/>
              </a:tabLst>
            </a:pPr>
            <a:r>
              <a:rPr sz="12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Вывоз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из</a:t>
            </a:r>
            <a:r>
              <a:rPr sz="12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ЯНАО</a:t>
            </a:r>
            <a:r>
              <a:rPr sz="1200" spc="-1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 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ХМАО-Югры</a:t>
            </a:r>
            <a:r>
              <a:rPr sz="12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энергетических газов и </a:t>
            </a:r>
            <a:r>
              <a:rPr sz="1200" spc="-30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нефтепродуктов</a:t>
            </a:r>
            <a:r>
              <a:rPr sz="12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южном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направлении.</a:t>
            </a:r>
            <a:endParaRPr sz="1200" dirty="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20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2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стро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те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ль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ых</a:t>
            </a:r>
            <a:r>
              <a:rPr sz="12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9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2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ер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лов</a:t>
            </a:r>
            <a:r>
              <a:rPr sz="12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Х</a:t>
            </a:r>
            <a:r>
              <a:rPr sz="1200" spc="-18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АО</a:t>
            </a:r>
            <a:r>
              <a:rPr sz="12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2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Юг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ЯН</a:t>
            </a:r>
            <a:r>
              <a:rPr sz="1200" spc="-155" dirty="0">
                <a:solidFill>
                  <a:srgbClr val="585858"/>
                </a:solidFill>
                <a:latin typeface="Microsoft Sans Serif"/>
                <a:cs typeface="Microsoft Sans Serif"/>
              </a:rPr>
              <a:t>АО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1506200" y="1524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400" y="914400"/>
          <a:ext cx="11300174" cy="5936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298"/>
                <a:gridCol w="498811"/>
                <a:gridCol w="483921"/>
                <a:gridCol w="469031"/>
                <a:gridCol w="586289"/>
                <a:gridCol w="438011"/>
                <a:gridCol w="449177"/>
                <a:gridCol w="438011"/>
                <a:gridCol w="500672"/>
                <a:gridCol w="506256"/>
                <a:gridCol w="506256"/>
                <a:gridCol w="461586"/>
                <a:gridCol w="454141"/>
                <a:gridCol w="461586"/>
                <a:gridCol w="469030"/>
                <a:gridCol w="454141"/>
                <a:gridCol w="409472"/>
                <a:gridCol w="625374"/>
                <a:gridCol w="789164"/>
                <a:gridCol w="446696"/>
                <a:gridCol w="439251"/>
              </a:tblGrid>
              <a:tr h="96613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70890">
                        <a:lnSpc>
                          <a:spcPct val="100000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адное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равл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ет</a:t>
                      </a:r>
                      <a:r>
                        <a:rPr sz="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ам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ски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ссе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59385" marR="74930" indent="-7493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чн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вл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ение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Прочие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71956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8100" marR="28575" indent="1333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Уй,</a:t>
                      </a:r>
                      <a:r>
                        <a:rPr sz="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Миасс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суд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35255" indent="-184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Тобол,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38100" marR="27940" indent="97155">
                        <a:lnSpc>
                          <a:spcPct val="100000"/>
                        </a:lnSpc>
                      </a:pP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Исеть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суд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1594" algn="ctr">
                        <a:lnSpc>
                          <a:spcPts val="1019"/>
                        </a:lnSpc>
                      </a:pP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Тавда,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Тобол,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Исеть,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ьва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(не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вит)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3660" marR="66675" indent="57785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Обь,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8900" marR="79375" indent="5905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6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 </a:t>
                      </a:r>
                      <a:r>
                        <a:rPr sz="6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3345" marR="73025" indent="-1079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тыш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4455" marR="66675" indent="-1079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тыш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1594" marR="52705" indent="46990" algn="just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Обь,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Томь </a:t>
                      </a:r>
                      <a:r>
                        <a:rPr sz="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4775" marR="94615" indent="-1270" algn="ctr">
                        <a:lnSpc>
                          <a:spcPct val="100000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бь,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Бия,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Катунь,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Томь,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бь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60383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Башкорто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стан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Татарста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Ленинград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ская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Пермски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рай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53340" marR="4508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Крас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од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арский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край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Нижегор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одская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53340" marR="4508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льский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край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Челябинск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Курганска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Свердло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Югра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6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ЯНАО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Тюменск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Омская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Томская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27305" indent="-1270" algn="ctr">
                        <a:lnSpc>
                          <a:spcPts val="96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Алтайский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край, 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Кемер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я,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43815" marR="35560" algn="ctr">
                        <a:lnSpc>
                          <a:spcPts val="96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Новос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рс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5255" indent="-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Бурятия,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Примор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ски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 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край,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b="1" spc="-90" dirty="0" err="1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Забайкальский</a:t>
                      </a:r>
                      <a:r>
                        <a:rPr lang="ru-RU" sz="600" b="1" spc="-9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600" b="1" spc="-9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край</a:t>
                      </a: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31115" algn="ctr">
                        <a:lnSpc>
                          <a:spcPts val="960"/>
                        </a:lnSpc>
                      </a:pPr>
                      <a:r>
                        <a:rPr sz="600" b="1" dirty="0" err="1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</a:t>
                      </a:r>
                      <a:r>
                        <a:rPr sz="600" b="1" spc="-10" dirty="0" err="1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 err="1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ут</a:t>
                      </a:r>
                      <a:r>
                        <a:rPr sz="600" b="1" spc="5" dirty="0" err="1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spc="-10" dirty="0" err="1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 err="1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я, </a:t>
                      </a:r>
                      <a:r>
                        <a:rPr sz="6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Красноя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07950" marR="98425" algn="ctr">
                        <a:lnSpc>
                          <a:spcPts val="96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ий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край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220398">
                <a:tc gridSpan="2"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регио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ов</a:t>
                      </a:r>
                      <a:r>
                        <a:rPr sz="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объему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вв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12680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груз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11084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683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,8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895,8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2203,4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786,5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515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174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19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523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311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876,6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651,2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645,7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524,0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871,8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586,1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587,1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310,0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172,2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103,4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114,4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635,6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150,9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402554">
                <a:tc>
                  <a:txBody>
                    <a:bodyPr/>
                    <a:lstStyle/>
                    <a:p>
                      <a:pPr marL="36195" marR="330835">
                        <a:lnSpc>
                          <a:spcPts val="10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Газ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эне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ге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че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кие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ты</a:t>
                      </a:r>
                      <a:r>
                        <a:rPr sz="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324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,3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306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874,3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643,0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566,9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522,1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126,8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326,8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16,1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44,3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4,5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33,2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167,9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98,2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26,8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118,3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37,9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910,2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0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нд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са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 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га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й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707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,7</a:t>
                      </a: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452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647,6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268,6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198,1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8,4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115,2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2650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spc="-145" dirty="0">
                          <a:latin typeface="Microsoft Sans Serif"/>
                          <a:cs typeface="Microsoft Sans Serif"/>
                        </a:rPr>
                        <a:t>ШФЛУ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166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224,5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445,8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424,1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5,3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5,8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61,0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149">
                <a:tc>
                  <a:txBody>
                    <a:bodyPr/>
                    <a:lstStyle/>
                    <a:p>
                      <a:pPr marL="36195">
                        <a:lnSpc>
                          <a:spcPts val="9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тлые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410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3,5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2,2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77,3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24,1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219,4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7,7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257,4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267,9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251,2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167,3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4,3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5,2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85,4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400,0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97,4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534,8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1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spc="-90" dirty="0">
                          <a:latin typeface="Microsoft Sans Serif"/>
                          <a:cs typeface="Microsoft Sans Serif"/>
                        </a:rPr>
                        <a:t>бензин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153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3,5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73,2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17,8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66,7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7,6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232,1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68,0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46,3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151,2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72,3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36,5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308,8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2650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6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зт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пл</a:t>
                      </a:r>
                      <a:r>
                        <a:rPr sz="6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6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ни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С)</a:t>
                      </a: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839,7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6,3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49,4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156,5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161,6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239,5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45,2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156,6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0">
                <a:tc>
                  <a:txBody>
                    <a:bodyPr/>
                    <a:lstStyle/>
                    <a:p>
                      <a:pPr marL="36195">
                        <a:lnSpc>
                          <a:spcPts val="9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че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492,8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147,4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258,8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84,1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1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лл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в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360,9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93,8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182,4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1915">
                <a:tc>
                  <a:txBody>
                    <a:bodyPr/>
                    <a:lstStyle/>
                    <a:p>
                      <a:pPr marL="36195">
                        <a:lnSpc>
                          <a:spcPts val="99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Прод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укц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ия </a:t>
                      </a:r>
                      <a:r>
                        <a:rPr sz="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пил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6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36195">
                        <a:lnSpc>
                          <a:spcPts val="95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роизв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а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242,1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84,1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18,2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117,2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20,6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0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spc="-95" dirty="0">
                          <a:latin typeface="Microsoft Sans Serif"/>
                          <a:cs typeface="Microsoft Sans Serif"/>
                        </a:rPr>
                        <a:t>Пиломатериалы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234,8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17,4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110,8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20,6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149">
                <a:tc>
                  <a:txBody>
                    <a:bodyPr/>
                    <a:lstStyle/>
                    <a:p>
                      <a:pPr marL="36195">
                        <a:lnSpc>
                          <a:spcPts val="9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Лес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ом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уг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183,9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10,7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47,9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10,2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108,8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6,1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1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руг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6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с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109,3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108,4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149">
                <a:tc>
                  <a:txBody>
                    <a:bodyPr/>
                    <a:lstStyle/>
                    <a:p>
                      <a:pPr marL="36195">
                        <a:lnSpc>
                          <a:spcPts val="9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Про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че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ллов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130,5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6,7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8,2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67,2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10,6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7,1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9,7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1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ру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е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47,9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6,7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20,8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6,0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6,2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5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трои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ль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ные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109,8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3,5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75,1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19,9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10,9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1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щ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ебе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нь</a:t>
                      </a:r>
                      <a:r>
                        <a:rPr sz="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ж/д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107,1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74,0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18,4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1">
                <a:tc>
                  <a:txBody>
                    <a:bodyPr/>
                    <a:lstStyle/>
                    <a:p>
                      <a:pPr marL="36195">
                        <a:lnSpc>
                          <a:spcPts val="9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Изд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лия</a:t>
                      </a:r>
                      <a:r>
                        <a:rPr sz="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др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46,5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43,7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0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пл</a:t>
                      </a:r>
                      <a:r>
                        <a:rPr sz="6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ты</a:t>
                      </a:r>
                      <a:r>
                        <a:rPr sz="6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СП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34,7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32,9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1915">
                <a:tc>
                  <a:txBody>
                    <a:bodyPr/>
                    <a:lstStyle/>
                    <a:p>
                      <a:pPr marL="36195" marR="337820">
                        <a:lnSpc>
                          <a:spcPts val="10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овые  </a:t>
                      </a:r>
                      <a:r>
                        <a:rPr sz="600" b="1" spc="-95" dirty="0">
                          <a:latin typeface="Arial"/>
                          <a:cs typeface="Arial"/>
                        </a:rPr>
                        <a:t>кровельные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45,2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22,9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21,4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1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пл</a:t>
                      </a:r>
                      <a:r>
                        <a:rPr sz="6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ты</a:t>
                      </a:r>
                      <a:r>
                        <a:rPr sz="6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БИ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33,9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17,6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1915">
                <a:tc>
                  <a:txBody>
                    <a:bodyPr/>
                    <a:lstStyle/>
                    <a:p>
                      <a:pPr marL="36195" marR="433705">
                        <a:lnSpc>
                          <a:spcPts val="10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др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600" b="1" spc="-95" dirty="0">
                          <a:latin typeface="Arial"/>
                          <a:cs typeface="Arial"/>
                        </a:rPr>
                        <a:t>топливная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36,7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20,7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16,1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0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</a:pPr>
                      <a:r>
                        <a:rPr sz="600" spc="-100" dirty="0">
                          <a:latin typeface="Microsoft Sans Serif"/>
                          <a:cs typeface="Microsoft Sans Serif"/>
                        </a:rPr>
                        <a:t>щепа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36,5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16,1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651">
                <a:tc>
                  <a:txBody>
                    <a:bodyPr/>
                    <a:lstStyle/>
                    <a:p>
                      <a:pPr marL="36195">
                        <a:lnSpc>
                          <a:spcPts val="919"/>
                        </a:lnSpc>
                      </a:pPr>
                      <a:r>
                        <a:rPr sz="600" b="1" spc="-95" dirty="0">
                          <a:latin typeface="Arial"/>
                          <a:cs typeface="Arial"/>
                        </a:rPr>
                        <a:t>прочие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62,5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4,8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4,7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2,4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3,4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6,0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13,1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3,9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7,6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14,2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6182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ЖД:</a:t>
            </a:r>
            <a:r>
              <a:rPr spc="380" dirty="0"/>
              <a:t> </a:t>
            </a:r>
            <a:r>
              <a:rPr spc="-190" dirty="0"/>
              <a:t>топ-15</a:t>
            </a:r>
            <a:r>
              <a:rPr spc="-100" dirty="0"/>
              <a:t> </a:t>
            </a:r>
            <a:r>
              <a:rPr spc="-190" dirty="0"/>
              <a:t>регионов,</a:t>
            </a:r>
            <a:r>
              <a:rPr spc="-110" dirty="0"/>
              <a:t> </a:t>
            </a:r>
            <a:r>
              <a:rPr spc="-190" dirty="0"/>
              <a:t>в</a:t>
            </a:r>
            <a:r>
              <a:rPr spc="-70" dirty="0"/>
              <a:t> </a:t>
            </a:r>
            <a:r>
              <a:rPr spc="-215" dirty="0"/>
              <a:t>которые</a:t>
            </a:r>
            <a:r>
              <a:rPr spc="-100" dirty="0"/>
              <a:t> </a:t>
            </a:r>
            <a:r>
              <a:rPr spc="-204" dirty="0"/>
              <a:t>вывозят</a:t>
            </a:r>
            <a:r>
              <a:rPr spc="-80" dirty="0"/>
              <a:t> </a:t>
            </a:r>
            <a:r>
              <a:rPr spc="-210" dirty="0"/>
              <a:t>грузы</a:t>
            </a:r>
            <a:r>
              <a:rPr spc="-70" dirty="0"/>
              <a:t> </a:t>
            </a:r>
            <a:r>
              <a:rPr spc="-229" dirty="0"/>
              <a:t>из</a:t>
            </a:r>
            <a:r>
              <a:rPr spc="-90" dirty="0"/>
              <a:t> </a:t>
            </a:r>
            <a:r>
              <a:rPr spc="-200" dirty="0"/>
              <a:t>Югры*,</a:t>
            </a:r>
            <a:r>
              <a:rPr spc="-85" dirty="0"/>
              <a:t> </a:t>
            </a:r>
            <a:r>
              <a:rPr spc="-204" dirty="0"/>
              <a:t>2023</a:t>
            </a:r>
          </a:p>
        </p:txBody>
      </p:sp>
      <p:sp>
        <p:nvSpPr>
          <p:cNvPr id="4" name="object 4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72600" y="228600"/>
            <a:ext cx="25469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ts val="1639"/>
              </a:lnSpc>
              <a:spcBef>
                <a:spcPts val="105"/>
              </a:spcBef>
            </a:pPr>
            <a:r>
              <a:rPr sz="1400" b="1" spc="-145" dirty="0">
                <a:solidFill>
                  <a:srgbClr val="585858"/>
                </a:solidFill>
                <a:latin typeface="Arial"/>
                <a:cs typeface="Arial"/>
              </a:rPr>
              <a:t>789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40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0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sz="1000" b="1" spc="-120" dirty="0">
                <a:solidFill>
                  <a:srgbClr val="585858"/>
                </a:solidFill>
                <a:latin typeface="Arial"/>
                <a:cs typeface="Arial"/>
              </a:rPr>
              <a:t>нн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sz="11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1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дл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1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еорие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ци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водн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ый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ра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порт</a:t>
            </a:r>
            <a:endParaRPr sz="1100" dirty="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80"/>
              </a:spcBef>
            </a:pPr>
            <a:r>
              <a:rPr sz="700" spc="-55" dirty="0">
                <a:solidFill>
                  <a:srgbClr val="A6A6A6"/>
                </a:solidFill>
                <a:latin typeface="Microsoft Sans Serif"/>
                <a:cs typeface="Microsoft Sans Serif"/>
              </a:rPr>
              <a:t>*</a:t>
            </a:r>
            <a:r>
              <a:rPr sz="700" spc="-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О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</a:t>
            </a:r>
            <a:r>
              <a:rPr sz="700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ра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нс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п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ор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на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я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ег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р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аци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я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»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19971" y="394715"/>
            <a:ext cx="280670" cy="335280"/>
          </a:xfrm>
          <a:custGeom>
            <a:avLst/>
            <a:gdLst/>
            <a:ahLst/>
            <a:cxnLst/>
            <a:rect l="l" t="t" r="r" b="b"/>
            <a:pathLst>
              <a:path w="280670" h="335280">
                <a:moveTo>
                  <a:pt x="280416" y="0"/>
                </a:moveTo>
                <a:lnTo>
                  <a:pt x="0" y="0"/>
                </a:lnTo>
                <a:lnTo>
                  <a:pt x="0" y="335279"/>
                </a:lnTo>
                <a:lnTo>
                  <a:pt x="280416" y="335279"/>
                </a:lnTo>
                <a:lnTo>
                  <a:pt x="280416" y="0"/>
                </a:lnTo>
                <a:close/>
              </a:path>
            </a:pathLst>
          </a:custGeom>
          <a:solidFill>
            <a:srgbClr val="009A4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11</a:t>
            </a:fld>
            <a:endParaRPr spc="-8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506200" y="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11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4800" y="762000"/>
          <a:ext cx="11579215" cy="55605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2085"/>
                <a:gridCol w="504825"/>
                <a:gridCol w="490219"/>
                <a:gridCol w="490219"/>
                <a:gridCol w="490220"/>
                <a:gridCol w="490220"/>
                <a:gridCol w="526414"/>
                <a:gridCol w="490220"/>
                <a:gridCol w="490220"/>
                <a:gridCol w="490220"/>
                <a:gridCol w="541020"/>
                <a:gridCol w="468630"/>
                <a:gridCol w="468629"/>
                <a:gridCol w="468629"/>
                <a:gridCol w="468629"/>
                <a:gridCol w="468629"/>
                <a:gridCol w="468629"/>
                <a:gridCol w="468629"/>
                <a:gridCol w="692150"/>
                <a:gridCol w="692150"/>
                <a:gridCol w="468629"/>
              </a:tblGrid>
              <a:tr h="128905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027430">
                        <a:lnSpc>
                          <a:spcPct val="100000"/>
                        </a:lnSpc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адное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равл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ет</a:t>
                      </a:r>
                      <a:r>
                        <a:rPr sz="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ам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635" algn="ctr">
                        <a:lnSpc>
                          <a:spcPts val="915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ски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ссе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2230" marR="53340" indent="-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Восточное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равл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ет</a:t>
                      </a:r>
                      <a:r>
                        <a:rPr sz="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  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ам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Прочие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51193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8895" marR="40005" indent="13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Уй,</a:t>
                      </a:r>
                      <a:r>
                        <a:rPr sz="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Миасс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суд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44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Тобол,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Исеть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(не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судох.)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30480" indent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Тавда,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Тобол,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Исеть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(не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развит)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7470" indent="533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Обь,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5250" marR="86995" indent="54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 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5885" marR="77470" indent="-11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5250" marR="77470" indent="-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5250" marR="86995" indent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Томь 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2230" indent="63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Бия,  Кат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нь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Томь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63995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49225" marR="32384" indent="-11176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Пермс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ки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край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52400" marR="38100" indent="-10668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нб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6364" marR="33655" indent="-8572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Ниж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7165" marR="27305" indent="-14033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Воро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0180" marR="33020" indent="-13144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нинг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рад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52400" marR="30480" indent="-11620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Баш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орто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стан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20979" marR="41275" indent="-17272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Киров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6850" marR="42545" indent="-14478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Ростов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22885" marR="36830" indent="-17843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Челяби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86690" marR="40640" indent="-13906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Кург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6839" marR="43180" indent="-6731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Сверд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Югра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6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ЯНАО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87325" marR="40005" indent="-13906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Омская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42875" marR="43815" indent="-8890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Кемер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3746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Новос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иб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рск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  я,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Томс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я,  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Алтайский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край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32384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Иркутская,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Крас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оя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Забайкальски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рая,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Бурятия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226822">
                <a:tc gridSpan="2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регио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ов</a:t>
                      </a:r>
                      <a:r>
                        <a:rPr sz="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объему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вв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1600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груз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837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915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3850">
                        <a:lnSpc>
                          <a:spcPts val="116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483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095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6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147,3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128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823,5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541,5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424,6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265,3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249,6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234,5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189,4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187,2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15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250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233,4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915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766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587,1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915"/>
                        </a:lnSpc>
                      </a:pP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34,7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269,7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191,5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15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173,3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15"/>
                        </a:lnSpc>
                      </a:pP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73,2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228346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трои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ль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185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96,8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278,9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257,9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49,5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2,2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946,9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19,4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387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75,1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6,8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43,7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8,3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11,9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6">
                <a:tc>
                  <a:txBody>
                    <a:bodyPr/>
                    <a:lstStyle/>
                    <a:p>
                      <a:pPr marL="71755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600" spc="-95" dirty="0">
                          <a:latin typeface="Microsoft Sans Serif"/>
                          <a:cs typeface="Microsoft Sans Serif"/>
                        </a:rPr>
                        <a:t>щебень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655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31,1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46,8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629,9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19,4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919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7,9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36016">
                <a:tc>
                  <a:txBody>
                    <a:bodyPr/>
                    <a:lstStyle/>
                    <a:p>
                      <a:pPr marL="71755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лнит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ль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й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574,1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276,6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257,8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39,3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7">
                <a:tc>
                  <a:txBody>
                    <a:bodyPr/>
                    <a:lstStyle/>
                    <a:p>
                      <a:pPr marL="36195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Про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че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ллов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049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6,7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38,9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374,1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2,0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156,6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182,4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851,5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67,2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13,8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6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8,9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345,6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89">
                <a:tc>
                  <a:txBody>
                    <a:bodyPr/>
                    <a:lstStyle/>
                    <a:p>
                      <a:pPr marL="71755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ру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лл</a:t>
                      </a:r>
                      <a:r>
                        <a:rPr sz="6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чес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ие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117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304,1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88,6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561,0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19,7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113,2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36016">
                <a:tc>
                  <a:txBody>
                    <a:bodyPr/>
                    <a:lstStyle/>
                    <a:p>
                      <a:pPr marL="71755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ру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бесшовны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е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539,0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23,4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156,0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230,3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124,7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034">
                <a:tc>
                  <a:txBody>
                    <a:bodyPr/>
                    <a:lstStyle/>
                    <a:p>
                      <a:pPr marL="36195" marR="378460">
                        <a:lnSpc>
                          <a:spcPct val="10000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Сырье</a:t>
                      </a:r>
                      <a:r>
                        <a:rPr sz="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мин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ль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ое  </a:t>
                      </a:r>
                      <a:r>
                        <a:rPr sz="600" b="1" spc="-100" dirty="0">
                          <a:latin typeface="Arial"/>
                          <a:cs typeface="Arial"/>
                        </a:rPr>
                        <a:t>промышленное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476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225,3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174,6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13,0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6,3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11,2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212,8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435,6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61,6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331,1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890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  <a:spcBef>
                          <a:spcPts val="45"/>
                        </a:spcBef>
                      </a:pP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тя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же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6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ли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х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830,5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0,9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35,7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9,2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204,3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431,0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148,2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6">
                <a:tc>
                  <a:txBody>
                    <a:bodyPr/>
                    <a:lstStyle/>
                    <a:p>
                      <a:pPr marL="36195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тлые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241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197,1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39,0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10,7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247,0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97,1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8,8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267,9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7,3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40,5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186,0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50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24,1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113,4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7">
                <a:tc>
                  <a:txBody>
                    <a:bodyPr/>
                    <a:lstStyle/>
                    <a:p>
                      <a:pPr marL="71755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6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зт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пл</a:t>
                      </a:r>
                      <a:r>
                        <a:rPr sz="6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6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ни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С)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686,8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58,6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37,9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205,0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156,5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21,6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92,2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16,8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25"/>
                        </a:lnSpc>
                        <a:spcBef>
                          <a:spcPts val="4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55,8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7">
                <a:tc>
                  <a:txBody>
                    <a:bodyPr/>
                    <a:lstStyle/>
                    <a:p>
                      <a:pPr marL="36195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нт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057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19,2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19,6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834,2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44"/>
                        </a:lnSpc>
                        <a:spcBef>
                          <a:spcPts val="2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142,7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39,7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906">
                <a:tc>
                  <a:txBody>
                    <a:bodyPr/>
                    <a:lstStyle/>
                    <a:p>
                      <a:pPr marL="36195" marR="332740">
                        <a:lnSpc>
                          <a:spcPct val="10000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овые  </a:t>
                      </a:r>
                      <a:r>
                        <a:rPr sz="600" b="1" spc="-95" dirty="0">
                          <a:latin typeface="Arial"/>
                          <a:cs typeface="Arial"/>
                        </a:rPr>
                        <a:t>кровельные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363,1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33,0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14,3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63,6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160,6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22,9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33,6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15,7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18,1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7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600" spc="-114" dirty="0">
                          <a:latin typeface="Microsoft Sans Serif"/>
                          <a:cs typeface="Microsoft Sans Serif"/>
                        </a:rPr>
                        <a:t>ЖБИ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144,0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14,3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40,6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7,0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9,5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923">
                <a:tc>
                  <a:txBody>
                    <a:bodyPr/>
                    <a:lstStyle/>
                    <a:p>
                      <a:pPr marL="36195" marR="2006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Ср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тва  тр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ан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ортир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ания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роме  </a:t>
                      </a:r>
                      <a:r>
                        <a:rPr sz="600" b="1" spc="-95" dirty="0">
                          <a:latin typeface="Arial"/>
                          <a:cs typeface="Arial"/>
                        </a:rPr>
                        <a:t>автомобилей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220,0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69,4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25,6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6670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7,1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8,7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105,3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6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600" spc="-95" dirty="0">
                          <a:latin typeface="Microsoft Sans Serif"/>
                          <a:cs typeface="Microsoft Sans Serif"/>
                        </a:rPr>
                        <a:t>контейнер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200,7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69,1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22,8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7,1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98,9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7">
                <a:tc>
                  <a:txBody>
                    <a:bodyPr/>
                    <a:lstStyle/>
                    <a:p>
                      <a:pPr marL="36195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Лес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ом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уг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148,9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40,0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108,8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966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руг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600" spc="-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6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6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600" dirty="0">
                          <a:latin typeface="Microsoft Sans Serif"/>
                          <a:cs typeface="Microsoft Sans Serif"/>
                        </a:rPr>
                        <a:t>с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140,6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32,2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108,4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962">
                <a:tc>
                  <a:txBody>
                    <a:bodyPr/>
                    <a:lstStyle/>
                    <a:p>
                      <a:pPr marL="36195" marR="3746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лы,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зде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лия 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троит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ром.  </a:t>
                      </a:r>
                      <a:r>
                        <a:rPr sz="600" b="1" spc="-95" dirty="0">
                          <a:latin typeface="Arial"/>
                          <a:cs typeface="Arial"/>
                        </a:rPr>
                        <a:t>производства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114,5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4,3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6,4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7,2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26,2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23,5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3,7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16,5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25,2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marL="36195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Спи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т,</a:t>
                      </a:r>
                      <a:r>
                        <a:rPr sz="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пи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ки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42,6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2,6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3,6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6,7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28,2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marL="71755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600" spc="-90" dirty="0">
                          <a:latin typeface="Microsoft Sans Serif"/>
                          <a:cs typeface="Microsoft Sans Serif"/>
                        </a:rPr>
                        <a:t>пиво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18,6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10,3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978">
                <a:tc>
                  <a:txBody>
                    <a:bodyPr/>
                    <a:lstStyle/>
                    <a:p>
                      <a:pPr marL="36195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600" b="1" spc="-95" dirty="0">
                          <a:latin typeface="Arial"/>
                          <a:cs typeface="Arial"/>
                        </a:rPr>
                        <a:t>прочие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938,8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171,7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3,4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0,6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2,1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50,5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188,7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11,9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9,6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1,2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21,1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44,3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6,1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147,2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75" dirty="0">
                          <a:latin typeface="Arial"/>
                          <a:cs typeface="Arial"/>
                        </a:rPr>
                        <a:t>4,2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19"/>
                        </a:lnSpc>
                        <a:spcBef>
                          <a:spcPts val="50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22,5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26,5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12,2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214,4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5965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ЖД:</a:t>
            </a:r>
            <a:r>
              <a:rPr spc="375" dirty="0"/>
              <a:t> </a:t>
            </a:r>
            <a:r>
              <a:rPr spc="-190" dirty="0"/>
              <a:t>топ-15</a:t>
            </a:r>
            <a:r>
              <a:rPr spc="-105" dirty="0"/>
              <a:t> </a:t>
            </a:r>
            <a:r>
              <a:rPr spc="-190" dirty="0"/>
              <a:t>регионов,</a:t>
            </a:r>
            <a:r>
              <a:rPr spc="-110" dirty="0"/>
              <a:t> </a:t>
            </a:r>
            <a:r>
              <a:rPr spc="-225" dirty="0"/>
              <a:t>из</a:t>
            </a:r>
            <a:r>
              <a:rPr spc="-100" dirty="0"/>
              <a:t> </a:t>
            </a:r>
            <a:r>
              <a:rPr spc="-210" dirty="0"/>
              <a:t>которых</a:t>
            </a:r>
            <a:r>
              <a:rPr spc="-75" dirty="0"/>
              <a:t> </a:t>
            </a:r>
            <a:r>
              <a:rPr spc="-200" dirty="0"/>
              <a:t>ввозят</a:t>
            </a:r>
            <a:r>
              <a:rPr spc="-95" dirty="0"/>
              <a:t> </a:t>
            </a:r>
            <a:r>
              <a:rPr spc="-210" dirty="0"/>
              <a:t>грузы</a:t>
            </a:r>
            <a:r>
              <a:rPr spc="-70" dirty="0"/>
              <a:t> </a:t>
            </a:r>
            <a:r>
              <a:rPr spc="-190" dirty="0"/>
              <a:t>в</a:t>
            </a:r>
            <a:r>
              <a:rPr spc="-85" dirty="0"/>
              <a:t> </a:t>
            </a:r>
            <a:r>
              <a:rPr spc="-195" dirty="0"/>
              <a:t>Югру*,</a:t>
            </a:r>
            <a:r>
              <a:rPr spc="-65" dirty="0"/>
              <a:t> </a:t>
            </a:r>
            <a:r>
              <a:rPr spc="-204" dirty="0"/>
              <a:t>2023</a:t>
            </a:r>
          </a:p>
        </p:txBody>
      </p:sp>
      <p:sp>
        <p:nvSpPr>
          <p:cNvPr id="4" name="object 4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96400" y="228600"/>
            <a:ext cx="25539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4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Arial"/>
                <a:cs typeface="Arial"/>
              </a:rPr>
              <a:t>613,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585858"/>
                </a:solidFill>
                <a:latin typeface="Arial"/>
                <a:cs typeface="Arial"/>
              </a:rPr>
              <a:t>тонн</a:t>
            </a:r>
            <a:endParaRPr sz="1000" dirty="0">
              <a:latin typeface="Arial"/>
              <a:cs typeface="Arial"/>
            </a:endParaRPr>
          </a:p>
          <a:p>
            <a:pPr marL="19685">
              <a:lnSpc>
                <a:spcPts val="1280"/>
              </a:lnSpc>
            </a:pPr>
            <a:r>
              <a:rPr sz="11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1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дл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1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еорие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ци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водн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ый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ра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порт</a:t>
            </a:r>
            <a:endParaRPr sz="1100" dirty="0">
              <a:latin typeface="Microsoft Sans Serif"/>
              <a:cs typeface="Microsoft Sans Serif"/>
            </a:endParaRPr>
          </a:p>
          <a:p>
            <a:pPr marL="22225">
              <a:lnSpc>
                <a:spcPct val="100000"/>
              </a:lnSpc>
              <a:spcBef>
                <a:spcPts val="80"/>
              </a:spcBef>
            </a:pPr>
            <a:r>
              <a:rPr sz="700" spc="-55" dirty="0">
                <a:solidFill>
                  <a:srgbClr val="A6A6A6"/>
                </a:solidFill>
                <a:latin typeface="Microsoft Sans Serif"/>
                <a:cs typeface="Microsoft Sans Serif"/>
              </a:rPr>
              <a:t>*</a:t>
            </a:r>
            <a:r>
              <a:rPr sz="700" spc="-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О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</a:t>
            </a:r>
            <a:r>
              <a:rPr sz="700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ра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нс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п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ор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на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я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ег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р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аци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я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»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19971" y="394715"/>
            <a:ext cx="280670" cy="335280"/>
          </a:xfrm>
          <a:custGeom>
            <a:avLst/>
            <a:gdLst/>
            <a:ahLst/>
            <a:cxnLst/>
            <a:rect l="l" t="t" r="r" b="b"/>
            <a:pathLst>
              <a:path w="280670" h="335280">
                <a:moveTo>
                  <a:pt x="280416" y="0"/>
                </a:moveTo>
                <a:lnTo>
                  <a:pt x="0" y="0"/>
                </a:lnTo>
                <a:lnTo>
                  <a:pt x="0" y="335279"/>
                </a:lnTo>
                <a:lnTo>
                  <a:pt x="280416" y="335279"/>
                </a:lnTo>
                <a:lnTo>
                  <a:pt x="280416" y="0"/>
                </a:lnTo>
                <a:close/>
              </a:path>
            </a:pathLst>
          </a:custGeom>
          <a:solidFill>
            <a:srgbClr val="009A4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12</a:t>
            </a:fld>
            <a:endParaRPr spc="-8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582400" y="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12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43890" y="900696"/>
          <a:ext cx="11556360" cy="5550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805"/>
                <a:gridCol w="473709"/>
                <a:gridCol w="464819"/>
                <a:gridCol w="462280"/>
                <a:gridCol w="462280"/>
                <a:gridCol w="462280"/>
                <a:gridCol w="495935"/>
                <a:gridCol w="461645"/>
                <a:gridCol w="461645"/>
                <a:gridCol w="459739"/>
                <a:gridCol w="510539"/>
                <a:gridCol w="440689"/>
                <a:gridCol w="440690"/>
                <a:gridCol w="440690"/>
                <a:gridCol w="440690"/>
                <a:gridCol w="440690"/>
                <a:gridCol w="440690"/>
                <a:gridCol w="440690"/>
                <a:gridCol w="653415"/>
                <a:gridCol w="650240"/>
                <a:gridCol w="654050"/>
                <a:gridCol w="438150"/>
              </a:tblGrid>
              <a:tr h="128892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156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адное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равл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ет</a:t>
                      </a:r>
                      <a:r>
                        <a:rPr sz="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ам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1905" algn="ctr">
                        <a:lnSpc>
                          <a:spcPts val="915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ски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ссе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87020" marR="46990" indent="-231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Восто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чн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равл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ет  д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ам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Прочие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6096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3675" marR="40005" indent="-14478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Уй,</a:t>
                      </a:r>
                      <a:r>
                        <a:rPr sz="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Миасс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(не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судох.)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7112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Тоб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л,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Исеть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(не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судох.)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55880" algn="ctr">
                        <a:lnSpc>
                          <a:spcPts val="960"/>
                        </a:lnSpc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Тавда,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Тобол,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Исеть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(не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вит)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1755" marR="64135" indent="53340">
                        <a:lnSpc>
                          <a:spcPct val="100000"/>
                        </a:lnSpc>
                      </a:pP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Обь,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2550" marR="73660" indent="54610">
                        <a:lnSpc>
                          <a:spcPct val="100000"/>
                        </a:lnSpc>
                      </a:pPr>
                      <a:r>
                        <a:rPr sz="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 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2550" marR="64135" indent="-1079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2550" marR="63500" indent="-1079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Иртыш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2550" marR="73660" indent="30480">
                        <a:lnSpc>
                          <a:spcPct val="100000"/>
                        </a:lnSpc>
                      </a:pPr>
                      <a:r>
                        <a:rPr sz="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Томь 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50800" marR="43815" indent="63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Обь,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Бия,  Кат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нь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Томь 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63995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2395" marR="42545" indent="-6413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Баш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орт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остан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7155" marR="42545" indent="-4762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Пермс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й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рай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05104" marR="38100" indent="-16192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  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2395" marR="27305" indent="-7620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нинг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9539" marR="36830" indent="-8572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Ниж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4610" marR="46990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Крас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од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арский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край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1920" marR="41275" indent="-7366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нб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 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82880" marR="29209" indent="-14478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Ростов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87325" marR="42545" indent="-13716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Челяби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нс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3990" marR="25400" indent="-13716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Кург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3505" marR="29845" indent="-6731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Сверд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Югра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6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ЯНАО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3990" marR="24765" indent="-13716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Омская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30175" marR="30480" indent="-88900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Кемер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 </a:t>
                      </a: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0640" indent="-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Томская,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Новос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рс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 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ая,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04139" marR="9715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Алт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ки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 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край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27940" indent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Бурятия,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Приморский, </a:t>
                      </a:r>
                      <a:r>
                        <a:rPr sz="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аб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й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8419" marR="47625" indent="-635" algn="ctr">
                        <a:lnSpc>
                          <a:spcPct val="100000"/>
                        </a:lnSpc>
                      </a:pPr>
                      <a:r>
                        <a:rPr sz="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Иркутская, </a:t>
                      </a: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Крас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оя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й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рай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226822"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регио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ов</a:t>
                      </a:r>
                      <a:r>
                        <a:rPr sz="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объему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вв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груз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922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8370,8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379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301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220"/>
                        </a:lnSpc>
                      </a:pPr>
                      <a:r>
                        <a:rPr sz="6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982,8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887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1346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758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474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461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126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948,5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671,9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623,3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306,9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121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257,4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2B70D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353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174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364,8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579,7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363,9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207,8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35"/>
                        </a:lnSpc>
                        <a:spcBef>
                          <a:spcPts val="20"/>
                        </a:spcBef>
                      </a:pPr>
                      <a:r>
                        <a:rPr sz="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258,3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960"/>
                        </a:lnSpc>
                      </a:pPr>
                      <a:r>
                        <a:rPr sz="6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697,5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960"/>
                        </a:lnSpc>
                      </a:pPr>
                      <a:r>
                        <a:rPr sz="6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285,3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12770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36195" marR="245110">
                        <a:lnSpc>
                          <a:spcPts val="10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Газ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эне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ге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че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кие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ты</a:t>
                      </a:r>
                      <a:r>
                        <a:rPr sz="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357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,7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501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,4</a:t>
                      </a: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643,0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306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875,1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522,1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576,0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68,5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68,5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326,8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16,1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44,7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33,2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168,2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13,9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112,9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118,3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37,9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919,2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4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трои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ль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295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49,5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97,1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278,9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946,9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19,4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390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26,7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54,6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8,3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269,2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473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тлые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651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98,5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199,3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59,2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248,8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12,4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77,3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50,6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57,5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219,4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7,7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258,0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535,9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258,5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207,8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190,3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21,9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70,3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400,0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121,5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556,3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46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Про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че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ллов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179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8,7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7,5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374,1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39,6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157,1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182,4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859,7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134,3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33,8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8,5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301,4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36195">
                        <a:lnSpc>
                          <a:spcPts val="99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Сырье</a:t>
                      </a:r>
                      <a:r>
                        <a:rPr sz="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мин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ль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ое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36195">
                        <a:lnSpc>
                          <a:spcPts val="950"/>
                        </a:lnSpc>
                      </a:pPr>
                      <a:r>
                        <a:rPr sz="600" b="1" spc="-100" dirty="0">
                          <a:latin typeface="Arial"/>
                          <a:cs typeface="Arial"/>
                        </a:rPr>
                        <a:t>промышленное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481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225,3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13,0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175,5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212,8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436,2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62,9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332,6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6">
                <a:tc>
                  <a:txBody>
                    <a:bodyPr/>
                    <a:lstStyle/>
                    <a:p>
                      <a:pPr marL="36195">
                        <a:lnSpc>
                          <a:spcPts val="96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нт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057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19,2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19,6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834,2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142,7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39,7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906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че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492,8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147,4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258,8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36195" marR="251460">
                        <a:lnSpc>
                          <a:spcPts val="10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овые  </a:t>
                      </a:r>
                      <a:r>
                        <a:rPr sz="600" b="1" spc="-95" dirty="0">
                          <a:latin typeface="Arial"/>
                          <a:cs typeface="Arial"/>
                        </a:rPr>
                        <a:t>кровельные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408,3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14,3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33,0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9,0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63,6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160,8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45,8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33,6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9,5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017">
                <a:tc>
                  <a:txBody>
                    <a:bodyPr/>
                    <a:lstStyle/>
                    <a:p>
                      <a:pPr marL="36195">
                        <a:lnSpc>
                          <a:spcPts val="96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Лес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ом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уг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332,8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47,9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217,6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5,4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marL="36195" marR="34290">
                        <a:lnSpc>
                          <a:spcPct val="10000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Прод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укц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ия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пил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  и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вод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а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b="1" spc="-85" dirty="0">
                          <a:latin typeface="Arial"/>
                          <a:cs typeface="Arial"/>
                        </a:rPr>
                        <a:t>266,9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84,1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36,4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117,2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19,7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924">
                <a:tc>
                  <a:txBody>
                    <a:bodyPr/>
                    <a:lstStyle/>
                    <a:p>
                      <a:pPr marL="36195" marR="1193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Ср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тва  тр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ан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ортир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ания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роме  </a:t>
                      </a:r>
                      <a:r>
                        <a:rPr sz="600" b="1" spc="-95" dirty="0">
                          <a:latin typeface="Arial"/>
                          <a:cs typeface="Arial"/>
                        </a:rPr>
                        <a:t>автомобилей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240,0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73,8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25,8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6670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7,1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5400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11,1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8,2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5400" algn="r">
                        <a:lnSpc>
                          <a:spcPct val="100000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102,9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36195" marR="122555">
                        <a:lnSpc>
                          <a:spcPts val="1019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лы,</a:t>
                      </a:r>
                      <a:r>
                        <a:rPr sz="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зде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лия 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тоит.</a:t>
                      </a:r>
                      <a:r>
                        <a:rPr sz="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ром.</a:t>
                      </a:r>
                      <a:r>
                        <a:rPr sz="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вод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а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114,5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7,2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14,6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6,4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26,2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23,5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16,5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96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00" b="1" spc="-1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ров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др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ина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600" b="1" spc="-95" dirty="0">
                          <a:latin typeface="Arial"/>
                          <a:cs typeface="Arial"/>
                        </a:rPr>
                        <a:t>топливная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57,4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41,3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5400" algn="r">
                        <a:lnSpc>
                          <a:spcPct val="100000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16,1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marL="36195">
                        <a:lnSpc>
                          <a:spcPts val="965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Изд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лия</a:t>
                      </a:r>
                      <a:r>
                        <a:rPr sz="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др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ес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ны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5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51,9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5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65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43,7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5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5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1,6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5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65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5,6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marL="36195">
                        <a:lnSpc>
                          <a:spcPts val="969"/>
                        </a:lnSpc>
                      </a:pPr>
                      <a:r>
                        <a:rPr sz="600" b="1" spc="-95" dirty="0">
                          <a:latin typeface="Arial"/>
                          <a:cs typeface="Arial"/>
                        </a:rPr>
                        <a:t>прочие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935,0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54,0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170,7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17,7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14,2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12,1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9,7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18,8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150,2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69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5,5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20,7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33,1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EADA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43,2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R w="9525">
                      <a:solidFill>
                        <a:srgbClr val="58585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10,6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585858"/>
                      </a:solidFill>
                      <a:prstDash val="solid"/>
                    </a:lnL>
                    <a:lnR w="12700">
                      <a:solidFill>
                        <a:srgbClr val="21277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969"/>
                        </a:lnSpc>
                      </a:pP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337,4</a:t>
                      </a:r>
                      <a:endParaRPr sz="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21277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6586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ЖД: </a:t>
            </a:r>
            <a:r>
              <a:rPr spc="-160" dirty="0"/>
              <a:t> </a:t>
            </a:r>
            <a:r>
              <a:rPr spc="-170" dirty="0"/>
              <a:t>т</a:t>
            </a:r>
            <a:r>
              <a:rPr spc="-200" dirty="0"/>
              <a:t>о</a:t>
            </a:r>
            <a:r>
              <a:rPr spc="-235" dirty="0"/>
              <a:t>п</a:t>
            </a:r>
            <a:r>
              <a:rPr spc="-114" dirty="0"/>
              <a:t>-</a:t>
            </a:r>
            <a:r>
              <a:rPr spc="-204" dirty="0"/>
              <a:t>1</a:t>
            </a:r>
            <a:r>
              <a:rPr spc="-200" dirty="0"/>
              <a:t>5</a:t>
            </a:r>
            <a:r>
              <a:rPr spc="-105" dirty="0"/>
              <a:t> </a:t>
            </a:r>
            <a:r>
              <a:rPr spc="-200" dirty="0"/>
              <a:t>регионо</a:t>
            </a:r>
            <a:r>
              <a:rPr spc="-190" dirty="0"/>
              <a:t>в</a:t>
            </a:r>
            <a:r>
              <a:rPr spc="-114" dirty="0"/>
              <a:t>-</a:t>
            </a:r>
            <a:r>
              <a:rPr spc="-204" dirty="0"/>
              <a:t>партнеро</a:t>
            </a:r>
            <a:r>
              <a:rPr spc="-195" dirty="0"/>
              <a:t>в</a:t>
            </a:r>
            <a:r>
              <a:rPr spc="-125" dirty="0"/>
              <a:t> </a:t>
            </a:r>
            <a:r>
              <a:rPr spc="-220" dirty="0"/>
              <a:t>п</a:t>
            </a:r>
            <a:r>
              <a:rPr spc="-215" dirty="0"/>
              <a:t>о</a:t>
            </a:r>
            <a:r>
              <a:rPr spc="-80" dirty="0"/>
              <a:t> </a:t>
            </a:r>
            <a:r>
              <a:rPr spc="-235" dirty="0"/>
              <a:t>п</a:t>
            </a:r>
            <a:r>
              <a:rPr spc="-220" dirty="0"/>
              <a:t>еревозк</a:t>
            </a:r>
            <a:r>
              <a:rPr spc="-225" dirty="0"/>
              <a:t>е</a:t>
            </a:r>
            <a:r>
              <a:rPr spc="-100" dirty="0"/>
              <a:t> </a:t>
            </a:r>
            <a:r>
              <a:rPr spc="-185" dirty="0"/>
              <a:t>гр</a:t>
            </a:r>
            <a:r>
              <a:rPr spc="-200" dirty="0"/>
              <a:t>у</a:t>
            </a:r>
            <a:r>
              <a:rPr spc="-220" dirty="0"/>
              <a:t>зо</a:t>
            </a:r>
            <a:r>
              <a:rPr spc="-215" dirty="0"/>
              <a:t>в</a:t>
            </a:r>
            <a:r>
              <a:rPr spc="-80" dirty="0"/>
              <a:t> </a:t>
            </a:r>
            <a:r>
              <a:rPr spc="-190" dirty="0"/>
              <a:t>в</a:t>
            </a:r>
            <a:r>
              <a:rPr spc="-85" dirty="0"/>
              <a:t> </a:t>
            </a:r>
            <a:r>
              <a:rPr spc="-245" dirty="0"/>
              <a:t>Югр</a:t>
            </a:r>
            <a:r>
              <a:rPr spc="-215" dirty="0"/>
              <a:t>е</a:t>
            </a:r>
            <a:r>
              <a:rPr spc="-120" dirty="0"/>
              <a:t>*,</a:t>
            </a:r>
            <a:r>
              <a:rPr spc="-75" dirty="0"/>
              <a:t> </a:t>
            </a:r>
            <a:r>
              <a:rPr spc="-210" dirty="0"/>
              <a:t>2</a:t>
            </a:r>
            <a:r>
              <a:rPr spc="-204" dirty="0"/>
              <a:t>023</a:t>
            </a:r>
          </a:p>
        </p:txBody>
      </p:sp>
      <p:sp>
        <p:nvSpPr>
          <p:cNvPr id="4" name="object 4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44659" y="355853"/>
            <a:ext cx="25539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4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Arial"/>
                <a:cs typeface="Arial"/>
              </a:rPr>
              <a:t>402,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4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585858"/>
                </a:solidFill>
                <a:latin typeface="Arial"/>
                <a:cs typeface="Arial"/>
              </a:rPr>
              <a:t>тонн</a:t>
            </a:r>
            <a:endParaRPr sz="1000" dirty="0">
              <a:latin typeface="Arial"/>
              <a:cs typeface="Arial"/>
            </a:endParaRPr>
          </a:p>
          <a:p>
            <a:pPr marL="19685">
              <a:lnSpc>
                <a:spcPts val="1280"/>
              </a:lnSpc>
            </a:pPr>
            <a:r>
              <a:rPr sz="11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1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дл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1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еорие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ци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водн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ый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ра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порт</a:t>
            </a:r>
            <a:endParaRPr sz="1100" dirty="0">
              <a:latin typeface="Microsoft Sans Serif"/>
              <a:cs typeface="Microsoft Sans Serif"/>
            </a:endParaRPr>
          </a:p>
          <a:p>
            <a:pPr marL="22225">
              <a:lnSpc>
                <a:spcPct val="100000"/>
              </a:lnSpc>
              <a:spcBef>
                <a:spcPts val="80"/>
              </a:spcBef>
            </a:pPr>
            <a:r>
              <a:rPr sz="700" spc="-55" dirty="0">
                <a:solidFill>
                  <a:srgbClr val="A6A6A6"/>
                </a:solidFill>
                <a:latin typeface="Microsoft Sans Serif"/>
                <a:cs typeface="Microsoft Sans Serif"/>
              </a:rPr>
              <a:t>*</a:t>
            </a:r>
            <a:r>
              <a:rPr sz="700" spc="-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О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</a:t>
            </a:r>
            <a:r>
              <a:rPr sz="700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ра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нс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п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ор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на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я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ег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р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аци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я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»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19971" y="394715"/>
            <a:ext cx="280670" cy="335280"/>
          </a:xfrm>
          <a:custGeom>
            <a:avLst/>
            <a:gdLst/>
            <a:ahLst/>
            <a:cxnLst/>
            <a:rect l="l" t="t" r="r" b="b"/>
            <a:pathLst>
              <a:path w="280670" h="335280">
                <a:moveTo>
                  <a:pt x="280416" y="0"/>
                </a:moveTo>
                <a:lnTo>
                  <a:pt x="0" y="0"/>
                </a:lnTo>
                <a:lnTo>
                  <a:pt x="0" y="335279"/>
                </a:lnTo>
                <a:lnTo>
                  <a:pt x="280416" y="335279"/>
                </a:lnTo>
                <a:lnTo>
                  <a:pt x="280416" y="0"/>
                </a:lnTo>
                <a:close/>
              </a:path>
            </a:pathLst>
          </a:custGeom>
          <a:solidFill>
            <a:srgbClr val="009A4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13</a:t>
            </a:fld>
            <a:endParaRPr spc="-8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582400" y="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3731" y="4468367"/>
            <a:ext cx="451484" cy="48895"/>
          </a:xfrm>
          <a:custGeom>
            <a:avLst/>
            <a:gdLst/>
            <a:ahLst/>
            <a:cxnLst/>
            <a:rect l="l" t="t" r="r" b="b"/>
            <a:pathLst>
              <a:path w="451484" h="48895">
                <a:moveTo>
                  <a:pt x="451103" y="0"/>
                </a:moveTo>
                <a:lnTo>
                  <a:pt x="0" y="0"/>
                </a:lnTo>
                <a:lnTo>
                  <a:pt x="0" y="48767"/>
                </a:lnTo>
                <a:lnTo>
                  <a:pt x="451103" y="48767"/>
                </a:lnTo>
                <a:lnTo>
                  <a:pt x="451103" y="0"/>
                </a:lnTo>
                <a:close/>
              </a:path>
            </a:pathLst>
          </a:custGeom>
          <a:solidFill>
            <a:srgbClr val="009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80019" y="4169664"/>
            <a:ext cx="451484" cy="22860"/>
          </a:xfrm>
          <a:custGeom>
            <a:avLst/>
            <a:gdLst/>
            <a:ahLst/>
            <a:cxnLst/>
            <a:rect l="l" t="t" r="r" b="b"/>
            <a:pathLst>
              <a:path w="451484" h="22860">
                <a:moveTo>
                  <a:pt x="451103" y="0"/>
                </a:moveTo>
                <a:lnTo>
                  <a:pt x="0" y="0"/>
                </a:lnTo>
                <a:lnTo>
                  <a:pt x="0" y="22860"/>
                </a:lnTo>
                <a:lnTo>
                  <a:pt x="451103" y="22860"/>
                </a:lnTo>
                <a:lnTo>
                  <a:pt x="45110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3731" y="4453128"/>
            <a:ext cx="451484" cy="15240"/>
          </a:xfrm>
          <a:custGeom>
            <a:avLst/>
            <a:gdLst/>
            <a:ahLst/>
            <a:cxnLst/>
            <a:rect l="l" t="t" r="r" b="b"/>
            <a:pathLst>
              <a:path w="451484" h="15239">
                <a:moveTo>
                  <a:pt x="451103" y="0"/>
                </a:moveTo>
                <a:lnTo>
                  <a:pt x="0" y="0"/>
                </a:lnTo>
                <a:lnTo>
                  <a:pt x="0" y="15240"/>
                </a:lnTo>
                <a:lnTo>
                  <a:pt x="451103" y="15240"/>
                </a:lnTo>
                <a:lnTo>
                  <a:pt x="45110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80019" y="4158996"/>
            <a:ext cx="451484" cy="10795"/>
          </a:xfrm>
          <a:custGeom>
            <a:avLst/>
            <a:gdLst/>
            <a:ahLst/>
            <a:cxnLst/>
            <a:rect l="l" t="t" r="r" b="b"/>
            <a:pathLst>
              <a:path w="451484" h="10795">
                <a:moveTo>
                  <a:pt x="451103" y="0"/>
                </a:moveTo>
                <a:lnTo>
                  <a:pt x="0" y="0"/>
                </a:lnTo>
                <a:lnTo>
                  <a:pt x="0" y="10667"/>
                </a:lnTo>
                <a:lnTo>
                  <a:pt x="451103" y="10667"/>
                </a:lnTo>
                <a:lnTo>
                  <a:pt x="4511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3731" y="4442459"/>
            <a:ext cx="451484" cy="10795"/>
          </a:xfrm>
          <a:custGeom>
            <a:avLst/>
            <a:gdLst/>
            <a:ahLst/>
            <a:cxnLst/>
            <a:rect l="l" t="t" r="r" b="b"/>
            <a:pathLst>
              <a:path w="451484" h="10795">
                <a:moveTo>
                  <a:pt x="451103" y="0"/>
                </a:moveTo>
                <a:lnTo>
                  <a:pt x="0" y="0"/>
                </a:lnTo>
                <a:lnTo>
                  <a:pt x="0" y="10667"/>
                </a:lnTo>
                <a:lnTo>
                  <a:pt x="451103" y="10667"/>
                </a:lnTo>
                <a:lnTo>
                  <a:pt x="4511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2192" y="5562600"/>
            <a:ext cx="1489075" cy="0"/>
          </a:xfrm>
          <a:custGeom>
            <a:avLst/>
            <a:gdLst/>
            <a:ahLst/>
            <a:cxnLst/>
            <a:rect l="l" t="t" r="r" b="b"/>
            <a:pathLst>
              <a:path w="1489075">
                <a:moveTo>
                  <a:pt x="0" y="0"/>
                </a:moveTo>
                <a:lnTo>
                  <a:pt x="14889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80019" y="4317491"/>
            <a:ext cx="451484" cy="1240790"/>
          </a:xfrm>
          <a:prstGeom prst="rect">
            <a:avLst/>
          </a:prstGeom>
          <a:solidFill>
            <a:srgbClr val="21277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</a:pP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82%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3731" y="4517135"/>
            <a:ext cx="451484" cy="1040765"/>
          </a:xfrm>
          <a:prstGeom prst="rect">
            <a:avLst/>
          </a:prstGeom>
          <a:solidFill>
            <a:srgbClr val="21277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  <a:spcBef>
                <a:spcPts val="5"/>
              </a:spcBef>
            </a:pP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69%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0019" y="4192523"/>
            <a:ext cx="451484" cy="125095"/>
          </a:xfrm>
          <a:prstGeom prst="rect">
            <a:avLst/>
          </a:prstGeom>
          <a:solidFill>
            <a:srgbClr val="009A4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40"/>
              </a:lnSpc>
            </a:pPr>
            <a:r>
              <a:rPr sz="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8%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80019" y="4047744"/>
            <a:ext cx="451484" cy="11176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75"/>
              </a:lnSpc>
            </a:pPr>
            <a:r>
              <a:rPr sz="8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7%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3731" y="4047744"/>
            <a:ext cx="451484" cy="39497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</a:pPr>
            <a:r>
              <a:rPr sz="8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26%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0543" y="5605068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8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45143" y="5605068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16568" y="415137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816" y="0"/>
                </a:moveTo>
                <a:lnTo>
                  <a:pt x="0" y="0"/>
                </a:lnTo>
                <a:lnTo>
                  <a:pt x="0" y="51816"/>
                </a:lnTo>
                <a:lnTo>
                  <a:pt x="51816" y="51816"/>
                </a:lnTo>
                <a:lnTo>
                  <a:pt x="5181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77908" y="4095953"/>
            <a:ext cx="651892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ро</a:t>
            </a:r>
            <a:r>
              <a:rPr sz="10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ч</a:t>
            </a: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ие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16568" y="4381500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816" y="0"/>
                </a:moveTo>
                <a:lnTo>
                  <a:pt x="0" y="0"/>
                </a:lnTo>
                <a:lnTo>
                  <a:pt x="0" y="51816"/>
                </a:lnTo>
                <a:lnTo>
                  <a:pt x="51816" y="51816"/>
                </a:lnTo>
                <a:lnTo>
                  <a:pt x="518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77908" y="4327397"/>
            <a:ext cx="1032892" cy="45845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4700"/>
              </a:lnSpc>
              <a:spcBef>
                <a:spcPts val="155"/>
              </a:spcBef>
            </a:pPr>
            <a:r>
              <a:rPr sz="10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уголь, </a:t>
            </a:r>
            <a:r>
              <a:rPr sz="10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0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ф</a:t>
            </a:r>
            <a:r>
              <a:rPr sz="10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0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род</a:t>
            </a:r>
            <a:r>
              <a:rPr sz="10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0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кты  </a:t>
            </a: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лесные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16568" y="461314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816" y="0"/>
                </a:moveTo>
                <a:lnTo>
                  <a:pt x="0" y="0"/>
                </a:lnTo>
                <a:lnTo>
                  <a:pt x="0" y="51815"/>
                </a:lnTo>
                <a:lnTo>
                  <a:pt x="51816" y="51815"/>
                </a:lnTo>
                <a:lnTo>
                  <a:pt x="5181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16568" y="484327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816" y="0"/>
                </a:moveTo>
                <a:lnTo>
                  <a:pt x="0" y="0"/>
                </a:lnTo>
                <a:lnTo>
                  <a:pt x="0" y="51815"/>
                </a:lnTo>
                <a:lnTo>
                  <a:pt x="51816" y="51815"/>
                </a:lnTo>
                <a:lnTo>
                  <a:pt x="51816" y="0"/>
                </a:lnTo>
                <a:close/>
              </a:path>
            </a:pathLst>
          </a:custGeom>
          <a:solidFill>
            <a:srgbClr val="009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77908" y="4789423"/>
            <a:ext cx="133769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ч</a:t>
            </a: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ер</a:t>
            </a:r>
            <a:r>
              <a:rPr sz="10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0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ые</a:t>
            </a:r>
            <a:r>
              <a:rPr sz="10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0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аллы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16568" y="5074920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816" y="0"/>
                </a:moveTo>
                <a:lnTo>
                  <a:pt x="0" y="0"/>
                </a:lnTo>
                <a:lnTo>
                  <a:pt x="0" y="51815"/>
                </a:lnTo>
                <a:lnTo>
                  <a:pt x="51816" y="51815"/>
                </a:lnTo>
                <a:lnTo>
                  <a:pt x="51816" y="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177908" y="5020183"/>
            <a:ext cx="126149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строительны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endParaRPr sz="800" dirty="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86065" y="3387852"/>
            <a:ext cx="4365625" cy="2198370"/>
            <a:chOff x="1286065" y="3387852"/>
            <a:chExt cx="4365625" cy="2198370"/>
          </a:xfrm>
        </p:grpSpPr>
        <p:sp>
          <p:nvSpPr>
            <p:cNvPr id="25" name="object 25"/>
            <p:cNvSpPr/>
            <p:nvPr/>
          </p:nvSpPr>
          <p:spPr>
            <a:xfrm>
              <a:off x="1726691" y="3811524"/>
              <a:ext cx="3484245" cy="1734820"/>
            </a:xfrm>
            <a:custGeom>
              <a:avLst/>
              <a:gdLst/>
              <a:ahLst/>
              <a:cxnLst/>
              <a:rect l="l" t="t" r="r" b="b"/>
              <a:pathLst>
                <a:path w="3484245" h="1734820">
                  <a:moveTo>
                    <a:pt x="0" y="0"/>
                  </a:moveTo>
                  <a:lnTo>
                    <a:pt x="0" y="1734312"/>
                  </a:lnTo>
                  <a:lnTo>
                    <a:pt x="3483863" y="1734312"/>
                  </a:lnTo>
                  <a:lnTo>
                    <a:pt x="3483863" y="635507"/>
                  </a:lnTo>
                  <a:lnTo>
                    <a:pt x="2613660" y="48768"/>
                  </a:lnTo>
                  <a:lnTo>
                    <a:pt x="1741932" y="798576"/>
                  </a:lnTo>
                  <a:lnTo>
                    <a:pt x="871727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6691" y="3637788"/>
              <a:ext cx="3484245" cy="972819"/>
            </a:xfrm>
            <a:custGeom>
              <a:avLst/>
              <a:gdLst/>
              <a:ahLst/>
              <a:cxnLst/>
              <a:rect l="l" t="t" r="r" b="b"/>
              <a:pathLst>
                <a:path w="3484245" h="972820">
                  <a:moveTo>
                    <a:pt x="0" y="0"/>
                  </a:moveTo>
                  <a:lnTo>
                    <a:pt x="0" y="173736"/>
                  </a:lnTo>
                  <a:lnTo>
                    <a:pt x="871727" y="181356"/>
                  </a:lnTo>
                  <a:lnTo>
                    <a:pt x="1741932" y="972312"/>
                  </a:lnTo>
                  <a:lnTo>
                    <a:pt x="2613660" y="222504"/>
                  </a:lnTo>
                  <a:lnTo>
                    <a:pt x="3483863" y="809244"/>
                  </a:lnTo>
                  <a:lnTo>
                    <a:pt x="3483863" y="755904"/>
                  </a:lnTo>
                  <a:lnTo>
                    <a:pt x="2613660" y="176784"/>
                  </a:lnTo>
                  <a:lnTo>
                    <a:pt x="1741932" y="922019"/>
                  </a:lnTo>
                  <a:lnTo>
                    <a:pt x="871727" y="128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26691" y="3605784"/>
              <a:ext cx="3484245" cy="954405"/>
            </a:xfrm>
            <a:custGeom>
              <a:avLst/>
              <a:gdLst/>
              <a:ahLst/>
              <a:cxnLst/>
              <a:rect l="l" t="t" r="r" b="b"/>
              <a:pathLst>
                <a:path w="3484245" h="954404">
                  <a:moveTo>
                    <a:pt x="0" y="0"/>
                  </a:moveTo>
                  <a:lnTo>
                    <a:pt x="0" y="32003"/>
                  </a:lnTo>
                  <a:lnTo>
                    <a:pt x="871727" y="160019"/>
                  </a:lnTo>
                  <a:lnTo>
                    <a:pt x="1741932" y="954023"/>
                  </a:lnTo>
                  <a:lnTo>
                    <a:pt x="2613660" y="208787"/>
                  </a:lnTo>
                  <a:lnTo>
                    <a:pt x="3483863" y="787907"/>
                  </a:lnTo>
                  <a:lnTo>
                    <a:pt x="3483863" y="772667"/>
                  </a:lnTo>
                  <a:lnTo>
                    <a:pt x="2613660" y="188975"/>
                  </a:lnTo>
                  <a:lnTo>
                    <a:pt x="1741932" y="938783"/>
                  </a:lnTo>
                  <a:lnTo>
                    <a:pt x="871727" y="149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6691" y="3601212"/>
              <a:ext cx="3484245" cy="943610"/>
            </a:xfrm>
            <a:custGeom>
              <a:avLst/>
              <a:gdLst/>
              <a:ahLst/>
              <a:cxnLst/>
              <a:rect l="l" t="t" r="r" b="b"/>
              <a:pathLst>
                <a:path w="3484245" h="943610">
                  <a:moveTo>
                    <a:pt x="0" y="0"/>
                  </a:moveTo>
                  <a:lnTo>
                    <a:pt x="0" y="4572"/>
                  </a:lnTo>
                  <a:lnTo>
                    <a:pt x="871727" y="153924"/>
                  </a:lnTo>
                  <a:lnTo>
                    <a:pt x="1741932" y="943356"/>
                  </a:lnTo>
                  <a:lnTo>
                    <a:pt x="2613660" y="193548"/>
                  </a:lnTo>
                  <a:lnTo>
                    <a:pt x="3483863" y="777239"/>
                  </a:lnTo>
                  <a:lnTo>
                    <a:pt x="3483863" y="768095"/>
                  </a:lnTo>
                  <a:lnTo>
                    <a:pt x="2613660" y="184404"/>
                  </a:lnTo>
                  <a:lnTo>
                    <a:pt x="1741932" y="934212"/>
                  </a:lnTo>
                  <a:lnTo>
                    <a:pt x="871727" y="14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6691" y="3593592"/>
              <a:ext cx="3484245" cy="942340"/>
            </a:xfrm>
            <a:custGeom>
              <a:avLst/>
              <a:gdLst/>
              <a:ahLst/>
              <a:cxnLst/>
              <a:rect l="l" t="t" r="r" b="b"/>
              <a:pathLst>
                <a:path w="3484245" h="942339">
                  <a:moveTo>
                    <a:pt x="0" y="0"/>
                  </a:moveTo>
                  <a:lnTo>
                    <a:pt x="0" y="7620"/>
                  </a:lnTo>
                  <a:lnTo>
                    <a:pt x="871727" y="153924"/>
                  </a:lnTo>
                  <a:lnTo>
                    <a:pt x="1741932" y="941832"/>
                  </a:lnTo>
                  <a:lnTo>
                    <a:pt x="1747247" y="937260"/>
                  </a:lnTo>
                  <a:lnTo>
                    <a:pt x="1741932" y="937260"/>
                  </a:lnTo>
                  <a:lnTo>
                    <a:pt x="871727" y="150876"/>
                  </a:lnTo>
                  <a:lnTo>
                    <a:pt x="0" y="0"/>
                  </a:lnTo>
                  <a:close/>
                </a:path>
                <a:path w="3484245" h="942339">
                  <a:moveTo>
                    <a:pt x="2613660" y="188976"/>
                  </a:moveTo>
                  <a:lnTo>
                    <a:pt x="1741932" y="937260"/>
                  </a:lnTo>
                  <a:lnTo>
                    <a:pt x="1747247" y="937260"/>
                  </a:lnTo>
                  <a:lnTo>
                    <a:pt x="2613660" y="192024"/>
                  </a:lnTo>
                  <a:lnTo>
                    <a:pt x="2618180" y="192024"/>
                  </a:lnTo>
                  <a:lnTo>
                    <a:pt x="2613660" y="188976"/>
                  </a:lnTo>
                  <a:close/>
                </a:path>
                <a:path w="3484245" h="942339">
                  <a:moveTo>
                    <a:pt x="2618180" y="192024"/>
                  </a:moveTo>
                  <a:lnTo>
                    <a:pt x="2613660" y="192024"/>
                  </a:lnTo>
                  <a:lnTo>
                    <a:pt x="3483863" y="775716"/>
                  </a:lnTo>
                  <a:lnTo>
                    <a:pt x="2618180" y="192024"/>
                  </a:lnTo>
                  <a:close/>
                </a:path>
              </a:pathLst>
            </a:custGeom>
            <a:solidFill>
              <a:srgbClr val="3A4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6691" y="3387852"/>
              <a:ext cx="3484245" cy="1143000"/>
            </a:xfrm>
            <a:custGeom>
              <a:avLst/>
              <a:gdLst/>
              <a:ahLst/>
              <a:cxnLst/>
              <a:rect l="l" t="t" r="r" b="b"/>
              <a:pathLst>
                <a:path w="3484245" h="1143000">
                  <a:moveTo>
                    <a:pt x="2613660" y="0"/>
                  </a:moveTo>
                  <a:lnTo>
                    <a:pt x="1741932" y="970788"/>
                  </a:lnTo>
                  <a:lnTo>
                    <a:pt x="871727" y="269748"/>
                  </a:lnTo>
                  <a:lnTo>
                    <a:pt x="0" y="48768"/>
                  </a:lnTo>
                  <a:lnTo>
                    <a:pt x="0" y="205739"/>
                  </a:lnTo>
                  <a:lnTo>
                    <a:pt x="871727" y="356616"/>
                  </a:lnTo>
                  <a:lnTo>
                    <a:pt x="1741932" y="1143000"/>
                  </a:lnTo>
                  <a:lnTo>
                    <a:pt x="2613660" y="394716"/>
                  </a:lnTo>
                  <a:lnTo>
                    <a:pt x="3483863" y="981456"/>
                  </a:lnTo>
                  <a:lnTo>
                    <a:pt x="3483863" y="565404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90827" y="5545836"/>
              <a:ext cx="4356100" cy="35560"/>
            </a:xfrm>
            <a:custGeom>
              <a:avLst/>
              <a:gdLst/>
              <a:ahLst/>
              <a:cxnLst/>
              <a:rect l="l" t="t" r="r" b="b"/>
              <a:pathLst>
                <a:path w="4356100" h="35560">
                  <a:moveTo>
                    <a:pt x="0" y="0"/>
                  </a:moveTo>
                  <a:lnTo>
                    <a:pt x="4355592" y="0"/>
                  </a:lnTo>
                </a:path>
                <a:path w="4356100" h="35560">
                  <a:moveTo>
                    <a:pt x="0" y="0"/>
                  </a:moveTo>
                  <a:lnTo>
                    <a:pt x="0" y="35051"/>
                  </a:lnTo>
                </a:path>
                <a:path w="4356100" h="35560">
                  <a:moveTo>
                    <a:pt x="871728" y="0"/>
                  </a:moveTo>
                  <a:lnTo>
                    <a:pt x="871728" y="35051"/>
                  </a:lnTo>
                </a:path>
                <a:path w="4356100" h="35560">
                  <a:moveTo>
                    <a:pt x="1741932" y="0"/>
                  </a:moveTo>
                  <a:lnTo>
                    <a:pt x="1741932" y="35051"/>
                  </a:lnTo>
                </a:path>
                <a:path w="4356100" h="35560">
                  <a:moveTo>
                    <a:pt x="2613660" y="0"/>
                  </a:moveTo>
                  <a:lnTo>
                    <a:pt x="2613660" y="35051"/>
                  </a:lnTo>
                </a:path>
                <a:path w="4356100" h="35560">
                  <a:moveTo>
                    <a:pt x="3483864" y="0"/>
                  </a:moveTo>
                  <a:lnTo>
                    <a:pt x="3483864" y="35051"/>
                  </a:lnTo>
                </a:path>
                <a:path w="4356100" h="35560">
                  <a:moveTo>
                    <a:pt x="4355592" y="0"/>
                  </a:moveTo>
                  <a:lnTo>
                    <a:pt x="4355592" y="3505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34939" y="3628644"/>
              <a:ext cx="216535" cy="447675"/>
            </a:xfrm>
            <a:custGeom>
              <a:avLst/>
              <a:gdLst/>
              <a:ahLst/>
              <a:cxnLst/>
              <a:rect l="l" t="t" r="r" b="b"/>
              <a:pathLst>
                <a:path w="216535" h="447675">
                  <a:moveTo>
                    <a:pt x="216281" y="0"/>
                  </a:moveTo>
                  <a:lnTo>
                    <a:pt x="0" y="447674"/>
                  </a:lnTo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41036" y="4529328"/>
              <a:ext cx="111760" cy="931544"/>
            </a:xfrm>
            <a:custGeom>
              <a:avLst/>
              <a:gdLst/>
              <a:ahLst/>
              <a:cxnLst/>
              <a:rect l="l" t="t" r="r" b="b"/>
              <a:pathLst>
                <a:path w="111760" h="931545">
                  <a:moveTo>
                    <a:pt x="111251" y="3048"/>
                  </a:moveTo>
                  <a:lnTo>
                    <a:pt x="111251" y="931291"/>
                  </a:lnTo>
                </a:path>
                <a:path w="111760" h="931545">
                  <a:moveTo>
                    <a:pt x="1079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39512" y="4445508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1079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9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45607" y="5469636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1079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34939" y="4213860"/>
              <a:ext cx="216535" cy="117475"/>
            </a:xfrm>
            <a:custGeom>
              <a:avLst/>
              <a:gdLst/>
              <a:ahLst/>
              <a:cxnLst/>
              <a:rect l="l" t="t" r="r" b="b"/>
              <a:pathLst>
                <a:path w="216535" h="117475">
                  <a:moveTo>
                    <a:pt x="216281" y="0"/>
                  </a:moveTo>
                  <a:lnTo>
                    <a:pt x="0" y="117093"/>
                  </a:lnTo>
                </a:path>
              </a:pathLst>
            </a:custGeom>
            <a:ln w="63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10105" y="5595010"/>
            <a:ext cx="234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81198" y="5595010"/>
            <a:ext cx="234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9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52291" y="5595010"/>
            <a:ext cx="234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23130" y="5595010"/>
            <a:ext cx="234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94223" y="5595010"/>
            <a:ext cx="234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5294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Вод</a:t>
            </a:r>
            <a:r>
              <a:rPr spc="-195" dirty="0"/>
              <a:t>н</a:t>
            </a:r>
            <a:r>
              <a:rPr spc="-175" dirty="0"/>
              <a:t>ый:</a:t>
            </a:r>
            <a:r>
              <a:rPr dirty="0"/>
              <a:t> </a:t>
            </a:r>
            <a:r>
              <a:rPr spc="-175" dirty="0"/>
              <a:t> </a:t>
            </a:r>
            <a:r>
              <a:rPr spc="-170" dirty="0"/>
              <a:t>т</a:t>
            </a:r>
            <a:r>
              <a:rPr spc="-200" dirty="0"/>
              <a:t>о</a:t>
            </a:r>
            <a:r>
              <a:rPr spc="-240" dirty="0"/>
              <a:t>п</a:t>
            </a:r>
            <a:r>
              <a:rPr spc="-114" dirty="0"/>
              <a:t>-</a:t>
            </a:r>
            <a:r>
              <a:rPr spc="-200" dirty="0"/>
              <a:t>5</a:t>
            </a:r>
            <a:r>
              <a:rPr spc="-105" dirty="0"/>
              <a:t> </a:t>
            </a:r>
            <a:r>
              <a:rPr spc="-185" dirty="0"/>
              <a:t>гр</a:t>
            </a:r>
            <a:r>
              <a:rPr spc="-200" dirty="0"/>
              <a:t>у</a:t>
            </a:r>
            <a:r>
              <a:rPr spc="-215" dirty="0"/>
              <a:t>зов</a:t>
            </a:r>
            <a:r>
              <a:rPr spc="-110" dirty="0"/>
              <a:t>,</a:t>
            </a:r>
            <a:r>
              <a:rPr spc="-80" dirty="0"/>
              <a:t> </a:t>
            </a:r>
            <a:r>
              <a:rPr spc="-204" dirty="0"/>
              <a:t>вы</a:t>
            </a:r>
            <a:r>
              <a:rPr spc="-210" dirty="0"/>
              <a:t>вози</a:t>
            </a:r>
            <a:r>
              <a:rPr spc="-229" dirty="0"/>
              <a:t>мых</a:t>
            </a:r>
            <a:r>
              <a:rPr spc="-105" dirty="0"/>
              <a:t> </a:t>
            </a:r>
            <a:r>
              <a:rPr spc="-200" dirty="0"/>
              <a:t>и</a:t>
            </a:r>
            <a:r>
              <a:rPr spc="-85" dirty="0"/>
              <a:t> </a:t>
            </a:r>
            <a:r>
              <a:rPr spc="-210" dirty="0"/>
              <a:t>вво</a:t>
            </a:r>
            <a:r>
              <a:rPr spc="-190" dirty="0"/>
              <a:t>з</a:t>
            </a:r>
            <a:r>
              <a:rPr spc="-200" dirty="0"/>
              <a:t>и</a:t>
            </a:r>
            <a:r>
              <a:rPr spc="-229" dirty="0"/>
              <a:t>мых</a:t>
            </a:r>
            <a:r>
              <a:rPr spc="-105" dirty="0"/>
              <a:t> </a:t>
            </a:r>
            <a:r>
              <a:rPr spc="-190" dirty="0"/>
              <a:t>в</a:t>
            </a:r>
            <a:r>
              <a:rPr spc="-75" dirty="0"/>
              <a:t> </a:t>
            </a:r>
            <a:r>
              <a:rPr spc="-235" dirty="0"/>
              <a:t>Югре</a:t>
            </a:r>
          </a:p>
        </p:txBody>
      </p:sp>
      <p:sp>
        <p:nvSpPr>
          <p:cNvPr id="43" name="object 43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498338" y="4869560"/>
            <a:ext cx="577850" cy="2794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475"/>
              </a:spcBef>
            </a:pPr>
            <a:r>
              <a:rPr sz="11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1,9</a:t>
            </a:r>
            <a:r>
              <a:rPr sz="11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н  </a:t>
            </a:r>
            <a:r>
              <a:rPr sz="8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8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рои</a:t>
            </a:r>
            <a:r>
              <a:rPr sz="8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ел</a:t>
            </a:r>
            <a:r>
              <a:rPr sz="8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ь</a:t>
            </a:r>
            <a:r>
              <a:rPr sz="8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ые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90209" y="3347084"/>
            <a:ext cx="904875" cy="11607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276860">
              <a:lnSpc>
                <a:spcPct val="71800"/>
              </a:lnSpc>
              <a:spcBef>
                <a:spcPts val="475"/>
              </a:spcBef>
            </a:pPr>
            <a:r>
              <a:rPr sz="1100" spc="-95" dirty="0">
                <a:solidFill>
                  <a:srgbClr val="7E7E7E"/>
                </a:solidFill>
                <a:latin typeface="Microsoft Sans Serif"/>
                <a:cs typeface="Microsoft Sans Serif"/>
              </a:rPr>
              <a:t>0,71</a:t>
            </a:r>
            <a:r>
              <a:rPr sz="11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7E7E7E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7E7E7E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н  </a:t>
            </a:r>
            <a:r>
              <a:rPr sz="8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прочие</a:t>
            </a:r>
            <a:endParaRPr sz="800">
              <a:latin typeface="Microsoft Sans Serif"/>
              <a:cs typeface="Microsoft Sans Serif"/>
            </a:endParaRPr>
          </a:p>
          <a:p>
            <a:pPr marL="21590">
              <a:lnSpc>
                <a:spcPts val="1175"/>
              </a:lnSpc>
              <a:spcBef>
                <a:spcPts val="345"/>
              </a:spcBef>
            </a:pPr>
            <a:r>
              <a:rPr sz="1100" spc="-95" dirty="0">
                <a:solidFill>
                  <a:srgbClr val="FC8707"/>
                </a:solidFill>
                <a:latin typeface="Microsoft Sans Serif"/>
                <a:cs typeface="Microsoft Sans Serif"/>
              </a:rPr>
              <a:t>0,02</a:t>
            </a:r>
            <a:r>
              <a:rPr sz="11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FC870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FC870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н</a:t>
            </a:r>
            <a:endParaRPr sz="800">
              <a:latin typeface="Microsoft Sans Serif"/>
              <a:cs typeface="Microsoft Sans Serif"/>
            </a:endParaRPr>
          </a:p>
          <a:p>
            <a:pPr marL="21590">
              <a:lnSpc>
                <a:spcPts val="815"/>
              </a:lnSpc>
            </a:pPr>
            <a:r>
              <a:rPr sz="8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у</a:t>
            </a:r>
            <a:r>
              <a:rPr sz="800" spc="-65" dirty="0">
                <a:solidFill>
                  <a:srgbClr val="FC8707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75" dirty="0">
                <a:solidFill>
                  <a:srgbClr val="FC8707"/>
                </a:solidFill>
                <a:latin typeface="Microsoft Sans Serif"/>
                <a:cs typeface="Microsoft Sans Serif"/>
              </a:rPr>
              <a:t>ль</a:t>
            </a:r>
            <a:r>
              <a:rPr sz="800" spc="-40" dirty="0">
                <a:solidFill>
                  <a:srgbClr val="FC8707"/>
                </a:solidFill>
                <a:latin typeface="Microsoft Sans Serif"/>
                <a:cs typeface="Microsoft Sans Serif"/>
              </a:rPr>
              <a:t>, 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н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е</a:t>
            </a:r>
            <a:r>
              <a:rPr sz="800" spc="-125" dirty="0">
                <a:solidFill>
                  <a:srgbClr val="FC8707"/>
                </a:solidFill>
                <a:latin typeface="Microsoft Sans Serif"/>
                <a:cs typeface="Microsoft Sans Serif"/>
              </a:rPr>
              <a:t>ф</a:t>
            </a:r>
            <a:r>
              <a:rPr sz="800" spc="-70" dirty="0">
                <a:solidFill>
                  <a:srgbClr val="FC870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е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п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р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ду</a:t>
            </a:r>
            <a:r>
              <a:rPr sz="800" spc="-95" dirty="0">
                <a:solidFill>
                  <a:srgbClr val="FC8707"/>
                </a:solidFill>
                <a:latin typeface="Microsoft Sans Serif"/>
                <a:cs typeface="Microsoft Sans Serif"/>
              </a:rPr>
              <a:t>кты</a:t>
            </a:r>
            <a:endParaRPr sz="800">
              <a:latin typeface="Microsoft Sans Serif"/>
              <a:cs typeface="Microsoft Sans Serif"/>
            </a:endParaRPr>
          </a:p>
          <a:p>
            <a:pPr marL="20320" marR="269240">
              <a:lnSpc>
                <a:spcPct val="71800"/>
              </a:lnSpc>
              <a:spcBef>
                <a:spcPts val="660"/>
              </a:spcBef>
            </a:pPr>
            <a:r>
              <a:rPr sz="1100" spc="-95" dirty="0">
                <a:solidFill>
                  <a:srgbClr val="00AFEF"/>
                </a:solidFill>
                <a:latin typeface="Microsoft Sans Serif"/>
                <a:cs typeface="Microsoft Sans Serif"/>
              </a:rPr>
              <a:t>0,03</a:t>
            </a:r>
            <a:r>
              <a:rPr sz="1100" spc="-5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AFEF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AFEF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00AFEF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AFEF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00AFEF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00AFEF"/>
                </a:solidFill>
                <a:latin typeface="Microsoft Sans Serif"/>
                <a:cs typeface="Microsoft Sans Serif"/>
              </a:rPr>
              <a:t>н  </a:t>
            </a:r>
            <a:r>
              <a:rPr sz="800" spc="-80" dirty="0">
                <a:solidFill>
                  <a:srgbClr val="00AFEF"/>
                </a:solidFill>
                <a:latin typeface="Microsoft Sans Serif"/>
                <a:cs typeface="Microsoft Sans Serif"/>
              </a:rPr>
              <a:t>лесные</a:t>
            </a:r>
            <a:endParaRPr sz="800">
              <a:latin typeface="Microsoft Sans Serif"/>
              <a:cs typeface="Microsoft Sans Serif"/>
            </a:endParaRPr>
          </a:p>
          <a:p>
            <a:pPr marL="20320" marR="213360">
              <a:lnSpc>
                <a:spcPct val="71800"/>
              </a:lnSpc>
              <a:spcBef>
                <a:spcPts val="705"/>
              </a:spcBef>
            </a:pPr>
            <a:r>
              <a:rPr sz="1100" spc="-95" dirty="0">
                <a:solidFill>
                  <a:srgbClr val="009A47"/>
                </a:solidFill>
                <a:latin typeface="Microsoft Sans Serif"/>
                <a:cs typeface="Microsoft Sans Serif"/>
              </a:rPr>
              <a:t>0,09</a:t>
            </a:r>
            <a:r>
              <a:rPr sz="11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н  </a:t>
            </a:r>
            <a:r>
              <a:rPr sz="8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ч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ер</a:t>
            </a:r>
            <a:r>
              <a:rPr sz="8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ые</a:t>
            </a:r>
            <a:r>
              <a:rPr sz="800" spc="-6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е</a:t>
            </a:r>
            <a:r>
              <a:rPr sz="80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аллы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3269" y="6014110"/>
            <a:ext cx="6697980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755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Морцентр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ТЭК,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указаны</a:t>
            </a:r>
            <a:r>
              <a:rPr sz="700" spc="7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данные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погрузо-разгрузочной</a:t>
            </a:r>
            <a:r>
              <a:rPr sz="700" spc="8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речных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портах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Югры,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могут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endParaRPr sz="7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8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Морцентр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ТЭК,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Обзор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перевозок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грузов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и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пассажиров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внутренним</a:t>
            </a:r>
            <a:r>
              <a:rPr sz="700" spc="7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водным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России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за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2015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г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05400" y="1905000"/>
            <a:ext cx="1469898" cy="47192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ct val="72200"/>
              </a:lnSpc>
              <a:spcBef>
                <a:spcPts val="570"/>
              </a:spcBef>
            </a:pPr>
            <a:r>
              <a:rPr b="1" spc="-14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b="1" spc="-7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b="1" spc="-140" dirty="0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b="1" spc="-145" dirty="0" err="1" smtClean="0">
                <a:solidFill>
                  <a:srgbClr val="585858"/>
                </a:solidFill>
                <a:latin typeface="Arial"/>
                <a:cs typeface="Arial"/>
              </a:rPr>
              <a:t>м</a:t>
            </a:r>
            <a:r>
              <a:rPr b="1" spc="-114" dirty="0" err="1" smtClean="0">
                <a:solidFill>
                  <a:srgbClr val="585858"/>
                </a:solidFill>
                <a:latin typeface="Arial"/>
                <a:cs typeface="Arial"/>
              </a:rPr>
              <a:t>лн</a:t>
            </a:r>
            <a:r>
              <a:rPr lang="ru-RU" b="1" spc="-114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b="1" spc="-2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b="1" spc="-114" dirty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b="1" spc="-90" dirty="0">
                <a:solidFill>
                  <a:srgbClr val="585858"/>
                </a:solidFill>
                <a:latin typeface="Arial"/>
                <a:cs typeface="Arial"/>
              </a:rPr>
              <a:t>нн  </a:t>
            </a:r>
            <a:r>
              <a:rPr b="1" spc="-105" dirty="0">
                <a:solidFill>
                  <a:srgbClr val="585858"/>
                </a:solidFill>
                <a:latin typeface="Arial"/>
                <a:cs typeface="Arial"/>
              </a:rPr>
              <a:t>всего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539113" y="3023489"/>
            <a:ext cx="3915410" cy="2447925"/>
            <a:chOff x="1539113" y="3023489"/>
            <a:chExt cx="3915410" cy="2447925"/>
          </a:xfrm>
        </p:grpSpPr>
        <p:sp>
          <p:nvSpPr>
            <p:cNvPr id="51" name="object 51"/>
            <p:cNvSpPr/>
            <p:nvPr/>
          </p:nvSpPr>
          <p:spPr>
            <a:xfrm>
              <a:off x="1578864" y="3887724"/>
              <a:ext cx="0" cy="1577340"/>
            </a:xfrm>
            <a:custGeom>
              <a:avLst/>
              <a:gdLst/>
              <a:ahLst/>
              <a:cxnLst/>
              <a:rect l="l" t="t" r="r" b="b"/>
              <a:pathLst>
                <a:path h="1577339">
                  <a:moveTo>
                    <a:pt x="0" y="0"/>
                  </a:moveTo>
                  <a:lnTo>
                    <a:pt x="0" y="1577339"/>
                  </a:lnTo>
                </a:path>
              </a:pathLst>
            </a:custGeom>
            <a:ln w="63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86484" y="3735324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10794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9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69720" y="3880104"/>
              <a:ext cx="121920" cy="1588135"/>
            </a:xfrm>
            <a:custGeom>
              <a:avLst/>
              <a:gdLst/>
              <a:ahLst/>
              <a:cxnLst/>
              <a:rect l="l" t="t" r="r" b="b"/>
              <a:pathLst>
                <a:path w="121919" h="1588135">
                  <a:moveTo>
                    <a:pt x="121666" y="1588008"/>
                  </a:moveTo>
                  <a:lnTo>
                    <a:pt x="13716" y="1588008"/>
                  </a:lnTo>
                </a:path>
                <a:path w="121919" h="1588135">
                  <a:moveTo>
                    <a:pt x="1079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86484" y="3512820"/>
              <a:ext cx="104775" cy="83820"/>
            </a:xfrm>
            <a:custGeom>
              <a:avLst/>
              <a:gdLst/>
              <a:ahLst/>
              <a:cxnLst/>
              <a:rect l="l" t="t" r="r" b="b"/>
              <a:pathLst>
                <a:path w="104775" h="83820">
                  <a:moveTo>
                    <a:pt x="104647" y="8369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86484" y="3363468"/>
              <a:ext cx="3864610" cy="924560"/>
            </a:xfrm>
            <a:custGeom>
              <a:avLst/>
              <a:gdLst/>
              <a:ahLst/>
              <a:cxnLst/>
              <a:rect l="l" t="t" r="r" b="b"/>
              <a:pathLst>
                <a:path w="3864610" h="924560">
                  <a:moveTo>
                    <a:pt x="3864610" y="608076"/>
                  </a:moveTo>
                  <a:lnTo>
                    <a:pt x="3653028" y="924179"/>
                  </a:lnTo>
                </a:path>
                <a:path w="3864610" h="924560">
                  <a:moveTo>
                    <a:pt x="0" y="0"/>
                  </a:moveTo>
                  <a:lnTo>
                    <a:pt x="104647" y="191897"/>
                  </a:lnTo>
                </a:path>
              </a:pathLst>
            </a:custGeom>
            <a:ln w="6350">
              <a:solidFill>
                <a:srgbClr val="FC8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42288" y="3026664"/>
              <a:ext cx="148590" cy="418465"/>
            </a:xfrm>
            <a:custGeom>
              <a:avLst/>
              <a:gdLst/>
              <a:ahLst/>
              <a:cxnLst/>
              <a:rect l="l" t="t" r="r" b="b"/>
              <a:pathLst>
                <a:path w="148589" h="418464">
                  <a:moveTo>
                    <a:pt x="0" y="0"/>
                  </a:moveTo>
                  <a:lnTo>
                    <a:pt x="148589" y="418084"/>
                  </a:lnTo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82802" y="4874717"/>
            <a:ext cx="577850" cy="280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ts val="1180"/>
              </a:lnSpc>
              <a:spcBef>
                <a:spcPts val="105"/>
              </a:spcBef>
            </a:pPr>
            <a:r>
              <a:rPr sz="11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3,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0</a:t>
            </a:r>
            <a:r>
              <a:rPr sz="11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млн</a:t>
            </a:r>
            <a:r>
              <a:rPr sz="800" spc="-3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тонн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819"/>
              </a:lnSpc>
            </a:pP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строительные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3400" y="1981200"/>
            <a:ext cx="1447800" cy="398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05"/>
              </a:spcBef>
            </a:pPr>
            <a:r>
              <a:rPr b="1" spc="-14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b="1" spc="-7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b="1" spc="-14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b="1" spc="-145" dirty="0" err="1" smtClean="0">
                <a:solidFill>
                  <a:srgbClr val="585858"/>
                </a:solidFill>
                <a:latin typeface="Arial"/>
                <a:cs typeface="Arial"/>
              </a:rPr>
              <a:t>м</a:t>
            </a:r>
            <a:r>
              <a:rPr b="1" spc="-114" dirty="0" err="1" smtClean="0">
                <a:solidFill>
                  <a:srgbClr val="585858"/>
                </a:solidFill>
                <a:latin typeface="Arial"/>
                <a:cs typeface="Arial"/>
              </a:rPr>
              <a:t>лн</a:t>
            </a:r>
            <a:r>
              <a:rPr lang="ru-RU" b="1" spc="-114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b="1" spc="-2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b="1" spc="-95" dirty="0" err="1" smtClean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b="1" spc="-114" dirty="0" err="1" smtClean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b="1" spc="-120" dirty="0" err="1" smtClean="0">
                <a:solidFill>
                  <a:srgbClr val="585858"/>
                </a:solidFill>
                <a:latin typeface="Arial"/>
                <a:cs typeface="Arial"/>
              </a:rPr>
              <a:t>нн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b="1" spc="-110" dirty="0" err="1" smtClean="0">
                <a:solidFill>
                  <a:srgbClr val="585858"/>
                </a:solidFill>
                <a:latin typeface="Arial"/>
                <a:cs typeface="Arial"/>
              </a:rPr>
              <a:t>вс</a:t>
            </a:r>
            <a:r>
              <a:rPr b="1" spc="-105" dirty="0" err="1" smtClean="0">
                <a:solidFill>
                  <a:srgbClr val="585858"/>
                </a:solidFill>
                <a:latin typeface="Arial"/>
                <a:cs typeface="Arial"/>
              </a:rPr>
              <a:t>его</a:t>
            </a:r>
            <a:endParaRPr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0506" y="3279775"/>
            <a:ext cx="688975" cy="539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>
              <a:lnSpc>
                <a:spcPts val="1175"/>
              </a:lnSpc>
              <a:spcBef>
                <a:spcPts val="105"/>
              </a:spcBef>
            </a:pPr>
            <a:r>
              <a:rPr sz="1100" spc="-95" dirty="0">
                <a:solidFill>
                  <a:srgbClr val="00AFEF"/>
                </a:solidFill>
                <a:latin typeface="Microsoft Sans Serif"/>
                <a:cs typeface="Microsoft Sans Serif"/>
              </a:rPr>
              <a:t>0,06</a:t>
            </a:r>
            <a:r>
              <a:rPr sz="1100" spc="-5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AFEF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AFEF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00AFEF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AFEF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00AFEF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00AFEF"/>
                </a:solidFill>
                <a:latin typeface="Microsoft Sans Serif"/>
                <a:cs typeface="Microsoft Sans Serif"/>
              </a:rPr>
              <a:t>н</a:t>
            </a:r>
            <a:endParaRPr sz="800">
              <a:latin typeface="Microsoft Sans Serif"/>
              <a:cs typeface="Microsoft Sans Serif"/>
            </a:endParaRPr>
          </a:p>
          <a:p>
            <a:pPr marL="382905">
              <a:lnSpc>
                <a:spcPts val="815"/>
              </a:lnSpc>
            </a:pPr>
            <a:r>
              <a:rPr sz="800" spc="-80" dirty="0">
                <a:solidFill>
                  <a:srgbClr val="00AFEF"/>
                </a:solidFill>
                <a:latin typeface="Microsoft Sans Serif"/>
                <a:cs typeface="Microsoft Sans Serif"/>
              </a:rPr>
              <a:t>ле</a:t>
            </a:r>
            <a:r>
              <a:rPr sz="800" spc="-85" dirty="0">
                <a:solidFill>
                  <a:srgbClr val="00AFEF"/>
                </a:solidFill>
                <a:latin typeface="Microsoft Sans Serif"/>
                <a:cs typeface="Microsoft Sans Serif"/>
              </a:rPr>
              <a:t>с</a:t>
            </a:r>
            <a:r>
              <a:rPr sz="800" spc="-90" dirty="0">
                <a:solidFill>
                  <a:srgbClr val="00AFEF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00AFEF"/>
                </a:solidFill>
                <a:latin typeface="Microsoft Sans Serif"/>
                <a:cs typeface="Microsoft Sans Serif"/>
              </a:rPr>
              <a:t>ые</a:t>
            </a:r>
            <a:endParaRPr sz="800">
              <a:latin typeface="Microsoft Sans Serif"/>
              <a:cs typeface="Microsoft Sans Serif"/>
            </a:endParaRPr>
          </a:p>
          <a:p>
            <a:pPr marL="12700" marR="5080" indent="118745">
              <a:lnSpc>
                <a:spcPct val="71800"/>
              </a:lnSpc>
              <a:spcBef>
                <a:spcPts val="425"/>
              </a:spcBef>
            </a:pPr>
            <a:r>
              <a:rPr sz="1100" spc="-95" dirty="0">
                <a:solidFill>
                  <a:srgbClr val="009A47"/>
                </a:solidFill>
                <a:latin typeface="Microsoft Sans Serif"/>
                <a:cs typeface="Microsoft Sans Serif"/>
              </a:rPr>
              <a:t>0,3</a:t>
            </a:r>
            <a:r>
              <a:rPr sz="11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н  </a:t>
            </a:r>
            <a:r>
              <a:rPr sz="8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ч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ер</a:t>
            </a:r>
            <a:r>
              <a:rPr sz="8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ые</a:t>
            </a:r>
            <a:r>
              <a:rPr sz="800" spc="-6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е</a:t>
            </a:r>
            <a:r>
              <a:rPr sz="80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аллы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839200" y="1371600"/>
            <a:ext cx="1245870" cy="1255395"/>
            <a:chOff x="10053983" y="4062476"/>
            <a:chExt cx="1245870" cy="1255395"/>
          </a:xfrm>
        </p:grpSpPr>
        <p:sp>
          <p:nvSpPr>
            <p:cNvPr id="61" name="object 61"/>
            <p:cNvSpPr/>
            <p:nvPr/>
          </p:nvSpPr>
          <p:spPr>
            <a:xfrm>
              <a:off x="10681335" y="4072001"/>
              <a:ext cx="618490" cy="866775"/>
            </a:xfrm>
            <a:custGeom>
              <a:avLst/>
              <a:gdLst/>
              <a:ahLst/>
              <a:cxnLst/>
              <a:rect l="l" t="t" r="r" b="b"/>
              <a:pathLst>
                <a:path w="618490" h="866775">
                  <a:moveTo>
                    <a:pt x="0" y="0"/>
                  </a:moveTo>
                  <a:lnTo>
                    <a:pt x="0" y="308991"/>
                  </a:lnTo>
                  <a:lnTo>
                    <a:pt x="31962" y="310649"/>
                  </a:lnTo>
                  <a:lnTo>
                    <a:pt x="63484" y="315595"/>
                  </a:lnTo>
                  <a:lnTo>
                    <a:pt x="124206" y="335153"/>
                  </a:lnTo>
                  <a:lnTo>
                    <a:pt x="164686" y="356569"/>
                  </a:lnTo>
                  <a:lnTo>
                    <a:pt x="200690" y="382993"/>
                  </a:lnTo>
                  <a:lnTo>
                    <a:pt x="231971" y="413795"/>
                  </a:lnTo>
                  <a:lnTo>
                    <a:pt x="258286" y="448346"/>
                  </a:lnTo>
                  <a:lnTo>
                    <a:pt x="279388" y="486016"/>
                  </a:lnTo>
                  <a:lnTo>
                    <a:pt x="295034" y="526177"/>
                  </a:lnTo>
                  <a:lnTo>
                    <a:pt x="304977" y="568199"/>
                  </a:lnTo>
                  <a:lnTo>
                    <a:pt x="308973" y="611453"/>
                  </a:lnTo>
                  <a:lnTo>
                    <a:pt x="306777" y="655309"/>
                  </a:lnTo>
                  <a:lnTo>
                    <a:pt x="298144" y="699140"/>
                  </a:lnTo>
                  <a:lnTo>
                    <a:pt x="282829" y="742315"/>
                  </a:lnTo>
                  <a:lnTo>
                    <a:pt x="565785" y="866521"/>
                  </a:lnTo>
                  <a:lnTo>
                    <a:pt x="584429" y="818800"/>
                  </a:lnTo>
                  <a:lnTo>
                    <a:pt x="599026" y="769836"/>
                  </a:lnTo>
                  <a:lnTo>
                    <a:pt x="609520" y="719878"/>
                  </a:lnTo>
                  <a:lnTo>
                    <a:pt x="615857" y="669177"/>
                  </a:lnTo>
                  <a:lnTo>
                    <a:pt x="617982" y="617982"/>
                  </a:lnTo>
                  <a:lnTo>
                    <a:pt x="616122" y="569693"/>
                  </a:lnTo>
                  <a:lnTo>
                    <a:pt x="610635" y="522421"/>
                  </a:lnTo>
                  <a:lnTo>
                    <a:pt x="601657" y="476301"/>
                  </a:lnTo>
                  <a:lnTo>
                    <a:pt x="589327" y="431471"/>
                  </a:lnTo>
                  <a:lnTo>
                    <a:pt x="573782" y="388069"/>
                  </a:lnTo>
                  <a:lnTo>
                    <a:pt x="555160" y="346232"/>
                  </a:lnTo>
                  <a:lnTo>
                    <a:pt x="533597" y="306098"/>
                  </a:lnTo>
                  <a:lnTo>
                    <a:pt x="509232" y="267804"/>
                  </a:lnTo>
                  <a:lnTo>
                    <a:pt x="482201" y="231488"/>
                  </a:lnTo>
                  <a:lnTo>
                    <a:pt x="452643" y="197286"/>
                  </a:lnTo>
                  <a:lnTo>
                    <a:pt x="420695" y="165338"/>
                  </a:lnTo>
                  <a:lnTo>
                    <a:pt x="386493" y="135780"/>
                  </a:lnTo>
                  <a:lnTo>
                    <a:pt x="350177" y="108749"/>
                  </a:lnTo>
                  <a:lnTo>
                    <a:pt x="311883" y="84384"/>
                  </a:lnTo>
                  <a:lnTo>
                    <a:pt x="271749" y="62821"/>
                  </a:lnTo>
                  <a:lnTo>
                    <a:pt x="229912" y="44199"/>
                  </a:lnTo>
                  <a:lnTo>
                    <a:pt x="186510" y="28654"/>
                  </a:lnTo>
                  <a:lnTo>
                    <a:pt x="141680" y="16324"/>
                  </a:lnTo>
                  <a:lnTo>
                    <a:pt x="95560" y="7346"/>
                  </a:lnTo>
                  <a:lnTo>
                    <a:pt x="48288" y="1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712450" y="4814316"/>
              <a:ext cx="534670" cy="490855"/>
            </a:xfrm>
            <a:custGeom>
              <a:avLst/>
              <a:gdLst/>
              <a:ahLst/>
              <a:cxnLst/>
              <a:rect l="l" t="t" r="r" b="b"/>
              <a:pathLst>
                <a:path w="534670" h="490854">
                  <a:moveTo>
                    <a:pt x="251714" y="0"/>
                  </a:moveTo>
                  <a:lnTo>
                    <a:pt x="229506" y="41668"/>
                  </a:lnTo>
                  <a:lnTo>
                    <a:pt x="201633" y="78949"/>
                  </a:lnTo>
                  <a:lnTo>
                    <a:pt x="168744" y="111374"/>
                  </a:lnTo>
                  <a:lnTo>
                    <a:pt x="131488" y="138473"/>
                  </a:lnTo>
                  <a:lnTo>
                    <a:pt x="90512" y="159779"/>
                  </a:lnTo>
                  <a:lnTo>
                    <a:pt x="46467" y="174822"/>
                  </a:lnTo>
                  <a:lnTo>
                    <a:pt x="0" y="183133"/>
                  </a:lnTo>
                  <a:lnTo>
                    <a:pt x="30988" y="490473"/>
                  </a:lnTo>
                  <a:lnTo>
                    <a:pt x="81580" y="483252"/>
                  </a:lnTo>
                  <a:lnTo>
                    <a:pt x="130937" y="472002"/>
                  </a:lnTo>
                  <a:lnTo>
                    <a:pt x="178859" y="456869"/>
                  </a:lnTo>
                  <a:lnTo>
                    <a:pt x="225142" y="438000"/>
                  </a:lnTo>
                  <a:lnTo>
                    <a:pt x="269585" y="415542"/>
                  </a:lnTo>
                  <a:lnTo>
                    <a:pt x="311987" y="389640"/>
                  </a:lnTo>
                  <a:lnTo>
                    <a:pt x="352144" y="360441"/>
                  </a:lnTo>
                  <a:lnTo>
                    <a:pt x="389857" y="328091"/>
                  </a:lnTo>
                  <a:lnTo>
                    <a:pt x="424921" y="292737"/>
                  </a:lnTo>
                  <a:lnTo>
                    <a:pt x="457137" y="254525"/>
                  </a:lnTo>
                  <a:lnTo>
                    <a:pt x="486301" y="213602"/>
                  </a:lnTo>
                  <a:lnTo>
                    <a:pt x="512213" y="170113"/>
                  </a:lnTo>
                  <a:lnTo>
                    <a:pt x="534670" y="124205"/>
                  </a:lnTo>
                  <a:lnTo>
                    <a:pt x="251714" y="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712450" y="4814316"/>
              <a:ext cx="534670" cy="490855"/>
            </a:xfrm>
            <a:custGeom>
              <a:avLst/>
              <a:gdLst/>
              <a:ahLst/>
              <a:cxnLst/>
              <a:rect l="l" t="t" r="r" b="b"/>
              <a:pathLst>
                <a:path w="534670" h="490854">
                  <a:moveTo>
                    <a:pt x="534670" y="124205"/>
                  </a:moveTo>
                  <a:lnTo>
                    <a:pt x="512213" y="170113"/>
                  </a:lnTo>
                  <a:lnTo>
                    <a:pt x="486301" y="213602"/>
                  </a:lnTo>
                  <a:lnTo>
                    <a:pt x="457137" y="254525"/>
                  </a:lnTo>
                  <a:lnTo>
                    <a:pt x="424921" y="292737"/>
                  </a:lnTo>
                  <a:lnTo>
                    <a:pt x="389857" y="328091"/>
                  </a:lnTo>
                  <a:lnTo>
                    <a:pt x="352144" y="360441"/>
                  </a:lnTo>
                  <a:lnTo>
                    <a:pt x="311987" y="389640"/>
                  </a:lnTo>
                  <a:lnTo>
                    <a:pt x="269585" y="415542"/>
                  </a:lnTo>
                  <a:lnTo>
                    <a:pt x="225142" y="438000"/>
                  </a:lnTo>
                  <a:lnTo>
                    <a:pt x="178859" y="456869"/>
                  </a:lnTo>
                  <a:lnTo>
                    <a:pt x="130937" y="472002"/>
                  </a:lnTo>
                  <a:lnTo>
                    <a:pt x="81580" y="483252"/>
                  </a:lnTo>
                  <a:lnTo>
                    <a:pt x="30988" y="490473"/>
                  </a:lnTo>
                  <a:lnTo>
                    <a:pt x="0" y="183133"/>
                  </a:lnTo>
                  <a:lnTo>
                    <a:pt x="46467" y="174822"/>
                  </a:lnTo>
                  <a:lnTo>
                    <a:pt x="90512" y="159779"/>
                  </a:lnTo>
                  <a:lnTo>
                    <a:pt x="131488" y="138473"/>
                  </a:lnTo>
                  <a:lnTo>
                    <a:pt x="168744" y="111374"/>
                  </a:lnTo>
                  <a:lnTo>
                    <a:pt x="201633" y="78949"/>
                  </a:lnTo>
                  <a:lnTo>
                    <a:pt x="229506" y="41668"/>
                  </a:lnTo>
                  <a:lnTo>
                    <a:pt x="251714" y="0"/>
                  </a:lnTo>
                  <a:lnTo>
                    <a:pt x="534670" y="124205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63508" y="4072001"/>
              <a:ext cx="680085" cy="1236345"/>
            </a:xfrm>
            <a:custGeom>
              <a:avLst/>
              <a:gdLst/>
              <a:ahLst/>
              <a:cxnLst/>
              <a:rect l="l" t="t" r="r" b="b"/>
              <a:pathLst>
                <a:path w="680084" h="1236345">
                  <a:moveTo>
                    <a:pt x="617826" y="0"/>
                  </a:moveTo>
                  <a:lnTo>
                    <a:pt x="571177" y="1768"/>
                  </a:lnTo>
                  <a:lnTo>
                    <a:pt x="507856" y="9877"/>
                  </a:lnTo>
                  <a:lnTo>
                    <a:pt x="461364" y="20087"/>
                  </a:lnTo>
                  <a:lnTo>
                    <a:pt x="416372" y="33653"/>
                  </a:lnTo>
                  <a:lnTo>
                    <a:pt x="373001" y="50425"/>
                  </a:lnTo>
                  <a:lnTo>
                    <a:pt x="331374" y="70253"/>
                  </a:lnTo>
                  <a:lnTo>
                    <a:pt x="291616" y="92985"/>
                  </a:lnTo>
                  <a:lnTo>
                    <a:pt x="253848" y="118472"/>
                  </a:lnTo>
                  <a:lnTo>
                    <a:pt x="218195" y="146561"/>
                  </a:lnTo>
                  <a:lnTo>
                    <a:pt x="184778" y="177104"/>
                  </a:lnTo>
                  <a:lnTo>
                    <a:pt x="153720" y="209948"/>
                  </a:lnTo>
                  <a:lnTo>
                    <a:pt x="125146" y="244944"/>
                  </a:lnTo>
                  <a:lnTo>
                    <a:pt x="99177" y="281941"/>
                  </a:lnTo>
                  <a:lnTo>
                    <a:pt x="75938" y="320787"/>
                  </a:lnTo>
                  <a:lnTo>
                    <a:pt x="55550" y="361333"/>
                  </a:lnTo>
                  <a:lnTo>
                    <a:pt x="38137" y="403428"/>
                  </a:lnTo>
                  <a:lnTo>
                    <a:pt x="23821" y="446921"/>
                  </a:lnTo>
                  <a:lnTo>
                    <a:pt x="12727" y="491661"/>
                  </a:lnTo>
                  <a:lnTo>
                    <a:pt x="4977" y="537499"/>
                  </a:lnTo>
                  <a:lnTo>
                    <a:pt x="693" y="584282"/>
                  </a:lnTo>
                  <a:lnTo>
                    <a:pt x="0" y="631861"/>
                  </a:lnTo>
                  <a:lnTo>
                    <a:pt x="3019" y="680085"/>
                  </a:lnTo>
                  <a:lnTo>
                    <a:pt x="9720" y="727952"/>
                  </a:lnTo>
                  <a:lnTo>
                    <a:pt x="19928" y="774443"/>
                  </a:lnTo>
                  <a:lnTo>
                    <a:pt x="33491" y="819436"/>
                  </a:lnTo>
                  <a:lnTo>
                    <a:pt x="50258" y="862807"/>
                  </a:lnTo>
                  <a:lnTo>
                    <a:pt x="70081" y="904433"/>
                  </a:lnTo>
                  <a:lnTo>
                    <a:pt x="92807" y="944191"/>
                  </a:lnTo>
                  <a:lnTo>
                    <a:pt x="118288" y="981959"/>
                  </a:lnTo>
                  <a:lnTo>
                    <a:pt x="146371" y="1017613"/>
                  </a:lnTo>
                  <a:lnTo>
                    <a:pt x="176908" y="1051030"/>
                  </a:lnTo>
                  <a:lnTo>
                    <a:pt x="209747" y="1082087"/>
                  </a:lnTo>
                  <a:lnTo>
                    <a:pt x="244739" y="1110661"/>
                  </a:lnTo>
                  <a:lnTo>
                    <a:pt x="281732" y="1136630"/>
                  </a:lnTo>
                  <a:lnTo>
                    <a:pt x="320576" y="1159870"/>
                  </a:lnTo>
                  <a:lnTo>
                    <a:pt x="361121" y="1180258"/>
                  </a:lnTo>
                  <a:lnTo>
                    <a:pt x="403217" y="1197671"/>
                  </a:lnTo>
                  <a:lnTo>
                    <a:pt x="446713" y="1211986"/>
                  </a:lnTo>
                  <a:lnTo>
                    <a:pt x="491458" y="1223080"/>
                  </a:lnTo>
                  <a:lnTo>
                    <a:pt x="537303" y="1230831"/>
                  </a:lnTo>
                  <a:lnTo>
                    <a:pt x="584097" y="1235114"/>
                  </a:lnTo>
                  <a:lnTo>
                    <a:pt x="631689" y="1235808"/>
                  </a:lnTo>
                  <a:lnTo>
                    <a:pt x="679929" y="1232789"/>
                  </a:lnTo>
                  <a:lnTo>
                    <a:pt x="648941" y="925449"/>
                  </a:lnTo>
                  <a:lnTo>
                    <a:pt x="633383" y="926592"/>
                  </a:lnTo>
                  <a:lnTo>
                    <a:pt x="617826" y="926973"/>
                  </a:lnTo>
                  <a:lnTo>
                    <a:pt x="572157" y="923623"/>
                  </a:lnTo>
                  <a:lnTo>
                    <a:pt x="528572" y="913893"/>
                  </a:lnTo>
                  <a:lnTo>
                    <a:pt x="487547" y="898260"/>
                  </a:lnTo>
                  <a:lnTo>
                    <a:pt x="449561" y="877201"/>
                  </a:lnTo>
                  <a:lnTo>
                    <a:pt x="415090" y="851195"/>
                  </a:lnTo>
                  <a:lnTo>
                    <a:pt x="384613" y="820717"/>
                  </a:lnTo>
                  <a:lnTo>
                    <a:pt x="358606" y="786247"/>
                  </a:lnTo>
                  <a:lnTo>
                    <a:pt x="337547" y="748260"/>
                  </a:lnTo>
                  <a:lnTo>
                    <a:pt x="321914" y="707236"/>
                  </a:lnTo>
                  <a:lnTo>
                    <a:pt x="312184" y="663650"/>
                  </a:lnTo>
                  <a:lnTo>
                    <a:pt x="308835" y="617982"/>
                  </a:lnTo>
                  <a:lnTo>
                    <a:pt x="312184" y="572313"/>
                  </a:lnTo>
                  <a:lnTo>
                    <a:pt x="321914" y="528727"/>
                  </a:lnTo>
                  <a:lnTo>
                    <a:pt x="337547" y="487703"/>
                  </a:lnTo>
                  <a:lnTo>
                    <a:pt x="358606" y="449716"/>
                  </a:lnTo>
                  <a:lnTo>
                    <a:pt x="384613" y="415246"/>
                  </a:lnTo>
                  <a:lnTo>
                    <a:pt x="415090" y="384768"/>
                  </a:lnTo>
                  <a:lnTo>
                    <a:pt x="449561" y="358762"/>
                  </a:lnTo>
                  <a:lnTo>
                    <a:pt x="487547" y="337703"/>
                  </a:lnTo>
                  <a:lnTo>
                    <a:pt x="528572" y="322070"/>
                  </a:lnTo>
                  <a:lnTo>
                    <a:pt x="572157" y="312340"/>
                  </a:lnTo>
                  <a:lnTo>
                    <a:pt x="617826" y="308991"/>
                  </a:lnTo>
                  <a:lnTo>
                    <a:pt x="617826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063508" y="4072001"/>
              <a:ext cx="680085" cy="1236345"/>
            </a:xfrm>
            <a:custGeom>
              <a:avLst/>
              <a:gdLst/>
              <a:ahLst/>
              <a:cxnLst/>
              <a:rect l="l" t="t" r="r" b="b"/>
              <a:pathLst>
                <a:path w="680084" h="1236345">
                  <a:moveTo>
                    <a:pt x="679929" y="1232789"/>
                  </a:moveTo>
                  <a:lnTo>
                    <a:pt x="631689" y="1235808"/>
                  </a:lnTo>
                  <a:lnTo>
                    <a:pt x="584097" y="1235114"/>
                  </a:lnTo>
                  <a:lnTo>
                    <a:pt x="537303" y="1230831"/>
                  </a:lnTo>
                  <a:lnTo>
                    <a:pt x="491458" y="1223080"/>
                  </a:lnTo>
                  <a:lnTo>
                    <a:pt x="446713" y="1211986"/>
                  </a:lnTo>
                  <a:lnTo>
                    <a:pt x="403217" y="1197671"/>
                  </a:lnTo>
                  <a:lnTo>
                    <a:pt x="361121" y="1180258"/>
                  </a:lnTo>
                  <a:lnTo>
                    <a:pt x="320576" y="1159870"/>
                  </a:lnTo>
                  <a:lnTo>
                    <a:pt x="281732" y="1136630"/>
                  </a:lnTo>
                  <a:lnTo>
                    <a:pt x="244739" y="1110661"/>
                  </a:lnTo>
                  <a:lnTo>
                    <a:pt x="209747" y="1082087"/>
                  </a:lnTo>
                  <a:lnTo>
                    <a:pt x="176908" y="1051030"/>
                  </a:lnTo>
                  <a:lnTo>
                    <a:pt x="146371" y="1017613"/>
                  </a:lnTo>
                  <a:lnTo>
                    <a:pt x="118288" y="981959"/>
                  </a:lnTo>
                  <a:lnTo>
                    <a:pt x="92807" y="944191"/>
                  </a:lnTo>
                  <a:lnTo>
                    <a:pt x="70081" y="904433"/>
                  </a:lnTo>
                  <a:lnTo>
                    <a:pt x="50258" y="862807"/>
                  </a:lnTo>
                  <a:lnTo>
                    <a:pt x="33491" y="819436"/>
                  </a:lnTo>
                  <a:lnTo>
                    <a:pt x="19928" y="774443"/>
                  </a:lnTo>
                  <a:lnTo>
                    <a:pt x="9720" y="727952"/>
                  </a:lnTo>
                  <a:lnTo>
                    <a:pt x="3019" y="680085"/>
                  </a:lnTo>
                  <a:lnTo>
                    <a:pt x="0" y="631861"/>
                  </a:lnTo>
                  <a:lnTo>
                    <a:pt x="693" y="584282"/>
                  </a:lnTo>
                  <a:lnTo>
                    <a:pt x="4977" y="537499"/>
                  </a:lnTo>
                  <a:lnTo>
                    <a:pt x="12727" y="491661"/>
                  </a:lnTo>
                  <a:lnTo>
                    <a:pt x="23821" y="446921"/>
                  </a:lnTo>
                  <a:lnTo>
                    <a:pt x="38137" y="403428"/>
                  </a:lnTo>
                  <a:lnTo>
                    <a:pt x="55550" y="361333"/>
                  </a:lnTo>
                  <a:lnTo>
                    <a:pt x="75938" y="320787"/>
                  </a:lnTo>
                  <a:lnTo>
                    <a:pt x="99177" y="281941"/>
                  </a:lnTo>
                  <a:lnTo>
                    <a:pt x="125146" y="244944"/>
                  </a:lnTo>
                  <a:lnTo>
                    <a:pt x="153720" y="209948"/>
                  </a:lnTo>
                  <a:lnTo>
                    <a:pt x="184778" y="177104"/>
                  </a:lnTo>
                  <a:lnTo>
                    <a:pt x="218195" y="146561"/>
                  </a:lnTo>
                  <a:lnTo>
                    <a:pt x="253848" y="118472"/>
                  </a:lnTo>
                  <a:lnTo>
                    <a:pt x="291616" y="92985"/>
                  </a:lnTo>
                  <a:lnTo>
                    <a:pt x="331374" y="70253"/>
                  </a:lnTo>
                  <a:lnTo>
                    <a:pt x="373001" y="50425"/>
                  </a:lnTo>
                  <a:lnTo>
                    <a:pt x="416372" y="33653"/>
                  </a:lnTo>
                  <a:lnTo>
                    <a:pt x="461364" y="20087"/>
                  </a:lnTo>
                  <a:lnTo>
                    <a:pt x="507856" y="9877"/>
                  </a:lnTo>
                  <a:lnTo>
                    <a:pt x="555723" y="3175"/>
                  </a:lnTo>
                  <a:lnTo>
                    <a:pt x="602229" y="192"/>
                  </a:lnTo>
                  <a:lnTo>
                    <a:pt x="617826" y="0"/>
                  </a:lnTo>
                  <a:lnTo>
                    <a:pt x="617826" y="308991"/>
                  </a:lnTo>
                  <a:lnTo>
                    <a:pt x="572157" y="312340"/>
                  </a:lnTo>
                  <a:lnTo>
                    <a:pt x="528572" y="322070"/>
                  </a:lnTo>
                  <a:lnTo>
                    <a:pt x="487547" y="337703"/>
                  </a:lnTo>
                  <a:lnTo>
                    <a:pt x="449561" y="358762"/>
                  </a:lnTo>
                  <a:lnTo>
                    <a:pt x="415090" y="384768"/>
                  </a:lnTo>
                  <a:lnTo>
                    <a:pt x="384613" y="415246"/>
                  </a:lnTo>
                  <a:lnTo>
                    <a:pt x="358606" y="449716"/>
                  </a:lnTo>
                  <a:lnTo>
                    <a:pt x="337547" y="487703"/>
                  </a:lnTo>
                  <a:lnTo>
                    <a:pt x="321914" y="528727"/>
                  </a:lnTo>
                  <a:lnTo>
                    <a:pt x="312184" y="572313"/>
                  </a:lnTo>
                  <a:lnTo>
                    <a:pt x="308835" y="617982"/>
                  </a:lnTo>
                  <a:lnTo>
                    <a:pt x="312184" y="663650"/>
                  </a:lnTo>
                  <a:lnTo>
                    <a:pt x="321914" y="707236"/>
                  </a:lnTo>
                  <a:lnTo>
                    <a:pt x="337547" y="748260"/>
                  </a:lnTo>
                  <a:lnTo>
                    <a:pt x="358606" y="786247"/>
                  </a:lnTo>
                  <a:lnTo>
                    <a:pt x="384613" y="820717"/>
                  </a:lnTo>
                  <a:lnTo>
                    <a:pt x="415090" y="851195"/>
                  </a:lnTo>
                  <a:lnTo>
                    <a:pt x="449561" y="877201"/>
                  </a:lnTo>
                  <a:lnTo>
                    <a:pt x="487547" y="898260"/>
                  </a:lnTo>
                  <a:lnTo>
                    <a:pt x="528572" y="913893"/>
                  </a:lnTo>
                  <a:lnTo>
                    <a:pt x="572157" y="923623"/>
                  </a:lnTo>
                  <a:lnTo>
                    <a:pt x="617826" y="926973"/>
                  </a:lnTo>
                  <a:lnTo>
                    <a:pt x="625616" y="926877"/>
                  </a:lnTo>
                  <a:lnTo>
                    <a:pt x="633383" y="926592"/>
                  </a:lnTo>
                  <a:lnTo>
                    <a:pt x="641150" y="926115"/>
                  </a:lnTo>
                  <a:lnTo>
                    <a:pt x="648941" y="925449"/>
                  </a:lnTo>
                  <a:lnTo>
                    <a:pt x="679929" y="12327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0964671" y="4351782"/>
            <a:ext cx="212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31%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14</a:t>
            </a:fld>
            <a:endParaRPr spc="-80" dirty="0"/>
          </a:p>
        </p:txBody>
      </p:sp>
      <p:sp>
        <p:nvSpPr>
          <p:cNvPr id="67" name="object 67"/>
          <p:cNvSpPr txBox="1"/>
          <p:nvPr/>
        </p:nvSpPr>
        <p:spPr>
          <a:xfrm>
            <a:off x="10849102" y="4979923"/>
            <a:ext cx="212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17%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113644" y="4628515"/>
            <a:ext cx="212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52%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3242" y="2723514"/>
            <a:ext cx="895985" cy="53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65">
              <a:lnSpc>
                <a:spcPts val="1175"/>
              </a:lnSpc>
              <a:spcBef>
                <a:spcPts val="105"/>
              </a:spcBef>
            </a:pPr>
            <a:r>
              <a:rPr sz="1100" spc="-95" dirty="0">
                <a:solidFill>
                  <a:srgbClr val="7E7E7E"/>
                </a:solidFill>
                <a:latin typeface="Microsoft Sans Serif"/>
                <a:cs typeface="Microsoft Sans Serif"/>
              </a:rPr>
              <a:t>0,27</a:t>
            </a:r>
            <a:r>
              <a:rPr sz="11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7E7E7E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7E7E7E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н</a:t>
            </a:r>
            <a:endParaRPr sz="800">
              <a:latin typeface="Microsoft Sans Serif"/>
              <a:cs typeface="Microsoft Sans Serif"/>
            </a:endParaRPr>
          </a:p>
          <a:p>
            <a:pPr marR="13970" algn="r">
              <a:lnSpc>
                <a:spcPts val="815"/>
              </a:lnSpc>
            </a:pPr>
            <a:r>
              <a:rPr sz="8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прочие</a:t>
            </a:r>
            <a:endParaRPr sz="800">
              <a:latin typeface="Microsoft Sans Serif"/>
              <a:cs typeface="Microsoft Sans Serif"/>
            </a:endParaRPr>
          </a:p>
          <a:p>
            <a:pPr marL="12700" marR="5080" indent="263525" algn="r">
              <a:lnSpc>
                <a:spcPct val="71800"/>
              </a:lnSpc>
              <a:spcBef>
                <a:spcPts val="385"/>
              </a:spcBef>
            </a:pPr>
            <a:r>
              <a:rPr sz="1100" spc="-95" dirty="0">
                <a:solidFill>
                  <a:srgbClr val="FC8707"/>
                </a:solidFill>
                <a:latin typeface="Microsoft Sans Serif"/>
                <a:cs typeface="Microsoft Sans Serif"/>
              </a:rPr>
              <a:t>0,02</a:t>
            </a:r>
            <a:r>
              <a:rPr sz="11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FC870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FC870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н  </a:t>
            </a:r>
            <a:r>
              <a:rPr sz="8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у</a:t>
            </a:r>
            <a:r>
              <a:rPr sz="800" spc="-65" dirty="0">
                <a:solidFill>
                  <a:srgbClr val="FC8707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75" dirty="0">
                <a:solidFill>
                  <a:srgbClr val="FC8707"/>
                </a:solidFill>
                <a:latin typeface="Microsoft Sans Serif"/>
                <a:cs typeface="Microsoft Sans Serif"/>
              </a:rPr>
              <a:t>ль</a:t>
            </a:r>
            <a:r>
              <a:rPr sz="800" spc="-40" dirty="0">
                <a:solidFill>
                  <a:srgbClr val="FC8707"/>
                </a:solidFill>
                <a:latin typeface="Microsoft Sans Serif"/>
                <a:cs typeface="Microsoft Sans Serif"/>
              </a:rPr>
              <a:t>, 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н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е</a:t>
            </a:r>
            <a:r>
              <a:rPr sz="800" spc="-125" dirty="0">
                <a:solidFill>
                  <a:srgbClr val="FC8707"/>
                </a:solidFill>
                <a:latin typeface="Microsoft Sans Serif"/>
                <a:cs typeface="Microsoft Sans Serif"/>
              </a:rPr>
              <a:t>ф</a:t>
            </a:r>
            <a:r>
              <a:rPr sz="800" spc="-70" dirty="0">
                <a:solidFill>
                  <a:srgbClr val="FC870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е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п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р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ду</a:t>
            </a:r>
            <a:r>
              <a:rPr sz="800" spc="-95" dirty="0">
                <a:solidFill>
                  <a:srgbClr val="FC8707"/>
                </a:solidFill>
                <a:latin typeface="Microsoft Sans Serif"/>
                <a:cs typeface="Microsoft Sans Serif"/>
              </a:rPr>
              <a:t>кты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924800" y="1295400"/>
            <a:ext cx="914400" cy="3516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32715" marR="5080" indent="-120650">
              <a:lnSpc>
                <a:spcPct val="70000"/>
              </a:lnSpc>
              <a:spcBef>
                <a:spcPts val="390"/>
              </a:spcBef>
            </a:pPr>
            <a:r>
              <a:rPr sz="14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выво</a:t>
            </a:r>
            <a:r>
              <a:rPr sz="1400" spc="-100" dirty="0">
                <a:solidFill>
                  <a:srgbClr val="009A47"/>
                </a:solidFill>
                <a:latin typeface="Microsoft Sans Serif"/>
                <a:cs typeface="Microsoft Sans Serif"/>
              </a:rPr>
              <a:t>з</a:t>
            </a:r>
            <a:r>
              <a:rPr sz="1400" spc="-3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4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и</a:t>
            </a:r>
            <a:r>
              <a:rPr sz="140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з  </a:t>
            </a:r>
            <a:r>
              <a:rPr sz="1400" spc="-150" dirty="0">
                <a:solidFill>
                  <a:srgbClr val="009A47"/>
                </a:solidFill>
                <a:latin typeface="Microsoft Sans Serif"/>
                <a:cs typeface="Microsoft Sans Serif"/>
              </a:rPr>
              <a:t>Ю</a:t>
            </a:r>
            <a:r>
              <a:rPr sz="1400" spc="-65" dirty="0">
                <a:solidFill>
                  <a:srgbClr val="009A47"/>
                </a:solidFill>
                <a:latin typeface="Microsoft Sans Serif"/>
                <a:cs typeface="Microsoft Sans Serif"/>
              </a:rPr>
              <a:t>г</a:t>
            </a:r>
            <a:r>
              <a:rPr sz="14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р</a:t>
            </a:r>
            <a:r>
              <a:rPr sz="14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439400" y="1295400"/>
            <a:ext cx="762000" cy="3516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390"/>
              </a:spcBef>
            </a:pPr>
            <a:r>
              <a:rPr sz="1400" spc="-80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1400" spc="-90" dirty="0">
                <a:solidFill>
                  <a:srgbClr val="A6A6A6"/>
                </a:solidFill>
                <a:latin typeface="Microsoft Sans Serif"/>
                <a:cs typeface="Microsoft Sans Serif"/>
              </a:rPr>
              <a:t>н</a:t>
            </a:r>
            <a:r>
              <a:rPr sz="1400" spc="-85" dirty="0">
                <a:solidFill>
                  <a:srgbClr val="A6A6A6"/>
                </a:solidFill>
                <a:latin typeface="Microsoft Sans Serif"/>
                <a:cs typeface="Microsoft Sans Serif"/>
              </a:rPr>
              <a:t>у</a:t>
            </a:r>
            <a:r>
              <a:rPr sz="1400" spc="-70" dirty="0">
                <a:solidFill>
                  <a:srgbClr val="A6A6A6"/>
                </a:solidFill>
                <a:latin typeface="Microsoft Sans Serif"/>
                <a:cs typeface="Microsoft Sans Serif"/>
              </a:rPr>
              <a:t>т</a:t>
            </a:r>
            <a:r>
              <a:rPr sz="1400" spc="-80" dirty="0">
                <a:solidFill>
                  <a:srgbClr val="A6A6A6"/>
                </a:solidFill>
                <a:latin typeface="Microsoft Sans Serif"/>
                <a:cs typeface="Microsoft Sans Serif"/>
              </a:rPr>
              <a:t>р</a:t>
            </a:r>
            <a:r>
              <a:rPr sz="1400" spc="-55" dirty="0">
                <a:solidFill>
                  <a:srgbClr val="A6A6A6"/>
                </a:solidFill>
                <a:latin typeface="Microsoft Sans Serif"/>
                <a:cs typeface="Microsoft Sans Serif"/>
              </a:rPr>
              <a:t>и  </a:t>
            </a:r>
            <a:r>
              <a:rPr sz="1400" spc="-100" dirty="0">
                <a:solidFill>
                  <a:srgbClr val="A6A6A6"/>
                </a:solidFill>
                <a:latin typeface="Microsoft Sans Serif"/>
                <a:cs typeface="Microsoft Sans Serif"/>
              </a:rPr>
              <a:t>Югры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53600" y="2667000"/>
            <a:ext cx="1524000" cy="115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</a:pPr>
            <a:r>
              <a:rPr lang="ru-RU" sz="1400" spc="-85" dirty="0" smtClean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400" spc="-85" dirty="0" err="1" smtClean="0">
                <a:solidFill>
                  <a:srgbClr val="212770"/>
                </a:solidFill>
                <a:latin typeface="Microsoft Sans Serif"/>
                <a:cs typeface="Microsoft Sans Serif"/>
              </a:rPr>
              <a:t>воз</a:t>
            </a:r>
            <a:r>
              <a:rPr lang="ru-RU" sz="1400" spc="-85" dirty="0" smtClean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75" dirty="0" smtClean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400" spc="-25" dirty="0" smtClean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Ю</a:t>
            </a:r>
            <a:r>
              <a:rPr sz="14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4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у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1582400" y="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14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7530" y="1271981"/>
            <a:ext cx="1249045" cy="69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640"/>
              </a:lnSpc>
              <a:spcBef>
                <a:spcPts val="100"/>
              </a:spcBef>
            </a:pP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4</a:t>
            </a:r>
            <a:r>
              <a:rPr sz="2400" b="1" spc="-240" dirty="0">
                <a:solidFill>
                  <a:srgbClr val="212770"/>
                </a:solidFill>
                <a:latin typeface="Arial"/>
                <a:cs typeface="Arial"/>
              </a:rPr>
              <a:t>7</a:t>
            </a:r>
            <a:r>
              <a:rPr sz="2400" b="1" spc="-114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2400" b="1" spc="-38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38100" marR="30480">
              <a:lnSpc>
                <a:spcPct val="70000"/>
              </a:lnSpc>
              <a:spcBef>
                <a:spcPts val="260"/>
              </a:spcBef>
            </a:pPr>
            <a:r>
              <a:rPr sz="14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текуща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я</a:t>
            </a:r>
            <a:r>
              <a:rPr sz="14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заг</a:t>
            </a:r>
            <a:r>
              <a:rPr sz="1400" spc="-17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узка  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по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тов</a:t>
            </a:r>
            <a:r>
              <a:rPr sz="14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65" dirty="0">
                <a:solidFill>
                  <a:srgbClr val="212770"/>
                </a:solidFill>
                <a:latin typeface="Microsoft Sans Serif"/>
                <a:cs typeface="Microsoft Sans Serif"/>
              </a:rPr>
              <a:t>Югр</a:t>
            </a:r>
            <a:r>
              <a:rPr sz="1400" spc="-175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350" spc="-112" baseline="24691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endParaRPr sz="1350" baseline="24691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6298"/>
            <a:ext cx="6819899" cy="59816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2554" y="289940"/>
            <a:ext cx="5620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Вод</a:t>
            </a:r>
            <a:r>
              <a:rPr sz="20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20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ый:</a:t>
            </a:r>
            <a:r>
              <a:rPr sz="20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оборо</a:t>
            </a:r>
            <a:r>
              <a:rPr sz="2000" spc="-165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20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гру</a:t>
            </a:r>
            <a:r>
              <a:rPr sz="20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з</a:t>
            </a:r>
            <a:r>
              <a:rPr sz="20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000" spc="-19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20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9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20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7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0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200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ь</a:t>
            </a:r>
            <a:r>
              <a:rPr sz="20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-</a:t>
            </a:r>
            <a:r>
              <a:rPr sz="2000" spc="-27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000" spc="-21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2000" spc="-155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200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ы</a:t>
            </a:r>
            <a:r>
              <a:rPr sz="200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шском</a:t>
            </a:r>
            <a:r>
              <a:rPr sz="20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20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2000" spc="-185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20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20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ейне</a:t>
            </a:r>
            <a:r>
              <a:rPr sz="20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sz="20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2</a:t>
            </a:r>
            <a:r>
              <a:rPr sz="20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0</a:t>
            </a:r>
            <a:r>
              <a:rPr sz="20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22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35206" y="6533184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BEBEBE"/>
                </a:solidFill>
                <a:latin typeface="Microsoft Sans Serif"/>
                <a:cs typeface="Microsoft Sans Serif"/>
              </a:rPr>
              <a:t>15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6267" y="5945835"/>
            <a:ext cx="4322445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241300" marR="95885" indent="-228600">
              <a:lnSpc>
                <a:spcPts val="760"/>
              </a:lnSpc>
              <a:spcBef>
                <a:spcPts val="5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Росморречфлот,</a:t>
            </a:r>
            <a:r>
              <a:rPr sz="7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https://morflot.gov.ru/novosti/lenta/v-ob-irtyshskom-basseine-torzhestvenno-otkryli- </a:t>
            </a:r>
            <a:r>
              <a:rPr sz="70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navigatsiyu-2023?ysclid=lt4fk6aekz307222925</a:t>
            </a:r>
            <a:endParaRPr sz="7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7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АО</a:t>
            </a:r>
            <a:r>
              <a:rPr sz="700" spc="-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«Северречфлот»</a:t>
            </a:r>
            <a:endParaRPr sz="7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760"/>
              </a:lnSpc>
              <a:spcBef>
                <a:spcPts val="5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ООО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 интеграция,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Морцентр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ТЭК, указаны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данные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 погрузо-разгрузочной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речных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портах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Югры,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могут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округлением,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также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на</a:t>
            </a:r>
            <a:r>
              <a:rPr sz="700" spc="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карте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представлены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прочие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пропускные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пункты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ХМАО-Югры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5627" y="6651447"/>
            <a:ext cx="311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Ки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тай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7702" y="1292097"/>
            <a:ext cx="1653539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635"/>
              </a:lnSpc>
              <a:spcBef>
                <a:spcPts val="100"/>
              </a:spcBef>
            </a:pPr>
            <a:r>
              <a:rPr sz="2400" b="1" spc="-204" dirty="0">
                <a:solidFill>
                  <a:srgbClr val="212770"/>
                </a:solidFill>
                <a:latin typeface="Arial"/>
                <a:cs typeface="Arial"/>
              </a:rPr>
              <a:t>21,</a:t>
            </a: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7</a:t>
            </a:r>
            <a:r>
              <a:rPr sz="2400" b="1" spc="-9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600" b="1" spc="-150" dirty="0">
                <a:solidFill>
                  <a:srgbClr val="212770"/>
                </a:solidFill>
                <a:latin typeface="Arial"/>
                <a:cs typeface="Arial"/>
              </a:rPr>
              <a:t>ыс.</a:t>
            </a:r>
            <a:r>
              <a:rPr sz="1600" b="1" spc="-8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212770"/>
                </a:solidFill>
                <a:latin typeface="Arial"/>
                <a:cs typeface="Arial"/>
              </a:rPr>
              <a:t>к</a:t>
            </a:r>
            <a:r>
              <a:rPr sz="1600" b="1" spc="-215" dirty="0">
                <a:solidFill>
                  <a:srgbClr val="212770"/>
                </a:solidFill>
                <a:latin typeface="Arial"/>
                <a:cs typeface="Arial"/>
              </a:rPr>
              <a:t>м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185"/>
              </a:lnSpc>
            </a:pP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пр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отяженн</a:t>
            </a:r>
            <a:r>
              <a:rPr sz="14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4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ст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ь</a:t>
            </a:r>
            <a:r>
              <a:rPr sz="14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одных</a:t>
            </a:r>
            <a:endParaRPr sz="1400">
              <a:latin typeface="Microsoft Sans Serif"/>
              <a:cs typeface="Microsoft Sans Serif"/>
            </a:endParaRPr>
          </a:p>
          <a:p>
            <a:pPr marL="38100" marR="30480">
              <a:lnSpc>
                <a:spcPct val="70000"/>
              </a:lnSpc>
              <a:spcBef>
                <a:spcPts val="250"/>
              </a:spcBef>
            </a:pP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путе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й</a:t>
            </a:r>
            <a:r>
              <a:rPr sz="14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9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бь</a:t>
            </a:r>
            <a:r>
              <a:rPr sz="14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-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Ирт</a:t>
            </a:r>
            <a:r>
              <a:rPr sz="1400" spc="-185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шского  бассейна</a:t>
            </a:r>
            <a:r>
              <a:rPr sz="1350" spc="-202" baseline="24691" dirty="0">
                <a:solidFill>
                  <a:srgbClr val="212770"/>
                </a:solidFill>
                <a:latin typeface="Microsoft Sans Serif"/>
                <a:cs typeface="Microsoft Sans Serif"/>
              </a:rPr>
              <a:t>1</a:t>
            </a:r>
            <a:endParaRPr sz="1350" baseline="24691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64408" y="2025395"/>
            <a:ext cx="756285" cy="21526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735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endParaRPr sz="900">
              <a:latin typeface="Calibri"/>
              <a:cs typeface="Calibri"/>
            </a:endParaRPr>
          </a:p>
          <a:p>
            <a:pPr marL="107950">
              <a:lnSpc>
                <a:spcPts val="894"/>
              </a:lnSpc>
            </a:pPr>
            <a:r>
              <a:rPr sz="900" b="1" spc="-5" dirty="0">
                <a:latin typeface="Calibri"/>
                <a:cs typeface="Calibri"/>
              </a:rPr>
              <a:t>Салехард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972" y="1496567"/>
            <a:ext cx="815340" cy="21653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740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endParaRPr sz="900">
              <a:latin typeface="Calibri"/>
              <a:cs typeface="Calibri"/>
            </a:endParaRPr>
          </a:p>
          <a:p>
            <a:pPr marL="107950">
              <a:lnSpc>
                <a:spcPts val="894"/>
              </a:lnSpc>
            </a:pPr>
            <a:r>
              <a:rPr sz="900" b="1" spc="-5" dirty="0">
                <a:latin typeface="Calibri"/>
                <a:cs typeface="Calibri"/>
              </a:rPr>
              <a:t>Лабытнанги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39640" y="2322576"/>
            <a:ext cx="859790" cy="12700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ts val="925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Уренгой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8111" y="4157471"/>
            <a:ext cx="756285" cy="9017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650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Томск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6920" y="5699759"/>
            <a:ext cx="518159" cy="17843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455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endParaRPr sz="900">
              <a:latin typeface="Calibri"/>
              <a:cs typeface="Calibri"/>
            </a:endParaRPr>
          </a:p>
          <a:p>
            <a:pPr marL="108585">
              <a:lnSpc>
                <a:spcPts val="894"/>
              </a:lnSpc>
            </a:pPr>
            <a:r>
              <a:rPr sz="900" b="1" spc="-5" dirty="0">
                <a:latin typeface="Calibri"/>
                <a:cs typeface="Calibri"/>
              </a:rPr>
              <a:t>Бийск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99232" y="5173979"/>
            <a:ext cx="754380" cy="9017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645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Омск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9811" y="4104132"/>
            <a:ext cx="754380" cy="17843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450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endParaRPr sz="900" dirty="0">
              <a:latin typeface="Calibri"/>
              <a:cs typeface="Calibri"/>
            </a:endParaRPr>
          </a:p>
          <a:p>
            <a:pPr marL="107950">
              <a:lnSpc>
                <a:spcPts val="894"/>
              </a:lnSpc>
            </a:pPr>
            <a:r>
              <a:rPr sz="900" b="1" spc="-10" dirty="0">
                <a:latin typeface="Calibri"/>
                <a:cs typeface="Calibri"/>
              </a:rPr>
              <a:t>Тобольск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82011" y="3032760"/>
            <a:ext cx="567055" cy="216535"/>
          </a:xfrm>
          <a:custGeom>
            <a:avLst/>
            <a:gdLst/>
            <a:ahLst/>
            <a:cxnLst/>
            <a:rect l="l" t="t" r="r" b="b"/>
            <a:pathLst>
              <a:path w="567055" h="216535">
                <a:moveTo>
                  <a:pt x="566927" y="0"/>
                </a:moveTo>
                <a:lnTo>
                  <a:pt x="0" y="0"/>
                </a:lnTo>
                <a:lnTo>
                  <a:pt x="0" y="216408"/>
                </a:lnTo>
                <a:lnTo>
                  <a:pt x="566927" y="216408"/>
                </a:lnTo>
                <a:lnTo>
                  <a:pt x="56692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82011" y="3032760"/>
            <a:ext cx="567055" cy="2165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2555" marR="27940" indent="180975">
              <a:lnSpc>
                <a:spcPct val="65600"/>
              </a:lnSpc>
              <a:spcBef>
                <a:spcPts val="220"/>
              </a:spcBef>
            </a:pPr>
            <a:r>
              <a:rPr sz="900" b="1" spc="-5" dirty="0">
                <a:latin typeface="Calibri"/>
                <a:cs typeface="Calibri"/>
              </a:rPr>
              <a:t>пор</a:t>
            </a:r>
            <a:r>
              <a:rPr sz="900" b="1" dirty="0">
                <a:latin typeface="Calibri"/>
                <a:cs typeface="Calibri"/>
              </a:rPr>
              <a:t>т  Се</a:t>
            </a:r>
            <a:r>
              <a:rPr sz="900" b="1" spc="-5" dirty="0">
                <a:latin typeface="Calibri"/>
                <a:cs typeface="Calibri"/>
              </a:rPr>
              <a:t>р</a:t>
            </a:r>
            <a:r>
              <a:rPr sz="900" b="1" dirty="0">
                <a:latin typeface="Calibri"/>
                <a:cs typeface="Calibri"/>
              </a:rPr>
              <a:t>ги</a:t>
            </a:r>
            <a:r>
              <a:rPr sz="900" b="1" spc="-5" dirty="0">
                <a:latin typeface="Calibri"/>
                <a:cs typeface="Calibri"/>
              </a:rPr>
              <a:t>но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95955" y="3525011"/>
            <a:ext cx="680085" cy="26987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R="29209" algn="r">
              <a:lnSpc>
                <a:spcPts val="455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endParaRPr sz="900">
              <a:latin typeface="Calibri"/>
              <a:cs typeface="Calibri"/>
            </a:endParaRPr>
          </a:p>
          <a:p>
            <a:pPr marL="143510" marR="29209" indent="156845" algn="r">
              <a:lnSpc>
                <a:spcPct val="64400"/>
              </a:lnSpc>
              <a:spcBef>
                <a:spcPts val="195"/>
              </a:spcBef>
            </a:pPr>
            <a:r>
              <a:rPr sz="900" b="1" spc="-5" dirty="0">
                <a:latin typeface="Calibri"/>
                <a:cs typeface="Calibri"/>
              </a:rPr>
              <a:t>Х</a:t>
            </a:r>
            <a:r>
              <a:rPr sz="900" b="1" dirty="0">
                <a:latin typeface="Calibri"/>
                <a:cs typeface="Calibri"/>
              </a:rPr>
              <a:t>ант</a:t>
            </a:r>
            <a:r>
              <a:rPr sz="900" b="1" spc="-10" dirty="0">
                <a:latin typeface="Calibri"/>
                <a:cs typeface="Calibri"/>
              </a:rPr>
              <a:t>ы</a:t>
            </a:r>
            <a:r>
              <a:rPr sz="900" b="1" dirty="0">
                <a:latin typeface="Calibri"/>
                <a:cs typeface="Calibri"/>
              </a:rPr>
              <a:t>-  Ман</a:t>
            </a:r>
            <a:r>
              <a:rPr sz="900" b="1" spc="-5" dirty="0">
                <a:latin typeface="Calibri"/>
                <a:cs typeface="Calibri"/>
              </a:rPr>
              <a:t>с</a:t>
            </a:r>
            <a:r>
              <a:rPr sz="900" b="1" dirty="0">
                <a:latin typeface="Calibri"/>
                <a:cs typeface="Calibri"/>
              </a:rPr>
              <a:t>ий</a:t>
            </a:r>
            <a:r>
              <a:rPr sz="900" b="1" spc="-5" dirty="0">
                <a:latin typeface="Calibri"/>
                <a:cs typeface="Calibri"/>
              </a:rPr>
              <a:t>с</a:t>
            </a:r>
            <a:r>
              <a:rPr sz="900" b="1" dirty="0">
                <a:latin typeface="Calibri"/>
                <a:cs typeface="Calibri"/>
              </a:rPr>
              <a:t>к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9811" y="3058667"/>
            <a:ext cx="474345" cy="21653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R="27305" algn="r">
              <a:lnSpc>
                <a:spcPts val="740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endParaRPr sz="900">
              <a:latin typeface="Calibri"/>
              <a:cs typeface="Calibri"/>
            </a:endParaRPr>
          </a:p>
          <a:p>
            <a:pPr marR="27305" algn="r">
              <a:lnSpc>
                <a:spcPts val="894"/>
              </a:lnSpc>
            </a:pPr>
            <a:r>
              <a:rPr sz="900" b="1" dirty="0">
                <a:latin typeface="Calibri"/>
                <a:cs typeface="Calibri"/>
              </a:rPr>
              <a:t>Сургут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55464" y="3343655"/>
            <a:ext cx="990600" cy="21526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735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endParaRPr sz="900">
              <a:latin typeface="Calibri"/>
              <a:cs typeface="Calibri"/>
            </a:endParaRPr>
          </a:p>
          <a:p>
            <a:pPr marL="107950">
              <a:lnSpc>
                <a:spcPts val="894"/>
              </a:lnSpc>
            </a:pPr>
            <a:r>
              <a:rPr sz="900" b="1" spc="-5" dirty="0">
                <a:latin typeface="Calibri"/>
                <a:cs typeface="Calibri"/>
              </a:rPr>
              <a:t>Нижневартовск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7344" y="5367528"/>
            <a:ext cx="617220" cy="18034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R="27940" algn="r">
              <a:lnSpc>
                <a:spcPts val="459"/>
              </a:lnSpc>
            </a:pPr>
            <a:r>
              <a:rPr sz="900" b="1" spc="-5" dirty="0">
                <a:latin typeface="Calibri"/>
                <a:cs typeface="Calibri"/>
              </a:rPr>
              <a:t>порт</a:t>
            </a:r>
            <a:endParaRPr sz="900">
              <a:latin typeface="Calibri"/>
              <a:cs typeface="Calibri"/>
            </a:endParaRPr>
          </a:p>
          <a:p>
            <a:pPr marR="27940" algn="r">
              <a:lnSpc>
                <a:spcPts val="894"/>
              </a:lnSpc>
            </a:pPr>
            <a:r>
              <a:rPr sz="900" b="1" spc="-5" dirty="0">
                <a:latin typeface="Calibri"/>
                <a:cs typeface="Calibri"/>
              </a:rPr>
              <a:t>Барнаул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6857" y="6125362"/>
            <a:ext cx="504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Казахстан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74994" y="6236004"/>
            <a:ext cx="520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Монголия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4104" y="4643704"/>
            <a:ext cx="909955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5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Размер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шара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соответствует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615"/>
              </a:lnSpc>
            </a:pPr>
            <a:r>
              <a:rPr sz="600" spc="-5" dirty="0">
                <a:latin typeface="Calibri"/>
                <a:cs typeface="Calibri"/>
              </a:rPr>
              <a:t>объему</a:t>
            </a:r>
            <a:r>
              <a:rPr sz="600" spc="-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груза</a:t>
            </a:r>
            <a:endParaRPr sz="600">
              <a:latin typeface="Calibri"/>
              <a:cs typeface="Calibri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7010402" y="3124199"/>
          <a:ext cx="5029199" cy="2930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0138"/>
                <a:gridCol w="1150949"/>
                <a:gridCol w="898801"/>
                <a:gridCol w="898801"/>
                <a:gridCol w="980510"/>
              </a:tblGrid>
              <a:tr h="913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 marR="106680" indent="6223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Пропускная </a:t>
                      </a:r>
                      <a:r>
                        <a:rPr sz="1100" spc="-9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осо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ность в  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00" baseline="37037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00" spc="-3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ыс.</a:t>
                      </a:r>
                      <a:r>
                        <a:rPr sz="1100" spc="-5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то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нн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93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1910" marR="33020" indent="635" algn="ctr">
                        <a:lnSpc>
                          <a:spcPct val="100000"/>
                        </a:lnSpc>
                      </a:pPr>
                      <a:r>
                        <a:rPr sz="1100" spc="-1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Фактическая </a:t>
                      </a:r>
                      <a:r>
                        <a:rPr sz="1100" spc="-10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9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загрузка</a:t>
                      </a:r>
                      <a:r>
                        <a:rPr sz="1100" spc="-142" baseline="37037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9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100" spc="-5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00" spc="-2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ты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с.</a:t>
                      </a:r>
                      <a:r>
                        <a:rPr sz="1100" spc="-5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то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нн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8425" marR="87630" indent="60960">
                        <a:lnSpc>
                          <a:spcPct val="100000"/>
                        </a:lnSpc>
                      </a:pPr>
                      <a:r>
                        <a:rPr sz="1100" spc="-10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Текущая </a:t>
                      </a:r>
                      <a:r>
                        <a:rPr sz="1100" spc="-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рузка,</a:t>
                      </a:r>
                      <a:r>
                        <a:rPr sz="1100" spc="-1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7112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ен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иал  </a:t>
                      </a:r>
                      <a:r>
                        <a:rPr sz="1100" spc="-9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роста </a:t>
                      </a:r>
                      <a:r>
                        <a:rPr sz="1100" spc="-8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перевозок, </a:t>
                      </a:r>
                      <a:r>
                        <a:rPr sz="1100" spc="-22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ты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с.</a:t>
                      </a:r>
                      <a:r>
                        <a:rPr sz="1100" spc="-3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онн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197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00" spc="-3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нты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анс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йск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8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417,8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42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582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305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00" spc="-3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8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742,6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37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462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00" spc="-3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ур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ут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8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485,7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49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514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306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00" spc="-3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Нижне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ва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рто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вск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8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687,0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69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313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197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р.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ункты</a:t>
                      </a:r>
                      <a:r>
                        <a:rPr sz="1100" spc="-2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АО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1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ры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794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8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389,3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49</a:t>
                      </a:r>
                      <a:r>
                        <a:rPr sz="1100" spc="-4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404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b="1" spc="-7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794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100" b="1" spc="-7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722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100" b="1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00" b="1" spc="-7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b="1" spc="-7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071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7293102" y="2212594"/>
            <a:ext cx="2540635" cy="84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00"/>
              </a:spcBef>
            </a:pPr>
            <a:r>
              <a:rPr sz="2400" b="1" spc="-185" dirty="0">
                <a:solidFill>
                  <a:srgbClr val="212770"/>
                </a:solidFill>
                <a:latin typeface="Arial"/>
                <a:cs typeface="Arial"/>
              </a:rPr>
              <a:t>3,</a:t>
            </a:r>
            <a:r>
              <a:rPr sz="2400" b="1" spc="-240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r>
              <a:rPr sz="2400" b="1" spc="-10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212770"/>
                </a:solidFill>
                <a:latin typeface="Arial"/>
                <a:cs typeface="Arial"/>
              </a:rPr>
              <a:t>млн</a:t>
            </a:r>
            <a:r>
              <a:rPr sz="16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600" b="1" spc="-180" dirty="0">
                <a:solidFill>
                  <a:srgbClr val="212770"/>
                </a:solidFill>
                <a:latin typeface="Arial"/>
                <a:cs typeface="Arial"/>
              </a:rPr>
              <a:t>онн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185"/>
              </a:lnSpc>
            </a:pP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пот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нциа</a:t>
            </a:r>
            <a:r>
              <a:rPr sz="14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л</a:t>
            </a:r>
            <a:r>
              <a:rPr sz="14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рост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4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пе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400" spc="-180" dirty="0">
                <a:solidFill>
                  <a:srgbClr val="212770"/>
                </a:solidFill>
                <a:latin typeface="Microsoft Sans Serif"/>
                <a:cs typeface="Microsoft Sans Serif"/>
              </a:rPr>
              <a:t>зо</a:t>
            </a:r>
            <a:r>
              <a:rPr sz="1400" spc="-16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4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водн</a:t>
            </a:r>
            <a:r>
              <a:rPr sz="1400" spc="-180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400" spc="-21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1175"/>
              </a:lnSpc>
            </a:pP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тр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нспо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тов</a:t>
            </a:r>
            <a:r>
              <a:rPr sz="14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4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75" dirty="0">
                <a:solidFill>
                  <a:srgbClr val="212770"/>
                </a:solidFill>
                <a:latin typeface="Microsoft Sans Serif"/>
                <a:cs typeface="Microsoft Sans Serif"/>
              </a:rPr>
              <a:t>Югр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4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дл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я</a:t>
            </a:r>
            <a:r>
              <a:rPr sz="1400" spc="-3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достижения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1430"/>
              </a:lnSpc>
            </a:pP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10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0</a:t>
            </a:r>
            <a:r>
              <a:rPr sz="14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220" dirty="0">
                <a:solidFill>
                  <a:srgbClr val="212770"/>
                </a:solidFill>
                <a:latin typeface="Microsoft Sans Serif"/>
                <a:cs typeface="Microsoft Sans Serif"/>
              </a:rPr>
              <a:t>%</a:t>
            </a:r>
            <a:r>
              <a:rPr sz="14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за</a:t>
            </a:r>
            <a:r>
              <a:rPr sz="14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4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рузк</a:t>
            </a:r>
            <a:r>
              <a:rPr sz="1400" spc="-17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юг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ски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х</a:t>
            </a:r>
            <a:r>
              <a:rPr sz="14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4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тов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353800" y="2286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15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806" y="3320288"/>
            <a:ext cx="1525270" cy="11493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88265">
              <a:lnSpc>
                <a:spcPts val="1310"/>
              </a:lnSpc>
              <a:spcBef>
                <a:spcPts val="155"/>
              </a:spcBef>
            </a:pP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ек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1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щий</a:t>
            </a:r>
            <a:r>
              <a:rPr sz="11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апа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ус</a:t>
            </a:r>
            <a:r>
              <a:rPr sz="11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1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ой  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обно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90" dirty="0">
                <a:solidFill>
                  <a:srgbClr val="009A47"/>
                </a:solidFill>
                <a:latin typeface="Arial"/>
                <a:cs typeface="Arial"/>
              </a:rPr>
              <a:t>8,</a:t>
            </a:r>
            <a:r>
              <a:rPr sz="1100" b="1" spc="-110" dirty="0">
                <a:solidFill>
                  <a:srgbClr val="009A47"/>
                </a:solidFill>
                <a:latin typeface="Arial"/>
                <a:cs typeface="Arial"/>
              </a:rPr>
              <a:t>1</a:t>
            </a:r>
            <a:r>
              <a:rPr sz="1100" b="1" spc="-6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009A47"/>
                </a:solidFill>
                <a:latin typeface="Arial"/>
                <a:cs typeface="Arial"/>
              </a:rPr>
              <a:t>млн</a:t>
            </a:r>
            <a:r>
              <a:rPr sz="1100" b="1" spc="-6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009A47"/>
                </a:solidFill>
                <a:latin typeface="Arial"/>
                <a:cs typeface="Arial"/>
              </a:rPr>
              <a:t>тон</a:t>
            </a:r>
            <a:r>
              <a:rPr sz="1100" b="1" spc="-120" dirty="0">
                <a:solidFill>
                  <a:srgbClr val="009A47"/>
                </a:solidFill>
                <a:latin typeface="Arial"/>
                <a:cs typeface="Arial"/>
              </a:rPr>
              <a:t>н</a:t>
            </a:r>
            <a:endParaRPr sz="1100">
              <a:latin typeface="Arial"/>
              <a:cs typeface="Arial"/>
            </a:endParaRPr>
          </a:p>
          <a:p>
            <a:pPr marL="22225" marR="88900">
              <a:lnSpc>
                <a:spcPts val="1310"/>
              </a:lnSpc>
              <a:spcBef>
                <a:spcPts val="440"/>
              </a:spcBef>
            </a:pP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дополни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ельны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й</a:t>
            </a:r>
            <a:r>
              <a:rPr sz="11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1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ой  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1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90" dirty="0">
                <a:solidFill>
                  <a:srgbClr val="212770"/>
                </a:solidFill>
                <a:latin typeface="Arial"/>
                <a:cs typeface="Arial"/>
              </a:rPr>
              <a:t>4,</a:t>
            </a:r>
            <a:r>
              <a:rPr sz="1100" b="1" spc="-110" dirty="0">
                <a:solidFill>
                  <a:srgbClr val="212770"/>
                </a:solidFill>
                <a:latin typeface="Arial"/>
                <a:cs typeface="Arial"/>
              </a:rPr>
              <a:t>7</a:t>
            </a:r>
            <a:r>
              <a:rPr sz="1100" b="1" spc="-6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212770"/>
                </a:solidFill>
                <a:latin typeface="Arial"/>
                <a:cs typeface="Arial"/>
              </a:rPr>
              <a:t>млн</a:t>
            </a:r>
            <a:r>
              <a:rPr sz="11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12770"/>
                </a:solidFill>
                <a:latin typeface="Arial"/>
                <a:cs typeface="Arial"/>
              </a:rPr>
              <a:t>тон</a:t>
            </a:r>
            <a:r>
              <a:rPr sz="1100" b="1" spc="-120" dirty="0">
                <a:solidFill>
                  <a:srgbClr val="212770"/>
                </a:solidFill>
                <a:latin typeface="Arial"/>
                <a:cs typeface="Arial"/>
              </a:rPr>
              <a:t>н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10"/>
              </a:lnSpc>
              <a:spcBef>
                <a:spcPts val="535"/>
              </a:spcBef>
            </a:pP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пла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овы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й</a:t>
            </a:r>
            <a:r>
              <a:rPr sz="11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апа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ус</a:t>
            </a:r>
            <a:r>
              <a:rPr sz="11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1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ой  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обно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90" dirty="0">
                <a:solidFill>
                  <a:srgbClr val="009A47"/>
                </a:solidFill>
                <a:latin typeface="Arial"/>
                <a:cs typeface="Arial"/>
              </a:rPr>
              <a:t>3,</a:t>
            </a:r>
            <a:r>
              <a:rPr sz="1100" b="1" spc="-110" dirty="0">
                <a:solidFill>
                  <a:srgbClr val="009A47"/>
                </a:solidFill>
                <a:latin typeface="Arial"/>
                <a:cs typeface="Arial"/>
              </a:rPr>
              <a:t>4</a:t>
            </a:r>
            <a:r>
              <a:rPr sz="1100" b="1" spc="-6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009A47"/>
                </a:solidFill>
                <a:latin typeface="Arial"/>
                <a:cs typeface="Arial"/>
              </a:rPr>
              <a:t>млн</a:t>
            </a:r>
            <a:r>
              <a:rPr sz="1100" b="1" spc="-6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009A47"/>
                </a:solidFill>
                <a:latin typeface="Arial"/>
                <a:cs typeface="Arial"/>
              </a:rPr>
              <a:t>тон</a:t>
            </a:r>
            <a:r>
              <a:rPr sz="1100" b="1" spc="-120" dirty="0">
                <a:solidFill>
                  <a:srgbClr val="009A47"/>
                </a:solidFill>
                <a:latin typeface="Arial"/>
                <a:cs typeface="Arial"/>
              </a:rPr>
              <a:t>н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0805" y="3836898"/>
            <a:ext cx="800100" cy="5600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+</a:t>
            </a:r>
            <a:r>
              <a:rPr sz="11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2,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5</a:t>
            </a:r>
            <a:r>
              <a:rPr sz="11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млн</a:t>
            </a:r>
            <a:r>
              <a:rPr sz="11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1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нн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+</a:t>
            </a:r>
            <a:r>
              <a:rPr sz="11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2,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r>
              <a:rPr sz="11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млн</a:t>
            </a:r>
            <a:r>
              <a:rPr sz="11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1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нн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6592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Перспективы</a:t>
            </a:r>
            <a:r>
              <a:rPr spc="-95" dirty="0"/>
              <a:t> </a:t>
            </a:r>
            <a:r>
              <a:rPr spc="-204" dirty="0"/>
              <a:t>перераспределения</a:t>
            </a:r>
            <a:r>
              <a:rPr spc="-114" dirty="0"/>
              <a:t> </a:t>
            </a:r>
            <a:r>
              <a:rPr spc="-200" dirty="0"/>
              <a:t>грузов</a:t>
            </a:r>
            <a:r>
              <a:rPr spc="-75" dirty="0"/>
              <a:t> </a:t>
            </a:r>
            <a:r>
              <a:rPr spc="-180" dirty="0"/>
              <a:t>с</a:t>
            </a:r>
            <a:r>
              <a:rPr spc="-70" dirty="0"/>
              <a:t> </a:t>
            </a:r>
            <a:r>
              <a:rPr spc="-215" dirty="0"/>
              <a:t>учетом</a:t>
            </a:r>
            <a:r>
              <a:rPr spc="-75" dirty="0"/>
              <a:t> </a:t>
            </a:r>
            <a:r>
              <a:rPr spc="-200" dirty="0"/>
              <a:t>новых</a:t>
            </a:r>
            <a:r>
              <a:rPr spc="-95" dirty="0"/>
              <a:t> </a:t>
            </a:r>
            <a:r>
              <a:rPr spc="-210" dirty="0"/>
              <a:t>ж/д</a:t>
            </a:r>
            <a:r>
              <a:rPr spc="-95" dirty="0"/>
              <a:t> </a:t>
            </a:r>
            <a:r>
              <a:rPr spc="-200" dirty="0"/>
              <a:t>линий</a:t>
            </a:r>
          </a:p>
        </p:txBody>
      </p:sp>
      <p:sp>
        <p:nvSpPr>
          <p:cNvPr id="5" name="object 5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" y="4800600"/>
            <a:ext cx="5236210" cy="129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Вывод: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20" dirty="0">
                <a:solidFill>
                  <a:srgbClr val="212770"/>
                </a:solidFill>
                <a:latin typeface="Arial"/>
                <a:cs typeface="Arial"/>
              </a:rPr>
              <a:t>отсутствует</a:t>
            </a:r>
            <a:r>
              <a:rPr sz="1200" b="1" spc="-114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212770"/>
                </a:solidFill>
                <a:latin typeface="Arial"/>
                <a:cs typeface="Arial"/>
              </a:rPr>
              <a:t>необходимость </a:t>
            </a:r>
            <a:r>
              <a:rPr sz="1200" b="1" spc="-135" dirty="0">
                <a:solidFill>
                  <a:srgbClr val="212770"/>
                </a:solidFill>
                <a:latin typeface="Arial"/>
                <a:cs typeface="Arial"/>
              </a:rPr>
              <a:t>в </a:t>
            </a:r>
            <a:r>
              <a:rPr sz="1200" b="1" spc="-120" dirty="0">
                <a:solidFill>
                  <a:srgbClr val="212770"/>
                </a:solidFill>
                <a:latin typeface="Arial"/>
                <a:cs typeface="Arial"/>
              </a:rPr>
              <a:t>разгрузке Сургутского </a:t>
            </a:r>
            <a:r>
              <a:rPr sz="1200" b="1" spc="-125" dirty="0">
                <a:solidFill>
                  <a:srgbClr val="212770"/>
                </a:solidFill>
                <a:latin typeface="Arial"/>
                <a:cs typeface="Arial"/>
              </a:rPr>
              <a:t>транспортного</a:t>
            </a:r>
            <a:r>
              <a:rPr sz="1200" b="1" spc="-12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212770"/>
                </a:solidFill>
                <a:latin typeface="Arial"/>
                <a:cs typeface="Arial"/>
              </a:rPr>
              <a:t>ж/д </a:t>
            </a:r>
            <a:r>
              <a:rPr sz="1200" b="1" spc="-12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212770"/>
                </a:solidFill>
                <a:latin typeface="Arial"/>
                <a:cs typeface="Arial"/>
              </a:rPr>
              <a:t>узла.</a:t>
            </a:r>
            <a:r>
              <a:rPr sz="12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При</a:t>
            </a:r>
            <a:r>
              <a:rPr sz="1200" spc="-3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этом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существует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потенциал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переориентации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части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существующего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грузового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потока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ж/д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водный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транспорт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для</a:t>
            </a:r>
            <a:r>
              <a:rPr sz="1200" spc="-3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100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%</a:t>
            </a: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загрузки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речных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портов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(до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+</a:t>
            </a:r>
            <a:r>
              <a:rPr sz="12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3,1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млн</a:t>
            </a:r>
            <a:endParaRPr sz="1200" dirty="0">
              <a:latin typeface="Microsoft Sans Serif"/>
              <a:cs typeface="Microsoft Sans Serif"/>
            </a:endParaRPr>
          </a:p>
          <a:p>
            <a:pPr marL="38100" marR="156210">
              <a:lnSpc>
                <a:spcPct val="100000"/>
              </a:lnSpc>
              <a:spcBef>
                <a:spcPts val="5"/>
              </a:spcBef>
            </a:pP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тонн)</a:t>
            </a:r>
            <a:r>
              <a:rPr sz="1200" spc="-150" baseline="20833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.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затраты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переориентацию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ж/д</a:t>
            </a:r>
            <a:r>
              <a:rPr sz="12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грузов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водный</a:t>
            </a:r>
            <a:r>
              <a:rPr sz="12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транспорт </a:t>
            </a:r>
            <a:r>
              <a:rPr sz="1200" spc="-30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составят</a:t>
            </a:r>
            <a:r>
              <a:rPr sz="12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от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62,2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млрд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руб.</a:t>
            </a:r>
            <a:r>
              <a:rPr sz="1200" spc="-150" baseline="20833" dirty="0">
                <a:solidFill>
                  <a:srgbClr val="212770"/>
                </a:solidFill>
                <a:latin typeface="Microsoft Sans Serif"/>
                <a:cs typeface="Microsoft Sans Serif"/>
              </a:rPr>
              <a:t>3</a:t>
            </a:r>
            <a:endParaRPr sz="1200" baseline="20833" dirty="0">
              <a:latin typeface="Microsoft Sans Serif"/>
              <a:cs typeface="Microsoft Sans Serif"/>
            </a:endParaRPr>
          </a:p>
          <a:p>
            <a:pPr marL="410209">
              <a:lnSpc>
                <a:spcPts val="800"/>
              </a:lnSpc>
              <a:spcBef>
                <a:spcPts val="409"/>
              </a:spcBef>
            </a:pP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 dirty="0">
              <a:latin typeface="Microsoft Sans Serif"/>
              <a:cs typeface="Microsoft Sans Serif"/>
            </a:endParaRPr>
          </a:p>
          <a:p>
            <a:pPr marL="638810" indent="-229235">
              <a:lnSpc>
                <a:spcPts val="755"/>
              </a:lnSpc>
              <a:buAutoNum type="arabicPeriod"/>
              <a:tabLst>
                <a:tab pos="638175" algn="l"/>
                <a:tab pos="639445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ООО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(ж/д)</a:t>
            </a:r>
            <a:endParaRPr sz="700" dirty="0">
              <a:latin typeface="Microsoft Sans Serif"/>
              <a:cs typeface="Microsoft Sans Serif"/>
            </a:endParaRPr>
          </a:p>
          <a:p>
            <a:pPr marL="638810" indent="-229235">
              <a:lnSpc>
                <a:spcPts val="800"/>
              </a:lnSpc>
              <a:buAutoNum type="arabicPeriod"/>
              <a:tabLst>
                <a:tab pos="638175" algn="l"/>
                <a:tab pos="639445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АО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«Северречфлот»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722" y="1957832"/>
            <a:ext cx="43503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Сценарий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1. 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строительство 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участка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Нижневартовск </a:t>
            </a:r>
            <a:r>
              <a:rPr sz="14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- 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Белый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Яр </a:t>
            </a:r>
            <a:r>
              <a:rPr sz="1400" spc="-3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55" dirty="0">
                <a:solidFill>
                  <a:srgbClr val="009A47"/>
                </a:solidFill>
                <a:latin typeface="Microsoft Sans Serif"/>
                <a:cs typeface="Microsoft Sans Serif"/>
              </a:rPr>
              <a:t>без</a:t>
            </a:r>
            <a:r>
              <a:rPr sz="14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400" spc="-140" dirty="0">
                <a:solidFill>
                  <a:srgbClr val="009A47"/>
                </a:solidFill>
                <a:latin typeface="Microsoft Sans Serif"/>
                <a:cs typeface="Microsoft Sans Serif"/>
              </a:rPr>
              <a:t>вых</a:t>
            </a:r>
            <a:r>
              <a:rPr sz="1400" spc="-145" dirty="0">
                <a:solidFill>
                  <a:srgbClr val="009A47"/>
                </a:solidFill>
                <a:latin typeface="Microsoft Sans Serif"/>
                <a:cs typeface="Microsoft Sans Serif"/>
              </a:rPr>
              <a:t>о</a:t>
            </a:r>
            <a:r>
              <a:rPr sz="1400" spc="-150" dirty="0">
                <a:solidFill>
                  <a:srgbClr val="009A47"/>
                </a:solidFill>
                <a:latin typeface="Microsoft Sans Serif"/>
                <a:cs typeface="Microsoft Sans Serif"/>
              </a:rPr>
              <a:t>д</a:t>
            </a:r>
            <a:r>
              <a:rPr sz="1400" spc="-140" dirty="0">
                <a:solidFill>
                  <a:srgbClr val="009A47"/>
                </a:solidFill>
                <a:latin typeface="Microsoft Sans Serif"/>
                <a:cs typeface="Microsoft Sans Serif"/>
              </a:rPr>
              <a:t>а</a:t>
            </a:r>
            <a:r>
              <a:rPr sz="1400" spc="-4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400" spc="-200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4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80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ерн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400" spc="-170" dirty="0">
                <a:solidFill>
                  <a:srgbClr val="212770"/>
                </a:solidFill>
                <a:latin typeface="Microsoft Sans Serif"/>
                <a:cs typeface="Microsoft Sans Serif"/>
              </a:rPr>
              <a:t>му</a:t>
            </a:r>
            <a:r>
              <a:rPr sz="14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70" dirty="0">
                <a:solidFill>
                  <a:srgbClr val="212770"/>
                </a:solidFill>
                <a:latin typeface="Microsoft Sans Serif"/>
                <a:cs typeface="Microsoft Sans Serif"/>
              </a:rPr>
              <a:t>мо</a:t>
            </a:r>
            <a:r>
              <a:rPr sz="14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170" dirty="0">
                <a:solidFill>
                  <a:srgbClr val="212770"/>
                </a:solidFill>
                <a:latin typeface="Microsoft Sans Serif"/>
                <a:cs typeface="Microsoft Sans Serif"/>
              </a:rPr>
              <a:t>ском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у</a:t>
            </a:r>
            <a:r>
              <a:rPr sz="14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по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ту: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06370" y="3718305"/>
            <a:ext cx="2224405" cy="206375"/>
            <a:chOff x="2706370" y="3718305"/>
            <a:chExt cx="2224405" cy="206375"/>
          </a:xfrm>
        </p:grpSpPr>
        <p:sp>
          <p:nvSpPr>
            <p:cNvPr id="9" name="object 9"/>
            <p:cNvSpPr/>
            <p:nvPr/>
          </p:nvSpPr>
          <p:spPr>
            <a:xfrm>
              <a:off x="2893314" y="3815333"/>
              <a:ext cx="1941195" cy="0"/>
            </a:xfrm>
            <a:custGeom>
              <a:avLst/>
              <a:gdLst/>
              <a:ahLst/>
              <a:cxnLst/>
              <a:rect l="l" t="t" r="r" b="b"/>
              <a:pathLst>
                <a:path w="1941195">
                  <a:moveTo>
                    <a:pt x="0" y="0"/>
                  </a:moveTo>
                  <a:lnTo>
                    <a:pt x="1940940" y="0"/>
                  </a:lnTo>
                </a:path>
              </a:pathLst>
            </a:custGeom>
            <a:ln w="190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6370" y="3718305"/>
              <a:ext cx="192531" cy="1925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7862" y="3732021"/>
              <a:ext cx="192532" cy="19253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98270" y="2963671"/>
            <a:ext cx="1007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95" dirty="0">
                <a:solidFill>
                  <a:srgbClr val="585858"/>
                </a:solidFill>
                <a:latin typeface="Microsoft Sans Serif"/>
                <a:cs typeface="Microsoft Sans Serif"/>
              </a:rPr>
              <a:t>ж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/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д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Сург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ут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0885" y="2964307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1200" spc="-190" dirty="0">
                <a:solidFill>
                  <a:srgbClr val="585858"/>
                </a:solidFill>
                <a:latin typeface="Microsoft Sans Serif"/>
                <a:cs typeface="Microsoft Sans Serif"/>
              </a:rPr>
              <a:t>ж</a:t>
            </a:r>
            <a:r>
              <a:rPr sz="12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/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д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уч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то</a:t>
            </a:r>
            <a:r>
              <a:rPr sz="12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2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Нижне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ар</a:t>
            </a:r>
            <a:r>
              <a:rPr sz="12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2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180" dirty="0">
                <a:solidFill>
                  <a:srgbClr val="585858"/>
                </a:solidFill>
                <a:latin typeface="Microsoft Sans Serif"/>
                <a:cs typeface="Microsoft Sans Serif"/>
              </a:rPr>
              <a:t>–  </a:t>
            </a:r>
            <a:r>
              <a:rPr sz="120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Б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лый</a:t>
            </a:r>
            <a:r>
              <a:rPr sz="12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Яр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00044" y="4130040"/>
            <a:ext cx="800735" cy="76200"/>
          </a:xfrm>
          <a:custGeom>
            <a:avLst/>
            <a:gdLst/>
            <a:ahLst/>
            <a:cxnLst/>
            <a:rect l="l" t="t" r="r" b="b"/>
            <a:pathLst>
              <a:path w="80073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0073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800735" h="76200">
                <a:moveTo>
                  <a:pt x="80060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800607" y="44450"/>
                </a:lnTo>
                <a:lnTo>
                  <a:pt x="800607" y="3175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82517" y="3512565"/>
            <a:ext cx="8001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+</a:t>
            </a:r>
            <a:r>
              <a:rPr sz="11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4,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7</a:t>
            </a:r>
            <a:r>
              <a:rPr sz="11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млн</a:t>
            </a:r>
            <a:r>
              <a:rPr sz="11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1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нн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19855" y="4399788"/>
            <a:ext cx="800735" cy="76200"/>
          </a:xfrm>
          <a:custGeom>
            <a:avLst/>
            <a:gdLst/>
            <a:ahLst/>
            <a:cxnLst/>
            <a:rect l="l" t="t" r="r" b="b"/>
            <a:pathLst>
              <a:path w="800735" h="76200">
                <a:moveTo>
                  <a:pt x="724408" y="0"/>
                </a:moveTo>
                <a:lnTo>
                  <a:pt x="724408" y="76200"/>
                </a:lnTo>
                <a:lnTo>
                  <a:pt x="787908" y="44450"/>
                </a:lnTo>
                <a:lnTo>
                  <a:pt x="737108" y="44450"/>
                </a:lnTo>
                <a:lnTo>
                  <a:pt x="737108" y="31750"/>
                </a:lnTo>
                <a:lnTo>
                  <a:pt x="787908" y="31750"/>
                </a:lnTo>
                <a:lnTo>
                  <a:pt x="724408" y="0"/>
                </a:lnTo>
                <a:close/>
              </a:path>
              <a:path w="800735" h="76200">
                <a:moveTo>
                  <a:pt x="72440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24408" y="44450"/>
                </a:lnTo>
                <a:lnTo>
                  <a:pt x="724408" y="31750"/>
                </a:lnTo>
                <a:close/>
              </a:path>
              <a:path w="800735" h="76200">
                <a:moveTo>
                  <a:pt x="787908" y="31750"/>
                </a:moveTo>
                <a:lnTo>
                  <a:pt x="737108" y="31750"/>
                </a:lnTo>
                <a:lnTo>
                  <a:pt x="737108" y="44450"/>
                </a:lnTo>
                <a:lnTo>
                  <a:pt x="787908" y="44450"/>
                </a:lnTo>
                <a:lnTo>
                  <a:pt x="800608" y="38100"/>
                </a:lnTo>
                <a:lnTo>
                  <a:pt x="787908" y="3175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41057" y="3320288"/>
            <a:ext cx="1727835" cy="11493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290830">
              <a:lnSpc>
                <a:spcPts val="1310"/>
              </a:lnSpc>
              <a:spcBef>
                <a:spcPts val="155"/>
              </a:spcBef>
            </a:pP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ек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1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щий</a:t>
            </a:r>
            <a:r>
              <a:rPr sz="11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апа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ус</a:t>
            </a:r>
            <a:r>
              <a:rPr sz="11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1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ой  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обно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90" dirty="0">
                <a:solidFill>
                  <a:srgbClr val="009A47"/>
                </a:solidFill>
                <a:latin typeface="Arial"/>
                <a:cs typeface="Arial"/>
              </a:rPr>
              <a:t>8,</a:t>
            </a:r>
            <a:r>
              <a:rPr sz="1100" b="1" spc="-110" dirty="0">
                <a:solidFill>
                  <a:srgbClr val="009A47"/>
                </a:solidFill>
                <a:latin typeface="Arial"/>
                <a:cs typeface="Arial"/>
              </a:rPr>
              <a:t>1</a:t>
            </a:r>
            <a:r>
              <a:rPr sz="1100" b="1" spc="-6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009A47"/>
                </a:solidFill>
                <a:latin typeface="Arial"/>
                <a:cs typeface="Arial"/>
              </a:rPr>
              <a:t>млн</a:t>
            </a:r>
            <a:r>
              <a:rPr sz="1100" b="1" spc="-6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009A47"/>
                </a:solidFill>
                <a:latin typeface="Arial"/>
                <a:cs typeface="Arial"/>
              </a:rPr>
              <a:t>тон</a:t>
            </a:r>
            <a:r>
              <a:rPr sz="1100" b="1" spc="-120" dirty="0">
                <a:solidFill>
                  <a:srgbClr val="009A47"/>
                </a:solidFill>
                <a:latin typeface="Arial"/>
                <a:cs typeface="Arial"/>
              </a:rPr>
              <a:t>н</a:t>
            </a:r>
            <a:endParaRPr sz="1100">
              <a:latin typeface="Arial"/>
              <a:cs typeface="Arial"/>
            </a:endParaRPr>
          </a:p>
          <a:p>
            <a:pPr marL="21590" marR="292100">
              <a:lnSpc>
                <a:spcPts val="1310"/>
              </a:lnSpc>
              <a:spcBef>
                <a:spcPts val="440"/>
              </a:spcBef>
            </a:pP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дополни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ельны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й</a:t>
            </a:r>
            <a:r>
              <a:rPr sz="11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1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ой  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1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100" dirty="0">
                <a:solidFill>
                  <a:srgbClr val="212770"/>
                </a:solidFill>
                <a:latin typeface="Arial"/>
                <a:cs typeface="Arial"/>
              </a:rPr>
              <a:t>83,</a:t>
            </a:r>
            <a:r>
              <a:rPr sz="1100" b="1" spc="-110" dirty="0">
                <a:solidFill>
                  <a:srgbClr val="212770"/>
                </a:solidFill>
                <a:latin typeface="Arial"/>
                <a:cs typeface="Arial"/>
              </a:rPr>
              <a:t>5</a:t>
            </a:r>
            <a:r>
              <a:rPr sz="1100" b="1" spc="-6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212770"/>
                </a:solidFill>
                <a:latin typeface="Arial"/>
                <a:cs typeface="Arial"/>
              </a:rPr>
              <a:t>млн</a:t>
            </a:r>
            <a:r>
              <a:rPr sz="11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12770"/>
                </a:solidFill>
                <a:latin typeface="Arial"/>
                <a:cs typeface="Arial"/>
              </a:rPr>
              <a:t>тон</a:t>
            </a:r>
            <a:r>
              <a:rPr sz="1100" b="1" spc="-120" dirty="0">
                <a:solidFill>
                  <a:srgbClr val="212770"/>
                </a:solidFill>
                <a:latin typeface="Arial"/>
                <a:cs typeface="Arial"/>
              </a:rPr>
              <a:t>н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10"/>
              </a:lnSpc>
              <a:spcBef>
                <a:spcPts val="535"/>
              </a:spcBef>
            </a:pP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пла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овы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й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дефи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ц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ус</a:t>
            </a:r>
            <a:r>
              <a:rPr sz="11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1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ой  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обно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7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100" b="1" spc="-100" dirty="0">
                <a:solidFill>
                  <a:srgbClr val="C00000"/>
                </a:solidFill>
                <a:latin typeface="Arial"/>
                <a:cs typeface="Arial"/>
              </a:rPr>
              <a:t>75,</a:t>
            </a:r>
            <a:r>
              <a:rPr sz="1100" b="1" spc="-110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11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C00000"/>
                </a:solidFill>
                <a:latin typeface="Arial"/>
                <a:cs typeface="Arial"/>
              </a:rPr>
              <a:t>млн</a:t>
            </a:r>
            <a:r>
              <a:rPr sz="11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C00000"/>
                </a:solidFill>
                <a:latin typeface="Arial"/>
                <a:cs typeface="Arial"/>
              </a:rPr>
              <a:t>тон</a:t>
            </a:r>
            <a:r>
              <a:rPr sz="1100" b="1" spc="-12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26956" y="3836898"/>
            <a:ext cx="864235" cy="5600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+</a:t>
            </a:r>
            <a:r>
              <a:rPr sz="11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81,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3</a:t>
            </a:r>
            <a:r>
              <a:rPr sz="11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млн</a:t>
            </a:r>
            <a:r>
              <a:rPr sz="11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1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нн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+</a:t>
            </a:r>
            <a:r>
              <a:rPr sz="11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2,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r>
              <a:rPr sz="11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млн</a:t>
            </a:r>
            <a:r>
              <a:rPr sz="11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1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нн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49973" y="1957832"/>
            <a:ext cx="47669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65" dirty="0">
                <a:solidFill>
                  <a:srgbClr val="212770"/>
                </a:solidFill>
                <a:latin typeface="Microsoft Sans Serif"/>
                <a:cs typeface="Microsoft Sans Serif"/>
              </a:rPr>
              <a:t>Сц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й</a:t>
            </a:r>
            <a:r>
              <a:rPr sz="14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r>
              <a:rPr sz="14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.</a:t>
            </a:r>
            <a:r>
              <a:rPr sz="14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стр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тельств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4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участк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4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Ни</a:t>
            </a:r>
            <a:r>
              <a:rPr sz="1400" spc="-180" dirty="0">
                <a:solidFill>
                  <a:srgbClr val="212770"/>
                </a:solidFill>
                <a:latin typeface="Microsoft Sans Serif"/>
                <a:cs typeface="Microsoft Sans Serif"/>
              </a:rPr>
              <a:t>жн</a:t>
            </a:r>
            <a:r>
              <a:rPr sz="1400" spc="-16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4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ар</a:t>
            </a:r>
            <a:r>
              <a:rPr sz="14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товс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4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-</a:t>
            </a:r>
            <a:r>
              <a:rPr sz="14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Бел</a:t>
            </a:r>
            <a:r>
              <a:rPr sz="1400" spc="-175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й</a:t>
            </a:r>
            <a:r>
              <a:rPr sz="14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Яр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25" dirty="0">
                <a:solidFill>
                  <a:srgbClr val="009A47"/>
                </a:solidFill>
                <a:latin typeface="Microsoft Sans Serif"/>
                <a:cs typeface="Microsoft Sans Serif"/>
              </a:rPr>
              <a:t>с</a:t>
            </a:r>
            <a:r>
              <a:rPr sz="1400" spc="-5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400" spc="-155" dirty="0">
                <a:solidFill>
                  <a:srgbClr val="009A47"/>
                </a:solidFill>
                <a:latin typeface="Microsoft Sans Serif"/>
                <a:cs typeface="Microsoft Sans Serif"/>
              </a:rPr>
              <a:t>выходом</a:t>
            </a:r>
            <a:r>
              <a:rPr sz="1400" spc="-4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400" spc="-200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4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Северному</a:t>
            </a:r>
            <a:r>
              <a:rPr sz="14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65" dirty="0">
                <a:solidFill>
                  <a:srgbClr val="212770"/>
                </a:solidFill>
                <a:latin typeface="Microsoft Sans Serif"/>
                <a:cs typeface="Microsoft Sans Serif"/>
              </a:rPr>
              <a:t>морскому</a:t>
            </a:r>
            <a:r>
              <a:rPr sz="14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порту</a:t>
            </a:r>
            <a:r>
              <a:rPr sz="14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(коридор</a:t>
            </a:r>
            <a:r>
              <a:rPr sz="14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для</a:t>
            </a:r>
            <a:r>
              <a:rPr sz="1400" spc="-3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экспорта</a:t>
            </a:r>
            <a:r>
              <a:rPr sz="14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4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угля):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29400" y="4800600"/>
            <a:ext cx="51638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Вывод:</a:t>
            </a:r>
            <a:r>
              <a:rPr sz="12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25" dirty="0">
                <a:solidFill>
                  <a:srgbClr val="212770"/>
                </a:solidFill>
                <a:latin typeface="Arial"/>
                <a:cs typeface="Arial"/>
              </a:rPr>
              <a:t>создание</a:t>
            </a:r>
            <a:r>
              <a:rPr sz="1200" b="1" spc="-6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212770"/>
                </a:solidFill>
                <a:latin typeface="Arial"/>
                <a:cs typeface="Arial"/>
              </a:rPr>
              <a:t>коридора</a:t>
            </a:r>
            <a:r>
              <a:rPr sz="12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212770"/>
                </a:solidFill>
                <a:latin typeface="Arial"/>
                <a:cs typeface="Arial"/>
              </a:rPr>
              <a:t>экспорта</a:t>
            </a:r>
            <a:r>
              <a:rPr sz="12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212770"/>
                </a:solidFill>
                <a:latin typeface="Arial"/>
                <a:cs typeface="Arial"/>
              </a:rPr>
              <a:t>угля</a:t>
            </a:r>
            <a:r>
              <a:rPr sz="12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212770"/>
                </a:solidFill>
                <a:latin typeface="Arial"/>
                <a:cs typeface="Arial"/>
              </a:rPr>
              <a:t>через</a:t>
            </a:r>
            <a:r>
              <a:rPr sz="12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212770"/>
                </a:solidFill>
                <a:latin typeface="Arial"/>
                <a:cs typeface="Arial"/>
              </a:rPr>
              <a:t>Северный</a:t>
            </a:r>
            <a:r>
              <a:rPr sz="1200" b="1" spc="-7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212770"/>
                </a:solidFill>
                <a:latin typeface="Arial"/>
                <a:cs typeface="Arial"/>
              </a:rPr>
              <a:t>морской</a:t>
            </a:r>
            <a:r>
              <a:rPr sz="12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212770"/>
                </a:solidFill>
                <a:latin typeface="Arial"/>
                <a:cs typeface="Arial"/>
              </a:rPr>
              <a:t>путь</a:t>
            </a:r>
            <a:endParaRPr sz="1200" dirty="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5"/>
              </a:spcBef>
            </a:pPr>
            <a:r>
              <a:rPr sz="1200" b="1" spc="-125" dirty="0">
                <a:solidFill>
                  <a:srgbClr val="212770"/>
                </a:solidFill>
                <a:latin typeface="Arial"/>
                <a:cs typeface="Arial"/>
              </a:rPr>
              <a:t>потребует</a:t>
            </a:r>
            <a:r>
              <a:rPr sz="1200" b="1" spc="-4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212770"/>
                </a:solidFill>
                <a:latin typeface="Arial"/>
                <a:cs typeface="Arial"/>
              </a:rPr>
              <a:t>расширение</a:t>
            </a:r>
            <a:r>
              <a:rPr sz="12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212770"/>
                </a:solidFill>
                <a:latin typeface="Arial"/>
                <a:cs typeface="Arial"/>
              </a:rPr>
              <a:t>ж/д</a:t>
            </a:r>
            <a:r>
              <a:rPr sz="1200" b="1" spc="-4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212770"/>
                </a:solidFill>
                <a:latin typeface="Arial"/>
                <a:cs typeface="Arial"/>
              </a:rPr>
              <a:t>участка</a:t>
            </a:r>
            <a:r>
              <a:rPr sz="12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212770"/>
                </a:solidFill>
                <a:latin typeface="Arial"/>
                <a:cs typeface="Arial"/>
              </a:rPr>
              <a:t>Нижневартовск-Новый</a:t>
            </a:r>
            <a:r>
              <a:rPr sz="1200" b="1" spc="-4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212770"/>
                </a:solidFill>
                <a:latin typeface="Arial"/>
                <a:cs typeface="Arial"/>
              </a:rPr>
              <a:t>Уренгой</a:t>
            </a:r>
            <a:r>
              <a:rPr sz="12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212770"/>
                </a:solidFill>
                <a:latin typeface="Arial"/>
                <a:cs typeface="Arial"/>
              </a:rPr>
              <a:t>и</a:t>
            </a:r>
            <a:r>
              <a:rPr sz="12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212770"/>
                </a:solidFill>
                <a:latin typeface="Arial"/>
                <a:cs typeface="Arial"/>
              </a:rPr>
              <a:t>увеличение </a:t>
            </a:r>
            <a:r>
              <a:rPr sz="1200" b="1" spc="-31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212770"/>
                </a:solidFill>
                <a:latin typeface="Arial"/>
                <a:cs typeface="Arial"/>
              </a:rPr>
              <a:t>её</a:t>
            </a:r>
            <a:r>
              <a:rPr sz="12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212770"/>
                </a:solidFill>
                <a:latin typeface="Arial"/>
                <a:cs typeface="Arial"/>
              </a:rPr>
              <a:t>пропускной</a:t>
            </a:r>
            <a:r>
              <a:rPr sz="1200" b="1" spc="-7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212770"/>
                </a:solidFill>
                <a:latin typeface="Arial"/>
                <a:cs typeface="Arial"/>
              </a:rPr>
              <a:t>способности</a:t>
            </a:r>
            <a:r>
              <a:rPr sz="1200" b="1" spc="-7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212770"/>
                </a:solidFill>
                <a:latin typeface="Arial"/>
                <a:cs typeface="Arial"/>
              </a:rPr>
              <a:t>в</a:t>
            </a:r>
            <a:r>
              <a:rPr sz="12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212770"/>
                </a:solidFill>
                <a:latin typeface="Arial"/>
                <a:cs typeface="Arial"/>
              </a:rPr>
              <a:t>2,5</a:t>
            </a:r>
            <a:r>
              <a:rPr sz="1200" b="1" spc="-6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212770"/>
                </a:solidFill>
                <a:latin typeface="Arial"/>
                <a:cs typeface="Arial"/>
              </a:rPr>
              <a:t>раза</a:t>
            </a:r>
            <a:r>
              <a:rPr sz="12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212770"/>
                </a:solidFill>
                <a:latin typeface="Arial"/>
                <a:cs typeface="Arial"/>
              </a:rPr>
              <a:t>(с</a:t>
            </a:r>
            <a:r>
              <a:rPr sz="1200" b="1" spc="-6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212770"/>
                </a:solidFill>
                <a:latin typeface="Arial"/>
                <a:cs typeface="Arial"/>
              </a:rPr>
              <a:t>текущих</a:t>
            </a:r>
            <a:r>
              <a:rPr sz="12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05" dirty="0">
                <a:solidFill>
                  <a:srgbClr val="212770"/>
                </a:solidFill>
                <a:latin typeface="Arial"/>
                <a:cs typeface="Arial"/>
              </a:rPr>
              <a:t>50,1</a:t>
            </a:r>
            <a:r>
              <a:rPr sz="12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212770"/>
                </a:solidFill>
                <a:latin typeface="Arial"/>
                <a:cs typeface="Arial"/>
              </a:rPr>
              <a:t>до</a:t>
            </a:r>
            <a:r>
              <a:rPr sz="12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212770"/>
                </a:solidFill>
                <a:latin typeface="Arial"/>
                <a:cs typeface="Arial"/>
              </a:rPr>
              <a:t>126,1</a:t>
            </a:r>
            <a:r>
              <a:rPr sz="12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45" dirty="0">
                <a:solidFill>
                  <a:srgbClr val="212770"/>
                </a:solidFill>
                <a:latin typeface="Arial"/>
                <a:cs typeface="Arial"/>
              </a:rPr>
              <a:t>млн</a:t>
            </a:r>
            <a:r>
              <a:rPr sz="12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212770"/>
                </a:solidFill>
                <a:latin typeface="Arial"/>
                <a:cs typeface="Arial"/>
              </a:rPr>
              <a:t>тонн).</a:t>
            </a:r>
            <a:endParaRPr sz="1200" dirty="0">
              <a:latin typeface="Arial"/>
              <a:cs typeface="Arial"/>
            </a:endParaRPr>
          </a:p>
          <a:p>
            <a:pPr marL="38100" marR="69850">
              <a:lnSpc>
                <a:spcPct val="100000"/>
              </a:lnSpc>
            </a:pP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Переориентация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грузового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потока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с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ж/д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 на водный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 транспорт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 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размере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3,1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млн</a:t>
            </a:r>
            <a:r>
              <a:rPr sz="1200" spc="2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тонн</a:t>
            </a:r>
            <a:r>
              <a:rPr sz="1200" spc="-157" baseline="20833" dirty="0">
                <a:solidFill>
                  <a:srgbClr val="212770"/>
                </a:solidFill>
                <a:latin typeface="Microsoft Sans Serif"/>
                <a:cs typeface="Microsoft Sans Serif"/>
              </a:rPr>
              <a:t>2 </a:t>
            </a:r>
            <a:r>
              <a:rPr sz="1200" spc="-150" baseline="20833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не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способна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решить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проблему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перегруза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Сургутского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ж/д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узла.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32266" y="3718305"/>
            <a:ext cx="2224405" cy="206375"/>
            <a:chOff x="8732266" y="3718305"/>
            <a:chExt cx="2224405" cy="206375"/>
          </a:xfrm>
        </p:grpSpPr>
        <p:sp>
          <p:nvSpPr>
            <p:cNvPr id="22" name="object 22"/>
            <p:cNvSpPr/>
            <p:nvPr/>
          </p:nvSpPr>
          <p:spPr>
            <a:xfrm>
              <a:off x="8919210" y="3815333"/>
              <a:ext cx="1941195" cy="0"/>
            </a:xfrm>
            <a:custGeom>
              <a:avLst/>
              <a:gdLst/>
              <a:ahLst/>
              <a:cxnLst/>
              <a:rect l="l" t="t" r="r" b="b"/>
              <a:pathLst>
                <a:path w="1941195">
                  <a:moveTo>
                    <a:pt x="0" y="0"/>
                  </a:moveTo>
                  <a:lnTo>
                    <a:pt x="1940941" y="0"/>
                  </a:lnTo>
                </a:path>
              </a:pathLst>
            </a:custGeom>
            <a:ln w="190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2266" y="3718305"/>
              <a:ext cx="192531" cy="1925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2234" y="3732021"/>
              <a:ext cx="194056" cy="19253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224141" y="2963671"/>
            <a:ext cx="1007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95" dirty="0">
                <a:solidFill>
                  <a:srgbClr val="585858"/>
                </a:solidFill>
                <a:latin typeface="Microsoft Sans Serif"/>
                <a:cs typeface="Microsoft Sans Serif"/>
              </a:rPr>
              <a:t>ж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/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д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Сург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ут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67035" y="2964307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00000"/>
              </a:lnSpc>
              <a:spcBef>
                <a:spcPts val="100"/>
              </a:spcBef>
            </a:pPr>
            <a:r>
              <a:rPr sz="1200" spc="-190" dirty="0">
                <a:solidFill>
                  <a:srgbClr val="585858"/>
                </a:solidFill>
                <a:latin typeface="Microsoft Sans Serif"/>
                <a:cs typeface="Microsoft Sans Serif"/>
              </a:rPr>
              <a:t>ж</a:t>
            </a:r>
            <a:r>
              <a:rPr sz="12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/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д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уч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то</a:t>
            </a:r>
            <a:r>
              <a:rPr sz="12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2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Нижне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ар</a:t>
            </a:r>
            <a:r>
              <a:rPr sz="12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2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180" dirty="0">
                <a:solidFill>
                  <a:srgbClr val="585858"/>
                </a:solidFill>
                <a:latin typeface="Microsoft Sans Serif"/>
                <a:cs typeface="Microsoft Sans Serif"/>
              </a:rPr>
              <a:t>–  </a:t>
            </a:r>
            <a:r>
              <a:rPr sz="120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Б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лый</a:t>
            </a:r>
            <a:r>
              <a:rPr sz="12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Яр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25940" y="4130040"/>
            <a:ext cx="800735" cy="76200"/>
          </a:xfrm>
          <a:custGeom>
            <a:avLst/>
            <a:gdLst/>
            <a:ahLst/>
            <a:cxnLst/>
            <a:rect l="l" t="t" r="r" b="b"/>
            <a:pathLst>
              <a:path w="80073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0073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800734" h="76200">
                <a:moveTo>
                  <a:pt x="80060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800607" y="44450"/>
                </a:lnTo>
                <a:lnTo>
                  <a:pt x="800607" y="3175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408414" y="3512565"/>
            <a:ext cx="8642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+</a:t>
            </a:r>
            <a:r>
              <a:rPr sz="11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83,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5</a:t>
            </a:r>
            <a:r>
              <a:rPr sz="11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млн</a:t>
            </a:r>
            <a:r>
              <a:rPr sz="11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1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нн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444228" y="4399788"/>
            <a:ext cx="800735" cy="76200"/>
          </a:xfrm>
          <a:custGeom>
            <a:avLst/>
            <a:gdLst/>
            <a:ahLst/>
            <a:cxnLst/>
            <a:rect l="l" t="t" r="r" b="b"/>
            <a:pathLst>
              <a:path w="800734" h="76200">
                <a:moveTo>
                  <a:pt x="724407" y="0"/>
                </a:moveTo>
                <a:lnTo>
                  <a:pt x="724407" y="76200"/>
                </a:lnTo>
                <a:lnTo>
                  <a:pt x="787907" y="44450"/>
                </a:lnTo>
                <a:lnTo>
                  <a:pt x="737107" y="44450"/>
                </a:lnTo>
                <a:lnTo>
                  <a:pt x="737107" y="31750"/>
                </a:lnTo>
                <a:lnTo>
                  <a:pt x="787907" y="31750"/>
                </a:lnTo>
                <a:lnTo>
                  <a:pt x="724407" y="0"/>
                </a:lnTo>
                <a:close/>
              </a:path>
              <a:path w="800734" h="76200">
                <a:moveTo>
                  <a:pt x="72440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24407" y="44450"/>
                </a:lnTo>
                <a:lnTo>
                  <a:pt x="724407" y="31750"/>
                </a:lnTo>
                <a:close/>
              </a:path>
              <a:path w="800734" h="76200">
                <a:moveTo>
                  <a:pt x="787907" y="31750"/>
                </a:moveTo>
                <a:lnTo>
                  <a:pt x="737107" y="31750"/>
                </a:lnTo>
                <a:lnTo>
                  <a:pt x="737107" y="44450"/>
                </a:lnTo>
                <a:lnTo>
                  <a:pt x="787907" y="44450"/>
                </a:lnTo>
                <a:lnTo>
                  <a:pt x="800607" y="38100"/>
                </a:lnTo>
                <a:lnTo>
                  <a:pt x="787907" y="3175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63269" y="6394339"/>
            <a:ext cx="9842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3.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91869" y="6394339"/>
            <a:ext cx="386524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включает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допрасходы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на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удорожание</a:t>
            </a:r>
            <a:r>
              <a:rPr sz="700" spc="7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тарифа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и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инвестиции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на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A6A6A6"/>
                </a:solidFill>
                <a:latin typeface="Microsoft Sans Serif"/>
                <a:cs typeface="Microsoft Sans Serif"/>
              </a:rPr>
              <a:t>закупку</a:t>
            </a:r>
            <a:r>
              <a:rPr sz="700" spc="7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необходимого</a:t>
            </a:r>
            <a:r>
              <a:rPr sz="700" spc="7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флота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16</a:t>
            </a:fld>
            <a:endParaRPr spc="-8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1353800" y="2286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16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61175"/>
            <a:chOff x="0" y="0"/>
            <a:chExt cx="12192000" cy="686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1595" y="0"/>
              <a:ext cx="10006838" cy="683183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554" y="218389"/>
            <a:ext cx="40081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pc="-215" dirty="0"/>
              <a:t>Перспект</a:t>
            </a:r>
            <a:r>
              <a:rPr spc="-195" dirty="0"/>
              <a:t>и</a:t>
            </a:r>
            <a:r>
              <a:rPr spc="-200" dirty="0"/>
              <a:t>вы</a:t>
            </a:r>
            <a:r>
              <a:rPr spc="-95" dirty="0"/>
              <a:t> </a:t>
            </a:r>
            <a:r>
              <a:rPr spc="-210" dirty="0"/>
              <a:t>перера</a:t>
            </a:r>
            <a:r>
              <a:rPr spc="-195" dirty="0"/>
              <a:t>с</a:t>
            </a:r>
            <a:r>
              <a:rPr spc="-210" dirty="0"/>
              <a:t>пределе</a:t>
            </a:r>
            <a:r>
              <a:rPr spc="-195" dirty="0"/>
              <a:t>ния</a:t>
            </a:r>
            <a:r>
              <a:rPr spc="-114" dirty="0"/>
              <a:t> </a:t>
            </a:r>
            <a:r>
              <a:rPr spc="-204" dirty="0"/>
              <a:t>грузов</a:t>
            </a:r>
          </a:p>
          <a:p>
            <a:pPr marL="12700">
              <a:lnSpc>
                <a:spcPts val="2160"/>
              </a:lnSpc>
            </a:pPr>
            <a:r>
              <a:rPr spc="-180" dirty="0"/>
              <a:t>с</a:t>
            </a:r>
            <a:r>
              <a:rPr spc="-75" dirty="0"/>
              <a:t> </a:t>
            </a:r>
            <a:r>
              <a:rPr spc="-190" dirty="0"/>
              <a:t>у</a:t>
            </a:r>
            <a:r>
              <a:rPr spc="-210" dirty="0"/>
              <a:t>че</a:t>
            </a:r>
            <a:r>
              <a:rPr spc="-170" dirty="0"/>
              <a:t>т</a:t>
            </a:r>
            <a:r>
              <a:rPr spc="-225" dirty="0"/>
              <a:t>о</a:t>
            </a:r>
            <a:r>
              <a:rPr spc="-280" dirty="0"/>
              <a:t>м</a:t>
            </a:r>
            <a:r>
              <a:rPr spc="-75" dirty="0"/>
              <a:t> </a:t>
            </a:r>
            <a:r>
              <a:rPr spc="-210" dirty="0"/>
              <a:t>н</a:t>
            </a:r>
            <a:r>
              <a:rPr spc="-190" dirty="0"/>
              <a:t>ов</a:t>
            </a:r>
            <a:r>
              <a:rPr spc="-235" dirty="0"/>
              <a:t>ы</a:t>
            </a:r>
            <a:r>
              <a:rPr spc="-180" dirty="0"/>
              <a:t>х</a:t>
            </a:r>
            <a:r>
              <a:rPr spc="-95" dirty="0"/>
              <a:t> </a:t>
            </a:r>
            <a:r>
              <a:rPr spc="-315" dirty="0"/>
              <a:t>ж</a:t>
            </a:r>
            <a:r>
              <a:rPr spc="-105" dirty="0"/>
              <a:t>/</a:t>
            </a:r>
            <a:r>
              <a:rPr spc="-210" dirty="0"/>
              <a:t>д</a:t>
            </a:r>
            <a:r>
              <a:rPr spc="-100" dirty="0"/>
              <a:t> </a:t>
            </a:r>
            <a:r>
              <a:rPr spc="-200" dirty="0"/>
              <a:t>л</a:t>
            </a:r>
            <a:r>
              <a:rPr spc="-180" dirty="0"/>
              <a:t>и</a:t>
            </a:r>
            <a:r>
              <a:rPr spc="-210" dirty="0"/>
              <a:t>ний</a:t>
            </a:r>
          </a:p>
        </p:txBody>
      </p:sp>
      <p:sp>
        <p:nvSpPr>
          <p:cNvPr id="6" name="object 6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935206" y="6533184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BEBEBE"/>
                </a:solidFill>
                <a:latin typeface="Microsoft Sans Serif"/>
                <a:cs typeface="Microsoft Sans Serif"/>
              </a:rPr>
              <a:t>19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1729" y="2111502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Приобье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4928" y="2402204"/>
            <a:ext cx="689610" cy="348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104775">
              <a:lnSpc>
                <a:spcPct val="76700"/>
              </a:lnSpc>
              <a:spcBef>
                <a:spcPts val="434"/>
              </a:spcBef>
            </a:pPr>
            <a:r>
              <a:rPr sz="1200" b="1" spc="-5" dirty="0">
                <a:latin typeface="Calibri"/>
                <a:cs typeface="Calibri"/>
              </a:rPr>
              <a:t>Ханты-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Ма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ий</a:t>
            </a:r>
            <a:r>
              <a:rPr sz="1200" b="1" spc="-5" dirty="0">
                <a:latin typeface="Calibri"/>
                <a:cs typeface="Calibri"/>
              </a:rPr>
              <a:t>ск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52591" y="2821051"/>
            <a:ext cx="1068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Нижневартовск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8057" y="3445002"/>
            <a:ext cx="659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Б</a:t>
            </a:r>
            <a:r>
              <a:rPr sz="1200" b="1" spc="-30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лый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Я</a:t>
            </a:r>
            <a:r>
              <a:rPr sz="1200" b="1" dirty="0">
                <a:latin typeface="Calibri"/>
                <a:cs typeface="Calibri"/>
              </a:rPr>
              <a:t>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35314" y="3503421"/>
            <a:ext cx="354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Я</a:t>
            </a:r>
            <a:r>
              <a:rPr sz="1200" b="1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к</a:t>
            </a:r>
            <a:r>
              <a:rPr sz="1200" b="1" dirty="0"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6965" y="3746754"/>
            <a:ext cx="857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Усть-Илимск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94466" y="6204000"/>
            <a:ext cx="855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Забайкальск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03338" y="4428870"/>
            <a:ext cx="689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Кемерово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49920" y="5145785"/>
            <a:ext cx="628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Таштагол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43825" y="6588353"/>
            <a:ext cx="521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Calibri"/>
                <a:cs typeface="Calibri"/>
              </a:rPr>
              <a:t>У</a:t>
            </a:r>
            <a:r>
              <a:rPr sz="1200" b="1" spc="-10" dirty="0">
                <a:latin typeface="Calibri"/>
                <a:cs typeface="Calibri"/>
              </a:rPr>
              <a:t>р</a:t>
            </a:r>
            <a:r>
              <a:rPr sz="1200" b="1" spc="-20" dirty="0">
                <a:latin typeface="Calibri"/>
                <a:cs typeface="Calibri"/>
              </a:rPr>
              <a:t>у</a:t>
            </a:r>
            <a:r>
              <a:rPr sz="1200" b="1" spc="-5" dirty="0">
                <a:latin typeface="Calibri"/>
                <a:cs typeface="Calibri"/>
              </a:rPr>
              <a:t>мчи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1440" y="6578904"/>
            <a:ext cx="4927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Б</a:t>
            </a:r>
            <a:r>
              <a:rPr sz="1200" b="1" spc="-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р</a:t>
            </a:r>
            <a:r>
              <a:rPr sz="1200" b="1" spc="-5" dirty="0">
                <a:latin typeface="Calibri"/>
                <a:cs typeface="Calibri"/>
              </a:rPr>
              <a:t>чун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30470" y="3239515"/>
            <a:ext cx="478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Са</a:t>
            </a:r>
            <a:r>
              <a:rPr sz="1200" b="1" dirty="0">
                <a:latin typeface="Calibri"/>
                <a:cs typeface="Calibri"/>
              </a:rPr>
              <a:t>лым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98954" y="2857880"/>
            <a:ext cx="513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25" dirty="0">
                <a:latin typeface="Calibri"/>
                <a:cs typeface="Calibri"/>
              </a:rPr>
              <a:t>в</a:t>
            </a:r>
            <a:r>
              <a:rPr sz="1200" b="1" spc="-15" dirty="0">
                <a:latin typeface="Calibri"/>
                <a:cs typeface="Calibri"/>
              </a:rPr>
              <a:t>д</a:t>
            </a:r>
            <a:r>
              <a:rPr sz="1200" b="1" spc="-30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ль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40026" y="3912870"/>
            <a:ext cx="920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Екатеринбург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84245" y="3113913"/>
            <a:ext cx="660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Calibri"/>
                <a:cs typeface="Calibri"/>
              </a:rPr>
              <a:t>Устье-Аха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25414" y="538098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Ямбург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39820" y="1025397"/>
            <a:ext cx="648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Са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20" dirty="0">
                <a:latin typeface="Calibri"/>
                <a:cs typeface="Calibri"/>
              </a:rPr>
              <a:t>е</a:t>
            </a:r>
            <a:r>
              <a:rPr sz="1200" b="1" spc="-5" dirty="0">
                <a:latin typeface="Calibri"/>
                <a:cs typeface="Calibri"/>
              </a:rPr>
              <a:t>ха</a:t>
            </a:r>
            <a:r>
              <a:rPr sz="1200" b="1" spc="-25" dirty="0">
                <a:latin typeface="Calibri"/>
                <a:cs typeface="Calibri"/>
              </a:rPr>
              <a:t>р</a:t>
            </a:r>
            <a:r>
              <a:rPr sz="1200" b="1" dirty="0">
                <a:latin typeface="Calibri"/>
                <a:cs typeface="Calibri"/>
              </a:rPr>
              <a:t>д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07407" y="0"/>
            <a:ext cx="553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Саб</a:t>
            </a:r>
            <a:r>
              <a:rPr sz="1200" b="1" spc="-10" dirty="0">
                <a:latin typeface="Calibri"/>
                <a:cs typeface="Calibri"/>
              </a:rPr>
              <a:t>б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та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71594" y="719073"/>
            <a:ext cx="8267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Новый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Порт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94908" y="1125982"/>
            <a:ext cx="1045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Новый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Уренгой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1327" y="4692522"/>
            <a:ext cx="7099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dash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sz="800" u="dash" spc="-35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9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Ж</a:t>
            </a:r>
            <a:r>
              <a:rPr sz="800" spc="-5" dirty="0">
                <a:latin typeface="Calibri"/>
                <a:cs typeface="Calibri"/>
              </a:rPr>
              <a:t>/</a:t>
            </a:r>
            <a:r>
              <a:rPr sz="800" dirty="0">
                <a:latin typeface="Calibri"/>
                <a:cs typeface="Calibri"/>
              </a:rPr>
              <a:t>д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пр</a:t>
            </a:r>
            <a:r>
              <a:rPr sz="800" spc="-5" dirty="0">
                <a:latin typeface="Calibri"/>
                <a:cs typeface="Calibri"/>
              </a:rPr>
              <a:t>ое</a:t>
            </a:r>
            <a:r>
              <a:rPr sz="800" dirty="0">
                <a:latin typeface="Calibri"/>
                <a:cs typeface="Calibri"/>
              </a:rPr>
              <a:t>кт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42257" y="1363217"/>
            <a:ext cx="344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ШХ</a:t>
            </a:r>
            <a:r>
              <a:rPr sz="900" b="1" dirty="0">
                <a:solidFill>
                  <a:srgbClr val="C00000"/>
                </a:solidFill>
                <a:latin typeface="Calibri"/>
                <a:cs typeface="Calibri"/>
              </a:rPr>
              <a:t>-1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37657" y="921258"/>
            <a:ext cx="655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7E7E7E"/>
                </a:solidFill>
                <a:latin typeface="Calibri"/>
                <a:cs typeface="Calibri"/>
              </a:rPr>
              <a:t>ж/</a:t>
            </a:r>
            <a:r>
              <a:rPr sz="900" b="1" dirty="0">
                <a:solidFill>
                  <a:srgbClr val="7E7E7E"/>
                </a:solidFill>
                <a:latin typeface="Calibri"/>
                <a:cs typeface="Calibri"/>
              </a:rPr>
              <a:t>д зак</a:t>
            </a:r>
            <a:r>
              <a:rPr sz="900" b="1" spc="-10" dirty="0">
                <a:solidFill>
                  <a:srgbClr val="7E7E7E"/>
                </a:solidFill>
                <a:latin typeface="Calibri"/>
                <a:cs typeface="Calibri"/>
              </a:rPr>
              <a:t>р</a:t>
            </a:r>
            <a:r>
              <a:rPr sz="900" b="1" spc="-5" dirty="0">
                <a:solidFill>
                  <a:srgbClr val="7E7E7E"/>
                </a:solidFill>
                <a:latin typeface="Calibri"/>
                <a:cs typeface="Calibri"/>
              </a:rPr>
              <a:t>ыт</a:t>
            </a:r>
            <a:r>
              <a:rPr sz="900" b="1" dirty="0">
                <a:solidFill>
                  <a:srgbClr val="7E7E7E"/>
                </a:solidFill>
                <a:latin typeface="Calibri"/>
                <a:cs typeface="Calibri"/>
              </a:rPr>
              <a:t>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85075" y="5469363"/>
            <a:ext cx="3140710" cy="9798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615"/>
              </a:spcBef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СевСиб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2: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+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29,5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млн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тонн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200"/>
              </a:lnSpc>
              <a:spcBef>
                <a:spcPts val="755"/>
              </a:spcBef>
            </a:pPr>
            <a:r>
              <a:rPr sz="1200" b="1" spc="-5" dirty="0">
                <a:latin typeface="Calibri"/>
                <a:cs typeface="Calibri"/>
              </a:rPr>
              <a:t>Задача: вывоз экспортных грузов </a:t>
            </a:r>
            <a:r>
              <a:rPr sz="1200" b="1" dirty="0">
                <a:latin typeface="Calibri"/>
                <a:cs typeface="Calibri"/>
              </a:rPr>
              <a:t>с </a:t>
            </a:r>
            <a:r>
              <a:rPr sz="1200" b="1" spc="-5" dirty="0">
                <a:latin typeface="Calibri"/>
                <a:cs typeface="Calibri"/>
              </a:rPr>
              <a:t>территории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северо-запада КНР через арктические </a:t>
            </a:r>
            <a:r>
              <a:rPr sz="1200" b="1" dirty="0">
                <a:latin typeface="Calibri"/>
                <a:cs typeface="Calibri"/>
              </a:rPr>
              <a:t>порты.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Основу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экспорта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КНР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составляет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уголь,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200" b="1" spc="-5" dirty="0">
                <a:latin typeface="Calibri"/>
                <a:cs typeface="Calibri"/>
              </a:rPr>
              <a:t>пиломатериалы,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топочный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мазут.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14792" y="2462276"/>
            <a:ext cx="3084830" cy="8832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0955" algn="just">
              <a:lnSpc>
                <a:spcPct val="100000"/>
              </a:lnSpc>
              <a:spcBef>
                <a:spcPts val="235"/>
              </a:spcBef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СевСиб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1:</a:t>
            </a:r>
            <a:r>
              <a:rPr sz="1200" b="1" spc="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baseline="4629" dirty="0">
                <a:solidFill>
                  <a:srgbClr val="C00000"/>
                </a:solidFill>
                <a:latin typeface="Calibri"/>
                <a:cs typeface="Calibri"/>
              </a:rPr>
              <a:t>+ 173,7</a:t>
            </a:r>
            <a:r>
              <a:rPr sz="1800" b="1" spc="-7" baseline="4629" dirty="0">
                <a:solidFill>
                  <a:srgbClr val="C00000"/>
                </a:solidFill>
                <a:latin typeface="Calibri"/>
                <a:cs typeface="Calibri"/>
              </a:rPr>
              <a:t> млн</a:t>
            </a:r>
            <a:r>
              <a:rPr sz="1800" b="1" spc="-30" baseline="462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7" baseline="4629" dirty="0">
                <a:solidFill>
                  <a:srgbClr val="C00000"/>
                </a:solidFill>
                <a:latin typeface="Calibri"/>
                <a:cs typeface="Calibri"/>
              </a:rPr>
              <a:t>тонн</a:t>
            </a:r>
            <a:endParaRPr sz="1800" baseline="4629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375"/>
              </a:spcBef>
            </a:pPr>
            <a:r>
              <a:rPr sz="1200" b="1" spc="-5" dirty="0">
                <a:latin typeface="Calibri"/>
                <a:cs typeface="Calibri"/>
              </a:rPr>
              <a:t>Ограниченные возможности переориентации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грузопотоков. </a:t>
            </a:r>
            <a:r>
              <a:rPr sz="1200" b="1" spc="-5" dirty="0">
                <a:latin typeface="Calibri"/>
                <a:cs typeface="Calibri"/>
              </a:rPr>
              <a:t>Задача: разгрузка </a:t>
            </a:r>
            <a:r>
              <a:rPr sz="1200" b="1" spc="-10" dirty="0">
                <a:latin typeface="Calibri"/>
                <a:cs typeface="Calibri"/>
              </a:rPr>
              <a:t>Транссиба </a:t>
            </a:r>
            <a:r>
              <a:rPr sz="1200" b="1" dirty="0">
                <a:latin typeface="Calibri"/>
                <a:cs typeface="Calibri"/>
              </a:rPr>
              <a:t>от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экспортных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грузопотоков,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идущих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в</a:t>
            </a:r>
            <a:endParaRPr sz="1200">
              <a:latin typeface="Calibri"/>
              <a:cs typeface="Calibri"/>
            </a:endParaRPr>
          </a:p>
          <a:p>
            <a:pPr marL="12700" algn="just">
              <a:lnSpc>
                <a:spcPts val="1200"/>
              </a:lnSpc>
            </a:pPr>
            <a:r>
              <a:rPr sz="1200" b="1" spc="-5" dirty="0">
                <a:latin typeface="Calibri"/>
                <a:cs typeface="Calibri"/>
              </a:rPr>
              <a:t>дальневосточном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направлении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48529" y="3557778"/>
            <a:ext cx="1901825" cy="8115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85800" marR="5080" indent="153035">
              <a:lnSpc>
                <a:spcPct val="73800"/>
              </a:lnSpc>
              <a:spcBef>
                <a:spcPts val="475"/>
              </a:spcBef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+ 4,7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млн тонн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без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выхода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СМП</a:t>
            </a:r>
            <a:endParaRPr sz="1200">
              <a:latin typeface="Calibri"/>
              <a:cs typeface="Calibri"/>
            </a:endParaRPr>
          </a:p>
          <a:p>
            <a:pPr marL="730250" marR="5080" indent="108585" algn="r">
              <a:lnSpc>
                <a:spcPct val="63500"/>
              </a:lnSpc>
              <a:spcBef>
                <a:spcPts val="660"/>
              </a:spcBef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+ 83,5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млн тонн </a:t>
            </a:r>
            <a:r>
              <a:rPr sz="1200" b="1" spc="-2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выходом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к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СМП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ts val="1200"/>
              </a:lnSpc>
            </a:pPr>
            <a:r>
              <a:rPr sz="1200" b="1" spc="-10" dirty="0">
                <a:latin typeface="Calibri"/>
                <a:cs typeface="Calibri"/>
              </a:rPr>
              <a:t>(коридор</a:t>
            </a:r>
            <a:r>
              <a:rPr sz="1200" b="1" dirty="0">
                <a:latin typeface="Calibri"/>
                <a:cs typeface="Calibri"/>
              </a:rPr>
              <a:t> для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экспорта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угля)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51528" y="4229227"/>
            <a:ext cx="551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latin typeface="Calibri"/>
                <a:cs typeface="Calibri"/>
              </a:rPr>
              <a:t>Т</a:t>
            </a:r>
            <a:r>
              <a:rPr sz="1200" b="1" spc="-5" dirty="0">
                <a:latin typeface="Calibri"/>
                <a:cs typeface="Calibri"/>
              </a:rPr>
              <a:t>юме</a:t>
            </a:r>
            <a:r>
              <a:rPr sz="1200" b="1" dirty="0">
                <a:latin typeface="Calibri"/>
                <a:cs typeface="Calibri"/>
              </a:rPr>
              <a:t>нь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9720" y="1944877"/>
            <a:ext cx="317627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45819">
              <a:lnSpc>
                <a:spcPct val="1153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Приобье-Салым: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+ 102,1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млн тонн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Задача: переориентировать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часть </a:t>
            </a:r>
            <a:r>
              <a:rPr sz="1200" b="1" spc="-10" dirty="0">
                <a:latin typeface="Calibri"/>
                <a:cs typeface="Calibri"/>
              </a:rPr>
              <a:t>грузопотоков</a:t>
            </a:r>
            <a:endParaRPr sz="1200">
              <a:latin typeface="Calibri"/>
              <a:cs typeface="Calibri"/>
            </a:endParaRPr>
          </a:p>
          <a:p>
            <a:pPr marL="449580" marR="5715" indent="-289560">
              <a:lnSpc>
                <a:spcPts val="1200"/>
              </a:lnSpc>
            </a:pPr>
            <a:r>
              <a:rPr sz="1200" b="1" spc="-5" dirty="0">
                <a:latin typeface="Calibri"/>
                <a:cs typeface="Calibri"/>
              </a:rPr>
              <a:t>при реализации коридора </a:t>
            </a:r>
            <a:r>
              <a:rPr sz="1200" b="1" dirty="0">
                <a:latin typeface="Calibri"/>
                <a:cs typeface="Calibri"/>
              </a:rPr>
              <a:t>для </a:t>
            </a:r>
            <a:r>
              <a:rPr sz="1200" b="1" spc="-5" dirty="0">
                <a:latin typeface="Calibri"/>
                <a:cs typeface="Calibri"/>
              </a:rPr>
              <a:t>экспорта </a:t>
            </a:r>
            <a:r>
              <a:rPr sz="1200" b="1" spc="-15" dirty="0">
                <a:latin typeface="Calibri"/>
                <a:cs typeface="Calibri"/>
              </a:rPr>
              <a:t>угля,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миновав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Тюменский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транспортный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узел.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116964" y="2720085"/>
            <a:ext cx="4312285" cy="337820"/>
            <a:chOff x="1116964" y="2720085"/>
            <a:chExt cx="4312285" cy="337820"/>
          </a:xfrm>
        </p:grpSpPr>
        <p:sp>
          <p:nvSpPr>
            <p:cNvPr id="37" name="object 37"/>
            <p:cNvSpPr/>
            <p:nvPr/>
          </p:nvSpPr>
          <p:spPr>
            <a:xfrm>
              <a:off x="1120139" y="2785871"/>
              <a:ext cx="3018155" cy="0"/>
            </a:xfrm>
            <a:custGeom>
              <a:avLst/>
              <a:gdLst/>
              <a:ahLst/>
              <a:cxnLst/>
              <a:rect l="l" t="t" r="r" b="b"/>
              <a:pathLst>
                <a:path w="3018154">
                  <a:moveTo>
                    <a:pt x="301777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99304" y="2726435"/>
              <a:ext cx="323215" cy="325120"/>
            </a:xfrm>
            <a:custGeom>
              <a:avLst/>
              <a:gdLst/>
              <a:ahLst/>
              <a:cxnLst/>
              <a:rect l="l" t="t" r="r" b="b"/>
              <a:pathLst>
                <a:path w="323214" h="325119">
                  <a:moveTo>
                    <a:pt x="161544" y="0"/>
                  </a:moveTo>
                  <a:lnTo>
                    <a:pt x="118577" y="5796"/>
                  </a:lnTo>
                  <a:lnTo>
                    <a:pt x="79981" y="22154"/>
                  </a:lnTo>
                  <a:lnTo>
                    <a:pt x="47291" y="47529"/>
                  </a:lnTo>
                  <a:lnTo>
                    <a:pt x="22041" y="80376"/>
                  </a:lnTo>
                  <a:lnTo>
                    <a:pt x="5766" y="119150"/>
                  </a:lnTo>
                  <a:lnTo>
                    <a:pt x="0" y="162305"/>
                  </a:lnTo>
                  <a:lnTo>
                    <a:pt x="5766" y="205461"/>
                  </a:lnTo>
                  <a:lnTo>
                    <a:pt x="22041" y="244235"/>
                  </a:lnTo>
                  <a:lnTo>
                    <a:pt x="47291" y="277082"/>
                  </a:lnTo>
                  <a:lnTo>
                    <a:pt x="79981" y="302457"/>
                  </a:lnTo>
                  <a:lnTo>
                    <a:pt x="118577" y="318815"/>
                  </a:lnTo>
                  <a:lnTo>
                    <a:pt x="161544" y="324612"/>
                  </a:lnTo>
                  <a:lnTo>
                    <a:pt x="204510" y="318815"/>
                  </a:lnTo>
                  <a:lnTo>
                    <a:pt x="243106" y="302457"/>
                  </a:lnTo>
                  <a:lnTo>
                    <a:pt x="275796" y="277082"/>
                  </a:lnTo>
                  <a:lnTo>
                    <a:pt x="301046" y="244235"/>
                  </a:lnTo>
                  <a:lnTo>
                    <a:pt x="317321" y="205461"/>
                  </a:lnTo>
                  <a:lnTo>
                    <a:pt x="323088" y="162305"/>
                  </a:lnTo>
                  <a:lnTo>
                    <a:pt x="317321" y="119150"/>
                  </a:lnTo>
                  <a:lnTo>
                    <a:pt x="301046" y="80376"/>
                  </a:lnTo>
                  <a:lnTo>
                    <a:pt x="275796" y="47529"/>
                  </a:lnTo>
                  <a:lnTo>
                    <a:pt x="243106" y="22154"/>
                  </a:lnTo>
                  <a:lnTo>
                    <a:pt x="204510" y="579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99304" y="2726435"/>
              <a:ext cx="323215" cy="325120"/>
            </a:xfrm>
            <a:custGeom>
              <a:avLst/>
              <a:gdLst/>
              <a:ahLst/>
              <a:cxnLst/>
              <a:rect l="l" t="t" r="r" b="b"/>
              <a:pathLst>
                <a:path w="323214" h="325119">
                  <a:moveTo>
                    <a:pt x="0" y="162305"/>
                  </a:moveTo>
                  <a:lnTo>
                    <a:pt x="5766" y="119150"/>
                  </a:lnTo>
                  <a:lnTo>
                    <a:pt x="22041" y="80376"/>
                  </a:lnTo>
                  <a:lnTo>
                    <a:pt x="47291" y="47529"/>
                  </a:lnTo>
                  <a:lnTo>
                    <a:pt x="79981" y="22154"/>
                  </a:lnTo>
                  <a:lnTo>
                    <a:pt x="118577" y="5796"/>
                  </a:lnTo>
                  <a:lnTo>
                    <a:pt x="161544" y="0"/>
                  </a:lnTo>
                  <a:lnTo>
                    <a:pt x="204510" y="5796"/>
                  </a:lnTo>
                  <a:lnTo>
                    <a:pt x="243106" y="22154"/>
                  </a:lnTo>
                  <a:lnTo>
                    <a:pt x="275796" y="47529"/>
                  </a:lnTo>
                  <a:lnTo>
                    <a:pt x="301046" y="80376"/>
                  </a:lnTo>
                  <a:lnTo>
                    <a:pt x="317321" y="119150"/>
                  </a:lnTo>
                  <a:lnTo>
                    <a:pt x="323088" y="162305"/>
                  </a:lnTo>
                  <a:lnTo>
                    <a:pt x="317321" y="205461"/>
                  </a:lnTo>
                  <a:lnTo>
                    <a:pt x="301046" y="244235"/>
                  </a:lnTo>
                  <a:lnTo>
                    <a:pt x="275796" y="277082"/>
                  </a:lnTo>
                  <a:lnTo>
                    <a:pt x="243106" y="302457"/>
                  </a:lnTo>
                  <a:lnTo>
                    <a:pt x="204510" y="318815"/>
                  </a:lnTo>
                  <a:lnTo>
                    <a:pt x="161544" y="324612"/>
                  </a:lnTo>
                  <a:lnTo>
                    <a:pt x="118577" y="318815"/>
                  </a:lnTo>
                  <a:lnTo>
                    <a:pt x="79981" y="302457"/>
                  </a:lnTo>
                  <a:lnTo>
                    <a:pt x="47291" y="277082"/>
                  </a:lnTo>
                  <a:lnTo>
                    <a:pt x="22041" y="244235"/>
                  </a:lnTo>
                  <a:lnTo>
                    <a:pt x="5766" y="205461"/>
                  </a:lnTo>
                  <a:lnTo>
                    <a:pt x="0" y="162305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772400" y="533400"/>
            <a:ext cx="4157979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>
              <a:lnSpc>
                <a:spcPct val="100000"/>
              </a:lnSpc>
              <a:spcBef>
                <a:spcPts val="100"/>
              </a:spcBef>
            </a:pP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Сцена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й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12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: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стро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2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льс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2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ли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нии</a:t>
            </a:r>
            <a:r>
              <a:rPr sz="12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Нижне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ар</a:t>
            </a:r>
            <a:r>
              <a:rPr sz="12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2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20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Б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лый</a:t>
            </a:r>
            <a:r>
              <a:rPr sz="12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Яр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20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д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2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ст 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дополнительный</a:t>
            </a:r>
            <a:r>
              <a:rPr sz="12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грузовой</a:t>
            </a:r>
            <a:r>
              <a:rPr sz="12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поток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4,7</a:t>
            </a:r>
            <a:r>
              <a:rPr sz="12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млн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тонн</a:t>
            </a:r>
            <a:r>
              <a:rPr sz="12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Сургутском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90170">
              <a:lnSpc>
                <a:spcPct val="100000"/>
              </a:lnSpc>
            </a:pP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транспортном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ж/д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узле. </a:t>
            </a:r>
            <a:r>
              <a:rPr sz="12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Для</a:t>
            </a:r>
            <a:r>
              <a:rPr sz="1200" spc="-1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его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разгрузки 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возможна</a:t>
            </a:r>
            <a:r>
              <a:rPr sz="12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переориентация </a:t>
            </a:r>
            <a:r>
              <a:rPr sz="1200" spc="-30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части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существующего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грузового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потока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с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ж/д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 на</a:t>
            </a:r>
            <a:r>
              <a:rPr sz="1200" spc="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водный</a:t>
            </a:r>
            <a:r>
              <a:rPr sz="1200" spc="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транспорт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для</a:t>
            </a:r>
            <a:r>
              <a:rPr sz="12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100</a:t>
            </a:r>
            <a:r>
              <a:rPr sz="12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585858"/>
                </a:solidFill>
                <a:latin typeface="Microsoft Sans Serif"/>
                <a:cs typeface="Microsoft Sans Serif"/>
              </a:rPr>
              <a:t>%</a:t>
            </a:r>
            <a:r>
              <a:rPr sz="12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загрузки</a:t>
            </a:r>
            <a:r>
              <a:rPr sz="12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речных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портов</a:t>
            </a:r>
            <a:r>
              <a:rPr sz="12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(до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+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3,1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млн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тонн).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Сценарий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2: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создание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коридора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экспорта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угля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через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585858"/>
                </a:solidFill>
                <a:latin typeface="Microsoft Sans Serif"/>
                <a:cs typeface="Microsoft Sans Serif"/>
              </a:rPr>
              <a:t>СМП</a:t>
            </a:r>
            <a:r>
              <a:rPr sz="1200" spc="-1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потребует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расширение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линии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Нижневартовск-Новый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 Уренгой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 увеличение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её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пропускной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способности</a:t>
            </a:r>
            <a:r>
              <a:rPr sz="12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2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2,5</a:t>
            </a:r>
            <a:r>
              <a:rPr sz="12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раза</a:t>
            </a:r>
            <a:r>
              <a:rPr sz="12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(с</a:t>
            </a:r>
            <a:r>
              <a:rPr sz="12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текущих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50,1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до</a:t>
            </a:r>
            <a:r>
              <a:rPr sz="12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126,1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млн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тонн).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97982" y="1948688"/>
            <a:ext cx="1795780" cy="513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Перегруз узла: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126,1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тонн при пропускной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способности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50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тонн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30952" y="2430779"/>
            <a:ext cx="337185" cy="365760"/>
          </a:xfrm>
          <a:custGeom>
            <a:avLst/>
            <a:gdLst/>
            <a:ahLst/>
            <a:cxnLst/>
            <a:rect l="l" t="t" r="r" b="b"/>
            <a:pathLst>
              <a:path w="337185" h="365760">
                <a:moveTo>
                  <a:pt x="336803" y="0"/>
                </a:moveTo>
                <a:lnTo>
                  <a:pt x="0" y="365506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425440" y="2569464"/>
            <a:ext cx="908685" cy="21526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45110">
              <a:lnSpc>
                <a:spcPts val="1320"/>
              </a:lnSpc>
            </a:pPr>
            <a:r>
              <a:rPr sz="1200" b="1" spc="-5" dirty="0">
                <a:latin typeface="Calibri"/>
                <a:cs typeface="Calibri"/>
              </a:rPr>
              <a:t>Сургут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8757" y="3818890"/>
            <a:ext cx="117856" cy="120904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2100198" y="6519468"/>
            <a:ext cx="2890520" cy="22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ts val="800"/>
              </a:lnSpc>
              <a:tabLst>
                <a:tab pos="241300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	ООО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(ж/д)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перспективе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до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2050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506200" y="762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17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pc="-225" dirty="0"/>
              <a:t>Перспе</a:t>
            </a:r>
            <a:r>
              <a:rPr spc="-190" dirty="0"/>
              <a:t>к</a:t>
            </a:r>
            <a:r>
              <a:rPr spc="-165" dirty="0"/>
              <a:t>т</a:t>
            </a:r>
            <a:r>
              <a:rPr spc="-195" dirty="0"/>
              <a:t>и</a:t>
            </a:r>
            <a:r>
              <a:rPr spc="-204" dirty="0"/>
              <a:t>вы</a:t>
            </a:r>
            <a:r>
              <a:rPr spc="-95" dirty="0"/>
              <a:t> </a:t>
            </a:r>
            <a:r>
              <a:rPr spc="-210" dirty="0"/>
              <a:t>перераспре</a:t>
            </a:r>
            <a:r>
              <a:rPr spc="-215" dirty="0"/>
              <a:t>д</a:t>
            </a:r>
            <a:r>
              <a:rPr spc="-204" dirty="0"/>
              <a:t>еле</a:t>
            </a:r>
            <a:r>
              <a:rPr spc="-195" dirty="0"/>
              <a:t>ния</a:t>
            </a:r>
            <a:r>
              <a:rPr spc="-114" dirty="0"/>
              <a:t> </a:t>
            </a:r>
            <a:r>
              <a:rPr spc="-204" dirty="0"/>
              <a:t>гру</a:t>
            </a:r>
            <a:r>
              <a:rPr spc="-200" dirty="0"/>
              <a:t>з</a:t>
            </a:r>
            <a:r>
              <a:rPr spc="-170" dirty="0"/>
              <a:t>ов:</a:t>
            </a:r>
          </a:p>
          <a:p>
            <a:pPr marL="12700">
              <a:lnSpc>
                <a:spcPts val="2160"/>
              </a:lnSpc>
            </a:pPr>
            <a:r>
              <a:rPr spc="-220" dirty="0">
                <a:solidFill>
                  <a:srgbClr val="00AF50"/>
                </a:solidFill>
              </a:rPr>
              <a:t>оценка</a:t>
            </a:r>
            <a:r>
              <a:rPr spc="-100" dirty="0">
                <a:solidFill>
                  <a:srgbClr val="00AF50"/>
                </a:solidFill>
              </a:rPr>
              <a:t> </a:t>
            </a:r>
            <a:r>
              <a:rPr spc="-210" dirty="0">
                <a:solidFill>
                  <a:srgbClr val="00AF50"/>
                </a:solidFill>
              </a:rPr>
              <a:t>эффективности</a:t>
            </a:r>
            <a:r>
              <a:rPr spc="-110" dirty="0">
                <a:solidFill>
                  <a:srgbClr val="00AF50"/>
                </a:solidFill>
              </a:rPr>
              <a:t> </a:t>
            </a:r>
            <a:r>
              <a:rPr spc="-204" dirty="0">
                <a:solidFill>
                  <a:srgbClr val="00AF50"/>
                </a:solidFill>
              </a:rPr>
              <a:t>переориентации</a:t>
            </a:r>
            <a:r>
              <a:rPr spc="-125" dirty="0">
                <a:solidFill>
                  <a:srgbClr val="00AF50"/>
                </a:solidFill>
              </a:rPr>
              <a:t> </a:t>
            </a:r>
            <a:r>
              <a:rPr spc="-210" dirty="0">
                <a:solidFill>
                  <a:srgbClr val="00AF50"/>
                </a:solidFill>
              </a:rPr>
              <a:t>ж/д</a:t>
            </a:r>
            <a:r>
              <a:rPr spc="-100" dirty="0">
                <a:solidFill>
                  <a:srgbClr val="00AF50"/>
                </a:solidFill>
              </a:rPr>
              <a:t> </a:t>
            </a:r>
            <a:r>
              <a:rPr spc="-200" dirty="0">
                <a:solidFill>
                  <a:srgbClr val="00AF50"/>
                </a:solidFill>
              </a:rPr>
              <a:t>грузов</a:t>
            </a:r>
            <a:r>
              <a:rPr spc="-75" dirty="0">
                <a:solidFill>
                  <a:srgbClr val="00AF50"/>
                </a:solidFill>
              </a:rPr>
              <a:t> </a:t>
            </a:r>
            <a:r>
              <a:rPr spc="-200" dirty="0">
                <a:solidFill>
                  <a:srgbClr val="00AF50"/>
                </a:solidFill>
              </a:rPr>
              <a:t>на</a:t>
            </a:r>
            <a:r>
              <a:rPr spc="-100" dirty="0">
                <a:solidFill>
                  <a:srgbClr val="00AF50"/>
                </a:solidFill>
              </a:rPr>
              <a:t> </a:t>
            </a:r>
            <a:r>
              <a:rPr spc="-204" dirty="0">
                <a:solidFill>
                  <a:srgbClr val="00AF50"/>
                </a:solidFill>
              </a:rPr>
              <a:t>водный</a:t>
            </a:r>
            <a:r>
              <a:rPr spc="-90" dirty="0">
                <a:solidFill>
                  <a:srgbClr val="00AF50"/>
                </a:solidFill>
              </a:rPr>
              <a:t> </a:t>
            </a:r>
            <a:r>
              <a:rPr spc="-195" dirty="0">
                <a:solidFill>
                  <a:srgbClr val="00AF50"/>
                </a:solidFill>
              </a:rPr>
              <a:t>транспорт</a:t>
            </a:r>
            <a:r>
              <a:rPr spc="-95" dirty="0">
                <a:solidFill>
                  <a:srgbClr val="00AF50"/>
                </a:solidFill>
              </a:rPr>
              <a:t> </a:t>
            </a:r>
            <a:r>
              <a:rPr spc="-190" dirty="0">
                <a:solidFill>
                  <a:srgbClr val="00AF50"/>
                </a:solidFill>
              </a:rPr>
              <a:t>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554" y="672541"/>
            <a:ext cx="735075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0" dirty="0">
                <a:solidFill>
                  <a:srgbClr val="00AF50"/>
                </a:solidFill>
                <a:latin typeface="Microsoft Sans Serif"/>
                <a:cs typeface="Microsoft Sans Serif"/>
              </a:rPr>
              <a:t>диапазоне</a:t>
            </a:r>
            <a:r>
              <a:rPr sz="2000" spc="-12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AF50"/>
                </a:solidFill>
                <a:latin typeface="Microsoft Sans Serif"/>
                <a:cs typeface="Microsoft Sans Serif"/>
              </a:rPr>
              <a:t>до</a:t>
            </a:r>
            <a:r>
              <a:rPr sz="2000" spc="-10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00AF50"/>
                </a:solidFill>
                <a:latin typeface="Microsoft Sans Serif"/>
                <a:cs typeface="Microsoft Sans Serif"/>
              </a:rPr>
              <a:t>~</a:t>
            </a:r>
            <a:r>
              <a:rPr sz="2000" spc="-6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AF50"/>
                </a:solidFill>
                <a:latin typeface="Microsoft Sans Serif"/>
                <a:cs typeface="Microsoft Sans Serif"/>
              </a:rPr>
              <a:t>3000</a:t>
            </a:r>
            <a:r>
              <a:rPr sz="2000" spc="-9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000" spc="-295" dirty="0">
                <a:solidFill>
                  <a:srgbClr val="00AF50"/>
                </a:solidFill>
                <a:latin typeface="Microsoft Sans Serif"/>
                <a:cs typeface="Microsoft Sans Serif"/>
              </a:rPr>
              <a:t>км</a:t>
            </a:r>
            <a:r>
              <a:rPr sz="2000" spc="-8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00AF50"/>
                </a:solidFill>
                <a:latin typeface="Microsoft Sans Serif"/>
                <a:cs typeface="Microsoft Sans Serif"/>
              </a:rPr>
              <a:t>Обь-Иртышского</a:t>
            </a:r>
            <a:r>
              <a:rPr sz="2000" spc="-10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AF50"/>
                </a:solidFill>
                <a:latin typeface="Microsoft Sans Serif"/>
                <a:cs typeface="Microsoft Sans Serif"/>
              </a:rPr>
              <a:t>бассейна</a:t>
            </a:r>
            <a:r>
              <a:rPr sz="2000" spc="-7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00AF50"/>
                </a:solidFill>
                <a:latin typeface="Microsoft Sans Serif"/>
                <a:cs typeface="Microsoft Sans Serif"/>
              </a:rPr>
              <a:t>(на</a:t>
            </a:r>
            <a:r>
              <a:rPr sz="2000" spc="-10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00AF5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2000" spc="-11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00AF50"/>
                </a:solidFill>
                <a:latin typeface="Microsoft Sans Serif"/>
                <a:cs typeface="Microsoft Sans Serif"/>
              </a:rPr>
              <a:t>России)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325" y="169926"/>
            <a:ext cx="0" cy="828040"/>
          </a:xfrm>
          <a:custGeom>
            <a:avLst/>
            <a:gdLst/>
            <a:ahLst/>
            <a:cxnLst/>
            <a:rect l="l" t="t" r="r" b="b"/>
            <a:pathLst>
              <a:path h="828040">
                <a:moveTo>
                  <a:pt x="0" y="0"/>
                </a:moveTo>
                <a:lnTo>
                  <a:pt x="0" y="82803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35206" y="6533184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BEBEBE"/>
                </a:solidFill>
                <a:latin typeface="Microsoft Sans Serif"/>
                <a:cs typeface="Microsoft Sans Serif"/>
              </a:rPr>
              <a:t>21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372" y="6556959"/>
            <a:ext cx="3587750" cy="22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ts val="800"/>
              </a:lnSpc>
              <a:tabLst>
                <a:tab pos="240665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	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Расчет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</a:t>
            </a:r>
            <a:r>
              <a:rPr sz="700" spc="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данным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ООО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(ж/д),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АО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«Северречфлот»</a:t>
            </a:r>
            <a:endParaRPr sz="700">
              <a:latin typeface="Microsoft Sans Serif"/>
              <a:cs typeface="Microsoft Sans Serif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81000" y="1143000"/>
          <a:ext cx="5821679" cy="5251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1920"/>
                <a:gridCol w="1595755"/>
                <a:gridCol w="1564004"/>
              </a:tblGrid>
              <a:tr h="438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7305" indent="205740">
                        <a:lnSpc>
                          <a:spcPts val="1680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со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тнош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ния 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отправ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ен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ня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baseline="37037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200" baseline="37037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740" marR="123189" indent="-204470">
                        <a:lnSpc>
                          <a:spcPts val="1680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полн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заг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узки  по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то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Югры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8277">
                <a:tc>
                  <a:txBody>
                    <a:bodyPr/>
                    <a:lstStyle/>
                    <a:p>
                      <a:pPr marL="36195" marR="48260">
                        <a:lnSpc>
                          <a:spcPts val="168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гр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уз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водном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транспо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 млн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тонн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1,48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3,07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107950">
                        <a:lnSpc>
                          <a:spcPts val="1639"/>
                        </a:lnSpc>
                      </a:pPr>
                      <a:r>
                        <a:rPr sz="1200" spc="-140" dirty="0">
                          <a:latin typeface="Microsoft Sans Serif"/>
                          <a:cs typeface="Microsoft Sans Serif"/>
                        </a:rPr>
                        <a:t>отправлено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639"/>
                        </a:lnSpc>
                      </a:pPr>
                      <a:r>
                        <a:rPr sz="1200" spc="-125" dirty="0">
                          <a:latin typeface="Microsoft Sans Serif"/>
                          <a:cs typeface="Microsoft Sans Serif"/>
                        </a:rPr>
                        <a:t>0,74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639"/>
                        </a:lnSpc>
                      </a:pPr>
                      <a:r>
                        <a:rPr sz="1200" spc="-125" dirty="0">
                          <a:latin typeface="Microsoft Sans Serif"/>
                          <a:cs typeface="Microsoft Sans Serif"/>
                        </a:rPr>
                        <a:t>0,79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07950">
                        <a:lnSpc>
                          <a:spcPts val="1625"/>
                        </a:lnSpc>
                      </a:pPr>
                      <a:r>
                        <a:rPr sz="1200" spc="-145" dirty="0">
                          <a:latin typeface="Microsoft Sans Serif"/>
                          <a:cs typeface="Microsoft Sans Serif"/>
                        </a:rPr>
                        <a:t>принято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625"/>
                        </a:lnSpc>
                      </a:pPr>
                      <a:r>
                        <a:rPr sz="1200" spc="-125" dirty="0">
                          <a:latin typeface="Microsoft Sans Serif"/>
                          <a:cs typeface="Microsoft Sans Serif"/>
                        </a:rPr>
                        <a:t>0,74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625"/>
                        </a:lnSpc>
                      </a:pPr>
                      <a:r>
                        <a:rPr sz="1200" spc="-125" dirty="0">
                          <a:latin typeface="Microsoft Sans Serif"/>
                          <a:cs typeface="Microsoft Sans Serif"/>
                        </a:rPr>
                        <a:t>2,28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6680">
                <a:tc>
                  <a:txBody>
                    <a:bodyPr/>
                    <a:lstStyle/>
                    <a:p>
                      <a:pPr marL="71755" marR="3136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допол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ьн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ые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ра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сх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оды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от  ро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рифа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Microsoft Sans Serif"/>
                          <a:cs typeface="Microsoft Sans Serif"/>
                        </a:rPr>
                        <a:t>(ж/д</a:t>
                      </a:r>
                      <a:r>
                        <a:rPr sz="1200" b="1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5" dirty="0"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200" b="1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b="1" dirty="0">
                          <a:latin typeface="Microsoft Sans Serif"/>
                          <a:cs typeface="Microsoft Sans Serif"/>
                        </a:rPr>
                        <a:t>ифы</a:t>
                      </a:r>
                      <a:r>
                        <a:rPr sz="1200" b="1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dirty="0">
                          <a:latin typeface="Microsoft Sans Serif"/>
                          <a:cs typeface="Microsoft Sans Serif"/>
                        </a:rPr>
                        <a:t>ни</a:t>
                      </a:r>
                      <a:r>
                        <a:rPr sz="1200" b="1" spc="-5" dirty="0">
                          <a:latin typeface="Microsoft Sans Serif"/>
                          <a:cs typeface="Microsoft Sans Serif"/>
                        </a:rPr>
                        <a:t>же  та</a:t>
                      </a:r>
                      <a:r>
                        <a:rPr sz="1200" b="1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b="1" dirty="0">
                          <a:latin typeface="Microsoft Sans Serif"/>
                          <a:cs typeface="Microsoft Sans Serif"/>
                        </a:rPr>
                        <a:t>ифов</a:t>
                      </a:r>
                      <a:r>
                        <a:rPr sz="1200" b="1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b="1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dirty="0">
                          <a:latin typeface="Microsoft Sans Serif"/>
                          <a:cs typeface="Microsoft Sans Serif"/>
                        </a:rPr>
                        <a:t>водном</a:t>
                      </a:r>
                      <a:r>
                        <a:rPr sz="1200" b="1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5" dirty="0">
                          <a:latin typeface="Microsoft Sans Serif"/>
                          <a:cs typeface="Microsoft Sans Serif"/>
                        </a:rPr>
                        <a:t>тр</a:t>
                      </a:r>
                      <a:r>
                        <a:rPr sz="1200" b="1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b="1" dirty="0">
                          <a:latin typeface="Microsoft Sans Serif"/>
                          <a:cs typeface="Microsoft Sans Serif"/>
                        </a:rPr>
                        <a:t>нспо</a:t>
                      </a:r>
                      <a:r>
                        <a:rPr sz="1200" b="1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b="1" spc="-5" dirty="0">
                          <a:latin typeface="Microsoft Sans Serif"/>
                          <a:cs typeface="Microsoft Sans Serif"/>
                        </a:rPr>
                        <a:t>те</a:t>
                      </a:r>
                      <a:r>
                        <a:rPr sz="1200" b="1" spc="-10" dirty="0"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 млрд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б.</a:t>
                      </a: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2865" algn="r">
                        <a:lnSpc>
                          <a:spcPct val="100000"/>
                        </a:lnSpc>
                      </a:pPr>
                      <a:r>
                        <a:rPr sz="1200" b="1" spc="-125" dirty="0">
                          <a:latin typeface="Arial"/>
                          <a:cs typeface="Arial"/>
                        </a:rPr>
                        <a:t>4,09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2865" algn="r">
                        <a:lnSpc>
                          <a:spcPct val="100000"/>
                        </a:lnSpc>
                      </a:pPr>
                      <a:r>
                        <a:rPr sz="1200" b="1" spc="-130" dirty="0">
                          <a:latin typeface="Arial"/>
                          <a:cs typeface="Arial"/>
                        </a:rPr>
                        <a:t>10,25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CCCC"/>
                    </a:solidFill>
                  </a:tcPr>
                </a:tc>
              </a:tr>
              <a:tr h="438277">
                <a:tc>
                  <a:txBody>
                    <a:bodyPr/>
                    <a:lstStyle/>
                    <a:p>
                      <a:pPr marL="36195">
                        <a:lnSpc>
                          <a:spcPts val="167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объ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ё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инве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ти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ий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для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>
                        <a:lnSpc>
                          <a:spcPts val="167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обновле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ия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фл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млрд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б.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CCC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b="1" spc="-130" dirty="0">
                          <a:latin typeface="Arial"/>
                          <a:cs typeface="Arial"/>
                        </a:rPr>
                        <a:t>25,05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CCC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b="1" spc="-130" dirty="0">
                          <a:latin typeface="Arial"/>
                          <a:cs typeface="Arial"/>
                        </a:rPr>
                        <a:t>51,95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CCCC"/>
                    </a:solidFill>
                  </a:tcPr>
                </a:tc>
              </a:tr>
              <a:tr h="438276">
                <a:tc>
                  <a:txBody>
                    <a:bodyPr/>
                    <a:lstStyle/>
                    <a:p>
                      <a:pPr marL="36195">
                        <a:lnSpc>
                          <a:spcPts val="1664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ео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бходимое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ли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честв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диниц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фл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д.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150" dirty="0">
                          <a:latin typeface="Microsoft Sans Serif"/>
                          <a:cs typeface="Microsoft Sans Serif"/>
                        </a:rPr>
                        <a:t>129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150" dirty="0">
                          <a:latin typeface="Microsoft Sans Serif"/>
                          <a:cs typeface="Microsoft Sans Serif"/>
                        </a:rPr>
                        <a:t>268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6554">
                <a:tc>
                  <a:txBody>
                    <a:bodyPr/>
                    <a:lstStyle/>
                    <a:p>
                      <a:pPr marL="143510" marR="2863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45" dirty="0">
                          <a:latin typeface="Microsoft Sans Serif"/>
                          <a:cs typeface="Microsoft Sans Serif"/>
                        </a:rPr>
                        <a:t>буксир-толкач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5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35" dirty="0">
                          <a:latin typeface="Microsoft Sans Serif"/>
                          <a:cs typeface="Microsoft Sans Serif"/>
                        </a:rPr>
                        <a:t>Р-96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25" dirty="0">
                          <a:latin typeface="Microsoft Sans Serif"/>
                          <a:cs typeface="Microsoft Sans Serif"/>
                        </a:rPr>
                        <a:t>(для </a:t>
                      </a:r>
                      <a:r>
                        <a:rPr sz="12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пе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озк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лесн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груз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</a:p>
                    <a:p>
                      <a:pPr marL="143510" marR="67691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dirty="0" err="1" smtClean="0">
                          <a:latin typeface="Microsoft Sans Serif"/>
                          <a:cs typeface="Microsoft Sans Serif"/>
                        </a:rPr>
                        <a:t>ин</a:t>
                      </a:r>
                      <a:r>
                        <a:rPr sz="1200" spc="-5" dirty="0" err="1" smtClean="0">
                          <a:latin typeface="Microsoft Sans Serif"/>
                          <a:cs typeface="Microsoft Sans Serif"/>
                        </a:rPr>
                        <a:t>ера</a:t>
                      </a:r>
                      <a:r>
                        <a:rPr sz="1200" dirty="0" err="1" smtClean="0">
                          <a:latin typeface="Microsoft Sans Serif"/>
                          <a:cs typeface="Microsoft Sans Serif"/>
                        </a:rPr>
                        <a:t>льн</a:t>
                      </a:r>
                      <a:r>
                        <a:rPr sz="1200" spc="-5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lang="ru-RU" sz="1200" spc="0" dirty="0" smtClean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-5" dirty="0" err="1" smtClean="0">
                          <a:latin typeface="Microsoft Sans Serif"/>
                          <a:cs typeface="Microsoft Sans Serif"/>
                        </a:rPr>
                        <a:t>стр</a:t>
                      </a:r>
                      <a:r>
                        <a:rPr sz="1200" spc="-10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5" dirty="0" err="1" smtClean="0">
                          <a:latin typeface="Microsoft Sans Serif"/>
                          <a:cs typeface="Microsoft Sans Serif"/>
                        </a:rPr>
                        <a:t>тельн</a:t>
                      </a:r>
                      <a:r>
                        <a:rPr sz="1200" spc="-10" dirty="0" err="1" smtClean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200" dirty="0" err="1" smtClean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200" dirty="0" smtClean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40" dirty="0">
                          <a:latin typeface="Microsoft Sans Serif"/>
                          <a:cs typeface="Microsoft Sans Serif"/>
                        </a:rPr>
                        <a:t>материалов)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1200" spc="-145" dirty="0">
                          <a:latin typeface="Microsoft Sans Serif"/>
                          <a:cs typeface="Microsoft Sans Serif"/>
                        </a:rPr>
                        <a:t>25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1200" spc="-145" dirty="0">
                          <a:latin typeface="Microsoft Sans Serif"/>
                          <a:cs typeface="Microsoft Sans Serif"/>
                        </a:rPr>
                        <a:t>52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8365">
                <a:tc>
                  <a:txBody>
                    <a:bodyPr/>
                    <a:lstStyle/>
                    <a:p>
                      <a:pPr marL="143510">
                        <a:lnSpc>
                          <a:spcPts val="1664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плавк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н,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груз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подъ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мность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1200" spc="-140" dirty="0">
                          <a:latin typeface="Microsoft Sans Serif"/>
                          <a:cs typeface="Microsoft Sans Serif"/>
                        </a:rPr>
                        <a:t>тонн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200" spc="-229" dirty="0">
                          <a:latin typeface="Microsoft Sans Serif"/>
                          <a:cs typeface="Microsoft Sans Serif"/>
                        </a:rPr>
                        <a:t>11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138">
                <a:tc>
                  <a:txBody>
                    <a:bodyPr/>
                    <a:lstStyle/>
                    <a:p>
                      <a:pPr marL="143510">
                        <a:lnSpc>
                          <a:spcPts val="1625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ба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ек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16801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1680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625"/>
                        </a:lnSpc>
                      </a:pPr>
                      <a:r>
                        <a:rPr sz="1200" spc="-145" dirty="0">
                          <a:latin typeface="Microsoft Sans Serif"/>
                          <a:cs typeface="Microsoft Sans Serif"/>
                        </a:rPr>
                        <a:t>99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625"/>
                        </a:lnSpc>
                      </a:pPr>
                      <a:r>
                        <a:rPr sz="1200" spc="-145" dirty="0">
                          <a:latin typeface="Microsoft Sans Serif"/>
                          <a:cs typeface="Microsoft Sans Serif"/>
                        </a:rPr>
                        <a:t>205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151">
                <a:tc>
                  <a:txBody>
                    <a:bodyPr/>
                    <a:lstStyle/>
                    <a:p>
                      <a:pPr marL="36195">
                        <a:lnSpc>
                          <a:spcPts val="1625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пот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бность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кад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ах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л.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CCCC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625"/>
                        </a:lnSpc>
                      </a:pPr>
                      <a:r>
                        <a:rPr sz="1200" spc="-145" dirty="0">
                          <a:latin typeface="Microsoft Sans Serif"/>
                          <a:cs typeface="Microsoft Sans Serif"/>
                        </a:rPr>
                        <a:t>270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CCCC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625"/>
                        </a:lnSpc>
                      </a:pPr>
                      <a:r>
                        <a:rPr sz="1200" spc="-145" dirty="0">
                          <a:latin typeface="Microsoft Sans Serif"/>
                          <a:cs typeface="Microsoft Sans Serif"/>
                        </a:rPr>
                        <a:t>567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CCCC"/>
                    </a:solidFill>
                  </a:tcPr>
                </a:tc>
              </a:tr>
              <a:tr h="219151">
                <a:tc>
                  <a:txBody>
                    <a:bodyPr/>
                    <a:lstStyle/>
                    <a:p>
                      <a:pPr marL="36195">
                        <a:lnSpc>
                          <a:spcPts val="1625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заг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узк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тов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625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%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625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%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924800" y="533400"/>
            <a:ext cx="339788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Па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85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л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я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расч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: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 dirty="0">
              <a:latin typeface="Microsoft Sans Serif"/>
              <a:cs typeface="Microsoft Sans Serif"/>
            </a:endParaRPr>
          </a:p>
          <a:p>
            <a:pPr marL="37465">
              <a:lnSpc>
                <a:spcPct val="100000"/>
              </a:lnSpc>
            </a:pPr>
            <a:r>
              <a:rPr sz="900" spc="-100" dirty="0">
                <a:solidFill>
                  <a:srgbClr val="7E7E7E"/>
                </a:solidFill>
                <a:latin typeface="Microsoft Sans Serif"/>
                <a:cs typeface="Microsoft Sans Serif"/>
              </a:rPr>
              <a:t>показатели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для</a:t>
            </a:r>
            <a:r>
              <a:rPr sz="9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7E7E7E"/>
                </a:solidFill>
                <a:latin typeface="Microsoft Sans Serif"/>
                <a:cs typeface="Microsoft Sans Serif"/>
              </a:rPr>
              <a:t>обновления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7E7E7E"/>
                </a:solidFill>
                <a:latin typeface="Microsoft Sans Serif"/>
                <a:cs typeface="Microsoft Sans Serif"/>
              </a:rPr>
              <a:t>флота</a:t>
            </a:r>
            <a:r>
              <a:rPr sz="9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в</a:t>
            </a:r>
            <a:r>
              <a:rPr sz="900" spc="-3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7E7E7E"/>
                </a:solidFill>
                <a:latin typeface="Microsoft Sans Serif"/>
                <a:cs typeface="Microsoft Sans Serif"/>
              </a:rPr>
              <a:t>инвестпрограмме</a:t>
            </a:r>
            <a:r>
              <a:rPr sz="900" spc="3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7E7E7E"/>
                </a:solidFill>
                <a:latin typeface="Microsoft Sans Serif"/>
                <a:cs typeface="Microsoft Sans Serif"/>
              </a:rPr>
              <a:t>АО</a:t>
            </a:r>
            <a:r>
              <a:rPr sz="900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7E7E7E"/>
                </a:solidFill>
                <a:latin typeface="Microsoft Sans Serif"/>
                <a:cs typeface="Microsoft Sans Serif"/>
              </a:rPr>
              <a:t>«Северречфлот»</a:t>
            </a:r>
            <a:endParaRPr sz="9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62800" y="1143000"/>
          <a:ext cx="4295775" cy="273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795"/>
                <a:gridCol w="1202055"/>
                <a:gridCol w="1177925"/>
              </a:tblGrid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сн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овное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редс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во</a:t>
                      </a: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3556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ли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тво</a:t>
                      </a: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единиц  на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тыс.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тонн 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за,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ед.</a:t>
                      </a: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0"/>
                        </a:lnSpc>
                      </a:pPr>
                      <a:r>
                        <a:rPr sz="1200" spc="-125" dirty="0">
                          <a:latin typeface="Microsoft Sans Serif"/>
                          <a:cs typeface="Microsoft Sans Serif"/>
                        </a:rPr>
                        <a:t>стоимость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199390" marR="188595" indent="-381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трой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за  единицу,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млн  </a:t>
                      </a:r>
                      <a:r>
                        <a:rPr sz="1200" spc="-120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36195">
                        <a:lnSpc>
                          <a:spcPts val="1385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букси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толкач</a:t>
                      </a:r>
                      <a:r>
                        <a:rPr sz="12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рое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96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 marR="1162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(для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еревоз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сн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зов  и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тро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ельных</a:t>
                      </a:r>
                      <a:r>
                        <a:rPr sz="12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атер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8575" algn="r">
                        <a:lnSpc>
                          <a:spcPct val="100000"/>
                        </a:lnSpc>
                      </a:pPr>
                      <a:r>
                        <a:rPr sz="1200" spc="-110" dirty="0">
                          <a:latin typeface="Microsoft Sans Serif"/>
                          <a:cs typeface="Microsoft Sans Serif"/>
                        </a:rPr>
                        <a:t>0,017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9209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200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6195">
                        <a:lnSpc>
                          <a:spcPts val="1385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лав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зо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одъе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мн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ть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>
                        <a:lnSpc>
                          <a:spcPts val="1395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тонн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-110" dirty="0">
                          <a:latin typeface="Microsoft Sans Serif"/>
                          <a:cs typeface="Microsoft Sans Serif"/>
                        </a:rPr>
                        <a:t>0,003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50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17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бар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рое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6801,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16802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110" dirty="0">
                          <a:latin typeface="Microsoft Sans Serif"/>
                          <a:cs typeface="Microsoft Sans Serif"/>
                        </a:rPr>
                        <a:t>0,067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200</a:t>
                      </a: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323581" y="3986606"/>
            <a:ext cx="40894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7E7E7E"/>
                </a:solidFill>
                <a:latin typeface="Microsoft Sans Serif"/>
                <a:cs typeface="Microsoft Sans Serif"/>
              </a:rPr>
              <a:t>нормативная</a:t>
            </a:r>
            <a:r>
              <a:rPr sz="900" spc="6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7E7E7E"/>
                </a:solidFill>
                <a:latin typeface="Microsoft Sans Serif"/>
                <a:cs typeface="Microsoft Sans Serif"/>
              </a:rPr>
              <a:t>численность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10" dirty="0">
                <a:solidFill>
                  <a:srgbClr val="7E7E7E"/>
                </a:solidFill>
                <a:latin typeface="Microsoft Sans Serif"/>
                <a:cs typeface="Microsoft Sans Serif"/>
              </a:rPr>
              <a:t>экипажей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7E7E7E"/>
                </a:solidFill>
                <a:latin typeface="Microsoft Sans Serif"/>
                <a:cs typeface="Microsoft Sans Serif"/>
              </a:rPr>
              <a:t>по</a:t>
            </a:r>
            <a:r>
              <a:rPr sz="9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7E7E7E"/>
                </a:solidFill>
                <a:latin typeface="Microsoft Sans Serif"/>
                <a:cs typeface="Microsoft Sans Serif"/>
              </a:rPr>
              <a:t>каждому</a:t>
            </a:r>
            <a:r>
              <a:rPr sz="9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виду</a:t>
            </a:r>
            <a:r>
              <a:rPr sz="900" spc="-3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7E7E7E"/>
                </a:solidFill>
                <a:latin typeface="Microsoft Sans Serif"/>
                <a:cs typeface="Microsoft Sans Serif"/>
              </a:rPr>
              <a:t>грузового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7E7E7E"/>
                </a:solidFill>
                <a:latin typeface="Microsoft Sans Serif"/>
                <a:cs typeface="Microsoft Sans Serif"/>
              </a:rPr>
              <a:t>флота</a:t>
            </a:r>
            <a:r>
              <a:rPr sz="900" spc="-3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20" dirty="0">
                <a:solidFill>
                  <a:srgbClr val="7E7E7E"/>
                </a:solidFill>
                <a:latin typeface="Microsoft Sans Serif"/>
                <a:cs typeface="Microsoft Sans Serif"/>
              </a:rPr>
              <a:t>АО</a:t>
            </a:r>
            <a:r>
              <a:rPr sz="9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7E7E7E"/>
                </a:solidFill>
                <a:latin typeface="Microsoft Sans Serif"/>
                <a:cs typeface="Microsoft Sans Serif"/>
              </a:rPr>
              <a:t>«Северречфлот»</a:t>
            </a:r>
            <a:endParaRPr sz="900">
              <a:latin typeface="Microsoft Sans Serif"/>
              <a:cs typeface="Microsoft Sans Serif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781800" y="4205859"/>
          <a:ext cx="2623185" cy="2194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484"/>
                <a:gridCol w="824701"/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568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сн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овное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редс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во</a:t>
                      </a: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5"/>
                        </a:lnSpc>
                      </a:pPr>
                      <a:r>
                        <a:rPr sz="1200" spc="-110" dirty="0">
                          <a:latin typeface="Microsoft Sans Serif"/>
                          <a:cs typeface="Microsoft Sans Serif"/>
                        </a:rPr>
                        <a:t>числ.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73025" marR="64769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э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ипа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жа,  </a:t>
                      </a:r>
                      <a:r>
                        <a:rPr sz="1200" spc="-105" dirty="0">
                          <a:latin typeface="Microsoft Sans Serif"/>
                          <a:cs typeface="Microsoft Sans Serif"/>
                        </a:rPr>
                        <a:t>чел.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R="17653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букси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толка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.ч.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9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14478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ан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аник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44780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см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ен.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ан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-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144780">
                        <a:lnSpc>
                          <a:spcPts val="1345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см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ен.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аник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ts val="1345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810">
                <a:tc>
                  <a:txBody>
                    <a:bodyPr/>
                    <a:lstStyle/>
                    <a:p>
                      <a:pPr marL="144780">
                        <a:lnSpc>
                          <a:spcPts val="1435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аника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144780">
                        <a:lnSpc>
                          <a:spcPts val="1345"/>
                        </a:lnSpc>
                      </a:pPr>
                      <a:r>
                        <a:rPr sz="1200" spc="-120" dirty="0">
                          <a:latin typeface="Microsoft Sans Serif"/>
                          <a:cs typeface="Microsoft Sans Serif"/>
                        </a:rPr>
                        <a:t>эл/оборудованию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2865" algn="r">
                        <a:lnSpc>
                          <a:spcPts val="1345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R="153035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отор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ис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ул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вой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144780">
                        <a:lnSpc>
                          <a:spcPts val="1340"/>
                        </a:lnSpc>
                      </a:pPr>
                      <a:r>
                        <a:rPr sz="1200" spc="-130" dirty="0">
                          <a:latin typeface="Microsoft Sans Serif"/>
                          <a:cs typeface="Microsoft Sans Serif"/>
                        </a:rPr>
                        <a:t>матрос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14478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овар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III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те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478644" y="4195698"/>
          <a:ext cx="2332356" cy="1828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/>
                <a:gridCol w="892176"/>
              </a:tblGrid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сн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овное</a:t>
                      </a:r>
                      <a:r>
                        <a:rPr sz="11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ред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тво</a:t>
                      </a: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90"/>
                        </a:lnSpc>
                      </a:pPr>
                      <a:r>
                        <a:rPr sz="1100" spc="-110" dirty="0">
                          <a:latin typeface="Microsoft Sans Serif"/>
                          <a:cs typeface="Microsoft Sans Serif"/>
                        </a:rPr>
                        <a:t>числ.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73660" marR="64135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э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ипа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жа,  </a:t>
                      </a:r>
                      <a:r>
                        <a:rPr sz="1100" spc="-105" dirty="0">
                          <a:latin typeface="Microsoft Sans Serif"/>
                          <a:cs typeface="Microsoft Sans Serif"/>
                        </a:rPr>
                        <a:t>чел.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73025">
                        <a:lnSpc>
                          <a:spcPts val="134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лав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ы,</a:t>
                      </a:r>
                      <a:r>
                        <a:rPr sz="11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.ч.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34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144780" marR="134620">
                        <a:lnSpc>
                          <a:spcPts val="1440"/>
                        </a:lnSpc>
                      </a:pP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ашинист,</a:t>
                      </a:r>
                      <a:r>
                        <a:rPr sz="11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тарший  </a:t>
                      </a:r>
                      <a:r>
                        <a:rPr sz="1100" spc="-145" dirty="0">
                          <a:latin typeface="Microsoft Sans Serif"/>
                          <a:cs typeface="Microsoft Sans Serif"/>
                        </a:rPr>
                        <a:t>шкипер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62865" algn="r">
                        <a:lnSpc>
                          <a:spcPts val="134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44780">
                        <a:lnSpc>
                          <a:spcPts val="1340"/>
                        </a:lnSpc>
                      </a:pPr>
                      <a:r>
                        <a:rPr sz="1100" spc="-135" dirty="0">
                          <a:latin typeface="Microsoft Sans Serif"/>
                          <a:cs typeface="Microsoft Sans Serif"/>
                        </a:rPr>
                        <a:t>машинист-шкипер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34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930">
                <a:tc>
                  <a:txBody>
                    <a:bodyPr/>
                    <a:lstStyle/>
                    <a:p>
                      <a:pPr marL="144780">
                        <a:lnSpc>
                          <a:spcPts val="1340"/>
                        </a:lnSpc>
                      </a:pPr>
                      <a:r>
                        <a:rPr sz="1100" spc="-135" dirty="0">
                          <a:latin typeface="Microsoft Sans Serif"/>
                          <a:cs typeface="Microsoft Sans Serif"/>
                        </a:rPr>
                        <a:t>машинист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34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44780">
                        <a:lnSpc>
                          <a:spcPts val="1340"/>
                        </a:lnSpc>
                      </a:pPr>
                      <a:r>
                        <a:rPr sz="1100" spc="-130" dirty="0">
                          <a:latin typeface="Microsoft Sans Serif"/>
                          <a:cs typeface="Microsoft Sans Serif"/>
                        </a:rPr>
                        <a:t>матрос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34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R="189865" algn="r">
                        <a:lnSpc>
                          <a:spcPts val="1340"/>
                        </a:lnSpc>
                      </a:pPr>
                      <a:r>
                        <a:rPr sz="11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овар</a:t>
                      </a:r>
                      <a:r>
                        <a:rPr sz="11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III</a:t>
                      </a:r>
                      <a:r>
                        <a:rPr sz="11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те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1100" spc="-5" dirty="0">
                          <a:latin typeface="Microsoft Sans Serif"/>
                          <a:cs typeface="Microsoft Sans Serif"/>
                        </a:rPr>
                        <a:t>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340"/>
                        </a:lnSpc>
                      </a:pPr>
                      <a:r>
                        <a:rPr sz="1100" dirty="0">
                          <a:latin typeface="Microsoft Sans Serif"/>
                          <a:cs typeface="Microsoft Sans Serif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353800" y="2286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18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325" y="226313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975" y="1264651"/>
            <a:ext cx="3790506" cy="54861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7007" y="3375152"/>
            <a:ext cx="556260" cy="2997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70500"/>
              </a:lnSpc>
              <a:spcBef>
                <a:spcPts val="475"/>
              </a:spcBef>
            </a:pPr>
            <a:r>
              <a:rPr sz="1050" b="1" spc="-105" dirty="0">
                <a:latin typeface="Arial"/>
                <a:cs typeface="Arial"/>
              </a:rPr>
              <a:t>Ханты- </a:t>
            </a:r>
            <a:r>
              <a:rPr sz="1050" b="1" spc="-100" dirty="0">
                <a:latin typeface="Arial"/>
                <a:cs typeface="Arial"/>
              </a:rPr>
              <a:t> </a:t>
            </a:r>
            <a:r>
              <a:rPr sz="1050" b="1" spc="-125" dirty="0">
                <a:latin typeface="Arial"/>
                <a:cs typeface="Arial"/>
              </a:rPr>
              <a:t>Манси</a:t>
            </a:r>
            <a:r>
              <a:rPr sz="1050" b="1" spc="-105" dirty="0">
                <a:latin typeface="Arial"/>
                <a:cs typeface="Arial"/>
              </a:rPr>
              <a:t>йск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0970" y="5614822"/>
            <a:ext cx="4178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30" dirty="0">
                <a:latin typeface="Arial"/>
                <a:cs typeface="Arial"/>
              </a:rPr>
              <a:t>Ч</a:t>
            </a:r>
            <a:r>
              <a:rPr sz="1050" b="1" spc="-114" dirty="0">
                <a:latin typeface="Arial"/>
                <a:cs typeface="Arial"/>
              </a:rPr>
              <a:t>ерлак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7095" y="6439001"/>
            <a:ext cx="8763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4" dirty="0">
                <a:latin typeface="Arial"/>
                <a:cs typeface="Arial"/>
              </a:rPr>
              <a:t>Семипалатинск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0257" y="1331467"/>
            <a:ext cx="868680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 marR="5080">
              <a:lnSpc>
                <a:spcPct val="100000"/>
              </a:lnSpc>
              <a:spcBef>
                <a:spcPts val="95"/>
              </a:spcBef>
            </a:pPr>
            <a:r>
              <a:rPr sz="1000" i="1" spc="25" dirty="0">
                <a:latin typeface="Times New Roman"/>
                <a:cs typeface="Times New Roman"/>
              </a:rPr>
              <a:t>Северный </a:t>
            </a:r>
            <a:r>
              <a:rPr sz="1000" i="1" spc="30" dirty="0">
                <a:latin typeface="Times New Roman"/>
                <a:cs typeface="Times New Roman"/>
              </a:rPr>
              <a:t> </a:t>
            </a:r>
            <a:r>
              <a:rPr sz="1000" i="1" spc="10" dirty="0">
                <a:latin typeface="Times New Roman"/>
                <a:cs typeface="Times New Roman"/>
              </a:rPr>
              <a:t>м</a:t>
            </a:r>
            <a:r>
              <a:rPr sz="1000" i="1" spc="-10" dirty="0">
                <a:latin typeface="Times New Roman"/>
                <a:cs typeface="Times New Roman"/>
              </a:rPr>
              <a:t>о</a:t>
            </a:r>
            <a:r>
              <a:rPr sz="1000" i="1" spc="45" dirty="0">
                <a:latin typeface="Times New Roman"/>
                <a:cs typeface="Times New Roman"/>
              </a:rPr>
              <a:t>р</a:t>
            </a:r>
            <a:r>
              <a:rPr sz="1000" i="1" spc="35" dirty="0">
                <a:latin typeface="Times New Roman"/>
                <a:cs typeface="Times New Roman"/>
              </a:rPr>
              <a:t>с</a:t>
            </a:r>
            <a:r>
              <a:rPr sz="1000" i="1" spc="40" dirty="0">
                <a:latin typeface="Times New Roman"/>
                <a:cs typeface="Times New Roman"/>
              </a:rPr>
              <a:t>к</a:t>
            </a:r>
            <a:r>
              <a:rPr sz="1000" i="1" spc="-10" dirty="0">
                <a:latin typeface="Times New Roman"/>
                <a:cs typeface="Times New Roman"/>
              </a:rPr>
              <a:t>о</a:t>
            </a:r>
            <a:r>
              <a:rPr sz="1000" i="1" spc="60" dirty="0">
                <a:latin typeface="Times New Roman"/>
                <a:cs typeface="Times New Roman"/>
              </a:rPr>
              <a:t>й</a:t>
            </a:r>
            <a:r>
              <a:rPr sz="1000" i="1" spc="-15" dirty="0">
                <a:latin typeface="Times New Roman"/>
                <a:cs typeface="Times New Roman"/>
              </a:rPr>
              <a:t> </a:t>
            </a:r>
            <a:r>
              <a:rPr sz="1000" i="1" spc="45" dirty="0">
                <a:latin typeface="Times New Roman"/>
                <a:cs typeface="Times New Roman"/>
              </a:rPr>
              <a:t>путь</a:t>
            </a: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050" b="1" spc="-125" dirty="0">
                <a:latin typeface="Arial"/>
                <a:cs typeface="Arial"/>
              </a:rPr>
              <a:t>По</a:t>
            </a:r>
            <a:r>
              <a:rPr sz="1050" b="1" spc="-120" dirty="0">
                <a:latin typeface="Arial"/>
                <a:cs typeface="Arial"/>
              </a:rPr>
              <a:t>р</a:t>
            </a:r>
            <a:r>
              <a:rPr sz="1050" b="1" spc="-90" dirty="0">
                <a:latin typeface="Arial"/>
                <a:cs typeface="Arial"/>
              </a:rPr>
              <a:t>т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spc="-135" dirty="0">
                <a:latin typeface="Arial"/>
                <a:cs typeface="Arial"/>
              </a:rPr>
              <a:t>С</a:t>
            </a:r>
            <a:r>
              <a:rPr sz="1050" b="1" spc="-110" dirty="0">
                <a:latin typeface="Arial"/>
                <a:cs typeface="Arial"/>
              </a:rPr>
              <a:t>а</a:t>
            </a:r>
            <a:r>
              <a:rPr sz="1050" b="1" spc="-114" dirty="0">
                <a:latin typeface="Arial"/>
                <a:cs typeface="Arial"/>
              </a:rPr>
              <a:t>б</a:t>
            </a:r>
            <a:r>
              <a:rPr sz="1050" b="1" spc="-110" dirty="0">
                <a:latin typeface="Arial"/>
                <a:cs typeface="Arial"/>
              </a:rPr>
              <a:t>е</a:t>
            </a:r>
            <a:r>
              <a:rPr sz="1050" b="1" spc="-100" dirty="0">
                <a:latin typeface="Arial"/>
                <a:cs typeface="Arial"/>
              </a:rPr>
              <a:t>т</a:t>
            </a:r>
            <a:r>
              <a:rPr sz="1050" b="1" spc="-95" dirty="0">
                <a:latin typeface="Arial"/>
                <a:cs typeface="Arial"/>
              </a:rPr>
              <a:t>т</a:t>
            </a:r>
            <a:r>
              <a:rPr sz="1050" b="1" spc="-105" dirty="0">
                <a:latin typeface="Arial"/>
                <a:cs typeface="Arial"/>
              </a:rPr>
              <a:t>а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6534" y="6578904"/>
            <a:ext cx="422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45" dirty="0">
                <a:latin typeface="Times New Roman"/>
                <a:cs typeface="Times New Roman"/>
              </a:rPr>
              <a:t>Кит</a:t>
            </a:r>
            <a:r>
              <a:rPr sz="1000" i="1" spc="25" dirty="0">
                <a:latin typeface="Times New Roman"/>
                <a:cs typeface="Times New Roman"/>
              </a:rPr>
              <a:t>а</a:t>
            </a:r>
            <a:r>
              <a:rPr sz="1000" i="1" spc="60" dirty="0">
                <a:latin typeface="Times New Roman"/>
                <a:cs typeface="Times New Roman"/>
              </a:rPr>
              <a:t>й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554" y="218389"/>
            <a:ext cx="1050798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Наличие</a:t>
            </a:r>
            <a:r>
              <a:rPr sz="20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возможности</a:t>
            </a:r>
            <a:r>
              <a:rPr sz="20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0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целесообразности</a:t>
            </a:r>
            <a:r>
              <a:rPr sz="20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выхода</a:t>
            </a:r>
            <a:r>
              <a:rPr sz="20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20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Китай</a:t>
            </a:r>
            <a:r>
              <a:rPr sz="20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001F5F"/>
                </a:solidFill>
                <a:latin typeface="Microsoft Sans Serif"/>
                <a:cs typeface="Microsoft Sans Serif"/>
              </a:rPr>
              <a:t>через</a:t>
            </a:r>
            <a:r>
              <a:rPr sz="20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>
                <a:solidFill>
                  <a:srgbClr val="001F5F"/>
                </a:solidFill>
                <a:latin typeface="Microsoft Sans Serif"/>
                <a:cs typeface="Microsoft Sans Serif"/>
              </a:rPr>
              <a:t>р.</a:t>
            </a:r>
            <a:r>
              <a:rPr sz="20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Иртыш,</a:t>
            </a:r>
            <a:r>
              <a:rPr sz="20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Обь.</a:t>
            </a:r>
            <a:r>
              <a:rPr sz="20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Оценка</a:t>
            </a:r>
            <a:r>
              <a:rPr sz="20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пропускной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160"/>
              </a:lnSpc>
            </a:pPr>
            <a:r>
              <a:rPr sz="20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способности</a:t>
            </a:r>
            <a:r>
              <a:rPr sz="20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20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>
                <a:solidFill>
                  <a:srgbClr val="001F5F"/>
                </a:solidFill>
                <a:latin typeface="Microsoft Sans Serif"/>
                <a:cs typeface="Microsoft Sans Serif"/>
              </a:rPr>
              <a:t>р.</a:t>
            </a:r>
            <a:r>
              <a:rPr sz="20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2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Обь</a:t>
            </a:r>
            <a:r>
              <a:rPr sz="20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0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Иртыш,</a:t>
            </a:r>
            <a:r>
              <a:rPr sz="20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6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как</a:t>
            </a:r>
            <a:r>
              <a:rPr sz="20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части</a:t>
            </a:r>
            <a:r>
              <a:rPr sz="20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глубоководной</a:t>
            </a:r>
            <a:r>
              <a:rPr sz="20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магистрали</a:t>
            </a:r>
            <a:r>
              <a:rPr sz="20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20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Китая</a:t>
            </a:r>
            <a:r>
              <a:rPr sz="20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r>
              <a:rPr sz="20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Северного</a:t>
            </a:r>
            <a:r>
              <a:rPr sz="20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морского</a:t>
            </a:r>
            <a:r>
              <a:rPr sz="20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пути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0064" y="2144013"/>
            <a:ext cx="7613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55" dirty="0">
                <a:latin typeface="Microsoft Sans Serif"/>
                <a:cs typeface="Microsoft Sans Serif"/>
              </a:rPr>
              <a:t>П</a:t>
            </a:r>
            <a:r>
              <a:rPr sz="1100" spc="-114" dirty="0">
                <a:latin typeface="Microsoft Sans Serif"/>
                <a:cs typeface="Microsoft Sans Serif"/>
              </a:rPr>
              <a:t>ро</a:t>
            </a:r>
            <a:r>
              <a:rPr sz="1100" spc="-100" dirty="0">
                <a:latin typeface="Microsoft Sans Serif"/>
                <a:cs typeface="Microsoft Sans Serif"/>
              </a:rPr>
              <a:t>х</a:t>
            </a:r>
            <a:r>
              <a:rPr sz="1100" spc="-114" dirty="0">
                <a:latin typeface="Microsoft Sans Serif"/>
                <a:cs typeface="Microsoft Sans Serif"/>
              </a:rPr>
              <a:t>од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су</a:t>
            </a:r>
            <a:r>
              <a:rPr sz="1100" spc="-95" dirty="0">
                <a:latin typeface="Microsoft Sans Serif"/>
                <a:cs typeface="Microsoft Sans Serif"/>
              </a:rPr>
              <a:t>дов  </a:t>
            </a:r>
            <a:r>
              <a:rPr sz="1100" spc="-125" dirty="0">
                <a:latin typeface="Microsoft Sans Serif"/>
                <a:cs typeface="Microsoft Sans Serif"/>
              </a:rPr>
              <a:t>кла</a:t>
            </a:r>
            <a:r>
              <a:rPr sz="1100" spc="-110" dirty="0">
                <a:latin typeface="Microsoft Sans Serif"/>
                <a:cs typeface="Microsoft Sans Serif"/>
              </a:rPr>
              <a:t>с</a:t>
            </a:r>
            <a:r>
              <a:rPr sz="1100" spc="-100" dirty="0">
                <a:latin typeface="Microsoft Sans Serif"/>
                <a:cs typeface="Microsoft Sans Serif"/>
              </a:rPr>
              <a:t>с</a:t>
            </a:r>
            <a:r>
              <a:rPr sz="1100" spc="-110" dirty="0">
                <a:latin typeface="Microsoft Sans Serif"/>
                <a:cs typeface="Microsoft Sans Serif"/>
              </a:rPr>
              <a:t>а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b="1" spc="-165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055" y="3133089"/>
            <a:ext cx="7626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</a:pPr>
            <a:r>
              <a:rPr sz="1100" spc="-155" dirty="0">
                <a:latin typeface="Microsoft Sans Serif"/>
                <a:cs typeface="Microsoft Sans Serif"/>
              </a:rPr>
              <a:t>П</a:t>
            </a:r>
            <a:r>
              <a:rPr sz="1100" spc="-114" dirty="0">
                <a:latin typeface="Microsoft Sans Serif"/>
                <a:cs typeface="Microsoft Sans Serif"/>
              </a:rPr>
              <a:t>ро</a:t>
            </a:r>
            <a:r>
              <a:rPr sz="1100" spc="-100" dirty="0">
                <a:latin typeface="Microsoft Sans Serif"/>
                <a:cs typeface="Microsoft Sans Serif"/>
              </a:rPr>
              <a:t>х</a:t>
            </a:r>
            <a:r>
              <a:rPr sz="1100" spc="-114" dirty="0">
                <a:latin typeface="Microsoft Sans Serif"/>
                <a:cs typeface="Microsoft Sans Serif"/>
              </a:rPr>
              <a:t>од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су</a:t>
            </a:r>
            <a:r>
              <a:rPr sz="1100" spc="-114" dirty="0">
                <a:latin typeface="Microsoft Sans Serif"/>
                <a:cs typeface="Microsoft Sans Serif"/>
              </a:rPr>
              <a:t>дов</a:t>
            </a:r>
            <a:endParaRPr sz="11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100" spc="-125" dirty="0">
                <a:latin typeface="Microsoft Sans Serif"/>
                <a:cs typeface="Microsoft Sans Serif"/>
              </a:rPr>
              <a:t>кла</a:t>
            </a:r>
            <a:r>
              <a:rPr sz="1100" spc="-110" dirty="0">
                <a:latin typeface="Microsoft Sans Serif"/>
                <a:cs typeface="Microsoft Sans Serif"/>
              </a:rPr>
              <a:t>с</a:t>
            </a:r>
            <a:r>
              <a:rPr sz="1100" spc="-100" dirty="0">
                <a:latin typeface="Microsoft Sans Serif"/>
                <a:cs typeface="Microsoft Sans Serif"/>
              </a:rPr>
              <a:t>с</a:t>
            </a:r>
            <a:r>
              <a:rPr sz="1100" spc="-110" dirty="0">
                <a:latin typeface="Microsoft Sans Serif"/>
                <a:cs typeface="Microsoft Sans Serif"/>
              </a:rPr>
              <a:t>а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b="1" spc="-130" dirty="0">
                <a:solidFill>
                  <a:srgbClr val="212770"/>
                </a:solidFill>
                <a:latin typeface="Arial"/>
                <a:cs typeface="Arial"/>
              </a:rPr>
              <a:t>Р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9404" y="4957148"/>
            <a:ext cx="761365" cy="71374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indent="3810">
              <a:lnSpc>
                <a:spcPct val="100000"/>
              </a:lnSpc>
              <a:spcBef>
                <a:spcPts val="840"/>
              </a:spcBef>
            </a:pPr>
            <a:r>
              <a:rPr sz="1050" b="1" spc="-114" dirty="0">
                <a:latin typeface="Arial"/>
                <a:cs typeface="Arial"/>
              </a:rPr>
              <a:t>Новосибирск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5"/>
              </a:spcBef>
            </a:pPr>
            <a:r>
              <a:rPr sz="1100" spc="-155" dirty="0">
                <a:latin typeface="Microsoft Sans Serif"/>
                <a:cs typeface="Microsoft Sans Serif"/>
              </a:rPr>
              <a:t>П</a:t>
            </a:r>
            <a:r>
              <a:rPr sz="1100" spc="-114" dirty="0">
                <a:latin typeface="Microsoft Sans Serif"/>
                <a:cs typeface="Microsoft Sans Serif"/>
              </a:rPr>
              <a:t>ро</a:t>
            </a:r>
            <a:r>
              <a:rPr sz="1100" spc="-100" dirty="0">
                <a:latin typeface="Microsoft Sans Serif"/>
                <a:cs typeface="Microsoft Sans Serif"/>
              </a:rPr>
              <a:t>х</a:t>
            </a:r>
            <a:r>
              <a:rPr sz="1100" spc="-114" dirty="0">
                <a:latin typeface="Microsoft Sans Serif"/>
                <a:cs typeface="Microsoft Sans Serif"/>
              </a:rPr>
              <a:t>од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су</a:t>
            </a:r>
            <a:r>
              <a:rPr sz="1100" spc="-95" dirty="0">
                <a:latin typeface="Microsoft Sans Serif"/>
                <a:cs typeface="Microsoft Sans Serif"/>
              </a:rPr>
              <a:t>дов  </a:t>
            </a:r>
            <a:r>
              <a:rPr sz="1100" spc="-125" dirty="0">
                <a:latin typeface="Microsoft Sans Serif"/>
                <a:cs typeface="Microsoft Sans Serif"/>
              </a:rPr>
              <a:t>кла</a:t>
            </a:r>
            <a:r>
              <a:rPr sz="1100" spc="-110" dirty="0">
                <a:latin typeface="Microsoft Sans Serif"/>
                <a:cs typeface="Microsoft Sans Serif"/>
              </a:rPr>
              <a:t>с</a:t>
            </a:r>
            <a:r>
              <a:rPr sz="1100" spc="-100" dirty="0">
                <a:latin typeface="Microsoft Sans Serif"/>
                <a:cs typeface="Microsoft Sans Serif"/>
              </a:rPr>
              <a:t>с</a:t>
            </a:r>
            <a:r>
              <a:rPr sz="1100" spc="-110" dirty="0">
                <a:latin typeface="Microsoft Sans Serif"/>
                <a:cs typeface="Microsoft Sans Serif"/>
              </a:rPr>
              <a:t>а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b="1" spc="-140" dirty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7925" y="1605788"/>
            <a:ext cx="828040" cy="583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100" spc="-155" dirty="0">
                <a:latin typeface="Microsoft Sans Serif"/>
                <a:cs typeface="Microsoft Sans Serif"/>
              </a:rPr>
              <a:t>П</a:t>
            </a:r>
            <a:r>
              <a:rPr sz="1100" spc="-114" dirty="0">
                <a:latin typeface="Microsoft Sans Serif"/>
                <a:cs typeface="Microsoft Sans Serif"/>
              </a:rPr>
              <a:t>ро</a:t>
            </a:r>
            <a:r>
              <a:rPr sz="1100" spc="-100" dirty="0">
                <a:latin typeface="Microsoft Sans Serif"/>
                <a:cs typeface="Microsoft Sans Serif"/>
              </a:rPr>
              <a:t>х</a:t>
            </a:r>
            <a:r>
              <a:rPr sz="1100" spc="-114" dirty="0">
                <a:latin typeface="Microsoft Sans Serif"/>
                <a:cs typeface="Microsoft Sans Serif"/>
              </a:rPr>
              <a:t>од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су</a:t>
            </a:r>
            <a:r>
              <a:rPr sz="1100" spc="-114" dirty="0">
                <a:latin typeface="Microsoft Sans Serif"/>
                <a:cs typeface="Microsoft Sans Serif"/>
              </a:rPr>
              <a:t>дов</a:t>
            </a:r>
            <a:endParaRPr sz="11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100" spc="-125" dirty="0">
                <a:latin typeface="Microsoft Sans Serif"/>
                <a:cs typeface="Microsoft Sans Serif"/>
              </a:rPr>
              <a:t>кла</a:t>
            </a:r>
            <a:r>
              <a:rPr sz="1100" spc="-110" dirty="0">
                <a:latin typeface="Microsoft Sans Serif"/>
                <a:cs typeface="Microsoft Sans Serif"/>
              </a:rPr>
              <a:t>с</a:t>
            </a:r>
            <a:r>
              <a:rPr sz="1100" spc="-100" dirty="0">
                <a:latin typeface="Microsoft Sans Serif"/>
                <a:cs typeface="Microsoft Sans Serif"/>
              </a:rPr>
              <a:t>с</a:t>
            </a:r>
            <a:r>
              <a:rPr sz="1100" spc="-110" dirty="0">
                <a:latin typeface="Microsoft Sans Serif"/>
                <a:cs typeface="Microsoft Sans Serif"/>
              </a:rPr>
              <a:t>а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b="1" spc="-155" dirty="0">
                <a:solidFill>
                  <a:srgbClr val="009A47"/>
                </a:solidFill>
                <a:latin typeface="Arial"/>
                <a:cs typeface="Arial"/>
              </a:rPr>
              <a:t>О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050" b="1" spc="-114" dirty="0">
                <a:latin typeface="Arial"/>
                <a:cs typeface="Arial"/>
              </a:rPr>
              <a:t>Салехард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4224" y="4786376"/>
            <a:ext cx="1071245" cy="7442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78740" marR="164465">
              <a:lnSpc>
                <a:spcPct val="70500"/>
              </a:lnSpc>
              <a:spcBef>
                <a:spcPts val="475"/>
              </a:spcBef>
            </a:pPr>
            <a:r>
              <a:rPr sz="1050" b="1" spc="-114" dirty="0">
                <a:latin typeface="Arial"/>
                <a:cs typeface="Arial"/>
              </a:rPr>
              <a:t>Кр</a:t>
            </a:r>
            <a:r>
              <a:rPr sz="1050" b="1" spc="-110" dirty="0">
                <a:latin typeface="Arial"/>
                <a:cs typeface="Arial"/>
              </a:rPr>
              <a:t>ас</a:t>
            </a:r>
            <a:r>
              <a:rPr sz="1050" b="1" spc="-114" dirty="0">
                <a:latin typeface="Arial"/>
                <a:cs typeface="Arial"/>
              </a:rPr>
              <a:t>н</a:t>
            </a:r>
            <a:r>
              <a:rPr sz="1050" b="1" spc="-95" dirty="0">
                <a:latin typeface="Arial"/>
                <a:cs typeface="Arial"/>
              </a:rPr>
              <a:t>ог</a:t>
            </a:r>
            <a:r>
              <a:rPr sz="1050" b="1" spc="-120" dirty="0">
                <a:latin typeface="Arial"/>
                <a:cs typeface="Arial"/>
              </a:rPr>
              <a:t>о</a:t>
            </a:r>
            <a:r>
              <a:rPr sz="1050" b="1" spc="-110" dirty="0">
                <a:latin typeface="Arial"/>
                <a:cs typeface="Arial"/>
              </a:rPr>
              <a:t>рс</a:t>
            </a:r>
            <a:r>
              <a:rPr sz="1050" b="1" spc="-100" dirty="0">
                <a:latin typeface="Arial"/>
                <a:cs typeface="Arial"/>
              </a:rPr>
              <a:t>к</a:t>
            </a:r>
            <a:r>
              <a:rPr sz="1050" b="1" spc="-120" dirty="0">
                <a:latin typeface="Arial"/>
                <a:cs typeface="Arial"/>
              </a:rPr>
              <a:t>и</a:t>
            </a:r>
            <a:r>
              <a:rPr sz="1050" b="1" spc="-75" dirty="0">
                <a:latin typeface="Arial"/>
                <a:cs typeface="Arial"/>
              </a:rPr>
              <a:t>й  </a:t>
            </a:r>
            <a:r>
              <a:rPr sz="1050" b="1" spc="-110" dirty="0">
                <a:latin typeface="Arial"/>
                <a:cs typeface="Arial"/>
              </a:rPr>
              <a:t>гидроузел</a:t>
            </a:r>
            <a:endParaRPr sz="1050">
              <a:latin typeface="Arial"/>
              <a:cs typeface="Arial"/>
            </a:endParaRPr>
          </a:p>
          <a:p>
            <a:pPr marL="631825">
              <a:lnSpc>
                <a:spcPct val="100000"/>
              </a:lnSpc>
              <a:spcBef>
                <a:spcPts val="690"/>
              </a:spcBef>
            </a:pPr>
            <a:r>
              <a:rPr sz="1050" b="1" spc="-125" dirty="0">
                <a:latin typeface="Arial"/>
                <a:cs typeface="Arial"/>
              </a:rPr>
              <a:t>Омск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900" b="1" spc="-12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900" b="1" spc="-9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900" b="1" spc="-110" dirty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sz="900" b="1" spc="-85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900" b="1" spc="-100" dirty="0">
                <a:solidFill>
                  <a:srgbClr val="C00000"/>
                </a:solidFill>
                <a:latin typeface="Arial"/>
                <a:cs typeface="Arial"/>
              </a:rPr>
              <a:t>ов</a:t>
            </a:r>
            <a:r>
              <a:rPr sz="900" b="1" spc="-9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900" b="1" spc="-105" dirty="0">
                <a:solidFill>
                  <a:srgbClr val="C00000"/>
                </a:solidFill>
                <a:latin typeface="Arial"/>
                <a:cs typeface="Arial"/>
              </a:rPr>
              <a:t>дный</a:t>
            </a:r>
            <a:r>
              <a:rPr sz="9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900" b="1" spc="-95" dirty="0">
                <a:solidFill>
                  <a:srgbClr val="C00000"/>
                </a:solidFill>
                <a:latin typeface="Arial"/>
                <a:cs typeface="Arial"/>
              </a:rPr>
              <a:t>ча</a:t>
            </a:r>
            <a:r>
              <a:rPr sz="900" b="1" spc="-10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900" b="1" spc="-90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900" b="1" spc="-85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0692" y="1729181"/>
            <a:ext cx="1716405" cy="7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670"/>
              </a:lnSpc>
              <a:spcBef>
                <a:spcPts val="100"/>
              </a:spcBef>
            </a:pP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48</a:t>
            </a:r>
            <a:r>
              <a:rPr sz="2400" b="1" spc="-250" dirty="0">
                <a:solidFill>
                  <a:srgbClr val="212770"/>
                </a:solidFill>
                <a:latin typeface="Arial"/>
                <a:cs typeface="Arial"/>
              </a:rPr>
              <a:t>5</a:t>
            </a:r>
            <a:r>
              <a:rPr sz="2400" b="1" spc="-12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2400" b="1" spc="-240" dirty="0">
                <a:solidFill>
                  <a:srgbClr val="212770"/>
                </a:solidFill>
                <a:latin typeface="Arial"/>
                <a:cs typeface="Arial"/>
              </a:rPr>
              <a:t>2</a:t>
            </a:r>
            <a:r>
              <a:rPr sz="2400" b="1" spc="-9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600" b="1" spc="-150" dirty="0">
                <a:solidFill>
                  <a:srgbClr val="212770"/>
                </a:solidFill>
                <a:latin typeface="Arial"/>
                <a:cs typeface="Arial"/>
              </a:rPr>
              <a:t>ыс.</a:t>
            </a:r>
            <a:r>
              <a:rPr sz="1600" b="1" spc="-8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12770"/>
                </a:solidFill>
                <a:latin typeface="Arial"/>
                <a:cs typeface="Arial"/>
              </a:rPr>
              <a:t>тон</a:t>
            </a:r>
            <a:r>
              <a:rPr sz="1600" b="1" spc="-180" dirty="0">
                <a:solidFill>
                  <a:srgbClr val="212770"/>
                </a:solidFill>
                <a:latin typeface="Arial"/>
                <a:cs typeface="Arial"/>
              </a:rPr>
              <a:t>н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015"/>
              </a:lnSpc>
            </a:pP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ере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у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3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ж/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из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1010"/>
              </a:lnSpc>
            </a:pPr>
            <a:r>
              <a:rPr sz="1200" spc="-235" dirty="0">
                <a:solidFill>
                  <a:srgbClr val="212770"/>
                </a:solidFill>
                <a:latin typeface="Microsoft Sans Serif"/>
                <a:cs typeface="Microsoft Sans Serif"/>
              </a:rPr>
              <a:t>Ю</a:t>
            </a:r>
            <a:r>
              <a:rPr sz="12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200" spc="-3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ай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хс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ан</a:t>
            </a:r>
            <a:r>
              <a:rPr sz="12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1225"/>
              </a:lnSpc>
            </a:pP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2023</a:t>
            </a:r>
            <a:r>
              <a:rPr sz="1200" spc="-172" baseline="24305" dirty="0">
                <a:solidFill>
                  <a:srgbClr val="212770"/>
                </a:solidFill>
                <a:latin typeface="Microsoft Sans Serif"/>
                <a:cs typeface="Microsoft Sans Serif"/>
              </a:rPr>
              <a:t>1</a:t>
            </a:r>
            <a:endParaRPr sz="1200" baseline="24305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6572" y="1132713"/>
            <a:ext cx="2153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Ни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я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по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ре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бнос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ь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ере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х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из  </a:t>
            </a:r>
            <a:r>
              <a:rPr sz="1200" spc="-235" dirty="0">
                <a:solidFill>
                  <a:srgbClr val="212770"/>
                </a:solidFill>
                <a:latin typeface="Microsoft Sans Serif"/>
                <a:cs typeface="Microsoft Sans Serif"/>
              </a:rPr>
              <a:t>Ю</a:t>
            </a:r>
            <a:r>
              <a:rPr sz="12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200" spc="-3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ай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я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215" dirty="0">
                <a:solidFill>
                  <a:srgbClr val="212770"/>
                </a:solidFill>
                <a:latin typeface="Microsoft Sans Serif"/>
                <a:cs typeface="Microsoft Sans Serif"/>
              </a:rPr>
              <a:t>Ю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у: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8433" y="1711833"/>
            <a:ext cx="1628139" cy="134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670"/>
              </a:lnSpc>
              <a:spcBef>
                <a:spcPts val="100"/>
              </a:spcBef>
            </a:pPr>
            <a:r>
              <a:rPr sz="2400" b="1" spc="-185" dirty="0">
                <a:solidFill>
                  <a:srgbClr val="212770"/>
                </a:solidFill>
                <a:latin typeface="Arial"/>
                <a:cs typeface="Arial"/>
              </a:rPr>
              <a:t>0,</a:t>
            </a:r>
            <a:r>
              <a:rPr sz="2400" b="1" spc="-240" dirty="0">
                <a:solidFill>
                  <a:srgbClr val="212770"/>
                </a:solidFill>
                <a:latin typeface="Arial"/>
                <a:cs typeface="Arial"/>
              </a:rPr>
              <a:t>8</a:t>
            </a:r>
            <a:r>
              <a:rPr sz="2400" b="1" spc="-10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12770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12770"/>
                </a:solidFill>
                <a:latin typeface="Arial"/>
                <a:cs typeface="Arial"/>
              </a:rPr>
              <a:t>у</a:t>
            </a:r>
            <a:r>
              <a:rPr sz="1600" b="1" spc="-185" dirty="0">
                <a:solidFill>
                  <a:srgbClr val="212770"/>
                </a:solidFill>
                <a:latin typeface="Arial"/>
                <a:cs typeface="Arial"/>
              </a:rPr>
              <a:t>б</a:t>
            </a:r>
            <a:r>
              <a:rPr sz="1600" b="1" spc="-85" dirty="0">
                <a:solidFill>
                  <a:srgbClr val="21277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8100" marR="30480">
              <a:lnSpc>
                <a:spcPct val="70000"/>
              </a:lnSpc>
              <a:spcBef>
                <a:spcPts val="220"/>
              </a:spcBef>
            </a:pP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ар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80" dirty="0">
                <a:solidFill>
                  <a:srgbClr val="212770"/>
                </a:solidFill>
                <a:latin typeface="Microsoft Sans Serif"/>
                <a:cs typeface="Microsoft Sans Serif"/>
              </a:rPr>
              <a:t>ф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0" dirty="0">
                <a:solidFill>
                  <a:srgbClr val="212770"/>
                </a:solidFill>
                <a:latin typeface="Microsoft Sans Serif"/>
                <a:cs typeface="Microsoft Sans Serif"/>
              </a:rPr>
              <a:t>ж</a:t>
            </a:r>
            <a:r>
              <a:rPr sz="1200" spc="-75" dirty="0">
                <a:solidFill>
                  <a:srgbClr val="212770"/>
                </a:solidFill>
                <a:latin typeface="Microsoft Sans Serif"/>
                <a:cs typeface="Microsoft Sans Serif"/>
              </a:rPr>
              <a:t>/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ере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у</a:t>
            </a:r>
            <a:r>
              <a:rPr sz="12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а  1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он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у</a:t>
            </a:r>
            <a:r>
              <a:rPr sz="12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1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21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200" spc="-120" baseline="24305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endParaRPr sz="1200" baseline="24305">
              <a:latin typeface="Microsoft Sans Serif"/>
              <a:cs typeface="Microsoft Sans Serif"/>
            </a:endParaRPr>
          </a:p>
          <a:p>
            <a:pPr marL="38100">
              <a:lnSpc>
                <a:spcPts val="2670"/>
              </a:lnSpc>
              <a:spcBef>
                <a:spcPts val="595"/>
              </a:spcBef>
            </a:pPr>
            <a:r>
              <a:rPr sz="2400" b="1" spc="-250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3</a:t>
            </a:r>
            <a:r>
              <a:rPr sz="2400" b="1" spc="-10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12770"/>
                </a:solidFill>
                <a:latin typeface="Arial"/>
                <a:cs typeface="Arial"/>
              </a:rPr>
              <a:t>дней</a:t>
            </a:r>
            <a:endParaRPr sz="1600">
              <a:latin typeface="Arial"/>
              <a:cs typeface="Arial"/>
            </a:endParaRPr>
          </a:p>
          <a:p>
            <a:pPr marL="38100" marR="219710">
              <a:lnSpc>
                <a:spcPct val="70000"/>
              </a:lnSpc>
              <a:spcBef>
                <a:spcPts val="220"/>
              </a:spcBef>
            </a:pP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дл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ль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нос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ь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та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вки  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ру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0" dirty="0">
                <a:solidFill>
                  <a:srgbClr val="212770"/>
                </a:solidFill>
                <a:latin typeface="Microsoft Sans Serif"/>
                <a:cs typeface="Microsoft Sans Serif"/>
              </a:rPr>
              <a:t>ж</a:t>
            </a:r>
            <a:r>
              <a:rPr sz="1200" spc="-75" dirty="0">
                <a:solidFill>
                  <a:srgbClr val="212770"/>
                </a:solidFill>
                <a:latin typeface="Microsoft Sans Serif"/>
                <a:cs typeface="Microsoft Sans Serif"/>
              </a:rPr>
              <a:t>/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20" baseline="24305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endParaRPr sz="1200" baseline="24305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9864" y="1119885"/>
            <a:ext cx="2813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Тарифы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перевозку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ж/д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 транспортом и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срок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 д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та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хс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ан</a:t>
            </a:r>
            <a:r>
              <a:rPr sz="12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ай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215" dirty="0">
                <a:solidFill>
                  <a:srgbClr val="212770"/>
                </a:solidFill>
                <a:latin typeface="Microsoft Sans Serif"/>
                <a:cs typeface="Microsoft Sans Serif"/>
              </a:rPr>
              <a:t>Ю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меньш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, 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ч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8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для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одного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ра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ор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: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37902" y="1704847"/>
            <a:ext cx="1482725" cy="136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670"/>
              </a:lnSpc>
              <a:spcBef>
                <a:spcPts val="100"/>
              </a:spcBef>
            </a:pPr>
            <a:r>
              <a:rPr sz="2400" b="1" spc="-185" dirty="0">
                <a:solidFill>
                  <a:srgbClr val="212770"/>
                </a:solidFill>
                <a:latin typeface="Arial"/>
                <a:cs typeface="Arial"/>
              </a:rPr>
              <a:t>4,</a:t>
            </a:r>
            <a:r>
              <a:rPr sz="2400" b="1" spc="-240" dirty="0">
                <a:solidFill>
                  <a:srgbClr val="212770"/>
                </a:solidFill>
                <a:latin typeface="Arial"/>
                <a:cs typeface="Arial"/>
              </a:rPr>
              <a:t>6</a:t>
            </a:r>
            <a:r>
              <a:rPr sz="2400" b="1" spc="-10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12770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12770"/>
                </a:solidFill>
                <a:latin typeface="Arial"/>
                <a:cs typeface="Arial"/>
              </a:rPr>
              <a:t>у</a:t>
            </a:r>
            <a:r>
              <a:rPr sz="1600" b="1" spc="-185" dirty="0">
                <a:solidFill>
                  <a:srgbClr val="212770"/>
                </a:solidFill>
                <a:latin typeface="Arial"/>
                <a:cs typeface="Arial"/>
              </a:rPr>
              <a:t>б</a:t>
            </a:r>
            <a:r>
              <a:rPr sz="1600" b="1" spc="-85" dirty="0">
                <a:solidFill>
                  <a:srgbClr val="21277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8100" marR="30480">
              <a:lnSpc>
                <a:spcPct val="70000"/>
              </a:lnSpc>
              <a:spcBef>
                <a:spcPts val="220"/>
              </a:spcBef>
            </a:pP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ар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80" dirty="0">
                <a:solidFill>
                  <a:srgbClr val="212770"/>
                </a:solidFill>
                <a:latin typeface="Microsoft Sans Serif"/>
                <a:cs typeface="Microsoft Sans Serif"/>
              </a:rPr>
              <a:t>ф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ере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у</a:t>
            </a:r>
            <a:r>
              <a:rPr sz="12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о 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оде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1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он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у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1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75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200" spc="-120" baseline="24305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endParaRPr sz="1200" baseline="24305">
              <a:latin typeface="Microsoft Sans Serif"/>
              <a:cs typeface="Microsoft Sans Serif"/>
            </a:endParaRPr>
          </a:p>
          <a:p>
            <a:pPr marL="38100">
              <a:lnSpc>
                <a:spcPts val="2670"/>
              </a:lnSpc>
              <a:spcBef>
                <a:spcPts val="695"/>
              </a:spcBef>
            </a:pPr>
            <a:r>
              <a:rPr sz="2400" b="1" spc="-250" dirty="0">
                <a:solidFill>
                  <a:srgbClr val="212770"/>
                </a:solidFill>
                <a:latin typeface="Arial"/>
                <a:cs typeface="Arial"/>
              </a:rPr>
              <a:t>2</a:t>
            </a: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8</a:t>
            </a:r>
            <a:r>
              <a:rPr sz="2400" b="1" spc="-10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12770"/>
                </a:solidFill>
                <a:latin typeface="Arial"/>
                <a:cs typeface="Arial"/>
              </a:rPr>
              <a:t>дней</a:t>
            </a:r>
            <a:endParaRPr sz="1600">
              <a:latin typeface="Arial"/>
              <a:cs typeface="Arial"/>
            </a:endParaRPr>
          </a:p>
          <a:p>
            <a:pPr marL="38100" marR="74295">
              <a:lnSpc>
                <a:spcPct val="70000"/>
              </a:lnSpc>
              <a:spcBef>
                <a:spcPts val="220"/>
              </a:spcBef>
            </a:pP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дл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ль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нос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ь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та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вки  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ру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од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20" baseline="24305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endParaRPr sz="1200" baseline="24305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16092" y="3671061"/>
            <a:ext cx="1691005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70"/>
              </a:lnSpc>
              <a:spcBef>
                <a:spcPts val="100"/>
              </a:spcBef>
            </a:pPr>
            <a:r>
              <a:rPr sz="2400" b="1" spc="-250" dirty="0">
                <a:solidFill>
                  <a:srgbClr val="212770"/>
                </a:solidFill>
                <a:latin typeface="Arial"/>
                <a:cs typeface="Arial"/>
              </a:rPr>
              <a:t>54</a:t>
            </a: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0</a:t>
            </a:r>
            <a:r>
              <a:rPr sz="2400" b="1" spc="-9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212770"/>
                </a:solidFill>
                <a:latin typeface="Arial"/>
                <a:cs typeface="Arial"/>
              </a:rPr>
              <a:t>ед.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70000"/>
              </a:lnSpc>
              <a:spcBef>
                <a:spcPts val="220"/>
              </a:spcBef>
            </a:pP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ли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ч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уч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7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дных 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путей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46572" y="3106369"/>
            <a:ext cx="2313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ло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жн</a:t>
            </a:r>
            <a:r>
              <a:rPr sz="1200" spc="-170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й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дро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ло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ги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ч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ски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й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ре</a:t>
            </a:r>
            <a:r>
              <a:rPr sz="1200" spc="-165" dirty="0">
                <a:solidFill>
                  <a:srgbClr val="212770"/>
                </a:solidFill>
                <a:latin typeface="Microsoft Sans Serif"/>
                <a:cs typeface="Microsoft Sans Serif"/>
              </a:rPr>
              <a:t>жи</a:t>
            </a:r>
            <a:r>
              <a:rPr sz="1200" spc="-18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Об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ь</a:t>
            </a:r>
            <a:r>
              <a:rPr sz="1200" spc="-75" dirty="0">
                <a:solidFill>
                  <a:srgbClr val="212770"/>
                </a:solidFill>
                <a:latin typeface="Microsoft Sans Serif"/>
                <a:cs typeface="Microsoft Sans Serif"/>
              </a:rPr>
              <a:t>-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6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ышск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ба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сс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й</a:t>
            </a:r>
            <a:r>
              <a:rPr sz="120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на: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03265" y="4492497"/>
            <a:ext cx="209613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00"/>
              </a:spcBef>
            </a:pP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ра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ные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уч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имею</a:t>
            </a:r>
            <a:r>
              <a:rPr sz="120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ра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у</a:t>
            </a: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ю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ts val="1010"/>
              </a:lnSpc>
            </a:pP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л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ссиф</a:t>
            </a: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цию</a:t>
            </a:r>
            <a:r>
              <a:rPr sz="12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для</a:t>
            </a:r>
            <a:r>
              <a:rPr sz="12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х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да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суд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ов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ts val="1010"/>
              </a:lnSpc>
            </a:pP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зависимости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 err="1">
                <a:solidFill>
                  <a:srgbClr val="212770"/>
                </a:solidFill>
                <a:latin typeface="Microsoft Sans Serif"/>
                <a:cs typeface="Microsoft Sans Serif"/>
              </a:rPr>
              <a:t>от</a:t>
            </a:r>
            <a:r>
              <a:rPr sz="1200" spc="-3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25" dirty="0" err="1" smtClean="0">
                <a:solidFill>
                  <a:srgbClr val="212770"/>
                </a:solidFill>
                <a:latin typeface="Microsoft Sans Serif"/>
                <a:cs typeface="Microsoft Sans Serif"/>
              </a:rPr>
              <a:t>ветро-волнового</a:t>
            </a:r>
            <a:r>
              <a:rPr lang="ru-RU" sz="1200" spc="-125" dirty="0" smtClean="0">
                <a:solidFill>
                  <a:srgbClr val="212770"/>
                </a:solidFill>
                <a:latin typeface="Microsoft Sans Serif"/>
                <a:cs typeface="Microsoft Sans Serif"/>
              </a:rPr>
              <a:t> режима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31705" y="3635120"/>
            <a:ext cx="1704975" cy="136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70"/>
              </a:lnSpc>
              <a:spcBef>
                <a:spcPts val="100"/>
              </a:spcBef>
            </a:pP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r>
              <a:rPr sz="2400" b="1" spc="-12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12770"/>
                </a:solidFill>
                <a:latin typeface="Arial"/>
                <a:cs typeface="Arial"/>
              </a:rPr>
              <a:t>м</a:t>
            </a:r>
            <a:r>
              <a:rPr sz="1600" b="1" spc="-160" dirty="0">
                <a:solidFill>
                  <a:srgbClr val="212770"/>
                </a:solidFill>
                <a:latin typeface="Arial"/>
                <a:cs typeface="Arial"/>
              </a:rPr>
              <a:t>е</a:t>
            </a:r>
            <a:r>
              <a:rPr sz="1600" b="1" spc="-15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600" b="1" spc="-180" dirty="0">
                <a:solidFill>
                  <a:srgbClr val="212770"/>
                </a:solidFill>
                <a:latin typeface="Arial"/>
                <a:cs typeface="Arial"/>
              </a:rPr>
              <a:t>р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015"/>
              </a:lnSpc>
            </a:pPr>
            <a:r>
              <a:rPr sz="1200" spc="-185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нти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ан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я</a:t>
            </a:r>
            <a:endParaRPr sz="1200">
              <a:latin typeface="Microsoft Sans Serif"/>
              <a:cs typeface="Microsoft Sans Serif"/>
            </a:endParaRPr>
          </a:p>
          <a:p>
            <a:pPr marL="12700" marR="317500">
              <a:lnSpc>
                <a:spcPct val="70000"/>
              </a:lnSpc>
              <a:spcBef>
                <a:spcPts val="215"/>
              </a:spcBef>
            </a:pPr>
            <a:r>
              <a:rPr sz="12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л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убина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су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х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дных 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уч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х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1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ме</a:t>
            </a:r>
            <a:r>
              <a:rPr sz="120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2400"/>
              </a:lnSpc>
            </a:pPr>
            <a:r>
              <a:rPr sz="1600" b="1" spc="-185" dirty="0">
                <a:solidFill>
                  <a:srgbClr val="212770"/>
                </a:solidFill>
                <a:latin typeface="Arial"/>
                <a:cs typeface="Arial"/>
              </a:rPr>
              <a:t>до</a:t>
            </a:r>
            <a:r>
              <a:rPr sz="16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2</a:t>
            </a:r>
            <a:r>
              <a:rPr sz="2400" b="1" spc="-12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212770"/>
                </a:solidFill>
                <a:latin typeface="Arial"/>
                <a:cs typeface="Arial"/>
              </a:rPr>
              <a:t>ед.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70000"/>
              </a:lnSpc>
              <a:spcBef>
                <a:spcPts val="220"/>
              </a:spcBef>
            </a:pP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ли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ч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рей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оборо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в 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ерных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райо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нах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ба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сс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йна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83678" y="3782644"/>
            <a:ext cx="1913889" cy="126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225"/>
              </a:lnSpc>
              <a:spcBef>
                <a:spcPts val="100"/>
              </a:spcBef>
            </a:pP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сутс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та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биль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1010"/>
              </a:lnSpc>
            </a:pP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ысо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у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ня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1010"/>
              </a:lnSpc>
            </a:pP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ба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сс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йне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бен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1010"/>
              </a:lnSpc>
            </a:pP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анице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сси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212770"/>
                </a:solidFill>
                <a:latin typeface="Microsoft Sans Serif"/>
                <a:cs typeface="Microsoft Sans Serif"/>
              </a:rPr>
              <a:t>-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1225"/>
              </a:lnSpc>
            </a:pP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Казахстана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2750"/>
              </a:lnSpc>
              <a:spcBef>
                <a:spcPts val="200"/>
              </a:spcBef>
            </a:pPr>
            <a:r>
              <a:rPr sz="1600" b="1" spc="-160" dirty="0">
                <a:solidFill>
                  <a:srgbClr val="212770"/>
                </a:solidFill>
                <a:latin typeface="Arial"/>
                <a:cs typeface="Arial"/>
              </a:rPr>
              <a:t>от</a:t>
            </a:r>
            <a:r>
              <a:rPr sz="1600" b="1" spc="-9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2400" b="1" spc="-250" dirty="0">
                <a:solidFill>
                  <a:srgbClr val="212770"/>
                </a:solidFill>
                <a:latin typeface="Arial"/>
                <a:cs typeface="Arial"/>
              </a:rPr>
              <a:t>12</a:t>
            </a: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3</a:t>
            </a:r>
            <a:r>
              <a:rPr sz="2400" b="1" spc="-29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12770"/>
                </a:solidFill>
                <a:latin typeface="Arial"/>
                <a:cs typeface="Arial"/>
              </a:rPr>
              <a:t>до</a:t>
            </a:r>
            <a:r>
              <a:rPr sz="16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2400" b="1" spc="-250" dirty="0">
                <a:solidFill>
                  <a:srgbClr val="212770"/>
                </a:solidFill>
                <a:latin typeface="Arial"/>
                <a:cs typeface="Arial"/>
              </a:rPr>
              <a:t>28</a:t>
            </a: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3</a:t>
            </a:r>
            <a:r>
              <a:rPr sz="2400" b="1" spc="-9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12770"/>
                </a:solidFill>
                <a:latin typeface="Arial"/>
                <a:cs typeface="Arial"/>
              </a:rPr>
              <a:t>дней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310"/>
              </a:lnSpc>
            </a:pP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аци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20" baseline="24305" dirty="0">
                <a:solidFill>
                  <a:srgbClr val="212770"/>
                </a:solidFill>
                <a:latin typeface="Microsoft Sans Serif"/>
                <a:cs typeface="Microsoft Sans Serif"/>
              </a:rPr>
              <a:t>3</a:t>
            </a:r>
            <a:endParaRPr sz="1200" baseline="24305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90692" y="5339841"/>
            <a:ext cx="194627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30480">
              <a:lnSpc>
                <a:spcPct val="100000"/>
              </a:lnSpc>
              <a:spcBef>
                <a:spcPts val="100"/>
              </a:spcBef>
            </a:pPr>
            <a:r>
              <a:rPr sz="1200" spc="-265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лни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ль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ная</a:t>
            </a:r>
            <a:r>
              <a:rPr sz="12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ре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бнос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ь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в 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ин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иц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я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х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,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х: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2670"/>
              </a:lnSpc>
              <a:spcBef>
                <a:spcPts val="140"/>
              </a:spcBef>
            </a:pPr>
            <a:r>
              <a:rPr sz="2400" b="1" spc="-250" dirty="0">
                <a:solidFill>
                  <a:srgbClr val="212770"/>
                </a:solidFill>
                <a:latin typeface="Arial"/>
                <a:cs typeface="Arial"/>
              </a:rPr>
              <a:t>4</a:t>
            </a: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4</a:t>
            </a:r>
            <a:r>
              <a:rPr sz="2400" b="1" spc="-10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212770"/>
                </a:solidFill>
                <a:latin typeface="Arial"/>
                <a:cs typeface="Arial"/>
              </a:rPr>
              <a:t>ед.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015"/>
              </a:lnSpc>
            </a:pP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не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обхо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ди</a:t>
            </a:r>
            <a:r>
              <a:rPr sz="1200" spc="-185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ое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ли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ч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endParaRPr sz="1200">
              <a:latin typeface="Microsoft Sans Serif"/>
              <a:cs typeface="Microsoft Sans Serif"/>
            </a:endParaRPr>
          </a:p>
          <a:p>
            <a:pPr marL="38100" marR="189865">
              <a:lnSpc>
                <a:spcPct val="70000"/>
              </a:lnSpc>
              <a:spcBef>
                <a:spcPts val="215"/>
              </a:spcBef>
            </a:pP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единиц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0" dirty="0">
                <a:solidFill>
                  <a:srgbClr val="212770"/>
                </a:solidFill>
                <a:latin typeface="Microsoft Sans Serif"/>
                <a:cs typeface="Microsoft Sans Serif"/>
              </a:rPr>
              <a:t>ф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л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я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ере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к 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229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хс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ан</a:t>
            </a:r>
            <a:r>
              <a:rPr sz="12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й</a:t>
            </a:r>
            <a:r>
              <a:rPr sz="1200" spc="-120" baseline="24305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endParaRPr sz="1200" baseline="24305">
              <a:latin typeface="Microsoft Sans Serif"/>
              <a:cs typeface="Microsoft Sans Serif"/>
            </a:endParaRPr>
          </a:p>
          <a:p>
            <a:pPr marL="102870">
              <a:lnSpc>
                <a:spcPts val="819"/>
              </a:lnSpc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31705" y="5804712"/>
            <a:ext cx="127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5" dirty="0">
                <a:solidFill>
                  <a:srgbClr val="212770"/>
                </a:solidFill>
                <a:latin typeface="Arial"/>
                <a:cs typeface="Arial"/>
              </a:rPr>
              <a:t>8,</a:t>
            </a:r>
            <a:r>
              <a:rPr sz="2400" b="1" spc="-240" dirty="0">
                <a:solidFill>
                  <a:srgbClr val="212770"/>
                </a:solidFill>
                <a:latin typeface="Arial"/>
                <a:cs typeface="Arial"/>
              </a:rPr>
              <a:t>5</a:t>
            </a:r>
            <a:r>
              <a:rPr sz="2400" b="1" spc="-10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212770"/>
                </a:solidFill>
                <a:latin typeface="Arial"/>
                <a:cs typeface="Arial"/>
              </a:rPr>
              <a:t>млрд</a:t>
            </a:r>
            <a:r>
              <a:rPr sz="1600" b="1" spc="-6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12770"/>
                </a:solidFill>
                <a:latin typeface="Arial"/>
                <a:cs typeface="Arial"/>
              </a:rPr>
              <a:t>р</a:t>
            </a:r>
            <a:r>
              <a:rPr sz="1600" b="1" spc="-160" dirty="0">
                <a:solidFill>
                  <a:srgbClr val="212770"/>
                </a:solidFill>
                <a:latin typeface="Arial"/>
                <a:cs typeface="Arial"/>
              </a:rPr>
              <a:t>у</a:t>
            </a:r>
            <a:r>
              <a:rPr sz="1600" b="1" spc="-185" dirty="0">
                <a:solidFill>
                  <a:srgbClr val="212770"/>
                </a:solidFill>
                <a:latin typeface="Arial"/>
                <a:cs typeface="Arial"/>
              </a:rPr>
              <a:t>б</a:t>
            </a:r>
            <a:r>
              <a:rPr sz="1600" b="1" spc="-85" dirty="0">
                <a:solidFill>
                  <a:srgbClr val="21277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31705" y="6117132"/>
            <a:ext cx="1209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бъем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ин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иц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ий</a:t>
            </a:r>
            <a:r>
              <a:rPr sz="12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31705" y="6261608"/>
            <a:ext cx="1129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б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вле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0" dirty="0">
                <a:solidFill>
                  <a:srgbClr val="212770"/>
                </a:solidFill>
                <a:latin typeface="Microsoft Sans Serif"/>
                <a:cs typeface="Microsoft Sans Serif"/>
              </a:rPr>
              <a:t>ф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ло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36985" y="6242100"/>
            <a:ext cx="8001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75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84313" y="5712358"/>
            <a:ext cx="1621790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670"/>
              </a:lnSpc>
              <a:spcBef>
                <a:spcPts val="100"/>
              </a:spcBef>
            </a:pPr>
            <a:r>
              <a:rPr sz="2400" b="1" spc="-250" dirty="0">
                <a:solidFill>
                  <a:srgbClr val="212770"/>
                </a:solidFill>
                <a:latin typeface="Arial"/>
                <a:cs typeface="Arial"/>
              </a:rPr>
              <a:t>9</a:t>
            </a:r>
            <a:r>
              <a:rPr sz="2400" b="1" spc="-245" dirty="0">
                <a:solidFill>
                  <a:srgbClr val="212770"/>
                </a:solidFill>
                <a:latin typeface="Arial"/>
                <a:cs typeface="Arial"/>
              </a:rPr>
              <a:t>9</a:t>
            </a:r>
            <a:r>
              <a:rPr sz="2400" b="1" spc="-11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212770"/>
                </a:solidFill>
                <a:latin typeface="Arial"/>
                <a:cs typeface="Arial"/>
              </a:rPr>
              <a:t>ч</a:t>
            </a:r>
            <a:r>
              <a:rPr sz="1600" b="1" spc="-165" dirty="0">
                <a:solidFill>
                  <a:srgbClr val="212770"/>
                </a:solidFill>
                <a:latin typeface="Arial"/>
                <a:cs typeface="Arial"/>
              </a:rPr>
              <a:t>е</a:t>
            </a:r>
            <a:r>
              <a:rPr sz="1600" b="1" spc="-135" dirty="0">
                <a:solidFill>
                  <a:srgbClr val="212770"/>
                </a:solidFill>
                <a:latin typeface="Arial"/>
                <a:cs typeface="Arial"/>
              </a:rPr>
              <a:t>л.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015"/>
              </a:lnSpc>
            </a:pP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д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р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я</a:t>
            </a:r>
            <a:r>
              <a:rPr sz="1200" spc="-6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ре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бнос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ь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ри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1010"/>
              </a:lnSpc>
            </a:pP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ереор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нт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ции</a:t>
            </a:r>
            <a:r>
              <a:rPr sz="12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г</a:t>
            </a:r>
            <a:r>
              <a:rPr sz="1200" spc="-135" dirty="0">
                <a:solidFill>
                  <a:srgbClr val="212770"/>
                </a:solidFill>
                <a:latin typeface="Microsoft Sans Serif"/>
                <a:cs typeface="Microsoft Sans Serif"/>
              </a:rPr>
              <a:t>ру</a:t>
            </a:r>
            <a:r>
              <a:rPr sz="12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1010"/>
              </a:lnSpc>
            </a:pP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40" dirty="0">
                <a:solidFill>
                  <a:srgbClr val="212770"/>
                </a:solidFill>
                <a:latin typeface="Microsoft Sans Serif"/>
                <a:cs typeface="Microsoft Sans Serif"/>
              </a:rPr>
              <a:t>дным</a:t>
            </a:r>
            <a:r>
              <a:rPr sz="12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ран</a:t>
            </a:r>
            <a:r>
              <a:rPr sz="12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с</a:t>
            </a:r>
            <a:r>
              <a:rPr sz="1200" spc="-145" dirty="0">
                <a:solidFill>
                  <a:srgbClr val="212770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ор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200" spc="-18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200" spc="-7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на</a:t>
            </a:r>
            <a:endParaRPr sz="1200">
              <a:latin typeface="Microsoft Sans Serif"/>
              <a:cs typeface="Microsoft Sans Serif"/>
            </a:endParaRPr>
          </a:p>
          <a:p>
            <a:pPr marL="38100">
              <a:lnSpc>
                <a:spcPts val="1225"/>
              </a:lnSpc>
            </a:pP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200" spc="-16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20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2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й</a:t>
            </a:r>
            <a:r>
              <a:rPr sz="12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20" baseline="24305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endParaRPr sz="1200" baseline="24305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0990" y="6568846"/>
            <a:ext cx="16548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	ООО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80990" y="6664858"/>
            <a:ext cx="33655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2.	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Расчет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</a:t>
            </a:r>
            <a:r>
              <a:rPr sz="700" spc="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данным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ООО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интеграция»,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АО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«Северречфлот»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60663" y="6619443"/>
            <a:ext cx="25730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3.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Распоряжение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Росморречфлота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от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29.12.2023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№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БТ-527-р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935206" y="6533184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BEBEBE"/>
                </a:solidFill>
                <a:latin typeface="Microsoft Sans Serif"/>
                <a:cs typeface="Microsoft Sans Serif"/>
              </a:rPr>
              <a:t>22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582400" y="228600"/>
            <a:ext cx="497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19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92211" y="4280915"/>
            <a:ext cx="449580" cy="1193800"/>
          </a:xfrm>
          <a:custGeom>
            <a:avLst/>
            <a:gdLst/>
            <a:ahLst/>
            <a:cxnLst/>
            <a:rect l="l" t="t" r="r" b="b"/>
            <a:pathLst>
              <a:path w="449579" h="1193800">
                <a:moveTo>
                  <a:pt x="449580" y="0"/>
                </a:moveTo>
                <a:lnTo>
                  <a:pt x="0" y="0"/>
                </a:lnTo>
                <a:lnTo>
                  <a:pt x="0" y="1193291"/>
                </a:lnTo>
                <a:lnTo>
                  <a:pt x="449580" y="1193291"/>
                </a:lnTo>
                <a:lnTo>
                  <a:pt x="44958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4400" y="4325111"/>
            <a:ext cx="449580" cy="1149350"/>
          </a:xfrm>
          <a:custGeom>
            <a:avLst/>
            <a:gdLst/>
            <a:ahLst/>
            <a:cxnLst/>
            <a:rect l="l" t="t" r="r" b="b"/>
            <a:pathLst>
              <a:path w="449579" h="1149350">
                <a:moveTo>
                  <a:pt x="449579" y="0"/>
                </a:moveTo>
                <a:lnTo>
                  <a:pt x="0" y="0"/>
                </a:lnTo>
                <a:lnTo>
                  <a:pt x="0" y="1149096"/>
                </a:lnTo>
                <a:lnTo>
                  <a:pt x="449579" y="1149096"/>
                </a:lnTo>
                <a:lnTo>
                  <a:pt x="44957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92211" y="3980688"/>
            <a:ext cx="449580" cy="33655"/>
          </a:xfrm>
          <a:custGeom>
            <a:avLst/>
            <a:gdLst/>
            <a:ahLst/>
            <a:cxnLst/>
            <a:rect l="l" t="t" r="r" b="b"/>
            <a:pathLst>
              <a:path w="449579" h="33654">
                <a:moveTo>
                  <a:pt x="449580" y="0"/>
                </a:moveTo>
                <a:lnTo>
                  <a:pt x="0" y="0"/>
                </a:lnTo>
                <a:lnTo>
                  <a:pt x="0" y="33528"/>
                </a:lnTo>
                <a:lnTo>
                  <a:pt x="449580" y="33528"/>
                </a:lnTo>
                <a:lnTo>
                  <a:pt x="449580" y="0"/>
                </a:lnTo>
                <a:close/>
              </a:path>
            </a:pathLst>
          </a:custGeom>
          <a:solidFill>
            <a:srgbClr val="009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400" y="3980688"/>
            <a:ext cx="449580" cy="35560"/>
          </a:xfrm>
          <a:custGeom>
            <a:avLst/>
            <a:gdLst/>
            <a:ahLst/>
            <a:cxnLst/>
            <a:rect l="l" t="t" r="r" b="b"/>
            <a:pathLst>
              <a:path w="449579" h="35560">
                <a:moveTo>
                  <a:pt x="449579" y="0"/>
                </a:moveTo>
                <a:lnTo>
                  <a:pt x="0" y="0"/>
                </a:lnTo>
                <a:lnTo>
                  <a:pt x="0" y="35051"/>
                </a:lnTo>
                <a:lnTo>
                  <a:pt x="449579" y="3505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45907" y="5474208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>
                <a:moveTo>
                  <a:pt x="0" y="0"/>
                </a:moveTo>
                <a:lnTo>
                  <a:pt x="148437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22641" y="4799838"/>
            <a:ext cx="2032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80</a:t>
            </a:r>
            <a:r>
              <a:rPr sz="8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4829" y="4821682"/>
            <a:ext cx="2032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77</a:t>
            </a:r>
            <a:r>
              <a:rPr sz="8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92211" y="4014596"/>
            <a:ext cx="449580" cy="288925"/>
          </a:xfrm>
          <a:prstGeom prst="rect">
            <a:avLst/>
          </a:prstGeom>
          <a:solidFill>
            <a:srgbClr val="212770"/>
          </a:solidFill>
        </p:spPr>
        <p:txBody>
          <a:bodyPr vert="horz" wrap="square" lIns="0" tIns="6858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540"/>
              </a:spcBef>
            </a:pPr>
            <a:r>
              <a:rPr sz="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18</a:t>
            </a:r>
            <a:r>
              <a:rPr sz="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34400" y="4015359"/>
            <a:ext cx="449580" cy="287655"/>
          </a:xfrm>
          <a:prstGeom prst="rect">
            <a:avLst/>
          </a:prstGeom>
          <a:solidFill>
            <a:srgbClr val="212770"/>
          </a:solidFill>
        </p:spPr>
        <p:txBody>
          <a:bodyPr vert="horz" wrap="square" lIns="0" tIns="8953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705"/>
              </a:spcBef>
            </a:pPr>
            <a:r>
              <a:rPr sz="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21</a:t>
            </a:r>
            <a:r>
              <a:rPr sz="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85607" y="5517591"/>
            <a:ext cx="464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2018</a:t>
            </a:r>
            <a:r>
              <a:rPr sz="8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8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Ю</a:t>
            </a:r>
            <a:r>
              <a:rPr sz="8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7795" y="5517591"/>
            <a:ext cx="464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2022</a:t>
            </a:r>
            <a:r>
              <a:rPr sz="8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8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Ю</a:t>
            </a:r>
            <a:r>
              <a:rPr sz="8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65335" y="4104132"/>
            <a:ext cx="52069" cy="50800"/>
          </a:xfrm>
          <a:custGeom>
            <a:avLst/>
            <a:gdLst/>
            <a:ahLst/>
            <a:cxnLst/>
            <a:rect l="l" t="t" r="r" b="b"/>
            <a:pathLst>
              <a:path w="52070" h="50800">
                <a:moveTo>
                  <a:pt x="51816" y="0"/>
                </a:moveTo>
                <a:lnTo>
                  <a:pt x="0" y="0"/>
                </a:lnTo>
                <a:lnTo>
                  <a:pt x="0" y="50292"/>
                </a:lnTo>
                <a:lnTo>
                  <a:pt x="51816" y="50292"/>
                </a:lnTo>
                <a:lnTo>
                  <a:pt x="518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27057" y="4015079"/>
            <a:ext cx="65849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">
              <a:lnSpc>
                <a:spcPct val="128299"/>
              </a:lnSpc>
              <a:spcBef>
                <a:spcPts val="100"/>
              </a:spcBef>
            </a:pPr>
            <a:r>
              <a:rPr sz="8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виа</a:t>
            </a:r>
            <a:r>
              <a:rPr sz="8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ц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ио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нн</a:t>
            </a:r>
            <a:r>
              <a:rPr sz="8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ый  </a:t>
            </a:r>
            <a:r>
              <a:rPr sz="8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Водный</a:t>
            </a:r>
            <a:endParaRPr sz="800">
              <a:latin typeface="Microsoft Sans Serif"/>
              <a:cs typeface="Microsoft Sans Serif"/>
            </a:endParaRPr>
          </a:p>
          <a:p>
            <a:pPr marL="12700" marR="5080">
              <a:lnSpc>
                <a:spcPct val="128200"/>
              </a:lnSpc>
            </a:pP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Ж/д </a:t>
            </a:r>
            <a:r>
              <a:rPr sz="8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8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8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8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б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8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ль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ый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65335" y="4259579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816" y="0"/>
                </a:moveTo>
                <a:lnTo>
                  <a:pt x="0" y="0"/>
                </a:lnTo>
                <a:lnTo>
                  <a:pt x="0" y="51816"/>
                </a:lnTo>
                <a:lnTo>
                  <a:pt x="51816" y="51816"/>
                </a:lnTo>
                <a:lnTo>
                  <a:pt x="51816" y="0"/>
                </a:lnTo>
                <a:close/>
              </a:path>
            </a:pathLst>
          </a:custGeom>
          <a:solidFill>
            <a:srgbClr val="009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5335" y="441655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816" y="0"/>
                </a:moveTo>
                <a:lnTo>
                  <a:pt x="0" y="0"/>
                </a:lnTo>
                <a:lnTo>
                  <a:pt x="0" y="51816"/>
                </a:lnTo>
                <a:lnTo>
                  <a:pt x="51816" y="51816"/>
                </a:lnTo>
                <a:lnTo>
                  <a:pt x="51816" y="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65335" y="4573523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816" y="0"/>
                </a:moveTo>
                <a:lnTo>
                  <a:pt x="0" y="0"/>
                </a:lnTo>
                <a:lnTo>
                  <a:pt x="0" y="51815"/>
                </a:lnTo>
                <a:lnTo>
                  <a:pt x="51816" y="51815"/>
                </a:lnTo>
                <a:lnTo>
                  <a:pt x="5181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9997440" y="3982211"/>
            <a:ext cx="460375" cy="26034"/>
            <a:chOff x="9997440" y="3982211"/>
            <a:chExt cx="460375" cy="26034"/>
          </a:xfrm>
        </p:grpSpPr>
        <p:sp>
          <p:nvSpPr>
            <p:cNvPr id="19" name="object 19"/>
            <p:cNvSpPr/>
            <p:nvPr/>
          </p:nvSpPr>
          <p:spPr>
            <a:xfrm>
              <a:off x="9997440" y="3983735"/>
              <a:ext cx="460375" cy="24765"/>
            </a:xfrm>
            <a:custGeom>
              <a:avLst/>
              <a:gdLst/>
              <a:ahLst/>
              <a:cxnLst/>
              <a:rect l="l" t="t" r="r" b="b"/>
              <a:pathLst>
                <a:path w="460375" h="24764">
                  <a:moveTo>
                    <a:pt x="460248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460248" y="24383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97440" y="3982211"/>
              <a:ext cx="460375" cy="1905"/>
            </a:xfrm>
            <a:custGeom>
              <a:avLst/>
              <a:gdLst/>
              <a:ahLst/>
              <a:cxnLst/>
              <a:rect l="l" t="t" r="r" b="b"/>
              <a:pathLst>
                <a:path w="460375" h="1904">
                  <a:moveTo>
                    <a:pt x="46024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60248" y="1524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848088" y="4268723"/>
            <a:ext cx="1518285" cy="1212215"/>
            <a:chOff x="9848088" y="4268723"/>
            <a:chExt cx="1518285" cy="1212215"/>
          </a:xfrm>
        </p:grpSpPr>
        <p:sp>
          <p:nvSpPr>
            <p:cNvPr id="22" name="object 22"/>
            <p:cNvSpPr/>
            <p:nvPr/>
          </p:nvSpPr>
          <p:spPr>
            <a:xfrm>
              <a:off x="9997440" y="4268723"/>
              <a:ext cx="1219200" cy="1207135"/>
            </a:xfrm>
            <a:custGeom>
              <a:avLst/>
              <a:gdLst/>
              <a:ahLst/>
              <a:cxnLst/>
              <a:rect l="l" t="t" r="r" b="b"/>
              <a:pathLst>
                <a:path w="1219200" h="1207135">
                  <a:moveTo>
                    <a:pt x="460248" y="36576"/>
                  </a:moveTo>
                  <a:lnTo>
                    <a:pt x="0" y="36576"/>
                  </a:lnTo>
                  <a:lnTo>
                    <a:pt x="0" y="1207008"/>
                  </a:lnTo>
                  <a:lnTo>
                    <a:pt x="460248" y="1207008"/>
                  </a:lnTo>
                  <a:lnTo>
                    <a:pt x="460248" y="36576"/>
                  </a:lnTo>
                  <a:close/>
                </a:path>
                <a:path w="1219200" h="1207135">
                  <a:moveTo>
                    <a:pt x="1219200" y="0"/>
                  </a:moveTo>
                  <a:lnTo>
                    <a:pt x="758952" y="0"/>
                  </a:lnTo>
                  <a:lnTo>
                    <a:pt x="758952" y="1207008"/>
                  </a:lnTo>
                  <a:lnTo>
                    <a:pt x="1219200" y="1207008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48088" y="5475731"/>
              <a:ext cx="1518285" cy="0"/>
            </a:xfrm>
            <a:custGeom>
              <a:avLst/>
              <a:gdLst/>
              <a:ahLst/>
              <a:cxnLst/>
              <a:rect l="l" t="t" r="r" b="b"/>
              <a:pathLst>
                <a:path w="1518284">
                  <a:moveTo>
                    <a:pt x="0" y="0"/>
                  </a:moveTo>
                  <a:lnTo>
                    <a:pt x="15179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0756392" y="3980688"/>
            <a:ext cx="460375" cy="24765"/>
            <a:chOff x="10756392" y="3980688"/>
            <a:chExt cx="460375" cy="24765"/>
          </a:xfrm>
        </p:grpSpPr>
        <p:sp>
          <p:nvSpPr>
            <p:cNvPr id="25" name="object 25"/>
            <p:cNvSpPr/>
            <p:nvPr/>
          </p:nvSpPr>
          <p:spPr>
            <a:xfrm>
              <a:off x="10756392" y="3982212"/>
              <a:ext cx="460375" cy="22860"/>
            </a:xfrm>
            <a:custGeom>
              <a:avLst/>
              <a:gdLst/>
              <a:ahLst/>
              <a:cxnLst/>
              <a:rect l="l" t="t" r="r" b="b"/>
              <a:pathLst>
                <a:path w="460375" h="22860">
                  <a:moveTo>
                    <a:pt x="460248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60248" y="2286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56392" y="3980688"/>
              <a:ext cx="460375" cy="1905"/>
            </a:xfrm>
            <a:custGeom>
              <a:avLst/>
              <a:gdLst/>
              <a:ahLst/>
              <a:cxnLst/>
              <a:rect l="l" t="t" r="r" b="b"/>
              <a:pathLst>
                <a:path w="460375" h="1904">
                  <a:moveTo>
                    <a:pt x="46024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60248" y="1524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132441" y="4813172"/>
            <a:ext cx="2032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7</a:t>
            </a:r>
            <a:r>
              <a:rPr sz="80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8</a:t>
            </a:r>
            <a:r>
              <a:rPr sz="8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91393" y="4794630"/>
            <a:ext cx="2032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8</a:t>
            </a:r>
            <a:r>
              <a:rPr sz="800" spc="-80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8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97440" y="4006977"/>
            <a:ext cx="460375" cy="280035"/>
          </a:xfrm>
          <a:prstGeom prst="rect">
            <a:avLst/>
          </a:prstGeom>
          <a:solidFill>
            <a:srgbClr val="212770"/>
          </a:solidFill>
        </p:spPr>
        <p:txBody>
          <a:bodyPr vert="horz" wrap="square" lIns="0" tIns="850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670"/>
              </a:spcBef>
            </a:pPr>
            <a:r>
              <a:rPr sz="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756392" y="4006215"/>
            <a:ext cx="460375" cy="281305"/>
          </a:xfrm>
          <a:prstGeom prst="rect">
            <a:avLst/>
          </a:prstGeom>
          <a:solidFill>
            <a:srgbClr val="212770"/>
          </a:solidFill>
        </p:spPr>
        <p:txBody>
          <a:bodyPr vert="horz" wrap="square" lIns="0" tIns="6604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520"/>
              </a:spcBef>
            </a:pPr>
            <a:r>
              <a:rPr sz="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60609" y="5519115"/>
            <a:ext cx="5353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2018</a:t>
            </a:r>
            <a:r>
              <a:rPr sz="8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8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8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сс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ия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719561" y="5519115"/>
            <a:ext cx="5353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2022</a:t>
            </a:r>
            <a:r>
              <a:rPr sz="8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8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8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сс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ия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86065" y="3015995"/>
            <a:ext cx="4354830" cy="2489200"/>
            <a:chOff x="1286065" y="3015995"/>
            <a:chExt cx="4354830" cy="2489200"/>
          </a:xfrm>
        </p:grpSpPr>
        <p:sp>
          <p:nvSpPr>
            <p:cNvPr id="34" name="object 34"/>
            <p:cNvSpPr/>
            <p:nvPr/>
          </p:nvSpPr>
          <p:spPr>
            <a:xfrm>
              <a:off x="1725168" y="3976115"/>
              <a:ext cx="3474720" cy="1493520"/>
            </a:xfrm>
            <a:custGeom>
              <a:avLst/>
              <a:gdLst/>
              <a:ahLst/>
              <a:cxnLst/>
              <a:rect l="l" t="t" r="r" b="b"/>
              <a:pathLst>
                <a:path w="3474720" h="1493520">
                  <a:moveTo>
                    <a:pt x="0" y="0"/>
                  </a:moveTo>
                  <a:lnTo>
                    <a:pt x="0" y="1493519"/>
                  </a:lnTo>
                  <a:lnTo>
                    <a:pt x="3474720" y="1493519"/>
                  </a:lnTo>
                  <a:lnTo>
                    <a:pt x="3474720" y="422147"/>
                  </a:lnTo>
                  <a:lnTo>
                    <a:pt x="2606040" y="394715"/>
                  </a:lnTo>
                  <a:lnTo>
                    <a:pt x="1737359" y="318515"/>
                  </a:lnTo>
                  <a:lnTo>
                    <a:pt x="868680" y="150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25168" y="3643883"/>
              <a:ext cx="3474720" cy="754380"/>
            </a:xfrm>
            <a:custGeom>
              <a:avLst/>
              <a:gdLst/>
              <a:ahLst/>
              <a:cxnLst/>
              <a:rect l="l" t="t" r="r" b="b"/>
              <a:pathLst>
                <a:path w="3474720" h="754379">
                  <a:moveTo>
                    <a:pt x="0" y="0"/>
                  </a:moveTo>
                  <a:lnTo>
                    <a:pt x="0" y="332232"/>
                  </a:lnTo>
                  <a:lnTo>
                    <a:pt x="868680" y="483108"/>
                  </a:lnTo>
                  <a:lnTo>
                    <a:pt x="1737359" y="650748"/>
                  </a:lnTo>
                  <a:lnTo>
                    <a:pt x="2606040" y="726948"/>
                  </a:lnTo>
                  <a:lnTo>
                    <a:pt x="3474720" y="754380"/>
                  </a:lnTo>
                  <a:lnTo>
                    <a:pt x="3474720" y="466344"/>
                  </a:lnTo>
                  <a:lnTo>
                    <a:pt x="2606040" y="428244"/>
                  </a:lnTo>
                  <a:lnTo>
                    <a:pt x="1737359" y="338328"/>
                  </a:lnTo>
                  <a:lnTo>
                    <a:pt x="868680" y="143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25168" y="3602735"/>
              <a:ext cx="3474720" cy="508000"/>
            </a:xfrm>
            <a:custGeom>
              <a:avLst/>
              <a:gdLst/>
              <a:ahLst/>
              <a:cxnLst/>
              <a:rect l="l" t="t" r="r" b="b"/>
              <a:pathLst>
                <a:path w="3474720" h="508000">
                  <a:moveTo>
                    <a:pt x="0" y="0"/>
                  </a:moveTo>
                  <a:lnTo>
                    <a:pt x="0" y="41147"/>
                  </a:lnTo>
                  <a:lnTo>
                    <a:pt x="868680" y="184403"/>
                  </a:lnTo>
                  <a:lnTo>
                    <a:pt x="1737359" y="379475"/>
                  </a:lnTo>
                  <a:lnTo>
                    <a:pt x="2606040" y="469391"/>
                  </a:lnTo>
                  <a:lnTo>
                    <a:pt x="3474720" y="507491"/>
                  </a:lnTo>
                  <a:lnTo>
                    <a:pt x="3474720" y="475488"/>
                  </a:lnTo>
                  <a:lnTo>
                    <a:pt x="2606040" y="426719"/>
                  </a:lnTo>
                  <a:lnTo>
                    <a:pt x="1737359" y="355091"/>
                  </a:lnTo>
                  <a:lnTo>
                    <a:pt x="868680" y="146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90827" y="5469635"/>
              <a:ext cx="4345305" cy="30480"/>
            </a:xfrm>
            <a:custGeom>
              <a:avLst/>
              <a:gdLst/>
              <a:ahLst/>
              <a:cxnLst/>
              <a:rect l="l" t="t" r="r" b="b"/>
              <a:pathLst>
                <a:path w="4345305" h="30479">
                  <a:moveTo>
                    <a:pt x="0" y="0"/>
                  </a:moveTo>
                  <a:lnTo>
                    <a:pt x="4344924" y="0"/>
                  </a:lnTo>
                </a:path>
                <a:path w="4345305" h="30479">
                  <a:moveTo>
                    <a:pt x="0" y="0"/>
                  </a:moveTo>
                  <a:lnTo>
                    <a:pt x="0" y="30479"/>
                  </a:lnTo>
                </a:path>
                <a:path w="4345305" h="30479">
                  <a:moveTo>
                    <a:pt x="868679" y="0"/>
                  </a:moveTo>
                  <a:lnTo>
                    <a:pt x="868679" y="30479"/>
                  </a:lnTo>
                </a:path>
                <a:path w="4345305" h="30479">
                  <a:moveTo>
                    <a:pt x="1737360" y="0"/>
                  </a:moveTo>
                  <a:lnTo>
                    <a:pt x="1737360" y="30479"/>
                  </a:lnTo>
                </a:path>
                <a:path w="4345305" h="30479">
                  <a:moveTo>
                    <a:pt x="2606040" y="0"/>
                  </a:moveTo>
                  <a:lnTo>
                    <a:pt x="2606040" y="30479"/>
                  </a:lnTo>
                </a:path>
                <a:path w="4345305" h="30479">
                  <a:moveTo>
                    <a:pt x="3474720" y="0"/>
                  </a:moveTo>
                  <a:lnTo>
                    <a:pt x="3474720" y="30479"/>
                  </a:lnTo>
                </a:path>
                <a:path w="4345305" h="30479">
                  <a:moveTo>
                    <a:pt x="4344924" y="0"/>
                  </a:moveTo>
                  <a:lnTo>
                    <a:pt x="4344924" y="304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26179" y="3017519"/>
              <a:ext cx="1473835" cy="666115"/>
            </a:xfrm>
            <a:custGeom>
              <a:avLst/>
              <a:gdLst/>
              <a:ahLst/>
              <a:cxnLst/>
              <a:rect l="l" t="t" r="r" b="b"/>
              <a:pathLst>
                <a:path w="1473835" h="666114">
                  <a:moveTo>
                    <a:pt x="1106424" y="0"/>
                  </a:moveTo>
                  <a:lnTo>
                    <a:pt x="737616" y="300227"/>
                  </a:lnTo>
                  <a:lnTo>
                    <a:pt x="368808" y="83819"/>
                  </a:lnTo>
                  <a:lnTo>
                    <a:pt x="0" y="15239"/>
                  </a:lnTo>
                  <a:lnTo>
                    <a:pt x="0" y="665987"/>
                  </a:lnTo>
                  <a:lnTo>
                    <a:pt x="1473708" y="665987"/>
                  </a:lnTo>
                  <a:lnTo>
                    <a:pt x="1473708" y="173735"/>
                  </a:lnTo>
                  <a:lnTo>
                    <a:pt x="1106424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26179" y="3015995"/>
              <a:ext cx="1473835" cy="302260"/>
            </a:xfrm>
            <a:custGeom>
              <a:avLst/>
              <a:gdLst/>
              <a:ahLst/>
              <a:cxnLst/>
              <a:rect l="l" t="t" r="r" b="b"/>
              <a:pathLst>
                <a:path w="1473835" h="302260">
                  <a:moveTo>
                    <a:pt x="1106424" y="0"/>
                  </a:moveTo>
                  <a:lnTo>
                    <a:pt x="737616" y="298703"/>
                  </a:lnTo>
                  <a:lnTo>
                    <a:pt x="368808" y="82295"/>
                  </a:lnTo>
                  <a:lnTo>
                    <a:pt x="0" y="13715"/>
                  </a:lnTo>
                  <a:lnTo>
                    <a:pt x="0" y="16763"/>
                  </a:lnTo>
                  <a:lnTo>
                    <a:pt x="368808" y="85343"/>
                  </a:lnTo>
                  <a:lnTo>
                    <a:pt x="737616" y="301751"/>
                  </a:lnTo>
                  <a:lnTo>
                    <a:pt x="1106424" y="1524"/>
                  </a:lnTo>
                  <a:lnTo>
                    <a:pt x="1473708" y="175259"/>
                  </a:lnTo>
                  <a:lnTo>
                    <a:pt x="1473708" y="173736"/>
                  </a:lnTo>
                  <a:lnTo>
                    <a:pt x="110642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26179" y="3683507"/>
              <a:ext cx="1473835" cy="24765"/>
            </a:xfrm>
            <a:custGeom>
              <a:avLst/>
              <a:gdLst/>
              <a:ahLst/>
              <a:cxnLst/>
              <a:rect l="l" t="t" r="r" b="b"/>
              <a:pathLst>
                <a:path w="1473835" h="24764">
                  <a:moveTo>
                    <a:pt x="0" y="0"/>
                  </a:moveTo>
                  <a:lnTo>
                    <a:pt x="1473708" y="0"/>
                  </a:lnTo>
                </a:path>
                <a:path w="1473835" h="24764">
                  <a:moveTo>
                    <a:pt x="0" y="0"/>
                  </a:moveTo>
                  <a:lnTo>
                    <a:pt x="0" y="24384"/>
                  </a:lnTo>
                </a:path>
                <a:path w="1473835" h="24764">
                  <a:moveTo>
                    <a:pt x="368808" y="0"/>
                  </a:moveTo>
                  <a:lnTo>
                    <a:pt x="368808" y="24384"/>
                  </a:lnTo>
                </a:path>
                <a:path w="1473835" h="24764">
                  <a:moveTo>
                    <a:pt x="737616" y="0"/>
                  </a:moveTo>
                  <a:lnTo>
                    <a:pt x="737616" y="24384"/>
                  </a:lnTo>
                </a:path>
                <a:path w="1473835" h="24764">
                  <a:moveTo>
                    <a:pt x="1106424" y="0"/>
                  </a:moveTo>
                  <a:lnTo>
                    <a:pt x="1106424" y="24384"/>
                  </a:lnTo>
                </a:path>
                <a:path w="1473835" h="24764">
                  <a:moveTo>
                    <a:pt x="1473708" y="0"/>
                  </a:moveTo>
                  <a:lnTo>
                    <a:pt x="1473708" y="243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619758" y="5511495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8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88819" y="5511495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9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57753" y="5511495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26814" y="5511495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95747" y="5511495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45153" y="3712591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8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13708" y="3712591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9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81880" y="3712591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50434" y="3712591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18861" y="3712591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101692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Анализ</a:t>
            </a:r>
            <a:r>
              <a:rPr spc="-100" dirty="0"/>
              <a:t> </a:t>
            </a:r>
            <a:r>
              <a:rPr spc="-220" dirty="0"/>
              <a:t>объемов</a:t>
            </a:r>
            <a:r>
              <a:rPr spc="-75" dirty="0"/>
              <a:t> </a:t>
            </a:r>
            <a:r>
              <a:rPr spc="-220" dirty="0" err="1"/>
              <a:t>перевозок</a:t>
            </a:r>
            <a:r>
              <a:rPr spc="-85" dirty="0"/>
              <a:t> </a:t>
            </a:r>
            <a:r>
              <a:rPr lang="ru-RU" spc="-215" dirty="0" smtClean="0"/>
              <a:t>по</a:t>
            </a:r>
            <a:r>
              <a:rPr spc="-65" dirty="0" smtClean="0"/>
              <a:t> </a:t>
            </a:r>
            <a:r>
              <a:rPr lang="ru-RU" spc="-220" dirty="0" smtClean="0"/>
              <a:t>видам</a:t>
            </a:r>
            <a:r>
              <a:rPr spc="-90" dirty="0" smtClean="0"/>
              <a:t> </a:t>
            </a:r>
            <a:r>
              <a:rPr spc="-200" dirty="0"/>
              <a:t>транспорта</a:t>
            </a:r>
            <a:r>
              <a:rPr spc="-85" dirty="0"/>
              <a:t> </a:t>
            </a:r>
            <a:r>
              <a:rPr spc="-190" dirty="0"/>
              <a:t>в</a:t>
            </a:r>
            <a:r>
              <a:rPr spc="-75" dirty="0"/>
              <a:t> </a:t>
            </a:r>
            <a:r>
              <a:rPr spc="-210" dirty="0"/>
              <a:t>Югре,</a:t>
            </a:r>
            <a:r>
              <a:rPr spc="-60" dirty="0"/>
              <a:t> </a:t>
            </a:r>
            <a:r>
              <a:rPr spc="-204" dirty="0"/>
              <a:t>2018-2022</a:t>
            </a:r>
          </a:p>
        </p:txBody>
      </p:sp>
      <p:sp>
        <p:nvSpPr>
          <p:cNvPr id="52" name="object 52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41035" y="4389120"/>
            <a:ext cx="108585" cy="1054735"/>
          </a:xfrm>
          <a:custGeom>
            <a:avLst/>
            <a:gdLst/>
            <a:ahLst/>
            <a:cxnLst/>
            <a:rect l="l" t="t" r="r" b="b"/>
            <a:pathLst>
              <a:path w="108585" h="1054735">
                <a:moveTo>
                  <a:pt x="108203" y="0"/>
                </a:moveTo>
                <a:lnTo>
                  <a:pt x="108203" y="1054734"/>
                </a:lnTo>
              </a:path>
              <a:path w="108585" h="1054735">
                <a:moveTo>
                  <a:pt x="1079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89194" y="4734001"/>
            <a:ext cx="647700" cy="401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sz="1100" spc="-95" dirty="0">
                <a:solidFill>
                  <a:srgbClr val="7E7E7E"/>
                </a:solidFill>
                <a:latin typeface="Microsoft Sans Serif"/>
                <a:cs typeface="Microsoft Sans Serif"/>
              </a:rPr>
              <a:t>91,</a:t>
            </a:r>
            <a:r>
              <a:rPr sz="1100" spc="-110" dirty="0">
                <a:solidFill>
                  <a:srgbClr val="7E7E7E"/>
                </a:solidFill>
                <a:latin typeface="Microsoft Sans Serif"/>
                <a:cs typeface="Microsoft Sans Serif"/>
              </a:rPr>
              <a:t>9</a:t>
            </a:r>
            <a:r>
              <a:rPr sz="1100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млн</a:t>
            </a:r>
            <a:r>
              <a:rPr sz="8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тонн</a:t>
            </a:r>
            <a:endParaRPr sz="800" dirty="0">
              <a:latin typeface="Microsoft Sans Serif"/>
              <a:cs typeface="Microsoft Sans Serif"/>
            </a:endParaRPr>
          </a:p>
          <a:p>
            <a:pPr marL="12700">
              <a:lnSpc>
                <a:spcPts val="815"/>
              </a:lnSpc>
            </a:pPr>
            <a:r>
              <a:rPr sz="8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автомобильный</a:t>
            </a:r>
            <a:endParaRPr sz="800" dirty="0">
              <a:latin typeface="Microsoft Sans Serif"/>
              <a:cs typeface="Microsoft Sans Serif"/>
            </a:endParaRPr>
          </a:p>
          <a:p>
            <a:pPr marL="114935">
              <a:lnSpc>
                <a:spcPct val="100000"/>
              </a:lnSpc>
            </a:pPr>
            <a:r>
              <a:rPr sz="800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-</a:t>
            </a:r>
            <a:r>
              <a:rPr sz="8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28</a:t>
            </a:r>
            <a:r>
              <a:rPr sz="8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7E7E7E"/>
                </a:solidFill>
                <a:latin typeface="Microsoft Sans Serif"/>
                <a:cs typeface="Microsoft Sans Serif"/>
              </a:rPr>
              <a:t>%</a:t>
            </a:r>
            <a:endParaRPr sz="800" dirty="0">
              <a:latin typeface="Microsoft Sans Serif"/>
              <a:cs typeface="Microsoft Sans Serif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565021" y="3633089"/>
            <a:ext cx="4020820" cy="1814195"/>
            <a:chOff x="1565021" y="3633089"/>
            <a:chExt cx="4020820" cy="1814195"/>
          </a:xfrm>
        </p:grpSpPr>
        <p:sp>
          <p:nvSpPr>
            <p:cNvPr id="56" name="object 56"/>
            <p:cNvSpPr/>
            <p:nvPr/>
          </p:nvSpPr>
          <p:spPr>
            <a:xfrm>
              <a:off x="1571244" y="3985260"/>
              <a:ext cx="111125" cy="1458595"/>
            </a:xfrm>
            <a:custGeom>
              <a:avLst/>
              <a:gdLst/>
              <a:ahLst/>
              <a:cxnLst/>
              <a:rect l="l" t="t" r="r" b="b"/>
              <a:pathLst>
                <a:path w="111125" h="1458595">
                  <a:moveTo>
                    <a:pt x="110998" y="1458467"/>
                  </a:moveTo>
                  <a:lnTo>
                    <a:pt x="3047" y="1458467"/>
                  </a:lnTo>
                </a:path>
                <a:path w="111125" h="1458595">
                  <a:moveTo>
                    <a:pt x="0" y="0"/>
                  </a:moveTo>
                  <a:lnTo>
                    <a:pt x="0" y="1458214"/>
                  </a:lnTo>
                </a:path>
                <a:path w="111125" h="1458595">
                  <a:moveTo>
                    <a:pt x="109474" y="0"/>
                  </a:moveTo>
                  <a:lnTo>
                    <a:pt x="1524" y="0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68196" y="3636264"/>
              <a:ext cx="3781425" cy="713740"/>
            </a:xfrm>
            <a:custGeom>
              <a:avLst/>
              <a:gdLst/>
              <a:ahLst/>
              <a:cxnLst/>
              <a:rect l="l" t="t" r="r" b="b"/>
              <a:pathLst>
                <a:path w="3781425" h="713739">
                  <a:moveTo>
                    <a:pt x="3781043" y="467868"/>
                  </a:moveTo>
                  <a:lnTo>
                    <a:pt x="3781043" y="712724"/>
                  </a:lnTo>
                </a:path>
                <a:path w="3781425" h="713739">
                  <a:moveTo>
                    <a:pt x="3779266" y="466344"/>
                  </a:moveTo>
                  <a:lnTo>
                    <a:pt x="3671316" y="466344"/>
                  </a:lnTo>
                </a:path>
                <a:path w="3781425" h="713739">
                  <a:moveTo>
                    <a:pt x="3780790" y="713232"/>
                  </a:moveTo>
                  <a:lnTo>
                    <a:pt x="3672840" y="713232"/>
                  </a:lnTo>
                </a:path>
                <a:path w="3781425" h="713739">
                  <a:moveTo>
                    <a:pt x="0" y="0"/>
                  </a:moveTo>
                  <a:lnTo>
                    <a:pt x="0" y="305943"/>
                  </a:lnTo>
                </a:path>
                <a:path w="3781425" h="713739">
                  <a:moveTo>
                    <a:pt x="110997" y="0"/>
                  </a:moveTo>
                  <a:lnTo>
                    <a:pt x="3047" y="0"/>
                  </a:lnTo>
                </a:path>
                <a:path w="3781425" h="713739">
                  <a:moveTo>
                    <a:pt x="112522" y="303275"/>
                  </a:moveTo>
                  <a:lnTo>
                    <a:pt x="4571" y="303275"/>
                  </a:lnTo>
                </a:path>
              </a:pathLst>
            </a:custGeom>
            <a:ln w="63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9260" y="5027676"/>
              <a:ext cx="76200" cy="144018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797458" y="4734001"/>
            <a:ext cx="696595" cy="280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sz="1100" spc="-100" dirty="0">
                <a:solidFill>
                  <a:srgbClr val="7E7E7E"/>
                </a:solidFill>
                <a:latin typeface="Microsoft Sans Serif"/>
                <a:cs typeface="Microsoft Sans Serif"/>
              </a:rPr>
              <a:t>128,</a:t>
            </a:r>
            <a:r>
              <a:rPr sz="1100" spc="-110" dirty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sz="1100" spc="-6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млн</a:t>
            </a:r>
            <a:r>
              <a:rPr sz="8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тонн</a:t>
            </a:r>
            <a:endParaRPr sz="800" dirty="0">
              <a:latin typeface="Microsoft Sans Serif"/>
              <a:cs typeface="Microsoft Sans Serif"/>
            </a:endParaRPr>
          </a:p>
          <a:p>
            <a:pPr marL="60960">
              <a:lnSpc>
                <a:spcPts val="815"/>
              </a:lnSpc>
            </a:pPr>
            <a:r>
              <a:rPr sz="8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автомобильный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2322" y="3569589"/>
            <a:ext cx="632460" cy="279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sz="11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28,6</a:t>
            </a:r>
            <a:r>
              <a:rPr sz="11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endParaRPr sz="800" dirty="0">
              <a:latin typeface="Microsoft Sans Serif"/>
              <a:cs typeface="Microsoft Sans Serif"/>
            </a:endParaRPr>
          </a:p>
          <a:p>
            <a:pPr marR="5080" algn="r">
              <a:lnSpc>
                <a:spcPts val="815"/>
              </a:lnSpc>
            </a:pPr>
            <a:r>
              <a:rPr sz="8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ж/д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89194" y="4005198"/>
            <a:ext cx="633095" cy="3937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475"/>
              </a:spcBef>
            </a:pPr>
            <a:r>
              <a:rPr sz="1100" spc="-95" dirty="0">
                <a:solidFill>
                  <a:srgbClr val="212770"/>
                </a:solidFill>
                <a:latin typeface="Microsoft Sans Serif"/>
                <a:cs typeface="Microsoft Sans Serif"/>
              </a:rPr>
              <a:t>24,7</a:t>
            </a:r>
            <a:r>
              <a:rPr sz="11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н  </a:t>
            </a:r>
            <a:r>
              <a:rPr sz="8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ж/д</a:t>
            </a:r>
            <a:endParaRPr sz="800" dirty="0">
              <a:latin typeface="Microsoft Sans Serif"/>
              <a:cs typeface="Microsoft Sans Serif"/>
            </a:endParaRPr>
          </a:p>
          <a:p>
            <a:pPr marL="108585">
              <a:lnSpc>
                <a:spcPts val="900"/>
              </a:lnSpc>
            </a:pPr>
            <a:r>
              <a:rPr sz="8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-</a:t>
            </a:r>
            <a:r>
              <a:rPr sz="800" spc="-3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13</a:t>
            </a:r>
            <a:r>
              <a:rPr sz="800" spc="-4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212770"/>
                </a:solidFill>
                <a:latin typeface="Microsoft Sans Serif"/>
                <a:cs typeface="Microsoft Sans Serif"/>
              </a:rPr>
              <a:t>%</a:t>
            </a:r>
            <a:endParaRPr sz="800" dirty="0">
              <a:latin typeface="Microsoft Sans Serif"/>
              <a:cs typeface="Microsoft Sans Serif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231765" y="3178936"/>
            <a:ext cx="338455" cy="1252220"/>
            <a:chOff x="5231765" y="3178936"/>
            <a:chExt cx="338455" cy="1252220"/>
          </a:xfrm>
        </p:grpSpPr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4020" y="4287011"/>
              <a:ext cx="76200" cy="14401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234940" y="3182111"/>
              <a:ext cx="111125" cy="483234"/>
            </a:xfrm>
            <a:custGeom>
              <a:avLst/>
              <a:gdLst/>
              <a:ahLst/>
              <a:cxnLst/>
              <a:rect l="l" t="t" r="r" b="b"/>
              <a:pathLst>
                <a:path w="111125" h="483235">
                  <a:moveTo>
                    <a:pt x="111125" y="0"/>
                  </a:moveTo>
                  <a:lnTo>
                    <a:pt x="108204" y="479679"/>
                  </a:lnTo>
                </a:path>
                <a:path w="111125" h="483235">
                  <a:moveTo>
                    <a:pt x="107950" y="1524"/>
                  </a:moveTo>
                  <a:lnTo>
                    <a:pt x="0" y="1524"/>
                  </a:lnTo>
                </a:path>
                <a:path w="111125" h="483235">
                  <a:moveTo>
                    <a:pt x="107950" y="483107"/>
                  </a:moveTo>
                  <a:lnTo>
                    <a:pt x="0" y="483107"/>
                  </a:lnTo>
                </a:path>
              </a:pathLst>
            </a:custGeom>
            <a:ln w="6350">
              <a:solidFill>
                <a:srgbClr val="009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484114" y="3238245"/>
            <a:ext cx="569595" cy="3879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475"/>
              </a:spcBef>
            </a:pPr>
            <a:r>
              <a:rPr sz="1100" spc="-95" dirty="0">
                <a:solidFill>
                  <a:srgbClr val="009A47"/>
                </a:solidFill>
                <a:latin typeface="Microsoft Sans Serif"/>
                <a:cs typeface="Microsoft Sans Serif"/>
              </a:rPr>
              <a:t>2,7</a:t>
            </a:r>
            <a:r>
              <a:rPr sz="11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н  </a:t>
            </a:r>
            <a:r>
              <a:rPr sz="8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водный</a:t>
            </a:r>
            <a:endParaRPr sz="800" dirty="0">
              <a:latin typeface="Microsoft Sans Serif"/>
              <a:cs typeface="Microsoft Sans Serif"/>
            </a:endParaRPr>
          </a:p>
          <a:p>
            <a:pPr marL="108585">
              <a:lnSpc>
                <a:spcPts val="855"/>
              </a:lnSpc>
            </a:pPr>
            <a:r>
              <a:rPr sz="800" spc="-50" dirty="0">
                <a:solidFill>
                  <a:srgbClr val="009A47"/>
                </a:solidFill>
                <a:latin typeface="Microsoft Sans Serif"/>
                <a:cs typeface="Microsoft Sans Serif"/>
              </a:rPr>
              <a:t>-</a:t>
            </a:r>
            <a:r>
              <a:rPr sz="800" spc="-4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24</a:t>
            </a:r>
            <a:r>
              <a:rPr sz="800" spc="-4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009A47"/>
                </a:solidFill>
                <a:latin typeface="Microsoft Sans Serif"/>
                <a:cs typeface="Microsoft Sans Serif"/>
              </a:rPr>
              <a:t>%</a:t>
            </a: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7923" y="3520440"/>
            <a:ext cx="76200" cy="144018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5222240" y="2984119"/>
            <a:ext cx="1543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30" dirty="0">
                <a:solidFill>
                  <a:srgbClr val="FC8707"/>
                </a:solidFill>
                <a:uFill>
                  <a:solidFill>
                    <a:srgbClr val="FFC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800" u="sng" spc="-25" dirty="0">
                <a:solidFill>
                  <a:srgbClr val="FC8707"/>
                </a:solidFill>
                <a:uFill>
                  <a:solidFill>
                    <a:srgbClr val="FFC000"/>
                  </a:solidFill>
                </a:uFill>
                <a:latin typeface="Microsoft Sans Serif"/>
                <a:cs typeface="Microsoft Sans Serif"/>
              </a:rPr>
              <a:t> 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484114" y="2728087"/>
            <a:ext cx="696595" cy="4044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475"/>
              </a:spcBef>
            </a:pPr>
            <a:r>
              <a:rPr sz="1100" spc="-100" dirty="0">
                <a:solidFill>
                  <a:srgbClr val="FC8707"/>
                </a:solidFill>
                <a:latin typeface="Microsoft Sans Serif"/>
                <a:cs typeface="Microsoft Sans Serif"/>
              </a:rPr>
              <a:t>0,006</a:t>
            </a:r>
            <a:r>
              <a:rPr sz="1100" spc="-6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FC870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FC870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н  </a:t>
            </a:r>
            <a:r>
              <a:rPr sz="8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авиационный</a:t>
            </a:r>
            <a:endParaRPr sz="800" dirty="0">
              <a:latin typeface="Microsoft Sans Serif"/>
              <a:cs typeface="Microsoft Sans Serif"/>
            </a:endParaRPr>
          </a:p>
          <a:p>
            <a:pPr marL="108585">
              <a:lnSpc>
                <a:spcPct val="100000"/>
              </a:lnSpc>
              <a:spcBef>
                <a:spcPts val="25"/>
              </a:spcBef>
            </a:pPr>
            <a:r>
              <a:rPr sz="800" spc="-50" dirty="0">
                <a:solidFill>
                  <a:srgbClr val="FC8707"/>
                </a:solidFill>
                <a:latin typeface="Microsoft Sans Serif"/>
                <a:cs typeface="Microsoft Sans Serif"/>
              </a:rPr>
              <a:t>-</a:t>
            </a:r>
            <a:r>
              <a:rPr sz="800" spc="-4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14</a:t>
            </a:r>
            <a:r>
              <a:rPr sz="800" spc="-4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FC8707"/>
                </a:solidFill>
                <a:latin typeface="Microsoft Sans Serif"/>
                <a:cs typeface="Microsoft Sans Serif"/>
              </a:rPr>
              <a:t>%</a:t>
            </a:r>
            <a:endParaRPr sz="800" dirty="0">
              <a:latin typeface="Microsoft Sans Serif"/>
              <a:cs typeface="Microsoft Sans Serif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549269" y="3009900"/>
            <a:ext cx="2014855" cy="2435860"/>
            <a:chOff x="3549269" y="3009900"/>
            <a:chExt cx="2014855" cy="2435860"/>
          </a:xfrm>
        </p:grpSpPr>
        <p:pic>
          <p:nvPicPr>
            <p:cNvPr id="70" name="object 7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7923" y="3009900"/>
              <a:ext cx="76200" cy="14401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988052" y="3692651"/>
              <a:ext cx="362585" cy="1750060"/>
            </a:xfrm>
            <a:custGeom>
              <a:avLst/>
              <a:gdLst/>
              <a:ahLst/>
              <a:cxnLst/>
              <a:rect l="l" t="t" r="r" b="b"/>
              <a:pathLst>
                <a:path w="362585" h="1750060">
                  <a:moveTo>
                    <a:pt x="0" y="0"/>
                  </a:moveTo>
                  <a:lnTo>
                    <a:pt x="0" y="360045"/>
                  </a:lnTo>
                </a:path>
                <a:path w="362585" h="1750060">
                  <a:moveTo>
                    <a:pt x="362458" y="1749552"/>
                  </a:moveTo>
                  <a:lnTo>
                    <a:pt x="254508" y="1749552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49396" y="3169920"/>
              <a:ext cx="107950" cy="492759"/>
            </a:xfrm>
            <a:custGeom>
              <a:avLst/>
              <a:gdLst/>
              <a:ahLst/>
              <a:cxnLst/>
              <a:rect l="l" t="t" r="r" b="b"/>
              <a:pathLst>
                <a:path w="107950" h="492760">
                  <a:moveTo>
                    <a:pt x="5968" y="9143"/>
                  </a:moveTo>
                  <a:lnTo>
                    <a:pt x="3048" y="488822"/>
                  </a:lnTo>
                </a:path>
                <a:path w="107950" h="492760">
                  <a:moveTo>
                    <a:pt x="107950" y="0"/>
                  </a:moveTo>
                  <a:lnTo>
                    <a:pt x="0" y="0"/>
                  </a:lnTo>
                </a:path>
                <a:path w="107950" h="492760">
                  <a:moveTo>
                    <a:pt x="107950" y="492251"/>
                  </a:moveTo>
                  <a:lnTo>
                    <a:pt x="0" y="492251"/>
                  </a:lnTo>
                </a:path>
              </a:pathLst>
            </a:custGeom>
            <a:ln w="6350">
              <a:solidFill>
                <a:srgbClr val="009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49396" y="3089147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1079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901395" y="3098038"/>
            <a:ext cx="569595" cy="279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sz="1100" spc="-95" dirty="0">
                <a:solidFill>
                  <a:srgbClr val="009A47"/>
                </a:solidFill>
                <a:latin typeface="Microsoft Sans Serif"/>
                <a:cs typeface="Microsoft Sans Serif"/>
              </a:rPr>
              <a:t>3,6</a:t>
            </a:r>
            <a:r>
              <a:rPr sz="11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н</a:t>
            </a:r>
            <a:r>
              <a:rPr sz="8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н</a:t>
            </a:r>
            <a:endParaRPr sz="800" dirty="0">
              <a:latin typeface="Microsoft Sans Serif"/>
              <a:cs typeface="Microsoft Sans Serif"/>
            </a:endParaRPr>
          </a:p>
          <a:p>
            <a:pPr marL="260985">
              <a:lnSpc>
                <a:spcPts val="815"/>
              </a:lnSpc>
            </a:pP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во</a:t>
            </a:r>
            <a:r>
              <a:rPr sz="8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дный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61187" y="2731770"/>
            <a:ext cx="696595" cy="2794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56210" marR="5080" indent="-144145">
              <a:lnSpc>
                <a:spcPct val="71800"/>
              </a:lnSpc>
              <a:spcBef>
                <a:spcPts val="475"/>
              </a:spcBef>
            </a:pPr>
            <a:r>
              <a:rPr sz="1100" spc="-100" dirty="0">
                <a:solidFill>
                  <a:srgbClr val="FC8707"/>
                </a:solidFill>
                <a:latin typeface="Microsoft Sans Serif"/>
                <a:cs typeface="Microsoft Sans Serif"/>
              </a:rPr>
              <a:t>0,007</a:t>
            </a:r>
            <a:r>
              <a:rPr sz="1100" spc="-6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FC870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FC870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н</a:t>
            </a:r>
            <a:r>
              <a:rPr sz="8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н  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авиа</a:t>
            </a:r>
            <a:r>
              <a:rPr sz="800" spc="-95" dirty="0">
                <a:solidFill>
                  <a:srgbClr val="FC8707"/>
                </a:solidFill>
                <a:latin typeface="Microsoft Sans Serif"/>
                <a:cs typeface="Microsoft Sans Serif"/>
              </a:rPr>
              <a:t>ц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и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онн</a:t>
            </a:r>
            <a:r>
              <a:rPr sz="8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ый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3269" y="6014110"/>
            <a:ext cx="8124825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 dirty="0">
              <a:latin typeface="Microsoft Sans Serif"/>
              <a:cs typeface="Microsoft Sans Serif"/>
            </a:endParaRPr>
          </a:p>
          <a:p>
            <a:pPr marL="113030" indent="-100965">
              <a:lnSpc>
                <a:spcPts val="755"/>
              </a:lnSpc>
              <a:buAutoNum type="arabicPeriod"/>
              <a:tabLst>
                <a:tab pos="113664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Тюменьстат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(автомобильный),</a:t>
            </a:r>
            <a:r>
              <a:rPr sz="700" spc="9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ООО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(ж/д),</a:t>
            </a:r>
            <a:r>
              <a:rPr sz="700" spc="7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Морцентр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A6A6A6"/>
                </a:solidFill>
                <a:latin typeface="Microsoft Sans Serif"/>
                <a:cs typeface="Microsoft Sans Serif"/>
              </a:rPr>
              <a:t>ТЭК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(водный),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Росавиация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(воздушный),</a:t>
            </a:r>
            <a:r>
              <a:rPr sz="700" spc="8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7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могут</a:t>
            </a:r>
            <a:r>
              <a:rPr sz="700" spc="7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r>
              <a:rPr sz="700" spc="9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</a:t>
            </a:r>
            <a:endParaRPr sz="700" dirty="0">
              <a:latin typeface="Microsoft Sans Serif"/>
              <a:cs typeface="Microsoft Sans Serif"/>
            </a:endParaRPr>
          </a:p>
          <a:p>
            <a:pPr marL="113030" indent="-100965">
              <a:lnSpc>
                <a:spcPts val="800"/>
              </a:lnSpc>
              <a:buAutoNum type="arabicPeriod"/>
              <a:tabLst>
                <a:tab pos="113664" algn="l"/>
              </a:tabLst>
            </a:pP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ЕМИСС: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https:/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  <a:hlinkClick r:id="rId3"/>
              </a:rPr>
              <a:t>/www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.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  <a:hlinkClick r:id="rId3"/>
              </a:rPr>
              <a:t>fedstat.ru/indicator/31314,</a:t>
            </a:r>
            <a:r>
              <a:rPr sz="700" spc="90" dirty="0">
                <a:solidFill>
                  <a:srgbClr val="A6A6A6"/>
                </a:solidFill>
                <a:latin typeface="Microsoft Sans Serif"/>
                <a:cs typeface="Microsoft Sans Serif"/>
                <a:hlinkClick r:id="rId3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водный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транспорт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России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представлен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без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учета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морского,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7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могут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3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49969" y="3648278"/>
            <a:ext cx="336550" cy="3060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240"/>
              </a:spcBef>
            </a:pP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0</a:t>
            </a:r>
            <a:r>
              <a:rPr sz="800" spc="-45" dirty="0">
                <a:solidFill>
                  <a:srgbClr val="FC8707"/>
                </a:solidFill>
                <a:latin typeface="Microsoft Sans Serif"/>
                <a:cs typeface="Microsoft Sans Serif"/>
              </a:rPr>
              <a:t>,</a:t>
            </a:r>
            <a:r>
              <a:rPr sz="800" spc="-75" dirty="0">
                <a:solidFill>
                  <a:srgbClr val="FC8707"/>
                </a:solidFill>
                <a:latin typeface="Microsoft Sans Serif"/>
                <a:cs typeface="Microsoft Sans Serif"/>
              </a:rPr>
              <a:t>00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5</a:t>
            </a:r>
            <a:r>
              <a:rPr sz="8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FC8707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45"/>
              </a:spcBef>
            </a:pP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2</a:t>
            </a:r>
            <a:r>
              <a:rPr sz="800" spc="-45" dirty="0">
                <a:solidFill>
                  <a:srgbClr val="009A47"/>
                </a:solidFill>
                <a:latin typeface="Microsoft Sans Serif"/>
                <a:cs typeface="Microsoft Sans Serif"/>
              </a:rPr>
              <a:t>,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3</a:t>
            </a:r>
            <a:r>
              <a:rPr sz="800" spc="-3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5" dirty="0">
                <a:solidFill>
                  <a:srgbClr val="009A47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93228" y="3646398"/>
            <a:ext cx="338455" cy="3060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40"/>
              </a:spcBef>
            </a:pP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0</a:t>
            </a:r>
            <a:r>
              <a:rPr sz="800" spc="-45" dirty="0">
                <a:solidFill>
                  <a:srgbClr val="FC8707"/>
                </a:solidFill>
                <a:latin typeface="Microsoft Sans Serif"/>
                <a:cs typeface="Microsoft Sans Serif"/>
              </a:rPr>
              <a:t>,</a:t>
            </a:r>
            <a:r>
              <a:rPr sz="800" spc="-75" dirty="0">
                <a:solidFill>
                  <a:srgbClr val="FC8707"/>
                </a:solidFill>
                <a:latin typeface="Microsoft Sans Serif"/>
                <a:cs typeface="Microsoft Sans Serif"/>
              </a:rPr>
              <a:t>00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4</a:t>
            </a:r>
            <a:r>
              <a:rPr sz="8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FC8707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800" spc="-75" dirty="0">
                <a:solidFill>
                  <a:srgbClr val="009A47"/>
                </a:solidFill>
                <a:latin typeface="Microsoft Sans Serif"/>
                <a:cs typeface="Microsoft Sans Serif"/>
              </a:rPr>
              <a:t>2</a:t>
            </a:r>
            <a:r>
              <a:rPr sz="800" spc="-45" dirty="0">
                <a:solidFill>
                  <a:srgbClr val="009A47"/>
                </a:solidFill>
                <a:latin typeface="Microsoft Sans Serif"/>
                <a:cs typeface="Microsoft Sans Serif"/>
              </a:rPr>
              <a:t>,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2</a:t>
            </a:r>
            <a:r>
              <a:rPr sz="800" spc="-3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009A47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51940" y="2250439"/>
            <a:ext cx="3117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10" dirty="0">
                <a:solidFill>
                  <a:srgbClr val="585858"/>
                </a:solidFill>
                <a:latin typeface="Arial"/>
                <a:cs typeface="Arial"/>
              </a:rPr>
              <a:t>вс</a:t>
            </a:r>
            <a:r>
              <a:rPr sz="1000" b="1" spc="-105" dirty="0">
                <a:solidFill>
                  <a:srgbClr val="585858"/>
                </a:solidFill>
                <a:latin typeface="Arial"/>
                <a:cs typeface="Arial"/>
              </a:rPr>
              <a:t>его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470016" y="2088591"/>
            <a:ext cx="901065" cy="4864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05"/>
              </a:lnSpc>
              <a:spcBef>
                <a:spcPts val="105"/>
              </a:spcBef>
            </a:pPr>
            <a:r>
              <a:rPr sz="1400" b="1" spc="-204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400" b="1" spc="-150" dirty="0">
                <a:solidFill>
                  <a:srgbClr val="585858"/>
                </a:solidFill>
                <a:latin typeface="Arial"/>
                <a:cs typeface="Arial"/>
              </a:rPr>
              <a:t>19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4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585858"/>
                </a:solidFill>
                <a:latin typeface="Arial"/>
                <a:cs typeface="Arial"/>
              </a:rPr>
              <a:t>м</a:t>
            </a:r>
            <a:r>
              <a:rPr sz="1000" b="1" spc="-125" dirty="0">
                <a:solidFill>
                  <a:srgbClr val="585858"/>
                </a:solidFill>
                <a:latin typeface="Arial"/>
                <a:cs typeface="Arial"/>
              </a:rPr>
              <a:t>л</a:t>
            </a:r>
            <a:r>
              <a:rPr sz="1000" b="1" spc="-110" dirty="0">
                <a:solidFill>
                  <a:srgbClr val="585858"/>
                </a:solidFill>
                <a:latin typeface="Arial"/>
                <a:cs typeface="Arial"/>
              </a:rPr>
              <a:t>н</a:t>
            </a:r>
            <a:r>
              <a:rPr sz="10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онн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969"/>
              </a:lnSpc>
            </a:pPr>
            <a:r>
              <a:rPr sz="1000" b="1" spc="-105" dirty="0">
                <a:solidFill>
                  <a:srgbClr val="585858"/>
                </a:solidFill>
                <a:latin typeface="Arial"/>
                <a:cs typeface="Arial"/>
              </a:rPr>
              <a:t>всего</a:t>
            </a:r>
            <a:endParaRPr sz="1000" dirty="0">
              <a:latin typeface="Arial"/>
              <a:cs typeface="Arial"/>
            </a:endParaRPr>
          </a:p>
          <a:p>
            <a:pPr marL="90170">
              <a:lnSpc>
                <a:spcPts val="1150"/>
              </a:lnSpc>
            </a:pPr>
            <a:r>
              <a:rPr sz="1000" b="1" spc="-65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0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000" b="1" spc="-10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0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16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940033" y="3651708"/>
            <a:ext cx="288925" cy="3060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0</a:t>
            </a:r>
            <a:r>
              <a:rPr sz="800" spc="-45" dirty="0">
                <a:solidFill>
                  <a:srgbClr val="FC8707"/>
                </a:solidFill>
                <a:latin typeface="Microsoft Sans Serif"/>
                <a:cs typeface="Microsoft Sans Serif"/>
              </a:rPr>
              <a:t>,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01</a:t>
            </a:r>
            <a:r>
              <a:rPr sz="800" spc="-4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FC8707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  <a:p>
            <a:pPr marL="60960">
              <a:lnSpc>
                <a:spcPct val="100000"/>
              </a:lnSpc>
              <a:spcBef>
                <a:spcPts val="145"/>
              </a:spcBef>
            </a:pP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1</a:t>
            </a:r>
            <a:r>
              <a:rPr sz="800" spc="-45" dirty="0">
                <a:solidFill>
                  <a:srgbClr val="009A47"/>
                </a:solidFill>
                <a:latin typeface="Microsoft Sans Serif"/>
                <a:cs typeface="Microsoft Sans Serif"/>
              </a:rPr>
              <a:t>,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5</a:t>
            </a:r>
            <a:r>
              <a:rPr sz="800" spc="-3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5" dirty="0">
                <a:solidFill>
                  <a:srgbClr val="009A47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001504" y="3653383"/>
            <a:ext cx="285750" cy="3060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0</a:t>
            </a:r>
            <a:r>
              <a:rPr sz="800" spc="-45" dirty="0">
                <a:solidFill>
                  <a:srgbClr val="FC8707"/>
                </a:solidFill>
                <a:latin typeface="Microsoft Sans Serif"/>
                <a:cs typeface="Microsoft Sans Serif"/>
              </a:rPr>
              <a:t>,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02</a:t>
            </a:r>
            <a:r>
              <a:rPr sz="800" spc="-4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FC8707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145"/>
              </a:spcBef>
            </a:pP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1</a:t>
            </a:r>
            <a:r>
              <a:rPr sz="800" spc="-45" dirty="0">
                <a:solidFill>
                  <a:srgbClr val="009A47"/>
                </a:solidFill>
                <a:latin typeface="Microsoft Sans Serif"/>
                <a:cs typeface="Microsoft Sans Serif"/>
              </a:rPr>
              <a:t>,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6</a:t>
            </a:r>
            <a:r>
              <a:rPr sz="800" spc="-3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30" dirty="0">
                <a:solidFill>
                  <a:srgbClr val="009A47"/>
                </a:solidFill>
                <a:latin typeface="Microsoft Sans Serif"/>
                <a:cs typeface="Microsoft Sans Serif"/>
              </a:rPr>
              <a:t>%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5064" y="2442972"/>
            <a:ext cx="76200" cy="144017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11957050" y="6539765"/>
            <a:ext cx="123189" cy="1428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800" spc="-80" dirty="0">
                <a:solidFill>
                  <a:srgbClr val="BEBEBE"/>
                </a:solidFill>
                <a:latin typeface="Microsoft Sans Serif"/>
                <a:cs typeface="Microsoft Sans Serif"/>
              </a:rPr>
              <a:pPr marL="38100">
                <a:lnSpc>
                  <a:spcPct val="100000"/>
                </a:lnSpc>
                <a:spcBef>
                  <a:spcPts val="50"/>
                </a:spcBef>
              </a:pPr>
              <a:t>2</a:t>
            </a:fld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1506200" y="1524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6838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Пре</a:t>
            </a:r>
            <a:r>
              <a:rPr spc="-204" dirty="0"/>
              <a:t>д</a:t>
            </a:r>
            <a:r>
              <a:rPr spc="-220" dirty="0"/>
              <a:t>ло</a:t>
            </a:r>
            <a:r>
              <a:rPr spc="-260" dirty="0"/>
              <a:t>ж</a:t>
            </a:r>
            <a:r>
              <a:rPr spc="-210" dirty="0"/>
              <a:t>е</a:t>
            </a:r>
            <a:r>
              <a:rPr spc="-200" dirty="0"/>
              <a:t>н</a:t>
            </a:r>
            <a:r>
              <a:rPr spc="-204" dirty="0"/>
              <a:t>и</a:t>
            </a:r>
            <a:r>
              <a:rPr spc="-195" dirty="0"/>
              <a:t>я</a:t>
            </a:r>
            <a:r>
              <a:rPr spc="-120" dirty="0"/>
              <a:t> </a:t>
            </a:r>
            <a:r>
              <a:rPr spc="-180" dirty="0"/>
              <a:t>с</a:t>
            </a:r>
            <a:r>
              <a:rPr spc="-75" dirty="0"/>
              <a:t> </a:t>
            </a:r>
            <a:r>
              <a:rPr spc="-204" dirty="0"/>
              <a:t>о</a:t>
            </a:r>
            <a:r>
              <a:rPr spc="-215" dirty="0"/>
              <a:t>б</a:t>
            </a:r>
            <a:r>
              <a:rPr spc="-200" dirty="0"/>
              <a:t>осно</a:t>
            </a:r>
            <a:r>
              <a:rPr spc="-190" dirty="0"/>
              <a:t>в</a:t>
            </a:r>
            <a:r>
              <a:rPr spc="-210" dirty="0"/>
              <a:t>а</a:t>
            </a:r>
            <a:r>
              <a:rPr spc="-200" dirty="0"/>
              <a:t>н</a:t>
            </a:r>
            <a:r>
              <a:rPr spc="-210" dirty="0"/>
              <a:t>н</a:t>
            </a:r>
            <a:r>
              <a:rPr spc="-254" dirty="0"/>
              <a:t>ым</a:t>
            </a:r>
            <a:r>
              <a:rPr spc="-110" dirty="0"/>
              <a:t> </a:t>
            </a:r>
            <a:r>
              <a:rPr spc="-204" dirty="0"/>
              <a:t>о</a:t>
            </a:r>
            <a:r>
              <a:rPr spc="-160" dirty="0"/>
              <a:t>т</a:t>
            </a:r>
            <a:r>
              <a:rPr spc="-220" dirty="0"/>
              <a:t>бором</a:t>
            </a:r>
            <a:r>
              <a:rPr spc="-90" dirty="0"/>
              <a:t> </a:t>
            </a:r>
            <a:r>
              <a:rPr spc="-210" dirty="0"/>
              <a:t>н</a:t>
            </a:r>
            <a:r>
              <a:rPr spc="-204" dirty="0"/>
              <a:t>а</a:t>
            </a:r>
            <a:r>
              <a:rPr spc="-195" dirty="0"/>
              <a:t>и</a:t>
            </a:r>
            <a:r>
              <a:rPr spc="-200" dirty="0"/>
              <a:t>более</a:t>
            </a:r>
            <a:r>
              <a:rPr spc="-110" dirty="0"/>
              <a:t> </a:t>
            </a:r>
            <a:r>
              <a:rPr spc="-180" dirty="0"/>
              <a:t>э</a:t>
            </a:r>
            <a:r>
              <a:rPr spc="-280" dirty="0"/>
              <a:t>ф</a:t>
            </a:r>
            <a:r>
              <a:rPr spc="-250" dirty="0"/>
              <a:t>фе</a:t>
            </a:r>
            <a:r>
              <a:rPr spc="-240" dirty="0"/>
              <a:t>к</a:t>
            </a:r>
            <a:r>
              <a:rPr spc="-210" dirty="0"/>
              <a:t>т</a:t>
            </a:r>
            <a:r>
              <a:rPr spc="-195" dirty="0"/>
              <a:t>ивного</a:t>
            </a:r>
            <a:r>
              <a:rPr spc="-120" dirty="0"/>
              <a:t> </a:t>
            </a:r>
            <a:r>
              <a:rPr spc="-220" dirty="0"/>
              <a:t>Т</a:t>
            </a:r>
            <a:r>
              <a:rPr spc="-315" dirty="0"/>
              <a:t>ЛЦ</a:t>
            </a:r>
          </a:p>
        </p:txBody>
      </p:sp>
      <p:sp>
        <p:nvSpPr>
          <p:cNvPr id="3" name="object 3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3269" y="5918098"/>
            <a:ext cx="4292600" cy="419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755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ООО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</a:t>
            </a:r>
            <a:endParaRPr sz="7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760"/>
              </a:lnSpc>
              <a:spcBef>
                <a:spcPts val="5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Генеральная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схема развития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сети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транспортно-логистических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центров, реализованная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в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рамках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проекта</a:t>
            </a:r>
            <a:r>
              <a:rPr sz="700" spc="6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«Транспортно-логистические</a:t>
            </a:r>
            <a:r>
              <a:rPr sz="700" spc="8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центры»,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Концепции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создания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транспортно-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4424" y="1050036"/>
            <a:ext cx="6306820" cy="4663440"/>
            <a:chOff x="344424" y="1050036"/>
            <a:chExt cx="6306820" cy="4663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" y="1050036"/>
              <a:ext cx="6306311" cy="46634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8246" y="325907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216408" y="0"/>
                  </a:move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8"/>
                  </a:lnTo>
                  <a:lnTo>
                    <a:pt x="5716" y="266024"/>
                  </a:lnTo>
                  <a:lnTo>
                    <a:pt x="21998" y="311573"/>
                  </a:lnTo>
                  <a:lnTo>
                    <a:pt x="47546" y="351755"/>
                  </a:lnTo>
                  <a:lnTo>
                    <a:pt x="81060" y="385269"/>
                  </a:lnTo>
                  <a:lnTo>
                    <a:pt x="121242" y="410817"/>
                  </a:lnTo>
                  <a:lnTo>
                    <a:pt x="166791" y="427099"/>
                  </a:lnTo>
                  <a:lnTo>
                    <a:pt x="216408" y="432815"/>
                  </a:lnTo>
                  <a:lnTo>
                    <a:pt x="266024" y="427099"/>
                  </a:lnTo>
                  <a:lnTo>
                    <a:pt x="311573" y="410817"/>
                  </a:lnTo>
                  <a:lnTo>
                    <a:pt x="351755" y="385269"/>
                  </a:lnTo>
                  <a:lnTo>
                    <a:pt x="385269" y="351755"/>
                  </a:lnTo>
                  <a:lnTo>
                    <a:pt x="410817" y="311573"/>
                  </a:lnTo>
                  <a:lnTo>
                    <a:pt x="427099" y="266024"/>
                  </a:lnTo>
                  <a:lnTo>
                    <a:pt x="432816" y="216408"/>
                  </a:lnTo>
                  <a:lnTo>
                    <a:pt x="427099" y="166791"/>
                  </a:lnTo>
                  <a:lnTo>
                    <a:pt x="410817" y="121242"/>
                  </a:lnTo>
                  <a:lnTo>
                    <a:pt x="385269" y="81060"/>
                  </a:lnTo>
                  <a:lnTo>
                    <a:pt x="351755" y="47546"/>
                  </a:lnTo>
                  <a:lnTo>
                    <a:pt x="311573" y="21998"/>
                  </a:lnTo>
                  <a:lnTo>
                    <a:pt x="266024" y="5716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68246" y="325907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0" y="216408"/>
                  </a:moveTo>
                  <a:lnTo>
                    <a:pt x="5716" y="166791"/>
                  </a:lnTo>
                  <a:lnTo>
                    <a:pt x="21998" y="121242"/>
                  </a:lnTo>
                  <a:lnTo>
                    <a:pt x="47546" y="81060"/>
                  </a:lnTo>
                  <a:lnTo>
                    <a:pt x="81060" y="47546"/>
                  </a:lnTo>
                  <a:lnTo>
                    <a:pt x="121242" y="21998"/>
                  </a:lnTo>
                  <a:lnTo>
                    <a:pt x="166791" y="5716"/>
                  </a:lnTo>
                  <a:lnTo>
                    <a:pt x="216408" y="0"/>
                  </a:lnTo>
                  <a:lnTo>
                    <a:pt x="266024" y="5716"/>
                  </a:lnTo>
                  <a:lnTo>
                    <a:pt x="311573" y="21998"/>
                  </a:lnTo>
                  <a:lnTo>
                    <a:pt x="351755" y="47546"/>
                  </a:lnTo>
                  <a:lnTo>
                    <a:pt x="385269" y="81060"/>
                  </a:lnTo>
                  <a:lnTo>
                    <a:pt x="410817" y="121242"/>
                  </a:lnTo>
                  <a:lnTo>
                    <a:pt x="427099" y="166791"/>
                  </a:lnTo>
                  <a:lnTo>
                    <a:pt x="432816" y="216408"/>
                  </a:lnTo>
                  <a:lnTo>
                    <a:pt x="427099" y="266024"/>
                  </a:lnTo>
                  <a:lnTo>
                    <a:pt x="410817" y="311573"/>
                  </a:lnTo>
                  <a:lnTo>
                    <a:pt x="385269" y="351755"/>
                  </a:lnTo>
                  <a:lnTo>
                    <a:pt x="351755" y="385269"/>
                  </a:lnTo>
                  <a:lnTo>
                    <a:pt x="311573" y="410817"/>
                  </a:lnTo>
                  <a:lnTo>
                    <a:pt x="266024" y="427099"/>
                  </a:lnTo>
                  <a:lnTo>
                    <a:pt x="216408" y="432815"/>
                  </a:lnTo>
                  <a:lnTo>
                    <a:pt x="166791" y="427099"/>
                  </a:lnTo>
                  <a:lnTo>
                    <a:pt x="121242" y="410817"/>
                  </a:lnTo>
                  <a:lnTo>
                    <a:pt x="81060" y="385269"/>
                  </a:lnTo>
                  <a:lnTo>
                    <a:pt x="47546" y="351755"/>
                  </a:lnTo>
                  <a:lnTo>
                    <a:pt x="21998" y="311573"/>
                  </a:lnTo>
                  <a:lnTo>
                    <a:pt x="5716" y="266024"/>
                  </a:lnTo>
                  <a:lnTo>
                    <a:pt x="0" y="216408"/>
                  </a:lnTo>
                  <a:close/>
                </a:path>
              </a:pathLst>
            </a:custGeom>
            <a:ln w="1905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7813" y="3766184"/>
              <a:ext cx="162306" cy="1638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6160" y="4034409"/>
              <a:ext cx="162305" cy="1638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2344" y="4121277"/>
              <a:ext cx="233933" cy="2354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437" y="3889628"/>
              <a:ext cx="235457" cy="23393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77467" y="2875788"/>
            <a:ext cx="908685" cy="33528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65"/>
              </a:lnSpc>
            </a:pPr>
            <a:r>
              <a:rPr sz="1200" b="1" spc="-5" dirty="0">
                <a:solidFill>
                  <a:srgbClr val="009A47"/>
                </a:solidFill>
                <a:latin typeface="Calibri"/>
                <a:cs typeface="Calibri"/>
              </a:rPr>
              <a:t>Нягань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019"/>
              </a:lnSpc>
            </a:pP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22,3</a:t>
            </a:r>
            <a:r>
              <a:rPr sz="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тыс.</a:t>
            </a:r>
            <a:r>
              <a:rPr sz="9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конт-ов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89557" y="3244595"/>
            <a:ext cx="3360420" cy="815340"/>
            <a:chOff x="1789557" y="3244595"/>
            <a:chExt cx="3360420" cy="81534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9557" y="3804284"/>
              <a:ext cx="163830" cy="16230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3924" y="3573779"/>
              <a:ext cx="105155" cy="1066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6324" y="3951731"/>
              <a:ext cx="105155" cy="1082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87952" y="3244595"/>
              <a:ext cx="962025" cy="335280"/>
            </a:xfrm>
            <a:custGeom>
              <a:avLst/>
              <a:gdLst/>
              <a:ahLst/>
              <a:cxnLst/>
              <a:rect l="l" t="t" r="r" b="b"/>
              <a:pathLst>
                <a:path w="962025" h="335279">
                  <a:moveTo>
                    <a:pt x="961644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961644" y="335279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7512" y="3768852"/>
            <a:ext cx="906780" cy="33528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70"/>
              </a:lnSpc>
            </a:pPr>
            <a:r>
              <a:rPr sz="1200" b="1" spc="-5" dirty="0">
                <a:latin typeface="Calibri"/>
                <a:cs typeface="Calibri"/>
              </a:rPr>
              <a:t>Алябьево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019"/>
              </a:lnSpc>
            </a:pP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3,8</a:t>
            </a:r>
            <a:r>
              <a:rPr sz="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тыс.</a:t>
            </a:r>
            <a:r>
              <a:rPr sz="9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конт-ов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4527" y="3355847"/>
            <a:ext cx="1338580" cy="33528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sz="1200" b="1" spc="-5" dirty="0">
                <a:latin typeface="Calibri"/>
                <a:cs typeface="Calibri"/>
              </a:rPr>
              <a:t>Верхнекондинское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019"/>
              </a:lnSpc>
            </a:pP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1,6</a:t>
            </a:r>
            <a:r>
              <a:rPr sz="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тыс.</a:t>
            </a:r>
            <a:r>
              <a:rPr sz="9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конт-ов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87952" y="3244595"/>
            <a:ext cx="96202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260"/>
              </a:lnSpc>
            </a:pPr>
            <a:r>
              <a:rPr sz="1200" b="1" spc="-5" dirty="0">
                <a:latin typeface="Calibri"/>
                <a:cs typeface="Calibri"/>
              </a:rPr>
              <a:t>Когалым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ts val="1019"/>
              </a:lnSpc>
            </a:pP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0,4</a:t>
            </a:r>
            <a:r>
              <a:rPr sz="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тыс.</a:t>
            </a:r>
            <a:r>
              <a:rPr sz="9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конт-ов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2666" y="1465833"/>
            <a:ext cx="1816100" cy="1041400"/>
            <a:chOff x="502666" y="1465833"/>
            <a:chExt cx="1816100" cy="1041400"/>
          </a:xfrm>
        </p:grpSpPr>
        <p:sp>
          <p:nvSpPr>
            <p:cNvPr id="25" name="object 25"/>
            <p:cNvSpPr/>
            <p:nvPr/>
          </p:nvSpPr>
          <p:spPr>
            <a:xfrm>
              <a:off x="509016" y="1472183"/>
              <a:ext cx="1803400" cy="1028700"/>
            </a:xfrm>
            <a:custGeom>
              <a:avLst/>
              <a:gdLst/>
              <a:ahLst/>
              <a:cxnLst/>
              <a:rect l="l" t="t" r="r" b="b"/>
              <a:pathLst>
                <a:path w="1803400" h="1028700">
                  <a:moveTo>
                    <a:pt x="1802892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1802892" y="1028700"/>
                  </a:lnTo>
                  <a:lnTo>
                    <a:pt x="1802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9016" y="1472183"/>
              <a:ext cx="1803400" cy="1028700"/>
            </a:xfrm>
            <a:custGeom>
              <a:avLst/>
              <a:gdLst/>
              <a:ahLst/>
              <a:cxnLst/>
              <a:rect l="l" t="t" r="r" b="b"/>
              <a:pathLst>
                <a:path w="1803400" h="1028700">
                  <a:moveTo>
                    <a:pt x="0" y="1028700"/>
                  </a:moveTo>
                  <a:lnTo>
                    <a:pt x="1802892" y="1028700"/>
                  </a:lnTo>
                  <a:lnTo>
                    <a:pt x="1802892" y="0"/>
                  </a:lnTo>
                  <a:lnTo>
                    <a:pt x="0" y="0"/>
                  </a:lnTo>
                  <a:lnTo>
                    <a:pt x="0" y="10287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538" y="1566417"/>
              <a:ext cx="84328" cy="843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3062" y="1718817"/>
              <a:ext cx="85851" cy="8432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25144" y="1935861"/>
            <a:ext cx="11303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8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700" b="1" spc="-45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700" b="1" spc="-7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5144" y="2106548"/>
            <a:ext cx="2857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75" dirty="0">
                <a:solidFill>
                  <a:srgbClr val="C00000"/>
                </a:solidFill>
                <a:latin typeface="Arial"/>
                <a:cs typeface="Arial"/>
              </a:rPr>
              <a:t>конт-ов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9744" y="1964817"/>
            <a:ext cx="15532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050" b="1" spc="-112" baseline="-27777" dirty="0">
                <a:solidFill>
                  <a:srgbClr val="C00000"/>
                </a:solidFill>
                <a:latin typeface="Arial"/>
                <a:cs typeface="Arial"/>
              </a:rPr>
              <a:t>тыс.</a:t>
            </a:r>
            <a:r>
              <a:rPr sz="1050" b="1" spc="-97" baseline="-2777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spc="-5" dirty="0">
                <a:latin typeface="Calibri"/>
                <a:cs typeface="Calibri"/>
              </a:rPr>
              <a:t>Перевозка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контейнеров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через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9938" y="2028825"/>
            <a:ext cx="5715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ж/д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с</a:t>
            </a:r>
            <a:r>
              <a:rPr sz="800" spc="-5" dirty="0">
                <a:latin typeface="Calibri"/>
                <a:cs typeface="Calibri"/>
              </a:rPr>
              <a:t>танци</a:t>
            </a:r>
            <a:r>
              <a:rPr sz="800" dirty="0">
                <a:latin typeface="Calibri"/>
                <a:cs typeface="Calibri"/>
              </a:rPr>
              <a:t>ю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6805" y="1496669"/>
            <a:ext cx="1424305" cy="4762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340"/>
              </a:spcBef>
            </a:pPr>
            <a:r>
              <a:rPr sz="800" dirty="0">
                <a:latin typeface="Calibri"/>
                <a:cs typeface="Calibri"/>
              </a:rPr>
              <a:t>Города-ж/д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станции</a:t>
            </a:r>
            <a:endParaRPr sz="800">
              <a:latin typeface="Calibri"/>
              <a:cs typeface="Calibri"/>
            </a:endParaRPr>
          </a:p>
          <a:p>
            <a:pPr marR="5080">
              <a:lnSpc>
                <a:spcPct val="1198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Ж/д </a:t>
            </a:r>
            <a:r>
              <a:rPr sz="800" spc="-5" dirty="0">
                <a:latin typeface="Calibri"/>
                <a:cs typeface="Calibri"/>
              </a:rPr>
              <a:t>станции со специализацией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Ж/д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станции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универсальные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23062" y="1031747"/>
            <a:ext cx="11092180" cy="918210"/>
            <a:chOff x="623062" y="1031747"/>
            <a:chExt cx="11092180" cy="91821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3062" y="1865122"/>
              <a:ext cx="85851" cy="843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792723" y="1031747"/>
              <a:ext cx="5922645" cy="830580"/>
            </a:xfrm>
            <a:custGeom>
              <a:avLst/>
              <a:gdLst/>
              <a:ahLst/>
              <a:cxnLst/>
              <a:rect l="l" t="t" r="r" b="b"/>
              <a:pathLst>
                <a:path w="5922645" h="830580">
                  <a:moveTo>
                    <a:pt x="5922264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5922264" y="830579"/>
                  </a:lnTo>
                  <a:lnTo>
                    <a:pt x="5922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899666" y="2907029"/>
            <a:ext cx="2799715" cy="1571625"/>
          </a:xfrm>
          <a:custGeom>
            <a:avLst/>
            <a:gdLst/>
            <a:ahLst/>
            <a:cxnLst/>
            <a:rect l="l" t="t" r="r" b="b"/>
            <a:pathLst>
              <a:path w="2799715" h="1571625">
                <a:moveTo>
                  <a:pt x="0" y="567690"/>
                </a:moveTo>
                <a:lnTo>
                  <a:pt x="3749" y="522332"/>
                </a:lnTo>
                <a:lnTo>
                  <a:pt x="14606" y="479304"/>
                </a:lnTo>
                <a:lnTo>
                  <a:pt x="31978" y="439180"/>
                </a:lnTo>
                <a:lnTo>
                  <a:pt x="55278" y="402537"/>
                </a:lnTo>
                <a:lnTo>
                  <a:pt x="83915" y="369951"/>
                </a:lnTo>
                <a:lnTo>
                  <a:pt x="117299" y="341997"/>
                </a:lnTo>
                <a:lnTo>
                  <a:pt x="154840" y="319253"/>
                </a:lnTo>
                <a:lnTo>
                  <a:pt x="195949" y="302294"/>
                </a:lnTo>
                <a:lnTo>
                  <a:pt x="240036" y="291696"/>
                </a:lnTo>
                <a:lnTo>
                  <a:pt x="286511" y="288036"/>
                </a:lnTo>
                <a:lnTo>
                  <a:pt x="332987" y="291696"/>
                </a:lnTo>
                <a:lnTo>
                  <a:pt x="377074" y="302294"/>
                </a:lnTo>
                <a:lnTo>
                  <a:pt x="418183" y="319253"/>
                </a:lnTo>
                <a:lnTo>
                  <a:pt x="455724" y="341997"/>
                </a:lnTo>
                <a:lnTo>
                  <a:pt x="489108" y="369950"/>
                </a:lnTo>
                <a:lnTo>
                  <a:pt x="517745" y="402537"/>
                </a:lnTo>
                <a:lnTo>
                  <a:pt x="541045" y="439180"/>
                </a:lnTo>
                <a:lnTo>
                  <a:pt x="558417" y="479304"/>
                </a:lnTo>
                <a:lnTo>
                  <a:pt x="569274" y="522332"/>
                </a:lnTo>
                <a:lnTo>
                  <a:pt x="573023" y="567690"/>
                </a:lnTo>
                <a:lnTo>
                  <a:pt x="569274" y="613047"/>
                </a:lnTo>
                <a:lnTo>
                  <a:pt x="558417" y="656075"/>
                </a:lnTo>
                <a:lnTo>
                  <a:pt x="541045" y="696199"/>
                </a:lnTo>
                <a:lnTo>
                  <a:pt x="517745" y="732842"/>
                </a:lnTo>
                <a:lnTo>
                  <a:pt x="489108" y="765429"/>
                </a:lnTo>
                <a:lnTo>
                  <a:pt x="455724" y="793382"/>
                </a:lnTo>
                <a:lnTo>
                  <a:pt x="418183" y="816126"/>
                </a:lnTo>
                <a:lnTo>
                  <a:pt x="377074" y="833085"/>
                </a:lnTo>
                <a:lnTo>
                  <a:pt x="332987" y="843683"/>
                </a:lnTo>
                <a:lnTo>
                  <a:pt x="286511" y="847344"/>
                </a:lnTo>
                <a:lnTo>
                  <a:pt x="240036" y="843683"/>
                </a:lnTo>
                <a:lnTo>
                  <a:pt x="195949" y="833085"/>
                </a:lnTo>
                <a:lnTo>
                  <a:pt x="154840" y="816126"/>
                </a:lnTo>
                <a:lnTo>
                  <a:pt x="117299" y="793382"/>
                </a:lnTo>
                <a:lnTo>
                  <a:pt x="83915" y="765429"/>
                </a:lnTo>
                <a:lnTo>
                  <a:pt x="55278" y="732842"/>
                </a:lnTo>
                <a:lnTo>
                  <a:pt x="31978" y="696199"/>
                </a:lnTo>
                <a:lnTo>
                  <a:pt x="14606" y="656075"/>
                </a:lnTo>
                <a:lnTo>
                  <a:pt x="3749" y="613047"/>
                </a:lnTo>
                <a:lnTo>
                  <a:pt x="0" y="567690"/>
                </a:lnTo>
                <a:close/>
              </a:path>
              <a:path w="2799715" h="1571625">
                <a:moveTo>
                  <a:pt x="1740408" y="902970"/>
                </a:moveTo>
                <a:lnTo>
                  <a:pt x="1744168" y="857612"/>
                </a:lnTo>
                <a:lnTo>
                  <a:pt x="1755056" y="814584"/>
                </a:lnTo>
                <a:lnTo>
                  <a:pt x="1772479" y="774460"/>
                </a:lnTo>
                <a:lnTo>
                  <a:pt x="1795845" y="737817"/>
                </a:lnTo>
                <a:lnTo>
                  <a:pt x="1824561" y="705231"/>
                </a:lnTo>
                <a:lnTo>
                  <a:pt x="1858036" y="677277"/>
                </a:lnTo>
                <a:lnTo>
                  <a:pt x="1895678" y="654533"/>
                </a:lnTo>
                <a:lnTo>
                  <a:pt x="1936894" y="637574"/>
                </a:lnTo>
                <a:lnTo>
                  <a:pt x="1981092" y="626976"/>
                </a:lnTo>
                <a:lnTo>
                  <a:pt x="2027682" y="623316"/>
                </a:lnTo>
                <a:lnTo>
                  <a:pt x="2074271" y="626976"/>
                </a:lnTo>
                <a:lnTo>
                  <a:pt x="2118469" y="637574"/>
                </a:lnTo>
                <a:lnTo>
                  <a:pt x="2159685" y="654533"/>
                </a:lnTo>
                <a:lnTo>
                  <a:pt x="2197327" y="677277"/>
                </a:lnTo>
                <a:lnTo>
                  <a:pt x="2230802" y="705231"/>
                </a:lnTo>
                <a:lnTo>
                  <a:pt x="2259518" y="737817"/>
                </a:lnTo>
                <a:lnTo>
                  <a:pt x="2282884" y="774460"/>
                </a:lnTo>
                <a:lnTo>
                  <a:pt x="2300307" y="814584"/>
                </a:lnTo>
                <a:lnTo>
                  <a:pt x="2311195" y="857612"/>
                </a:lnTo>
                <a:lnTo>
                  <a:pt x="2314956" y="902970"/>
                </a:lnTo>
                <a:lnTo>
                  <a:pt x="2311195" y="948327"/>
                </a:lnTo>
                <a:lnTo>
                  <a:pt x="2300307" y="991355"/>
                </a:lnTo>
                <a:lnTo>
                  <a:pt x="2282884" y="1031479"/>
                </a:lnTo>
                <a:lnTo>
                  <a:pt x="2259518" y="1068122"/>
                </a:lnTo>
                <a:lnTo>
                  <a:pt x="2230802" y="1100709"/>
                </a:lnTo>
                <a:lnTo>
                  <a:pt x="2197327" y="1128662"/>
                </a:lnTo>
                <a:lnTo>
                  <a:pt x="2159685" y="1151406"/>
                </a:lnTo>
                <a:lnTo>
                  <a:pt x="2118469" y="1168365"/>
                </a:lnTo>
                <a:lnTo>
                  <a:pt x="2074271" y="1178963"/>
                </a:lnTo>
                <a:lnTo>
                  <a:pt x="2027682" y="1182624"/>
                </a:lnTo>
                <a:lnTo>
                  <a:pt x="1981092" y="1178963"/>
                </a:lnTo>
                <a:lnTo>
                  <a:pt x="1936894" y="1168365"/>
                </a:lnTo>
                <a:lnTo>
                  <a:pt x="1895678" y="1151406"/>
                </a:lnTo>
                <a:lnTo>
                  <a:pt x="1858036" y="1128662"/>
                </a:lnTo>
                <a:lnTo>
                  <a:pt x="1824561" y="1100708"/>
                </a:lnTo>
                <a:lnTo>
                  <a:pt x="1795845" y="1068122"/>
                </a:lnTo>
                <a:lnTo>
                  <a:pt x="1772479" y="1031479"/>
                </a:lnTo>
                <a:lnTo>
                  <a:pt x="1755056" y="991355"/>
                </a:lnTo>
                <a:lnTo>
                  <a:pt x="1744168" y="948327"/>
                </a:lnTo>
                <a:lnTo>
                  <a:pt x="1740408" y="902970"/>
                </a:lnTo>
                <a:close/>
              </a:path>
              <a:path w="2799715" h="1571625">
                <a:moveTo>
                  <a:pt x="2225039" y="1194816"/>
                </a:moveTo>
                <a:lnTo>
                  <a:pt x="2228800" y="1149572"/>
                </a:lnTo>
                <a:lnTo>
                  <a:pt x="2239688" y="1106655"/>
                </a:lnTo>
                <a:lnTo>
                  <a:pt x="2257111" y="1066638"/>
                </a:lnTo>
                <a:lnTo>
                  <a:pt x="2280477" y="1030095"/>
                </a:lnTo>
                <a:lnTo>
                  <a:pt x="2309193" y="997600"/>
                </a:lnTo>
                <a:lnTo>
                  <a:pt x="2342668" y="969727"/>
                </a:lnTo>
                <a:lnTo>
                  <a:pt x="2380310" y="947049"/>
                </a:lnTo>
                <a:lnTo>
                  <a:pt x="2421526" y="930139"/>
                </a:lnTo>
                <a:lnTo>
                  <a:pt x="2465724" y="919573"/>
                </a:lnTo>
                <a:lnTo>
                  <a:pt x="2512313" y="915924"/>
                </a:lnTo>
                <a:lnTo>
                  <a:pt x="2558903" y="919573"/>
                </a:lnTo>
                <a:lnTo>
                  <a:pt x="2603101" y="930139"/>
                </a:lnTo>
                <a:lnTo>
                  <a:pt x="2644317" y="947049"/>
                </a:lnTo>
                <a:lnTo>
                  <a:pt x="2681959" y="969727"/>
                </a:lnTo>
                <a:lnTo>
                  <a:pt x="2715434" y="997600"/>
                </a:lnTo>
                <a:lnTo>
                  <a:pt x="2744150" y="1030095"/>
                </a:lnTo>
                <a:lnTo>
                  <a:pt x="2767516" y="1066638"/>
                </a:lnTo>
                <a:lnTo>
                  <a:pt x="2784939" y="1106655"/>
                </a:lnTo>
                <a:lnTo>
                  <a:pt x="2795827" y="1149572"/>
                </a:lnTo>
                <a:lnTo>
                  <a:pt x="2799587" y="1194816"/>
                </a:lnTo>
                <a:lnTo>
                  <a:pt x="2795827" y="1240059"/>
                </a:lnTo>
                <a:lnTo>
                  <a:pt x="2784939" y="1282976"/>
                </a:lnTo>
                <a:lnTo>
                  <a:pt x="2767516" y="1322993"/>
                </a:lnTo>
                <a:lnTo>
                  <a:pt x="2744150" y="1359536"/>
                </a:lnTo>
                <a:lnTo>
                  <a:pt x="2715434" y="1392031"/>
                </a:lnTo>
                <a:lnTo>
                  <a:pt x="2681959" y="1419904"/>
                </a:lnTo>
                <a:lnTo>
                  <a:pt x="2644317" y="1442582"/>
                </a:lnTo>
                <a:lnTo>
                  <a:pt x="2603101" y="1459492"/>
                </a:lnTo>
                <a:lnTo>
                  <a:pt x="2558903" y="1470058"/>
                </a:lnTo>
                <a:lnTo>
                  <a:pt x="2512313" y="1473708"/>
                </a:lnTo>
                <a:lnTo>
                  <a:pt x="2465724" y="1470058"/>
                </a:lnTo>
                <a:lnTo>
                  <a:pt x="2421526" y="1459492"/>
                </a:lnTo>
                <a:lnTo>
                  <a:pt x="2380310" y="1442582"/>
                </a:lnTo>
                <a:lnTo>
                  <a:pt x="2342668" y="1419904"/>
                </a:lnTo>
                <a:lnTo>
                  <a:pt x="2309193" y="1392031"/>
                </a:lnTo>
                <a:lnTo>
                  <a:pt x="2280477" y="1359536"/>
                </a:lnTo>
                <a:lnTo>
                  <a:pt x="2257111" y="1322993"/>
                </a:lnTo>
                <a:lnTo>
                  <a:pt x="2239688" y="1282976"/>
                </a:lnTo>
                <a:lnTo>
                  <a:pt x="2228800" y="1240059"/>
                </a:lnTo>
                <a:lnTo>
                  <a:pt x="2225039" y="1194816"/>
                </a:lnTo>
                <a:close/>
              </a:path>
              <a:path w="2799715" h="1571625">
                <a:moveTo>
                  <a:pt x="141731" y="278892"/>
                </a:moveTo>
                <a:lnTo>
                  <a:pt x="145492" y="233648"/>
                </a:lnTo>
                <a:lnTo>
                  <a:pt x="156380" y="190731"/>
                </a:lnTo>
                <a:lnTo>
                  <a:pt x="173803" y="150714"/>
                </a:lnTo>
                <a:lnTo>
                  <a:pt x="197169" y="114171"/>
                </a:lnTo>
                <a:lnTo>
                  <a:pt x="225885" y="81676"/>
                </a:lnTo>
                <a:lnTo>
                  <a:pt x="259360" y="53803"/>
                </a:lnTo>
                <a:lnTo>
                  <a:pt x="297002" y="31125"/>
                </a:lnTo>
                <a:lnTo>
                  <a:pt x="338218" y="14215"/>
                </a:lnTo>
                <a:lnTo>
                  <a:pt x="382416" y="3649"/>
                </a:lnTo>
                <a:lnTo>
                  <a:pt x="429006" y="0"/>
                </a:lnTo>
                <a:lnTo>
                  <a:pt x="475595" y="3649"/>
                </a:lnTo>
                <a:lnTo>
                  <a:pt x="519793" y="14215"/>
                </a:lnTo>
                <a:lnTo>
                  <a:pt x="561009" y="31125"/>
                </a:lnTo>
                <a:lnTo>
                  <a:pt x="598651" y="53803"/>
                </a:lnTo>
                <a:lnTo>
                  <a:pt x="632126" y="81676"/>
                </a:lnTo>
                <a:lnTo>
                  <a:pt x="660842" y="114171"/>
                </a:lnTo>
                <a:lnTo>
                  <a:pt x="684208" y="150714"/>
                </a:lnTo>
                <a:lnTo>
                  <a:pt x="701631" y="190731"/>
                </a:lnTo>
                <a:lnTo>
                  <a:pt x="712519" y="233648"/>
                </a:lnTo>
                <a:lnTo>
                  <a:pt x="716279" y="278892"/>
                </a:lnTo>
                <a:lnTo>
                  <a:pt x="712519" y="324135"/>
                </a:lnTo>
                <a:lnTo>
                  <a:pt x="701631" y="367052"/>
                </a:lnTo>
                <a:lnTo>
                  <a:pt x="684208" y="407069"/>
                </a:lnTo>
                <a:lnTo>
                  <a:pt x="660842" y="443612"/>
                </a:lnTo>
                <a:lnTo>
                  <a:pt x="632126" y="476107"/>
                </a:lnTo>
                <a:lnTo>
                  <a:pt x="598651" y="503980"/>
                </a:lnTo>
                <a:lnTo>
                  <a:pt x="561009" y="526658"/>
                </a:lnTo>
                <a:lnTo>
                  <a:pt x="519793" y="543568"/>
                </a:lnTo>
                <a:lnTo>
                  <a:pt x="475595" y="554134"/>
                </a:lnTo>
                <a:lnTo>
                  <a:pt x="429006" y="557784"/>
                </a:lnTo>
                <a:lnTo>
                  <a:pt x="382416" y="554134"/>
                </a:lnTo>
                <a:lnTo>
                  <a:pt x="338218" y="543568"/>
                </a:lnTo>
                <a:lnTo>
                  <a:pt x="297002" y="526658"/>
                </a:lnTo>
                <a:lnTo>
                  <a:pt x="259360" y="503980"/>
                </a:lnTo>
                <a:lnTo>
                  <a:pt x="225885" y="476107"/>
                </a:lnTo>
                <a:lnTo>
                  <a:pt x="197169" y="443612"/>
                </a:lnTo>
                <a:lnTo>
                  <a:pt x="173803" y="407069"/>
                </a:lnTo>
                <a:lnTo>
                  <a:pt x="156380" y="367052"/>
                </a:lnTo>
                <a:lnTo>
                  <a:pt x="145492" y="324135"/>
                </a:lnTo>
                <a:lnTo>
                  <a:pt x="141731" y="278892"/>
                </a:lnTo>
                <a:close/>
              </a:path>
              <a:path w="2799715" h="1571625">
                <a:moveTo>
                  <a:pt x="1452371" y="1292352"/>
                </a:moveTo>
                <a:lnTo>
                  <a:pt x="1456121" y="1247108"/>
                </a:lnTo>
                <a:lnTo>
                  <a:pt x="1466978" y="1204191"/>
                </a:lnTo>
                <a:lnTo>
                  <a:pt x="1484350" y="1164174"/>
                </a:lnTo>
                <a:lnTo>
                  <a:pt x="1507650" y="1127631"/>
                </a:lnTo>
                <a:lnTo>
                  <a:pt x="1536287" y="1095136"/>
                </a:lnTo>
                <a:lnTo>
                  <a:pt x="1569671" y="1067263"/>
                </a:lnTo>
                <a:lnTo>
                  <a:pt x="1607212" y="1044585"/>
                </a:lnTo>
                <a:lnTo>
                  <a:pt x="1648321" y="1027675"/>
                </a:lnTo>
                <a:lnTo>
                  <a:pt x="1692408" y="1017109"/>
                </a:lnTo>
                <a:lnTo>
                  <a:pt x="1738883" y="1013460"/>
                </a:lnTo>
                <a:lnTo>
                  <a:pt x="1785359" y="1017109"/>
                </a:lnTo>
                <a:lnTo>
                  <a:pt x="1829446" y="1027675"/>
                </a:lnTo>
                <a:lnTo>
                  <a:pt x="1870555" y="1044585"/>
                </a:lnTo>
                <a:lnTo>
                  <a:pt x="1908096" y="1067263"/>
                </a:lnTo>
                <a:lnTo>
                  <a:pt x="1941480" y="1095136"/>
                </a:lnTo>
                <a:lnTo>
                  <a:pt x="1970117" y="1127631"/>
                </a:lnTo>
                <a:lnTo>
                  <a:pt x="1993417" y="1164174"/>
                </a:lnTo>
                <a:lnTo>
                  <a:pt x="2010789" y="1204191"/>
                </a:lnTo>
                <a:lnTo>
                  <a:pt x="2021646" y="1247108"/>
                </a:lnTo>
                <a:lnTo>
                  <a:pt x="2025395" y="1292352"/>
                </a:lnTo>
                <a:lnTo>
                  <a:pt x="2021646" y="1337595"/>
                </a:lnTo>
                <a:lnTo>
                  <a:pt x="2010789" y="1380512"/>
                </a:lnTo>
                <a:lnTo>
                  <a:pt x="1993417" y="1420529"/>
                </a:lnTo>
                <a:lnTo>
                  <a:pt x="1970117" y="1457072"/>
                </a:lnTo>
                <a:lnTo>
                  <a:pt x="1941480" y="1489567"/>
                </a:lnTo>
                <a:lnTo>
                  <a:pt x="1908096" y="1517440"/>
                </a:lnTo>
                <a:lnTo>
                  <a:pt x="1870555" y="1540118"/>
                </a:lnTo>
                <a:lnTo>
                  <a:pt x="1829446" y="1557028"/>
                </a:lnTo>
                <a:lnTo>
                  <a:pt x="1785359" y="1567594"/>
                </a:lnTo>
                <a:lnTo>
                  <a:pt x="1738883" y="1571244"/>
                </a:lnTo>
                <a:lnTo>
                  <a:pt x="1692408" y="1567594"/>
                </a:lnTo>
                <a:lnTo>
                  <a:pt x="1648321" y="1557028"/>
                </a:lnTo>
                <a:lnTo>
                  <a:pt x="1607212" y="1540118"/>
                </a:lnTo>
                <a:lnTo>
                  <a:pt x="1569671" y="1517440"/>
                </a:lnTo>
                <a:lnTo>
                  <a:pt x="1536287" y="1489567"/>
                </a:lnTo>
                <a:lnTo>
                  <a:pt x="1507650" y="1457072"/>
                </a:lnTo>
                <a:lnTo>
                  <a:pt x="1484350" y="1420529"/>
                </a:lnTo>
                <a:lnTo>
                  <a:pt x="1466978" y="1380512"/>
                </a:lnTo>
                <a:lnTo>
                  <a:pt x="1456121" y="1337595"/>
                </a:lnTo>
                <a:lnTo>
                  <a:pt x="1452371" y="1292352"/>
                </a:lnTo>
                <a:close/>
              </a:path>
            </a:pathLst>
          </a:custGeom>
          <a:ln w="19050">
            <a:solidFill>
              <a:srgbClr val="009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89276" y="4139184"/>
            <a:ext cx="908685" cy="33528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70"/>
              </a:lnSpc>
            </a:pPr>
            <a:r>
              <a:rPr sz="1200" b="1" spc="-5" dirty="0">
                <a:solidFill>
                  <a:srgbClr val="009A47"/>
                </a:solidFill>
                <a:latin typeface="Calibri"/>
                <a:cs typeface="Calibri"/>
              </a:rPr>
              <a:t>Пыть-Ях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019"/>
              </a:lnSpc>
            </a:pP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4,3</a:t>
            </a:r>
            <a:r>
              <a:rPr sz="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тыс.</a:t>
            </a:r>
            <a:r>
              <a:rPr sz="9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конт-ов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73652" y="4297679"/>
            <a:ext cx="1176655" cy="33528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60"/>
              </a:lnSpc>
            </a:pPr>
            <a:r>
              <a:rPr sz="1200" b="1" spc="-5" dirty="0">
                <a:solidFill>
                  <a:srgbClr val="009A47"/>
                </a:solidFill>
                <a:latin typeface="Calibri"/>
                <a:cs typeface="Calibri"/>
              </a:rPr>
              <a:t>Нижневартовск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ts val="1019"/>
              </a:lnSpc>
            </a:pP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1,5</a:t>
            </a:r>
            <a:r>
              <a:rPr sz="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тыс.</a:t>
            </a:r>
            <a:r>
              <a:rPr sz="9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конт-ов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81855" y="3624071"/>
            <a:ext cx="960119" cy="33528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sz="1200" b="1" spc="-5" dirty="0">
                <a:latin typeface="Calibri"/>
                <a:cs typeface="Calibri"/>
              </a:rPr>
              <a:t>Лангепас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019"/>
              </a:lnSpc>
            </a:pP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0,2</a:t>
            </a:r>
            <a:r>
              <a:rPr sz="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тыс.</a:t>
            </a:r>
            <a:r>
              <a:rPr sz="9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C00000"/>
                </a:solidFill>
                <a:latin typeface="Calibri"/>
                <a:cs typeface="Calibri"/>
              </a:rPr>
              <a:t>конт-ов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22804" y="3474720"/>
            <a:ext cx="1082040" cy="35369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z="1600" b="1" spc="-10" dirty="0">
                <a:solidFill>
                  <a:srgbClr val="009A47"/>
                </a:solidFill>
                <a:latin typeface="Calibri"/>
                <a:cs typeface="Calibri"/>
              </a:rPr>
              <a:t>Сургут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200"/>
              </a:lnSpc>
            </a:pPr>
            <a:r>
              <a:rPr sz="1050" b="1" dirty="0">
                <a:solidFill>
                  <a:srgbClr val="C00000"/>
                </a:solidFill>
                <a:latin typeface="Calibri"/>
                <a:cs typeface="Calibri"/>
              </a:rPr>
              <a:t>1,8</a:t>
            </a:r>
            <a:r>
              <a:rPr sz="105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C00000"/>
                </a:solidFill>
                <a:latin typeface="Calibri"/>
                <a:cs typeface="Calibri"/>
              </a:rPr>
              <a:t>тыс.</a:t>
            </a:r>
            <a:r>
              <a:rPr sz="105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C00000"/>
                </a:solidFill>
                <a:latin typeface="Calibri"/>
                <a:cs typeface="Calibri"/>
              </a:rPr>
              <a:t>конт-ов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18944" y="2968751"/>
            <a:ext cx="908685" cy="213360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ts val="1315"/>
              </a:lnSpc>
            </a:pPr>
            <a:r>
              <a:rPr sz="1200" b="1" spc="-5" dirty="0">
                <a:solidFill>
                  <a:srgbClr val="009A47"/>
                </a:solidFill>
                <a:latin typeface="Calibri"/>
                <a:cs typeface="Calibri"/>
              </a:rPr>
              <a:t>Приобье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7473" y="2267838"/>
            <a:ext cx="13011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libri"/>
                <a:cs typeface="Calibri"/>
              </a:rPr>
              <a:t>Возможные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локации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для </a:t>
            </a:r>
            <a:r>
              <a:rPr sz="800" dirty="0">
                <a:latin typeface="Calibri"/>
                <a:cs typeface="Calibri"/>
              </a:rPr>
              <a:t>ТЛЦ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3730" y="2297938"/>
            <a:ext cx="85851" cy="84327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191869" y="6310519"/>
            <a:ext cx="2593340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логистических</a:t>
            </a:r>
            <a:r>
              <a:rPr sz="700" spc="5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центров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на</a:t>
            </a:r>
            <a:r>
              <a:rPr sz="700" spc="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Федерации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80" dirty="0"/>
              <a:pPr marL="38100">
                <a:lnSpc>
                  <a:spcPct val="100000"/>
                </a:lnSpc>
                <a:spcBef>
                  <a:spcPts val="50"/>
                </a:spcBef>
              </a:pPr>
              <a:t>20</a:t>
            </a:fld>
            <a:endParaRPr spc="-8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1582400" y="228600"/>
            <a:ext cx="497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20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667000"/>
            <a:ext cx="6705600" cy="553998"/>
          </a:xfrm>
        </p:spPr>
        <p:txBody>
          <a:bodyPr/>
          <a:lstStyle/>
          <a:p>
            <a:pPr algn="ctr"/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191000"/>
            <a:ext cx="1097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Жендарева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Елена Сергеевна,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доцент,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к.э.н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., доцент  кафедры «Управление транспортным процессом»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Чумарин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Айрат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Раисович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ген. директор АО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Северречфлот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Исследование выполнено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АНО «Центр стратегических разработок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Югры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при участии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АО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Северречфлот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и СГУВТ</a:t>
            </a:r>
            <a:r>
              <a:rPr lang="ru-RU" dirty="0" smtClean="0"/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1628" y="5448300"/>
            <a:ext cx="525780" cy="22860"/>
          </a:xfrm>
          <a:custGeom>
            <a:avLst/>
            <a:gdLst/>
            <a:ahLst/>
            <a:cxnLst/>
            <a:rect l="l" t="t" r="r" b="b"/>
            <a:pathLst>
              <a:path w="525779" h="22860">
                <a:moveTo>
                  <a:pt x="525779" y="0"/>
                </a:moveTo>
                <a:lnTo>
                  <a:pt x="0" y="0"/>
                </a:lnTo>
                <a:lnTo>
                  <a:pt x="0" y="22859"/>
                </a:lnTo>
                <a:lnTo>
                  <a:pt x="525779" y="22859"/>
                </a:lnTo>
                <a:lnTo>
                  <a:pt x="52577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8595" y="5334000"/>
            <a:ext cx="524510" cy="137160"/>
          </a:xfrm>
          <a:custGeom>
            <a:avLst/>
            <a:gdLst/>
            <a:ahLst/>
            <a:cxnLst/>
            <a:rect l="l" t="t" r="r" b="b"/>
            <a:pathLst>
              <a:path w="524509" h="137160">
                <a:moveTo>
                  <a:pt x="524255" y="0"/>
                </a:moveTo>
                <a:lnTo>
                  <a:pt x="0" y="0"/>
                </a:lnTo>
                <a:lnTo>
                  <a:pt x="0" y="137159"/>
                </a:lnTo>
                <a:lnTo>
                  <a:pt x="524255" y="137159"/>
                </a:lnTo>
                <a:lnTo>
                  <a:pt x="524255" y="0"/>
                </a:lnTo>
                <a:close/>
              </a:path>
            </a:pathLst>
          </a:custGeom>
          <a:solidFill>
            <a:srgbClr val="009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65564" y="5061203"/>
            <a:ext cx="524510" cy="410209"/>
          </a:xfrm>
          <a:custGeom>
            <a:avLst/>
            <a:gdLst/>
            <a:ahLst/>
            <a:cxnLst/>
            <a:rect l="l" t="t" r="r" b="b"/>
            <a:pathLst>
              <a:path w="524509" h="410210">
                <a:moveTo>
                  <a:pt x="524255" y="0"/>
                </a:moveTo>
                <a:lnTo>
                  <a:pt x="0" y="0"/>
                </a:lnTo>
                <a:lnTo>
                  <a:pt x="0" y="409956"/>
                </a:lnTo>
                <a:lnTo>
                  <a:pt x="524255" y="409956"/>
                </a:lnTo>
                <a:lnTo>
                  <a:pt x="524255" y="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507033" y="3922648"/>
            <a:ext cx="3556000" cy="1553845"/>
            <a:chOff x="7507033" y="3922648"/>
            <a:chExt cx="3556000" cy="1553845"/>
          </a:xfrm>
        </p:grpSpPr>
        <p:sp>
          <p:nvSpPr>
            <p:cNvPr id="6" name="object 6"/>
            <p:cNvSpPr/>
            <p:nvPr/>
          </p:nvSpPr>
          <p:spPr>
            <a:xfrm>
              <a:off x="10352531" y="4218431"/>
              <a:ext cx="524510" cy="1252855"/>
            </a:xfrm>
            <a:custGeom>
              <a:avLst/>
              <a:gdLst/>
              <a:ahLst/>
              <a:cxnLst/>
              <a:rect l="l" t="t" r="r" b="b"/>
              <a:pathLst>
                <a:path w="524509" h="1252854">
                  <a:moveTo>
                    <a:pt x="524255" y="0"/>
                  </a:moveTo>
                  <a:lnTo>
                    <a:pt x="0" y="0"/>
                  </a:lnTo>
                  <a:lnTo>
                    <a:pt x="0" y="1252728"/>
                  </a:lnTo>
                  <a:lnTo>
                    <a:pt x="524255" y="1252728"/>
                  </a:lnTo>
                  <a:lnTo>
                    <a:pt x="524255" y="0"/>
                  </a:lnTo>
                  <a:close/>
                </a:path>
              </a:pathLst>
            </a:custGeom>
            <a:solidFill>
              <a:srgbClr val="FC8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11795" y="5471159"/>
              <a:ext cx="3546475" cy="0"/>
            </a:xfrm>
            <a:custGeom>
              <a:avLst/>
              <a:gdLst/>
              <a:ahLst/>
              <a:cxnLst/>
              <a:rect l="l" t="t" r="r" b="b"/>
              <a:pathLst>
                <a:path w="3546475">
                  <a:moveTo>
                    <a:pt x="0" y="0"/>
                  </a:moveTo>
                  <a:lnTo>
                    <a:pt x="3546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20099" y="3925823"/>
              <a:ext cx="0" cy="1033780"/>
            </a:xfrm>
            <a:custGeom>
              <a:avLst/>
              <a:gdLst/>
              <a:ahLst/>
              <a:cxnLst/>
              <a:rect l="l" t="t" r="r" b="b"/>
              <a:pathLst>
                <a:path h="1033779">
                  <a:moveTo>
                    <a:pt x="0" y="0"/>
                  </a:moveTo>
                  <a:lnTo>
                    <a:pt x="0" y="1033399"/>
                  </a:lnTo>
                </a:path>
              </a:pathLst>
            </a:custGeom>
            <a:ln w="6350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95361" y="5522467"/>
            <a:ext cx="720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авто</a:t>
            </a: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б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льны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й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3685" y="5522467"/>
            <a:ext cx="356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одный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45142" y="5522467"/>
            <a:ext cx="168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ж/д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5071" y="5522467"/>
            <a:ext cx="5213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ш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ный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21417" y="3043427"/>
            <a:ext cx="1468120" cy="674370"/>
            <a:chOff x="3721417" y="3043427"/>
            <a:chExt cx="1468120" cy="674370"/>
          </a:xfrm>
        </p:grpSpPr>
        <p:sp>
          <p:nvSpPr>
            <p:cNvPr id="14" name="object 14"/>
            <p:cNvSpPr/>
            <p:nvPr/>
          </p:nvSpPr>
          <p:spPr>
            <a:xfrm>
              <a:off x="3726179" y="3102863"/>
              <a:ext cx="1458595" cy="586740"/>
            </a:xfrm>
            <a:custGeom>
              <a:avLst/>
              <a:gdLst/>
              <a:ahLst/>
              <a:cxnLst/>
              <a:rect l="l" t="t" r="r" b="b"/>
              <a:pathLst>
                <a:path w="1458595" h="586739">
                  <a:moveTo>
                    <a:pt x="0" y="0"/>
                  </a:moveTo>
                  <a:lnTo>
                    <a:pt x="0" y="586740"/>
                  </a:lnTo>
                  <a:lnTo>
                    <a:pt x="1458468" y="586740"/>
                  </a:lnTo>
                  <a:lnTo>
                    <a:pt x="1458468" y="143256"/>
                  </a:lnTo>
                  <a:lnTo>
                    <a:pt x="1094232" y="18287"/>
                  </a:lnTo>
                  <a:lnTo>
                    <a:pt x="729996" y="275844"/>
                  </a:lnTo>
                  <a:lnTo>
                    <a:pt x="365760" y="97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6179" y="3043427"/>
              <a:ext cx="1458595" cy="335280"/>
            </a:xfrm>
            <a:custGeom>
              <a:avLst/>
              <a:gdLst/>
              <a:ahLst/>
              <a:cxnLst/>
              <a:rect l="l" t="t" r="r" b="b"/>
              <a:pathLst>
                <a:path w="1458595" h="335279">
                  <a:moveTo>
                    <a:pt x="0" y="0"/>
                  </a:moveTo>
                  <a:lnTo>
                    <a:pt x="0" y="59436"/>
                  </a:lnTo>
                  <a:lnTo>
                    <a:pt x="365760" y="156972"/>
                  </a:lnTo>
                  <a:lnTo>
                    <a:pt x="729996" y="335280"/>
                  </a:lnTo>
                  <a:lnTo>
                    <a:pt x="1094232" y="77724"/>
                  </a:lnTo>
                  <a:lnTo>
                    <a:pt x="1458468" y="202692"/>
                  </a:lnTo>
                  <a:lnTo>
                    <a:pt x="1458468" y="176784"/>
                  </a:lnTo>
                  <a:lnTo>
                    <a:pt x="1094232" y="32004"/>
                  </a:lnTo>
                  <a:lnTo>
                    <a:pt x="729996" y="291084"/>
                  </a:lnTo>
                  <a:lnTo>
                    <a:pt x="365760" y="109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26179" y="3689604"/>
              <a:ext cx="1458595" cy="22860"/>
            </a:xfrm>
            <a:custGeom>
              <a:avLst/>
              <a:gdLst/>
              <a:ahLst/>
              <a:cxnLst/>
              <a:rect l="l" t="t" r="r" b="b"/>
              <a:pathLst>
                <a:path w="1458595" h="22860">
                  <a:moveTo>
                    <a:pt x="0" y="0"/>
                  </a:moveTo>
                  <a:lnTo>
                    <a:pt x="1458468" y="0"/>
                  </a:lnTo>
                </a:path>
                <a:path w="1458595" h="22860">
                  <a:moveTo>
                    <a:pt x="0" y="0"/>
                  </a:moveTo>
                  <a:lnTo>
                    <a:pt x="0" y="22860"/>
                  </a:lnTo>
                </a:path>
                <a:path w="1458595" h="22860">
                  <a:moveTo>
                    <a:pt x="365760" y="0"/>
                  </a:moveTo>
                  <a:lnTo>
                    <a:pt x="365760" y="22860"/>
                  </a:lnTo>
                </a:path>
                <a:path w="1458595" h="22860">
                  <a:moveTo>
                    <a:pt x="729996" y="0"/>
                  </a:moveTo>
                  <a:lnTo>
                    <a:pt x="729996" y="22860"/>
                  </a:lnTo>
                </a:path>
                <a:path w="1458595" h="22860">
                  <a:moveTo>
                    <a:pt x="1094232" y="0"/>
                  </a:moveTo>
                  <a:lnTo>
                    <a:pt x="1094232" y="22860"/>
                  </a:lnTo>
                </a:path>
                <a:path w="1458595" h="22860">
                  <a:moveTo>
                    <a:pt x="1458468" y="0"/>
                  </a:moveTo>
                  <a:lnTo>
                    <a:pt x="1458468" y="228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645153" y="3717797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8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09771" y="3717797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9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74260" y="3717797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9132" y="3717797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3621" y="3717797"/>
            <a:ext cx="1638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6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6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endParaRPr sz="6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86065" y="3717035"/>
            <a:ext cx="4354830" cy="1795780"/>
            <a:chOff x="1286065" y="3717035"/>
            <a:chExt cx="4354830" cy="1795780"/>
          </a:xfrm>
        </p:grpSpPr>
        <p:sp>
          <p:nvSpPr>
            <p:cNvPr id="23" name="object 23"/>
            <p:cNvSpPr/>
            <p:nvPr/>
          </p:nvSpPr>
          <p:spPr>
            <a:xfrm>
              <a:off x="1725168" y="5341619"/>
              <a:ext cx="3474720" cy="134620"/>
            </a:xfrm>
            <a:custGeom>
              <a:avLst/>
              <a:gdLst/>
              <a:ahLst/>
              <a:cxnLst/>
              <a:rect l="l" t="t" r="r" b="b"/>
              <a:pathLst>
                <a:path w="3474720" h="134620">
                  <a:moveTo>
                    <a:pt x="2606040" y="0"/>
                  </a:moveTo>
                  <a:lnTo>
                    <a:pt x="1737359" y="16763"/>
                  </a:lnTo>
                  <a:lnTo>
                    <a:pt x="868680" y="13715"/>
                  </a:lnTo>
                  <a:lnTo>
                    <a:pt x="0" y="9143"/>
                  </a:lnTo>
                  <a:lnTo>
                    <a:pt x="0" y="134111"/>
                  </a:lnTo>
                  <a:lnTo>
                    <a:pt x="3474720" y="134111"/>
                  </a:lnTo>
                  <a:lnTo>
                    <a:pt x="3474720" y="4571"/>
                  </a:lnTo>
                  <a:lnTo>
                    <a:pt x="260604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25168" y="3729227"/>
              <a:ext cx="3474720" cy="1629410"/>
            </a:xfrm>
            <a:custGeom>
              <a:avLst/>
              <a:gdLst/>
              <a:ahLst/>
              <a:cxnLst/>
              <a:rect l="l" t="t" r="r" b="b"/>
              <a:pathLst>
                <a:path w="3474720" h="1629410">
                  <a:moveTo>
                    <a:pt x="868680" y="0"/>
                  </a:moveTo>
                  <a:lnTo>
                    <a:pt x="0" y="47244"/>
                  </a:lnTo>
                  <a:lnTo>
                    <a:pt x="0" y="1621536"/>
                  </a:lnTo>
                  <a:lnTo>
                    <a:pt x="868680" y="1626108"/>
                  </a:lnTo>
                  <a:lnTo>
                    <a:pt x="1737359" y="1629156"/>
                  </a:lnTo>
                  <a:lnTo>
                    <a:pt x="2606040" y="1612392"/>
                  </a:lnTo>
                  <a:lnTo>
                    <a:pt x="3474720" y="1616964"/>
                  </a:lnTo>
                  <a:lnTo>
                    <a:pt x="3474720" y="170688"/>
                  </a:lnTo>
                  <a:lnTo>
                    <a:pt x="2606040" y="170688"/>
                  </a:lnTo>
                  <a:lnTo>
                    <a:pt x="1737359" y="121920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25168" y="3718559"/>
              <a:ext cx="3474720" cy="181610"/>
            </a:xfrm>
            <a:custGeom>
              <a:avLst/>
              <a:gdLst/>
              <a:ahLst/>
              <a:cxnLst/>
              <a:rect l="l" t="t" r="r" b="b"/>
              <a:pathLst>
                <a:path w="3474720" h="181610">
                  <a:moveTo>
                    <a:pt x="868680" y="0"/>
                  </a:moveTo>
                  <a:lnTo>
                    <a:pt x="0" y="44195"/>
                  </a:lnTo>
                  <a:lnTo>
                    <a:pt x="0" y="57912"/>
                  </a:lnTo>
                  <a:lnTo>
                    <a:pt x="868680" y="10667"/>
                  </a:lnTo>
                  <a:lnTo>
                    <a:pt x="1737359" y="132587"/>
                  </a:lnTo>
                  <a:lnTo>
                    <a:pt x="2606040" y="181356"/>
                  </a:lnTo>
                  <a:lnTo>
                    <a:pt x="3474720" y="181356"/>
                  </a:lnTo>
                  <a:lnTo>
                    <a:pt x="3474720" y="172212"/>
                  </a:lnTo>
                  <a:lnTo>
                    <a:pt x="2606040" y="169163"/>
                  </a:lnTo>
                  <a:lnTo>
                    <a:pt x="1737359" y="126491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5168" y="3717035"/>
              <a:ext cx="3474720" cy="173990"/>
            </a:xfrm>
            <a:custGeom>
              <a:avLst/>
              <a:gdLst/>
              <a:ahLst/>
              <a:cxnLst/>
              <a:rect l="l" t="t" r="r" b="b"/>
              <a:pathLst>
                <a:path w="3474720" h="173989">
                  <a:moveTo>
                    <a:pt x="868680" y="0"/>
                  </a:moveTo>
                  <a:lnTo>
                    <a:pt x="0" y="44195"/>
                  </a:lnTo>
                  <a:lnTo>
                    <a:pt x="0" y="45719"/>
                  </a:lnTo>
                  <a:lnTo>
                    <a:pt x="868680" y="1524"/>
                  </a:lnTo>
                  <a:lnTo>
                    <a:pt x="1737359" y="128015"/>
                  </a:lnTo>
                  <a:lnTo>
                    <a:pt x="2606040" y="170687"/>
                  </a:lnTo>
                  <a:lnTo>
                    <a:pt x="3474720" y="173736"/>
                  </a:lnTo>
                  <a:lnTo>
                    <a:pt x="3474720" y="172212"/>
                  </a:lnTo>
                  <a:lnTo>
                    <a:pt x="2606040" y="169163"/>
                  </a:lnTo>
                  <a:lnTo>
                    <a:pt x="1737359" y="126491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90827" y="5475731"/>
              <a:ext cx="4345305" cy="32384"/>
            </a:xfrm>
            <a:custGeom>
              <a:avLst/>
              <a:gdLst/>
              <a:ahLst/>
              <a:cxnLst/>
              <a:rect l="l" t="t" r="r" b="b"/>
              <a:pathLst>
                <a:path w="4345305" h="32385">
                  <a:moveTo>
                    <a:pt x="0" y="0"/>
                  </a:moveTo>
                  <a:lnTo>
                    <a:pt x="4344924" y="0"/>
                  </a:lnTo>
                </a:path>
                <a:path w="4345305" h="32385">
                  <a:moveTo>
                    <a:pt x="0" y="0"/>
                  </a:moveTo>
                  <a:lnTo>
                    <a:pt x="0" y="32004"/>
                  </a:lnTo>
                </a:path>
                <a:path w="4345305" h="32385">
                  <a:moveTo>
                    <a:pt x="868679" y="0"/>
                  </a:moveTo>
                  <a:lnTo>
                    <a:pt x="868679" y="32004"/>
                  </a:lnTo>
                </a:path>
                <a:path w="4345305" h="32385">
                  <a:moveTo>
                    <a:pt x="1737360" y="0"/>
                  </a:moveTo>
                  <a:lnTo>
                    <a:pt x="1737360" y="32004"/>
                  </a:lnTo>
                </a:path>
                <a:path w="4345305" h="32385">
                  <a:moveTo>
                    <a:pt x="2606040" y="0"/>
                  </a:moveTo>
                  <a:lnTo>
                    <a:pt x="2606040" y="32004"/>
                  </a:lnTo>
                </a:path>
                <a:path w="4345305" h="32385">
                  <a:moveTo>
                    <a:pt x="3474720" y="0"/>
                  </a:moveTo>
                  <a:lnTo>
                    <a:pt x="3474720" y="32004"/>
                  </a:lnTo>
                </a:path>
                <a:path w="4345305" h="32385">
                  <a:moveTo>
                    <a:pt x="4344924" y="0"/>
                  </a:moveTo>
                  <a:lnTo>
                    <a:pt x="4344924" y="320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41036" y="5361431"/>
              <a:ext cx="107950" cy="83820"/>
            </a:xfrm>
            <a:custGeom>
              <a:avLst/>
              <a:gdLst/>
              <a:ahLst/>
              <a:cxnLst/>
              <a:rect l="l" t="t" r="r" b="b"/>
              <a:pathLst>
                <a:path w="107950" h="83820">
                  <a:moveTo>
                    <a:pt x="106679" y="4572"/>
                  </a:moveTo>
                  <a:lnTo>
                    <a:pt x="106679" y="83820"/>
                  </a:lnTo>
                </a:path>
                <a:path w="107950" h="83820">
                  <a:moveTo>
                    <a:pt x="1079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619758" y="5517896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8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88819" y="5517896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9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57753" y="5517896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26814" y="5517896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95747" y="5517896"/>
            <a:ext cx="210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sz="8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6026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Анализ</a:t>
            </a:r>
            <a:r>
              <a:rPr spc="-105" dirty="0"/>
              <a:t> </a:t>
            </a:r>
            <a:r>
              <a:rPr spc="-200" dirty="0"/>
              <a:t>грузооборота</a:t>
            </a:r>
            <a:r>
              <a:rPr spc="-65" dirty="0"/>
              <a:t> </a:t>
            </a:r>
            <a:r>
              <a:rPr spc="-215" dirty="0" err="1"/>
              <a:t>по</a:t>
            </a:r>
            <a:r>
              <a:rPr spc="-80" dirty="0"/>
              <a:t> </a:t>
            </a:r>
            <a:r>
              <a:rPr lang="ru-RU" spc="-220" dirty="0" smtClean="0"/>
              <a:t>видам</a:t>
            </a:r>
            <a:r>
              <a:rPr spc="-95" dirty="0" smtClean="0"/>
              <a:t> </a:t>
            </a:r>
            <a:r>
              <a:rPr spc="-200" dirty="0"/>
              <a:t>транспорта</a:t>
            </a:r>
            <a:r>
              <a:rPr spc="-85" dirty="0"/>
              <a:t> </a:t>
            </a:r>
            <a:r>
              <a:rPr spc="-190" dirty="0"/>
              <a:t>в</a:t>
            </a:r>
            <a:r>
              <a:rPr spc="-65" dirty="0"/>
              <a:t> </a:t>
            </a:r>
            <a:r>
              <a:rPr spc="-210" dirty="0"/>
              <a:t>Югре,</a:t>
            </a:r>
            <a:r>
              <a:rPr spc="-80" dirty="0"/>
              <a:t> </a:t>
            </a:r>
            <a:r>
              <a:rPr spc="-204" dirty="0"/>
              <a:t>2018-2022</a:t>
            </a:r>
          </a:p>
        </p:txBody>
      </p:sp>
      <p:sp>
        <p:nvSpPr>
          <p:cNvPr id="35" name="object 35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28335" y="4972558"/>
            <a:ext cx="1126490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>
              <a:lnSpc>
                <a:spcPts val="1175"/>
              </a:lnSpc>
              <a:spcBef>
                <a:spcPts val="100"/>
              </a:spcBef>
            </a:pPr>
            <a:r>
              <a:rPr sz="1100" spc="-110" dirty="0">
                <a:solidFill>
                  <a:srgbClr val="7E7E7E"/>
                </a:solidFill>
                <a:latin typeface="Microsoft Sans Serif"/>
                <a:cs typeface="Microsoft Sans Serif"/>
              </a:rPr>
              <a:t>4</a:t>
            </a:r>
            <a:r>
              <a:rPr sz="11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7E7E7E"/>
                </a:solidFill>
                <a:latin typeface="Microsoft Sans Serif"/>
                <a:cs typeface="Microsoft Sans Serif"/>
              </a:rPr>
              <a:t>31</a:t>
            </a:r>
            <a:r>
              <a:rPr sz="1100" spc="-110" dirty="0">
                <a:solidFill>
                  <a:srgbClr val="7E7E7E"/>
                </a:solidFill>
                <a:latin typeface="Microsoft Sans Serif"/>
                <a:cs typeface="Microsoft Sans Serif"/>
              </a:rPr>
              <a:t>3</a:t>
            </a:r>
            <a:r>
              <a:rPr sz="1100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7E7E7E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7E7E7E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нн</a:t>
            </a:r>
            <a:r>
              <a:rPr sz="800" spc="-75" dirty="0">
                <a:solidFill>
                  <a:srgbClr val="7E7E7E"/>
                </a:solidFill>
                <a:latin typeface="Microsoft Sans Serif"/>
                <a:cs typeface="Microsoft Sans Serif"/>
              </a:rPr>
              <a:t>о</a:t>
            </a:r>
            <a:r>
              <a:rPr sz="8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-</a:t>
            </a:r>
            <a:r>
              <a:rPr sz="800" spc="-120" dirty="0">
                <a:solidFill>
                  <a:srgbClr val="7E7E7E"/>
                </a:solidFill>
                <a:latin typeface="Microsoft Sans Serif"/>
                <a:cs typeface="Microsoft Sans Serif"/>
              </a:rPr>
              <a:t>км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775"/>
              </a:lnSpc>
              <a:tabLst>
                <a:tab pos="273050" algn="l"/>
              </a:tabLst>
            </a:pPr>
            <a:r>
              <a:rPr sz="800" u="sng" dirty="0">
                <a:solidFill>
                  <a:srgbClr val="7E7E7E"/>
                </a:solidFill>
                <a:uFill>
                  <a:solidFill>
                    <a:srgbClr val="21277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800" u="sng" spc="25" dirty="0">
                <a:solidFill>
                  <a:srgbClr val="7E7E7E"/>
                </a:solidFill>
                <a:uFill>
                  <a:solidFill>
                    <a:srgbClr val="21277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7E7E7E"/>
                </a:solidFill>
                <a:latin typeface="Times New Roman"/>
                <a:cs typeface="Times New Roman"/>
              </a:rPr>
              <a:t>	</a:t>
            </a:r>
            <a:r>
              <a:rPr sz="8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автомобильный</a:t>
            </a:r>
            <a:endParaRPr sz="800">
              <a:latin typeface="Microsoft Sans Serif"/>
              <a:cs typeface="Microsoft Sans Serif"/>
            </a:endParaRPr>
          </a:p>
          <a:p>
            <a:pPr marL="286385">
              <a:lnSpc>
                <a:spcPts val="1400"/>
              </a:lnSpc>
            </a:pPr>
            <a:r>
              <a:rPr sz="1200" spc="-125" dirty="0">
                <a:solidFill>
                  <a:srgbClr val="7E7E7E"/>
                </a:solidFill>
                <a:latin typeface="Microsoft Sans Serif"/>
                <a:cs typeface="Microsoft Sans Serif"/>
              </a:rPr>
              <a:t>8</a:t>
            </a:r>
            <a:r>
              <a:rPr sz="1200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7E7E7E"/>
                </a:solidFill>
                <a:latin typeface="Microsoft Sans Serif"/>
                <a:cs typeface="Microsoft Sans Serif"/>
              </a:rPr>
              <a:t>%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65147" y="5362955"/>
            <a:ext cx="111125" cy="81915"/>
          </a:xfrm>
          <a:custGeom>
            <a:avLst/>
            <a:gdLst/>
            <a:ahLst/>
            <a:cxnLst/>
            <a:rect l="l" t="t" r="r" b="b"/>
            <a:pathLst>
              <a:path w="111125" h="81914">
                <a:moveTo>
                  <a:pt x="110997" y="80772"/>
                </a:moveTo>
                <a:lnTo>
                  <a:pt x="3048" y="80772"/>
                </a:lnTo>
              </a:path>
              <a:path w="111125" h="81914">
                <a:moveTo>
                  <a:pt x="889" y="0"/>
                </a:moveTo>
                <a:lnTo>
                  <a:pt x="0" y="81534"/>
                </a:lnTo>
              </a:path>
              <a:path w="111125" h="81914">
                <a:moveTo>
                  <a:pt x="109474" y="0"/>
                </a:moveTo>
                <a:lnTo>
                  <a:pt x="1524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46887" y="4972558"/>
            <a:ext cx="1062990" cy="2794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82880" marR="5080" indent="-170815">
              <a:lnSpc>
                <a:spcPct val="71800"/>
              </a:lnSpc>
              <a:spcBef>
                <a:spcPts val="475"/>
              </a:spcBef>
            </a:pPr>
            <a:r>
              <a:rPr sz="1100" spc="-110" dirty="0">
                <a:solidFill>
                  <a:srgbClr val="7E7E7E"/>
                </a:solidFill>
                <a:latin typeface="Microsoft Sans Serif"/>
                <a:cs typeface="Microsoft Sans Serif"/>
              </a:rPr>
              <a:t>4</a:t>
            </a:r>
            <a:r>
              <a:rPr sz="11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7E7E7E"/>
                </a:solidFill>
                <a:latin typeface="Microsoft Sans Serif"/>
                <a:cs typeface="Microsoft Sans Serif"/>
              </a:rPr>
              <a:t>16</a:t>
            </a:r>
            <a:r>
              <a:rPr sz="1100" spc="-110" dirty="0">
                <a:solidFill>
                  <a:srgbClr val="7E7E7E"/>
                </a:solidFill>
                <a:latin typeface="Microsoft Sans Serif"/>
                <a:cs typeface="Microsoft Sans Serif"/>
              </a:rPr>
              <a:t>8</a:t>
            </a:r>
            <a:r>
              <a:rPr sz="1100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7E7E7E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7E7E7E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7E7E7E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нн</a:t>
            </a:r>
            <a:r>
              <a:rPr sz="8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-</a:t>
            </a:r>
            <a:r>
              <a:rPr sz="800" spc="-90" dirty="0">
                <a:solidFill>
                  <a:srgbClr val="7E7E7E"/>
                </a:solidFill>
                <a:latin typeface="Microsoft Sans Serif"/>
                <a:cs typeface="Microsoft Sans Serif"/>
              </a:rPr>
              <a:t>км  </a:t>
            </a:r>
            <a:r>
              <a:rPr sz="8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автомобильный   </a:t>
            </a:r>
            <a:r>
              <a:rPr sz="800" spc="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800" u="sng" dirty="0">
                <a:solidFill>
                  <a:srgbClr val="7E7E7E"/>
                </a:solidFill>
                <a:uFill>
                  <a:solidFill>
                    <a:srgbClr val="21277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u="sng" spc="25" dirty="0">
                <a:solidFill>
                  <a:srgbClr val="7E7E7E"/>
                </a:solidFill>
                <a:uFill>
                  <a:solidFill>
                    <a:srgbClr val="212770"/>
                  </a:solidFill>
                </a:uFill>
                <a:latin typeface="Times New Roman"/>
                <a:cs typeface="Times New Roman"/>
              </a:rPr>
              <a:t> 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61972" y="3178936"/>
            <a:ext cx="3789045" cy="2128520"/>
            <a:chOff x="1561972" y="3178936"/>
            <a:chExt cx="3789045" cy="2128520"/>
          </a:xfrm>
        </p:grpSpPr>
        <p:sp>
          <p:nvSpPr>
            <p:cNvPr id="40" name="object 40"/>
            <p:cNvSpPr/>
            <p:nvPr/>
          </p:nvSpPr>
          <p:spPr>
            <a:xfrm>
              <a:off x="1565147" y="3788663"/>
              <a:ext cx="3782695" cy="1515745"/>
            </a:xfrm>
            <a:custGeom>
              <a:avLst/>
              <a:gdLst/>
              <a:ahLst/>
              <a:cxnLst/>
              <a:rect l="l" t="t" r="r" b="b"/>
              <a:pathLst>
                <a:path w="3782695" h="1515745">
                  <a:moveTo>
                    <a:pt x="3782567" y="137160"/>
                  </a:moveTo>
                  <a:lnTo>
                    <a:pt x="3782567" y="1513205"/>
                  </a:lnTo>
                </a:path>
                <a:path w="3782695" h="1515745">
                  <a:moveTo>
                    <a:pt x="3782314" y="137160"/>
                  </a:moveTo>
                  <a:lnTo>
                    <a:pt x="3674364" y="137160"/>
                  </a:lnTo>
                </a:path>
                <a:path w="3782695" h="1515745">
                  <a:moveTo>
                    <a:pt x="0" y="6096"/>
                  </a:moveTo>
                  <a:lnTo>
                    <a:pt x="0" y="1515618"/>
                  </a:lnTo>
                </a:path>
                <a:path w="3782695" h="1515745">
                  <a:moveTo>
                    <a:pt x="1079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34939" y="3182111"/>
              <a:ext cx="111125" cy="483234"/>
            </a:xfrm>
            <a:custGeom>
              <a:avLst/>
              <a:gdLst/>
              <a:ahLst/>
              <a:cxnLst/>
              <a:rect l="l" t="t" r="r" b="b"/>
              <a:pathLst>
                <a:path w="111125" h="483235">
                  <a:moveTo>
                    <a:pt x="111125" y="0"/>
                  </a:moveTo>
                  <a:lnTo>
                    <a:pt x="108204" y="479679"/>
                  </a:lnTo>
                </a:path>
                <a:path w="111125" h="483235">
                  <a:moveTo>
                    <a:pt x="107950" y="1524"/>
                  </a:moveTo>
                  <a:lnTo>
                    <a:pt x="0" y="1524"/>
                  </a:lnTo>
                </a:path>
                <a:path w="111125" h="483235">
                  <a:moveTo>
                    <a:pt x="107950" y="483107"/>
                  </a:moveTo>
                  <a:lnTo>
                    <a:pt x="0" y="483107"/>
                  </a:lnTo>
                </a:path>
              </a:pathLst>
            </a:custGeom>
            <a:ln w="6350">
              <a:solidFill>
                <a:srgbClr val="009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76173" y="4095115"/>
            <a:ext cx="882015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5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2</a:t>
            </a:r>
            <a:r>
              <a:rPr sz="11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57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5</a:t>
            </a:r>
            <a:r>
              <a:rPr sz="11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нн</a:t>
            </a:r>
            <a:r>
              <a:rPr sz="8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-</a:t>
            </a:r>
            <a:r>
              <a:rPr sz="8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км</a:t>
            </a:r>
            <a:endParaRPr sz="800">
              <a:latin typeface="Microsoft Sans Serif"/>
              <a:cs typeface="Microsoft Sans Serif"/>
            </a:endParaRPr>
          </a:p>
          <a:p>
            <a:pPr marR="5080" algn="r">
              <a:lnSpc>
                <a:spcPts val="815"/>
              </a:lnSpc>
            </a:pPr>
            <a:r>
              <a:rPr sz="8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ж/д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89194" y="4100321"/>
            <a:ext cx="929640" cy="4540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475"/>
              </a:spcBef>
            </a:pP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4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8</a:t>
            </a:r>
            <a:r>
              <a:rPr sz="11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29</a:t>
            </a:r>
            <a:r>
              <a:rPr sz="110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8</a:t>
            </a:r>
            <a:r>
              <a:rPr sz="1100" spc="-5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нн</a:t>
            </a:r>
            <a:r>
              <a:rPr sz="800" spc="-75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800" spc="-55" dirty="0">
                <a:solidFill>
                  <a:srgbClr val="212770"/>
                </a:solidFill>
                <a:latin typeface="Microsoft Sans Serif"/>
                <a:cs typeface="Microsoft Sans Serif"/>
              </a:rPr>
              <a:t>-</a:t>
            </a:r>
            <a:r>
              <a:rPr sz="80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км  </a:t>
            </a:r>
            <a:r>
              <a:rPr sz="8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ж/д</a:t>
            </a:r>
            <a:endParaRPr sz="800">
              <a:latin typeface="Microsoft Sans Serif"/>
              <a:cs typeface="Microsoft Sans Serif"/>
            </a:endParaRPr>
          </a:p>
          <a:p>
            <a:pPr marL="19050">
              <a:lnSpc>
                <a:spcPts val="1375"/>
              </a:lnSpc>
            </a:pPr>
            <a:r>
              <a:rPr sz="1200" spc="-125" dirty="0">
                <a:solidFill>
                  <a:srgbClr val="212770"/>
                </a:solidFill>
                <a:latin typeface="Microsoft Sans Serif"/>
                <a:cs typeface="Microsoft Sans Serif"/>
              </a:rPr>
              <a:t>91</a:t>
            </a:r>
            <a:r>
              <a:rPr sz="1200" spc="-4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200" spc="-195" dirty="0">
                <a:solidFill>
                  <a:srgbClr val="212770"/>
                </a:solidFill>
                <a:latin typeface="Microsoft Sans Serif"/>
                <a:cs typeface="Microsoft Sans Serif"/>
              </a:rPr>
              <a:t>%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22240" y="2728087"/>
            <a:ext cx="1030605" cy="9436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74320" marR="67310">
              <a:lnSpc>
                <a:spcPct val="71800"/>
              </a:lnSpc>
              <a:spcBef>
                <a:spcPts val="475"/>
              </a:spcBef>
            </a:pPr>
            <a:r>
              <a:rPr sz="1100" spc="-110" dirty="0">
                <a:solidFill>
                  <a:srgbClr val="FC8707"/>
                </a:solidFill>
                <a:latin typeface="Microsoft Sans Serif"/>
                <a:cs typeface="Microsoft Sans Serif"/>
              </a:rPr>
              <a:t>25</a:t>
            </a:r>
            <a:r>
              <a:rPr sz="11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FC870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FC870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нн</a:t>
            </a:r>
            <a:r>
              <a:rPr sz="800" spc="-75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-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км  </a:t>
            </a:r>
            <a:r>
              <a:rPr sz="8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авиационный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1190"/>
              </a:lnSpc>
              <a:tabLst>
                <a:tab pos="280670" algn="l"/>
              </a:tabLst>
            </a:pPr>
            <a:r>
              <a:rPr sz="1100" u="sng" spc="-45" dirty="0">
                <a:solidFill>
                  <a:srgbClr val="FC8707"/>
                </a:solidFill>
                <a:uFill>
                  <a:solidFill>
                    <a:srgbClr val="FFC000"/>
                  </a:solidFill>
                </a:uFill>
                <a:latin typeface="Microsoft Sans Serif"/>
                <a:cs typeface="Microsoft Sans Serif"/>
              </a:rPr>
              <a:t>   </a:t>
            </a:r>
            <a:r>
              <a:rPr sz="1100" u="sng" spc="-50" dirty="0">
                <a:solidFill>
                  <a:srgbClr val="FC8707"/>
                </a:solidFill>
                <a:uFill>
                  <a:solidFill>
                    <a:srgbClr val="FFC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C8707"/>
                </a:solidFill>
                <a:latin typeface="Microsoft Sans Serif"/>
                <a:cs typeface="Microsoft Sans Serif"/>
              </a:rPr>
              <a:t>	</a:t>
            </a:r>
            <a:r>
              <a:rPr sz="1100" spc="-100" dirty="0">
                <a:solidFill>
                  <a:srgbClr val="FC8707"/>
                </a:solidFill>
                <a:latin typeface="Microsoft Sans Serif"/>
                <a:cs typeface="Microsoft Sans Serif"/>
              </a:rPr>
              <a:t>0,0</a:t>
            </a:r>
            <a:r>
              <a:rPr sz="1100" spc="-110" dirty="0">
                <a:solidFill>
                  <a:srgbClr val="FC8707"/>
                </a:solidFill>
                <a:latin typeface="Microsoft Sans Serif"/>
                <a:cs typeface="Microsoft Sans Serif"/>
              </a:rPr>
              <a:t>5</a:t>
            </a:r>
            <a:r>
              <a:rPr sz="11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1100" spc="-175" dirty="0">
                <a:solidFill>
                  <a:srgbClr val="FC8707"/>
                </a:solidFill>
                <a:latin typeface="Microsoft Sans Serif"/>
                <a:cs typeface="Microsoft Sans Serif"/>
              </a:rPr>
              <a:t>%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274320" marR="5080">
              <a:lnSpc>
                <a:spcPct val="71800"/>
              </a:lnSpc>
            </a:pPr>
            <a:r>
              <a:rPr sz="110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316</a:t>
            </a:r>
            <a:r>
              <a:rPr sz="11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нн</a:t>
            </a:r>
            <a:r>
              <a:rPr sz="800" spc="-75" dirty="0">
                <a:solidFill>
                  <a:srgbClr val="009A47"/>
                </a:solidFill>
                <a:latin typeface="Microsoft Sans Serif"/>
                <a:cs typeface="Microsoft Sans Serif"/>
              </a:rPr>
              <a:t>о</a:t>
            </a:r>
            <a:r>
              <a:rPr sz="8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-</a:t>
            </a:r>
            <a:r>
              <a:rPr sz="8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км  </a:t>
            </a:r>
            <a:r>
              <a:rPr sz="8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водный</a:t>
            </a:r>
            <a:endParaRPr sz="800">
              <a:latin typeface="Microsoft Sans Serif"/>
              <a:cs typeface="Microsoft Sans Serif"/>
            </a:endParaRPr>
          </a:p>
          <a:p>
            <a:pPr marL="271145">
              <a:lnSpc>
                <a:spcPts val="1210"/>
              </a:lnSpc>
            </a:pPr>
            <a:r>
              <a:rPr sz="11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0,</a:t>
            </a:r>
            <a:r>
              <a:rPr sz="110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6</a:t>
            </a:r>
            <a:r>
              <a:rPr sz="11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100" spc="-175" dirty="0">
                <a:solidFill>
                  <a:srgbClr val="009A47"/>
                </a:solidFill>
                <a:latin typeface="Microsoft Sans Serif"/>
                <a:cs typeface="Microsoft Sans Serif"/>
              </a:rPr>
              <a:t>%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549269" y="3085973"/>
            <a:ext cx="1801495" cy="2359660"/>
            <a:chOff x="3549269" y="3085973"/>
            <a:chExt cx="1801495" cy="2359660"/>
          </a:xfrm>
        </p:grpSpPr>
        <p:sp>
          <p:nvSpPr>
            <p:cNvPr id="46" name="object 46"/>
            <p:cNvSpPr/>
            <p:nvPr/>
          </p:nvSpPr>
          <p:spPr>
            <a:xfrm>
              <a:off x="4988052" y="3692652"/>
              <a:ext cx="362585" cy="1750060"/>
            </a:xfrm>
            <a:custGeom>
              <a:avLst/>
              <a:gdLst/>
              <a:ahLst/>
              <a:cxnLst/>
              <a:rect l="l" t="t" r="r" b="b"/>
              <a:pathLst>
                <a:path w="362585" h="1750060">
                  <a:moveTo>
                    <a:pt x="0" y="0"/>
                  </a:moveTo>
                  <a:lnTo>
                    <a:pt x="0" y="179959"/>
                  </a:lnTo>
                </a:path>
                <a:path w="362585" h="1750060">
                  <a:moveTo>
                    <a:pt x="362458" y="1749552"/>
                  </a:moveTo>
                  <a:lnTo>
                    <a:pt x="254508" y="1749552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49396" y="3169920"/>
              <a:ext cx="107950" cy="492759"/>
            </a:xfrm>
            <a:custGeom>
              <a:avLst/>
              <a:gdLst/>
              <a:ahLst/>
              <a:cxnLst/>
              <a:rect l="l" t="t" r="r" b="b"/>
              <a:pathLst>
                <a:path w="107950" h="492760">
                  <a:moveTo>
                    <a:pt x="5968" y="9143"/>
                  </a:moveTo>
                  <a:lnTo>
                    <a:pt x="3048" y="488822"/>
                  </a:lnTo>
                </a:path>
                <a:path w="107950" h="492760">
                  <a:moveTo>
                    <a:pt x="107950" y="0"/>
                  </a:moveTo>
                  <a:lnTo>
                    <a:pt x="0" y="0"/>
                  </a:lnTo>
                </a:path>
                <a:path w="107950" h="492760">
                  <a:moveTo>
                    <a:pt x="107950" y="492251"/>
                  </a:moveTo>
                  <a:lnTo>
                    <a:pt x="0" y="492251"/>
                  </a:lnTo>
                </a:path>
              </a:pathLst>
            </a:custGeom>
            <a:ln w="6350">
              <a:solidFill>
                <a:srgbClr val="009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49396" y="3089148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1079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01751" y="3098038"/>
            <a:ext cx="769620" cy="279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sz="110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418</a:t>
            </a:r>
            <a:r>
              <a:rPr sz="11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лн</a:t>
            </a:r>
            <a:r>
              <a:rPr sz="800" spc="-4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009A47"/>
                </a:solidFill>
                <a:latin typeface="Microsoft Sans Serif"/>
                <a:cs typeface="Microsoft Sans Serif"/>
              </a:rPr>
              <a:t>нн</a:t>
            </a:r>
            <a:r>
              <a:rPr sz="800" spc="-75" dirty="0">
                <a:solidFill>
                  <a:srgbClr val="009A47"/>
                </a:solidFill>
                <a:latin typeface="Microsoft Sans Serif"/>
                <a:cs typeface="Microsoft Sans Serif"/>
              </a:rPr>
              <a:t>о</a:t>
            </a:r>
            <a:r>
              <a:rPr sz="8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-</a:t>
            </a:r>
            <a:r>
              <a:rPr sz="80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км</a:t>
            </a:r>
            <a:endParaRPr sz="800">
              <a:latin typeface="Microsoft Sans Serif"/>
              <a:cs typeface="Microsoft Sans Serif"/>
            </a:endParaRPr>
          </a:p>
          <a:p>
            <a:pPr marL="460375">
              <a:lnSpc>
                <a:spcPts val="815"/>
              </a:lnSpc>
            </a:pPr>
            <a:r>
              <a:rPr sz="80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водный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0519" y="2731770"/>
            <a:ext cx="706755" cy="2794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66370" marR="5080" indent="-154305">
              <a:lnSpc>
                <a:spcPct val="71800"/>
              </a:lnSpc>
              <a:spcBef>
                <a:spcPts val="475"/>
              </a:spcBef>
            </a:pPr>
            <a:r>
              <a:rPr sz="1100" spc="-110" dirty="0">
                <a:solidFill>
                  <a:srgbClr val="FC8707"/>
                </a:solidFill>
                <a:latin typeface="Microsoft Sans Serif"/>
                <a:cs typeface="Microsoft Sans Serif"/>
              </a:rPr>
              <a:t>43</a:t>
            </a:r>
            <a:r>
              <a:rPr sz="1100" spc="-5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120" dirty="0">
                <a:solidFill>
                  <a:srgbClr val="FC8707"/>
                </a:solidFill>
                <a:latin typeface="Microsoft Sans Serif"/>
                <a:cs typeface="Microsoft Sans Serif"/>
              </a:rPr>
              <a:t>м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лн</a:t>
            </a:r>
            <a:r>
              <a:rPr sz="800" spc="-30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FC8707"/>
                </a:solidFill>
                <a:latin typeface="Microsoft Sans Serif"/>
                <a:cs typeface="Microsoft Sans Serif"/>
              </a:rPr>
              <a:t>т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нн</a:t>
            </a:r>
            <a:r>
              <a:rPr sz="800" spc="-75" dirty="0">
                <a:solidFill>
                  <a:srgbClr val="FC8707"/>
                </a:solidFill>
                <a:latin typeface="Microsoft Sans Serif"/>
                <a:cs typeface="Microsoft Sans Serif"/>
              </a:rPr>
              <a:t>о</a:t>
            </a:r>
            <a:r>
              <a:rPr sz="800" spc="-55" dirty="0">
                <a:solidFill>
                  <a:srgbClr val="FC8707"/>
                </a:solidFill>
                <a:latin typeface="Microsoft Sans Serif"/>
                <a:cs typeface="Microsoft Sans Serif"/>
              </a:rPr>
              <a:t>-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км  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авиа</a:t>
            </a:r>
            <a:r>
              <a:rPr sz="800" spc="-95" dirty="0">
                <a:solidFill>
                  <a:srgbClr val="FC8707"/>
                </a:solidFill>
                <a:latin typeface="Microsoft Sans Serif"/>
                <a:cs typeface="Microsoft Sans Serif"/>
              </a:rPr>
              <a:t>ц</a:t>
            </a:r>
            <a:r>
              <a:rPr sz="800" spc="-80" dirty="0">
                <a:solidFill>
                  <a:srgbClr val="FC8707"/>
                </a:solidFill>
                <a:latin typeface="Microsoft Sans Serif"/>
                <a:cs typeface="Microsoft Sans Serif"/>
              </a:rPr>
              <a:t>и</a:t>
            </a:r>
            <a:r>
              <a:rPr sz="800" spc="-90" dirty="0">
                <a:solidFill>
                  <a:srgbClr val="FC8707"/>
                </a:solidFill>
                <a:latin typeface="Microsoft Sans Serif"/>
                <a:cs typeface="Microsoft Sans Serif"/>
              </a:rPr>
              <a:t>онн</a:t>
            </a:r>
            <a:r>
              <a:rPr sz="8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ый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63269" y="6014110"/>
            <a:ext cx="10398125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760"/>
              </a:lnSpc>
              <a:spcBef>
                <a:spcPts val="50"/>
              </a:spcBef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 Тюменьстат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(автомобильный),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расчет, исходя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из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данным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грузообороту,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 России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(ЕМИСС)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и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данным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по </a:t>
            </a:r>
            <a:r>
              <a:rPr sz="700" spc="-20" dirty="0">
                <a:solidFill>
                  <a:srgbClr val="A6A6A6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 грузов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Югре </a:t>
            </a:r>
            <a:r>
              <a:rPr sz="700" dirty="0">
                <a:solidFill>
                  <a:srgbClr val="A6A6A6"/>
                </a:solidFill>
                <a:latin typeface="Microsoft Sans Serif"/>
                <a:cs typeface="Microsoft Sans Serif"/>
              </a:rPr>
              <a:t>(ООО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 интеграция» (ж/д),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Морцентр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A6A6A6"/>
                </a:solidFill>
                <a:latin typeface="Microsoft Sans Serif"/>
                <a:cs typeface="Microsoft Sans Serif"/>
              </a:rPr>
              <a:t>ТЭК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(водный),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Росавиация (воздушный)),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могут</a:t>
            </a:r>
            <a:r>
              <a:rPr sz="700" spc="4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70016" y="2035251"/>
            <a:ext cx="71818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05"/>
              </a:lnSpc>
              <a:spcBef>
                <a:spcPts val="105"/>
              </a:spcBef>
            </a:pPr>
            <a:r>
              <a:rPr sz="1400" b="1" spc="-15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585858"/>
                </a:solidFill>
                <a:latin typeface="Arial"/>
                <a:cs typeface="Arial"/>
              </a:rPr>
              <a:t>9</a:t>
            </a:r>
            <a:r>
              <a:rPr sz="1400" b="1" spc="-15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4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585858"/>
                </a:solidFill>
                <a:latin typeface="Arial"/>
                <a:cs typeface="Arial"/>
              </a:rPr>
              <a:t>м</a:t>
            </a:r>
            <a:r>
              <a:rPr sz="1000" b="1" spc="-125" dirty="0">
                <a:solidFill>
                  <a:srgbClr val="585858"/>
                </a:solidFill>
                <a:latin typeface="Arial"/>
                <a:cs typeface="Arial"/>
              </a:rPr>
              <a:t>л</a:t>
            </a:r>
            <a:r>
              <a:rPr sz="1000" b="1" spc="-110" dirty="0">
                <a:solidFill>
                  <a:srgbClr val="585858"/>
                </a:solidFill>
                <a:latin typeface="Arial"/>
                <a:cs typeface="Arial"/>
              </a:rPr>
              <a:t>н</a:t>
            </a:r>
            <a:endParaRPr sz="1000">
              <a:latin typeface="Arial"/>
              <a:cs typeface="Arial"/>
            </a:endParaRPr>
          </a:p>
          <a:p>
            <a:pPr marL="12700" marR="229870">
              <a:lnSpc>
                <a:spcPct val="70000"/>
              </a:lnSpc>
              <a:spcBef>
                <a:spcPts val="185"/>
              </a:spcBef>
            </a:pP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sz="1000" b="1" spc="-120" dirty="0">
                <a:solidFill>
                  <a:srgbClr val="585858"/>
                </a:solidFill>
                <a:latin typeface="Arial"/>
                <a:cs typeface="Arial"/>
              </a:rPr>
              <a:t>нн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sz="1000" b="1" spc="-65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000" b="1" spc="-90" dirty="0">
                <a:solidFill>
                  <a:srgbClr val="585858"/>
                </a:solidFill>
                <a:latin typeface="Arial"/>
                <a:cs typeface="Arial"/>
              </a:rPr>
              <a:t>км  </a:t>
            </a:r>
            <a:r>
              <a:rPr sz="1000" b="1" spc="-105" dirty="0">
                <a:solidFill>
                  <a:srgbClr val="585858"/>
                </a:solidFill>
                <a:latin typeface="Arial"/>
                <a:cs typeface="Arial"/>
              </a:rPr>
              <a:t>всего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3023" y="2197099"/>
            <a:ext cx="492759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019"/>
              </a:lnSpc>
              <a:spcBef>
                <a:spcPts val="95"/>
              </a:spcBef>
            </a:pPr>
            <a:r>
              <a:rPr sz="1000" b="1" spc="-110" dirty="0">
                <a:solidFill>
                  <a:srgbClr val="585858"/>
                </a:solidFill>
                <a:latin typeface="Arial"/>
                <a:cs typeface="Arial"/>
              </a:rPr>
              <a:t>тонно-км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ts val="1019"/>
              </a:lnSpc>
            </a:pPr>
            <a:r>
              <a:rPr sz="1000" b="1" spc="-105" dirty="0">
                <a:solidFill>
                  <a:srgbClr val="585858"/>
                </a:solidFill>
                <a:latin typeface="Arial"/>
                <a:cs typeface="Arial"/>
              </a:rPr>
              <a:t>всего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31734" y="5122545"/>
            <a:ext cx="7651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solidFill>
                  <a:srgbClr val="7E7E7E"/>
                </a:solidFill>
                <a:latin typeface="Microsoft Sans Serif"/>
                <a:cs typeface="Microsoft Sans Serif"/>
              </a:rPr>
              <a:t>~</a:t>
            </a:r>
            <a:r>
              <a:rPr sz="14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7E7E7E"/>
                </a:solidFill>
                <a:latin typeface="Microsoft Sans Serif"/>
                <a:cs typeface="Microsoft Sans Serif"/>
              </a:rPr>
              <a:t>4</a:t>
            </a:r>
            <a:r>
              <a:rPr sz="1400" spc="-150" dirty="0">
                <a:solidFill>
                  <a:srgbClr val="7E7E7E"/>
                </a:solidFill>
                <a:latin typeface="Microsoft Sans Serif"/>
                <a:cs typeface="Microsoft Sans Serif"/>
              </a:rPr>
              <a:t>0</a:t>
            </a:r>
            <a:r>
              <a:rPr sz="14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-</a:t>
            </a:r>
            <a:r>
              <a:rPr sz="1400" spc="-145" dirty="0">
                <a:solidFill>
                  <a:srgbClr val="7E7E7E"/>
                </a:solidFill>
                <a:latin typeface="Microsoft Sans Serif"/>
                <a:cs typeface="Microsoft Sans Serif"/>
              </a:rPr>
              <a:t>10</a:t>
            </a:r>
            <a:r>
              <a:rPr sz="1400" spc="-140" dirty="0">
                <a:solidFill>
                  <a:srgbClr val="7E7E7E"/>
                </a:solidFill>
                <a:latin typeface="Microsoft Sans Serif"/>
                <a:cs typeface="Microsoft Sans Serif"/>
              </a:rPr>
              <a:t>0</a:t>
            </a:r>
            <a:r>
              <a:rPr sz="1400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7E7E7E"/>
                </a:solidFill>
                <a:latin typeface="Microsoft Sans Serif"/>
                <a:cs typeface="Microsoft Sans Serif"/>
              </a:rPr>
              <a:t>км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29573" y="5002784"/>
            <a:ext cx="554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solidFill>
                  <a:srgbClr val="009A47"/>
                </a:solidFill>
                <a:latin typeface="Microsoft Sans Serif"/>
                <a:cs typeface="Microsoft Sans Serif"/>
              </a:rPr>
              <a:t>~</a:t>
            </a:r>
            <a:r>
              <a:rPr sz="140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400" spc="-145" dirty="0">
                <a:solidFill>
                  <a:srgbClr val="009A47"/>
                </a:solidFill>
                <a:latin typeface="Microsoft Sans Serif"/>
                <a:cs typeface="Microsoft Sans Serif"/>
              </a:rPr>
              <a:t>6</a:t>
            </a:r>
            <a:r>
              <a:rPr sz="1400" spc="-150" dirty="0">
                <a:solidFill>
                  <a:srgbClr val="009A47"/>
                </a:solidFill>
                <a:latin typeface="Microsoft Sans Serif"/>
                <a:cs typeface="Microsoft Sans Serif"/>
              </a:rPr>
              <a:t>0</a:t>
            </a:r>
            <a:r>
              <a:rPr sz="1400" spc="-140" dirty="0">
                <a:solidFill>
                  <a:srgbClr val="009A47"/>
                </a:solidFill>
                <a:latin typeface="Microsoft Sans Serif"/>
                <a:cs typeface="Microsoft Sans Serif"/>
              </a:rPr>
              <a:t>0</a:t>
            </a:r>
            <a:r>
              <a:rPr sz="1400" spc="-4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000" spc="-150" dirty="0">
                <a:solidFill>
                  <a:srgbClr val="009A47"/>
                </a:solidFill>
                <a:latin typeface="Microsoft Sans Serif"/>
                <a:cs typeface="Microsoft Sans Serif"/>
              </a:rPr>
              <a:t>км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345548" y="4685538"/>
            <a:ext cx="709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0" dirty="0">
                <a:solidFill>
                  <a:srgbClr val="212770"/>
                </a:solidFill>
                <a:latin typeface="Microsoft Sans Serif"/>
                <a:cs typeface="Microsoft Sans Serif"/>
              </a:rPr>
              <a:t>~</a:t>
            </a:r>
            <a:r>
              <a:rPr sz="160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212770"/>
                </a:solidFill>
                <a:latin typeface="Microsoft Sans Serif"/>
                <a:cs typeface="Microsoft Sans Serif"/>
              </a:rPr>
              <a:t>1800</a:t>
            </a:r>
            <a:r>
              <a:rPr sz="160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05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км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50430" y="3533978"/>
            <a:ext cx="1132205" cy="4400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14300" marR="5080" indent="-102235">
              <a:lnSpc>
                <a:spcPct val="79100"/>
              </a:lnSpc>
              <a:spcBef>
                <a:spcPts val="370"/>
              </a:spcBef>
            </a:pP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05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нут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рир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05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иона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льны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05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,  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малогабаритные, 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скоропортящиеся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22868" y="3525392"/>
            <a:ext cx="1132205" cy="4394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82550" marR="5080" indent="-70485">
              <a:lnSpc>
                <a:spcPct val="79000"/>
              </a:lnSpc>
              <a:spcBef>
                <a:spcPts val="370"/>
              </a:spcBef>
            </a:pP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внутрирегиональные, </a:t>
            </a:r>
            <a:r>
              <a:rPr sz="1050" spc="-2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межрегиональные, 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 крупногабаритные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198354" y="3501008"/>
            <a:ext cx="965200" cy="6254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0800" marR="5080" indent="-38100">
              <a:lnSpc>
                <a:spcPct val="79000"/>
              </a:lnSpc>
              <a:spcBef>
                <a:spcPts val="370"/>
              </a:spcBef>
            </a:pPr>
            <a:r>
              <a:rPr sz="105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05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ежр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05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иональ</a:t>
            </a:r>
            <a:r>
              <a:rPr sz="105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05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05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е  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малогабаритные</a:t>
            </a:r>
            <a:endParaRPr sz="1050">
              <a:latin typeface="Microsoft Sans Serif"/>
              <a:cs typeface="Microsoft Sans Serif"/>
            </a:endParaRPr>
          </a:p>
          <a:p>
            <a:pPr marL="61594">
              <a:lnSpc>
                <a:spcPct val="100000"/>
              </a:lnSpc>
              <a:spcBef>
                <a:spcPts val="540"/>
              </a:spcBef>
            </a:pPr>
            <a:r>
              <a:rPr sz="1600" spc="-170" dirty="0">
                <a:solidFill>
                  <a:srgbClr val="FC8707"/>
                </a:solidFill>
                <a:latin typeface="Microsoft Sans Serif"/>
                <a:cs typeface="Microsoft Sans Serif"/>
              </a:rPr>
              <a:t>~</a:t>
            </a:r>
            <a:r>
              <a:rPr sz="1600" spc="-6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FC8707"/>
                </a:solidFill>
                <a:latin typeface="Microsoft Sans Serif"/>
                <a:cs typeface="Microsoft Sans Serif"/>
              </a:rPr>
              <a:t>5500</a:t>
            </a:r>
            <a:r>
              <a:rPr sz="1600" spc="-85" dirty="0">
                <a:solidFill>
                  <a:srgbClr val="FC8707"/>
                </a:solidFill>
                <a:latin typeface="Microsoft Sans Serif"/>
                <a:cs typeface="Microsoft Sans Serif"/>
              </a:rPr>
              <a:t> </a:t>
            </a:r>
            <a:r>
              <a:rPr sz="1050" spc="-150" dirty="0">
                <a:solidFill>
                  <a:srgbClr val="FC8707"/>
                </a:solidFill>
                <a:latin typeface="Microsoft Sans Serif"/>
                <a:cs typeface="Microsoft Sans Serif"/>
              </a:rPr>
              <a:t>км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192511" y="3928871"/>
            <a:ext cx="0" cy="1033780"/>
          </a:xfrm>
          <a:custGeom>
            <a:avLst/>
            <a:gdLst/>
            <a:ahLst/>
            <a:cxnLst/>
            <a:rect l="l" t="t" r="r" b="b"/>
            <a:pathLst>
              <a:path h="1033779">
                <a:moveTo>
                  <a:pt x="0" y="0"/>
                </a:moveTo>
                <a:lnTo>
                  <a:pt x="0" y="1033398"/>
                </a:lnTo>
              </a:path>
            </a:pathLst>
          </a:custGeom>
          <a:ln w="63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957050" y="6539765"/>
            <a:ext cx="123189" cy="1428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800" spc="-80" dirty="0">
                <a:solidFill>
                  <a:srgbClr val="BEBEBE"/>
                </a:solidFill>
                <a:latin typeface="Microsoft Sans Serif"/>
                <a:cs typeface="Microsoft Sans Serif"/>
              </a:rPr>
              <a:pPr marL="38100">
                <a:lnSpc>
                  <a:spcPct val="100000"/>
                </a:lnSpc>
                <a:spcBef>
                  <a:spcPts val="50"/>
                </a:spcBef>
              </a:pPr>
              <a:t>3</a:t>
            </a:fld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506200" y="1524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8540" y="2086355"/>
            <a:ext cx="570230" cy="1024255"/>
          </a:xfrm>
          <a:custGeom>
            <a:avLst/>
            <a:gdLst/>
            <a:ahLst/>
            <a:cxnLst/>
            <a:rect l="l" t="t" r="r" b="b"/>
            <a:pathLst>
              <a:path w="570229" h="1024255">
                <a:moveTo>
                  <a:pt x="1524" y="534924"/>
                </a:moveTo>
                <a:lnTo>
                  <a:pt x="0" y="534924"/>
                </a:lnTo>
                <a:lnTo>
                  <a:pt x="0" y="757428"/>
                </a:lnTo>
                <a:lnTo>
                  <a:pt x="1524" y="757428"/>
                </a:lnTo>
                <a:lnTo>
                  <a:pt x="1524" y="534924"/>
                </a:lnTo>
                <a:close/>
              </a:path>
              <a:path w="570229" h="1024255">
                <a:moveTo>
                  <a:pt x="10668" y="801624"/>
                </a:moveTo>
                <a:lnTo>
                  <a:pt x="0" y="801624"/>
                </a:lnTo>
                <a:lnTo>
                  <a:pt x="0" y="1024128"/>
                </a:lnTo>
                <a:lnTo>
                  <a:pt x="10668" y="1024128"/>
                </a:lnTo>
                <a:lnTo>
                  <a:pt x="10668" y="801624"/>
                </a:lnTo>
                <a:close/>
              </a:path>
              <a:path w="570229" h="1024255">
                <a:moveTo>
                  <a:pt x="15240" y="0"/>
                </a:moveTo>
                <a:lnTo>
                  <a:pt x="0" y="0"/>
                </a:lnTo>
                <a:lnTo>
                  <a:pt x="0" y="222504"/>
                </a:lnTo>
                <a:lnTo>
                  <a:pt x="15240" y="222504"/>
                </a:lnTo>
                <a:lnTo>
                  <a:pt x="15240" y="0"/>
                </a:lnTo>
                <a:close/>
              </a:path>
              <a:path w="570229" h="1024255">
                <a:moveTo>
                  <a:pt x="569976" y="266700"/>
                </a:moveTo>
                <a:lnTo>
                  <a:pt x="0" y="266700"/>
                </a:lnTo>
                <a:lnTo>
                  <a:pt x="0" y="490728"/>
                </a:lnTo>
                <a:lnTo>
                  <a:pt x="569976" y="490728"/>
                </a:lnTo>
                <a:lnTo>
                  <a:pt x="569976" y="26670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8540" y="3156203"/>
            <a:ext cx="940435" cy="489584"/>
          </a:xfrm>
          <a:custGeom>
            <a:avLst/>
            <a:gdLst/>
            <a:ahLst/>
            <a:cxnLst/>
            <a:rect l="l" t="t" r="r" b="b"/>
            <a:pathLst>
              <a:path w="940434" h="489585">
                <a:moveTo>
                  <a:pt x="67056" y="0"/>
                </a:moveTo>
                <a:lnTo>
                  <a:pt x="0" y="0"/>
                </a:lnTo>
                <a:lnTo>
                  <a:pt x="0" y="222504"/>
                </a:lnTo>
                <a:lnTo>
                  <a:pt x="67056" y="222504"/>
                </a:lnTo>
                <a:lnTo>
                  <a:pt x="67056" y="0"/>
                </a:lnTo>
                <a:close/>
              </a:path>
              <a:path w="940434" h="489585">
                <a:moveTo>
                  <a:pt x="940308" y="266700"/>
                </a:moveTo>
                <a:lnTo>
                  <a:pt x="0" y="266700"/>
                </a:lnTo>
                <a:lnTo>
                  <a:pt x="0" y="489204"/>
                </a:lnTo>
                <a:lnTo>
                  <a:pt x="940308" y="489204"/>
                </a:lnTo>
                <a:lnTo>
                  <a:pt x="940308" y="26670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8540" y="3691127"/>
            <a:ext cx="2380615" cy="1290955"/>
          </a:xfrm>
          <a:custGeom>
            <a:avLst/>
            <a:gdLst/>
            <a:ahLst/>
            <a:cxnLst/>
            <a:rect l="l" t="t" r="r" b="b"/>
            <a:pathLst>
              <a:path w="2380615" h="1290954">
                <a:moveTo>
                  <a:pt x="1524" y="266700"/>
                </a:moveTo>
                <a:lnTo>
                  <a:pt x="0" y="266700"/>
                </a:lnTo>
                <a:lnTo>
                  <a:pt x="0" y="489204"/>
                </a:lnTo>
                <a:lnTo>
                  <a:pt x="1524" y="489204"/>
                </a:lnTo>
                <a:lnTo>
                  <a:pt x="1524" y="266700"/>
                </a:lnTo>
                <a:close/>
              </a:path>
              <a:path w="2380615" h="1290954">
                <a:moveTo>
                  <a:pt x="9144" y="801624"/>
                </a:moveTo>
                <a:lnTo>
                  <a:pt x="0" y="801624"/>
                </a:lnTo>
                <a:lnTo>
                  <a:pt x="0" y="1024128"/>
                </a:lnTo>
                <a:lnTo>
                  <a:pt x="9144" y="1024128"/>
                </a:lnTo>
                <a:lnTo>
                  <a:pt x="9144" y="801624"/>
                </a:lnTo>
                <a:close/>
              </a:path>
              <a:path w="2380615" h="1290954">
                <a:moveTo>
                  <a:pt x="100584" y="1068324"/>
                </a:moveTo>
                <a:lnTo>
                  <a:pt x="0" y="1068324"/>
                </a:lnTo>
                <a:lnTo>
                  <a:pt x="0" y="1290828"/>
                </a:lnTo>
                <a:lnTo>
                  <a:pt x="100584" y="1290828"/>
                </a:lnTo>
                <a:lnTo>
                  <a:pt x="100584" y="1068324"/>
                </a:lnTo>
                <a:close/>
              </a:path>
              <a:path w="2380615" h="1290954">
                <a:moveTo>
                  <a:pt x="166116" y="533400"/>
                </a:moveTo>
                <a:lnTo>
                  <a:pt x="0" y="533400"/>
                </a:lnTo>
                <a:lnTo>
                  <a:pt x="0" y="757428"/>
                </a:lnTo>
                <a:lnTo>
                  <a:pt x="166116" y="757428"/>
                </a:lnTo>
                <a:lnTo>
                  <a:pt x="166116" y="533400"/>
                </a:lnTo>
                <a:close/>
              </a:path>
              <a:path w="2380615" h="1290954">
                <a:moveTo>
                  <a:pt x="2380488" y="0"/>
                </a:moveTo>
                <a:lnTo>
                  <a:pt x="0" y="0"/>
                </a:lnTo>
                <a:lnTo>
                  <a:pt x="0" y="222504"/>
                </a:lnTo>
                <a:lnTo>
                  <a:pt x="2380488" y="222504"/>
                </a:lnTo>
                <a:lnTo>
                  <a:pt x="2380488" y="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8540" y="5027676"/>
            <a:ext cx="676910" cy="489584"/>
          </a:xfrm>
          <a:custGeom>
            <a:avLst/>
            <a:gdLst/>
            <a:ahLst/>
            <a:cxnLst/>
            <a:rect l="l" t="t" r="r" b="b"/>
            <a:pathLst>
              <a:path w="676909" h="489585">
                <a:moveTo>
                  <a:pt x="484632" y="266700"/>
                </a:moveTo>
                <a:lnTo>
                  <a:pt x="0" y="266700"/>
                </a:lnTo>
                <a:lnTo>
                  <a:pt x="0" y="489204"/>
                </a:lnTo>
                <a:lnTo>
                  <a:pt x="484632" y="489204"/>
                </a:lnTo>
                <a:lnTo>
                  <a:pt x="484632" y="266700"/>
                </a:lnTo>
                <a:close/>
              </a:path>
              <a:path w="676909" h="489585">
                <a:moveTo>
                  <a:pt x="676656" y="0"/>
                </a:moveTo>
                <a:lnTo>
                  <a:pt x="0" y="0"/>
                </a:lnTo>
                <a:lnTo>
                  <a:pt x="0" y="222504"/>
                </a:lnTo>
                <a:lnTo>
                  <a:pt x="676656" y="222504"/>
                </a:lnTo>
                <a:lnTo>
                  <a:pt x="676656" y="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363777" y="2063495"/>
            <a:ext cx="416559" cy="4011295"/>
            <a:chOff x="7363777" y="2063495"/>
            <a:chExt cx="416559" cy="4011295"/>
          </a:xfrm>
        </p:grpSpPr>
        <p:sp>
          <p:nvSpPr>
            <p:cNvPr id="7" name="object 7"/>
            <p:cNvSpPr/>
            <p:nvPr/>
          </p:nvSpPr>
          <p:spPr>
            <a:xfrm>
              <a:off x="7368540" y="5562599"/>
              <a:ext cx="411480" cy="489584"/>
            </a:xfrm>
            <a:custGeom>
              <a:avLst/>
              <a:gdLst/>
              <a:ahLst/>
              <a:cxnLst/>
              <a:rect l="l" t="t" r="r" b="b"/>
              <a:pathLst>
                <a:path w="411479" h="489585">
                  <a:moveTo>
                    <a:pt x="51816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51816" y="222504"/>
                  </a:lnTo>
                  <a:lnTo>
                    <a:pt x="51816" y="0"/>
                  </a:lnTo>
                  <a:close/>
                </a:path>
                <a:path w="411479" h="489585">
                  <a:moveTo>
                    <a:pt x="411480" y="266700"/>
                  </a:moveTo>
                  <a:lnTo>
                    <a:pt x="0" y="266700"/>
                  </a:lnTo>
                  <a:lnTo>
                    <a:pt x="0" y="489204"/>
                  </a:lnTo>
                  <a:lnTo>
                    <a:pt x="411480" y="489204"/>
                  </a:lnTo>
                  <a:lnTo>
                    <a:pt x="411480" y="26670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68540" y="2063495"/>
              <a:ext cx="0" cy="4011295"/>
            </a:xfrm>
            <a:custGeom>
              <a:avLst/>
              <a:gdLst/>
              <a:ahLst/>
              <a:cxnLst/>
              <a:rect l="l" t="t" r="r" b="b"/>
              <a:pathLst>
                <a:path h="4011295">
                  <a:moveTo>
                    <a:pt x="0" y="0"/>
                  </a:moveTo>
                  <a:lnTo>
                    <a:pt x="0" y="401116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02651" y="2379726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241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2929" y="2646934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4231" y="2914650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01508" y="3181858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149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73618" y="3449192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r>
              <a:rPr sz="9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049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14052" y="3716782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5</a:t>
            </a:r>
            <a:r>
              <a:rPr sz="9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186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5342" y="3984117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99933" y="4251705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363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2454" y="4519041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34147" y="4786376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220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85633" y="5588304"/>
            <a:ext cx="180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114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45043" y="5856223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897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54033" y="2930778"/>
            <a:ext cx="1062355" cy="40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73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110" dirty="0">
                <a:solidFill>
                  <a:srgbClr val="212770"/>
                </a:solidFill>
                <a:latin typeface="Arial"/>
                <a:cs typeface="Arial"/>
              </a:rPr>
              <a:t>пил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о</a:t>
            </a:r>
            <a:r>
              <a:rPr sz="900" b="1" spc="-120" dirty="0">
                <a:solidFill>
                  <a:srgbClr val="212770"/>
                </a:solidFill>
                <a:latin typeface="Arial"/>
                <a:cs typeface="Arial"/>
              </a:rPr>
              <a:t>м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а</a:t>
            </a:r>
            <a:r>
              <a:rPr sz="900" b="1" spc="-8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ери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а</a:t>
            </a:r>
            <a:r>
              <a:rPr sz="900" b="1" spc="-110" dirty="0">
                <a:solidFill>
                  <a:srgbClr val="212770"/>
                </a:solidFill>
                <a:latin typeface="Arial"/>
                <a:cs typeface="Arial"/>
              </a:rPr>
              <a:t>лы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25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94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к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руглый</a:t>
            </a:r>
            <a:r>
              <a:rPr sz="900" b="1" spc="-4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05" dirty="0">
                <a:solidFill>
                  <a:srgbClr val="212770"/>
                </a:solidFill>
                <a:latin typeface="Arial"/>
                <a:cs typeface="Arial"/>
              </a:rPr>
              <a:t>л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е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с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63330" y="2360167"/>
            <a:ext cx="8521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70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диз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то</a:t>
            </a:r>
            <a:r>
              <a:rPr sz="900" b="1" spc="-105" dirty="0">
                <a:solidFill>
                  <a:srgbClr val="212770"/>
                </a:solidFill>
                <a:latin typeface="Arial"/>
                <a:cs typeface="Arial"/>
              </a:rPr>
              <a:t>пливо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74520" y="2070925"/>
            <a:ext cx="3368675" cy="4010025"/>
            <a:chOff x="1874520" y="2070925"/>
            <a:chExt cx="3368675" cy="4010025"/>
          </a:xfrm>
        </p:grpSpPr>
        <p:sp>
          <p:nvSpPr>
            <p:cNvPr id="24" name="object 24"/>
            <p:cNvSpPr/>
            <p:nvPr/>
          </p:nvSpPr>
          <p:spPr>
            <a:xfrm>
              <a:off x="1874520" y="2098547"/>
              <a:ext cx="3363595" cy="3954779"/>
            </a:xfrm>
            <a:custGeom>
              <a:avLst/>
              <a:gdLst/>
              <a:ahLst/>
              <a:cxnLst/>
              <a:rect l="l" t="t" r="r" b="b"/>
              <a:pathLst>
                <a:path w="3363595" h="3954779">
                  <a:moveTo>
                    <a:pt x="3363468" y="3732276"/>
                  </a:moveTo>
                  <a:lnTo>
                    <a:pt x="3346704" y="3732276"/>
                  </a:lnTo>
                  <a:lnTo>
                    <a:pt x="3346704" y="3954780"/>
                  </a:lnTo>
                  <a:lnTo>
                    <a:pt x="3363468" y="3954780"/>
                  </a:lnTo>
                  <a:lnTo>
                    <a:pt x="3363468" y="3732276"/>
                  </a:lnTo>
                  <a:close/>
                </a:path>
                <a:path w="3363595" h="3954779">
                  <a:moveTo>
                    <a:pt x="3363468" y="3465576"/>
                  </a:moveTo>
                  <a:lnTo>
                    <a:pt x="3361944" y="3465576"/>
                  </a:lnTo>
                  <a:lnTo>
                    <a:pt x="3361944" y="3688080"/>
                  </a:lnTo>
                  <a:lnTo>
                    <a:pt x="3363468" y="3688080"/>
                  </a:lnTo>
                  <a:lnTo>
                    <a:pt x="3363468" y="3465576"/>
                  </a:lnTo>
                  <a:close/>
                </a:path>
                <a:path w="3363595" h="3954779">
                  <a:moveTo>
                    <a:pt x="3363468" y="3198876"/>
                  </a:moveTo>
                  <a:lnTo>
                    <a:pt x="3361944" y="3198876"/>
                  </a:lnTo>
                  <a:lnTo>
                    <a:pt x="3361944" y="3421380"/>
                  </a:lnTo>
                  <a:lnTo>
                    <a:pt x="3363468" y="3421380"/>
                  </a:lnTo>
                  <a:lnTo>
                    <a:pt x="3363468" y="3198876"/>
                  </a:lnTo>
                  <a:close/>
                </a:path>
                <a:path w="3363595" h="3954779">
                  <a:moveTo>
                    <a:pt x="3363468" y="2932176"/>
                  </a:moveTo>
                  <a:lnTo>
                    <a:pt x="3361944" y="2932176"/>
                  </a:lnTo>
                  <a:lnTo>
                    <a:pt x="3361944" y="3154680"/>
                  </a:lnTo>
                  <a:lnTo>
                    <a:pt x="3363468" y="3154680"/>
                  </a:lnTo>
                  <a:lnTo>
                    <a:pt x="3363468" y="2932176"/>
                  </a:lnTo>
                  <a:close/>
                </a:path>
                <a:path w="3363595" h="3954779">
                  <a:moveTo>
                    <a:pt x="3363468" y="2665476"/>
                  </a:moveTo>
                  <a:lnTo>
                    <a:pt x="3354324" y="2665476"/>
                  </a:lnTo>
                  <a:lnTo>
                    <a:pt x="3354324" y="2887980"/>
                  </a:lnTo>
                  <a:lnTo>
                    <a:pt x="3363468" y="2887980"/>
                  </a:lnTo>
                  <a:lnTo>
                    <a:pt x="3363468" y="2665476"/>
                  </a:lnTo>
                  <a:close/>
                </a:path>
                <a:path w="3363595" h="3954779">
                  <a:moveTo>
                    <a:pt x="3363468" y="2398776"/>
                  </a:moveTo>
                  <a:lnTo>
                    <a:pt x="3346704" y="2398776"/>
                  </a:lnTo>
                  <a:lnTo>
                    <a:pt x="3346704" y="2621280"/>
                  </a:lnTo>
                  <a:lnTo>
                    <a:pt x="3363468" y="2621280"/>
                  </a:lnTo>
                  <a:lnTo>
                    <a:pt x="3363468" y="2398776"/>
                  </a:lnTo>
                  <a:close/>
                </a:path>
                <a:path w="3363595" h="3954779">
                  <a:moveTo>
                    <a:pt x="3363468" y="2133600"/>
                  </a:moveTo>
                  <a:lnTo>
                    <a:pt x="3342132" y="2133600"/>
                  </a:lnTo>
                  <a:lnTo>
                    <a:pt x="3342132" y="2354580"/>
                  </a:lnTo>
                  <a:lnTo>
                    <a:pt x="3363468" y="2354580"/>
                  </a:lnTo>
                  <a:lnTo>
                    <a:pt x="3363468" y="2133600"/>
                  </a:lnTo>
                  <a:close/>
                </a:path>
                <a:path w="3363595" h="3954779">
                  <a:moveTo>
                    <a:pt x="3363468" y="1866900"/>
                  </a:moveTo>
                  <a:lnTo>
                    <a:pt x="3342132" y="1866900"/>
                  </a:lnTo>
                  <a:lnTo>
                    <a:pt x="3342132" y="2087880"/>
                  </a:lnTo>
                  <a:lnTo>
                    <a:pt x="3363468" y="2087880"/>
                  </a:lnTo>
                  <a:lnTo>
                    <a:pt x="3363468" y="1866900"/>
                  </a:lnTo>
                  <a:close/>
                </a:path>
                <a:path w="3363595" h="3954779">
                  <a:moveTo>
                    <a:pt x="3363468" y="1600200"/>
                  </a:moveTo>
                  <a:lnTo>
                    <a:pt x="3313176" y="1600200"/>
                  </a:lnTo>
                  <a:lnTo>
                    <a:pt x="3313176" y="1821180"/>
                  </a:lnTo>
                  <a:lnTo>
                    <a:pt x="3363468" y="1821180"/>
                  </a:lnTo>
                  <a:lnTo>
                    <a:pt x="3363468" y="1600200"/>
                  </a:lnTo>
                  <a:close/>
                </a:path>
                <a:path w="3363595" h="3954779">
                  <a:moveTo>
                    <a:pt x="3363468" y="1333500"/>
                  </a:moveTo>
                  <a:lnTo>
                    <a:pt x="3304032" y="1333500"/>
                  </a:lnTo>
                  <a:lnTo>
                    <a:pt x="3304032" y="1554480"/>
                  </a:lnTo>
                  <a:lnTo>
                    <a:pt x="3363468" y="1554480"/>
                  </a:lnTo>
                  <a:lnTo>
                    <a:pt x="3363468" y="1333500"/>
                  </a:lnTo>
                  <a:close/>
                </a:path>
                <a:path w="3363595" h="3954779">
                  <a:moveTo>
                    <a:pt x="3363468" y="1066800"/>
                  </a:moveTo>
                  <a:lnTo>
                    <a:pt x="3279648" y="1066800"/>
                  </a:lnTo>
                  <a:lnTo>
                    <a:pt x="3279648" y="1289304"/>
                  </a:lnTo>
                  <a:lnTo>
                    <a:pt x="3363468" y="1289304"/>
                  </a:lnTo>
                  <a:lnTo>
                    <a:pt x="3363468" y="1066800"/>
                  </a:lnTo>
                  <a:close/>
                </a:path>
                <a:path w="3363595" h="3954779">
                  <a:moveTo>
                    <a:pt x="3363468" y="800100"/>
                  </a:moveTo>
                  <a:lnTo>
                    <a:pt x="3252216" y="800100"/>
                  </a:lnTo>
                  <a:lnTo>
                    <a:pt x="3252216" y="1022604"/>
                  </a:lnTo>
                  <a:lnTo>
                    <a:pt x="3363468" y="1022604"/>
                  </a:lnTo>
                  <a:lnTo>
                    <a:pt x="3363468" y="800100"/>
                  </a:lnTo>
                  <a:close/>
                </a:path>
                <a:path w="3363595" h="3954779">
                  <a:moveTo>
                    <a:pt x="3363468" y="533400"/>
                  </a:moveTo>
                  <a:lnTo>
                    <a:pt x="3136392" y="533400"/>
                  </a:lnTo>
                  <a:lnTo>
                    <a:pt x="3136392" y="755904"/>
                  </a:lnTo>
                  <a:lnTo>
                    <a:pt x="3363468" y="755904"/>
                  </a:lnTo>
                  <a:lnTo>
                    <a:pt x="3363468" y="533400"/>
                  </a:lnTo>
                  <a:close/>
                </a:path>
                <a:path w="3363595" h="3954779">
                  <a:moveTo>
                    <a:pt x="3363468" y="266700"/>
                  </a:moveTo>
                  <a:lnTo>
                    <a:pt x="2257044" y="266700"/>
                  </a:lnTo>
                  <a:lnTo>
                    <a:pt x="2257044" y="489204"/>
                  </a:lnTo>
                  <a:lnTo>
                    <a:pt x="3363468" y="489204"/>
                  </a:lnTo>
                  <a:lnTo>
                    <a:pt x="3363468" y="266700"/>
                  </a:lnTo>
                  <a:close/>
                </a:path>
                <a:path w="3363595" h="3954779">
                  <a:moveTo>
                    <a:pt x="3363468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3363468" y="222504"/>
                  </a:lnTo>
                  <a:lnTo>
                    <a:pt x="3363468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37988" y="2075688"/>
              <a:ext cx="0" cy="4000500"/>
            </a:xfrm>
            <a:custGeom>
              <a:avLst/>
              <a:gdLst/>
              <a:ahLst/>
              <a:cxnLst/>
              <a:rect l="l" t="t" r="r" b="b"/>
              <a:pathLst>
                <a:path h="4000500">
                  <a:moveTo>
                    <a:pt x="0" y="0"/>
                  </a:moveTo>
                  <a:lnTo>
                    <a:pt x="0" y="400050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51558" y="2124202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7</a:t>
            </a:r>
            <a:r>
              <a:rPr sz="9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324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603" y="2390902"/>
            <a:ext cx="801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r>
              <a:rPr sz="9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410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67834" y="2657602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493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82641" y="2924302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242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09565" y="3190443"/>
            <a:ext cx="180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184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34203" y="3457447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131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43602" y="3724147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110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24754" y="3990847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47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25390" y="4257547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45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28946" y="4524247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37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36946" y="4790947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95747" y="5057647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97907" y="5324347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97907" y="5591047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3410" y="2679954"/>
            <a:ext cx="5067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0" dirty="0">
                <a:solidFill>
                  <a:srgbClr val="009A47"/>
                </a:solidFill>
                <a:latin typeface="Arial"/>
                <a:cs typeface="Arial"/>
              </a:rPr>
              <a:t>Л</a:t>
            </a:r>
            <a:r>
              <a:rPr sz="800" b="1" spc="-110" dirty="0">
                <a:solidFill>
                  <a:srgbClr val="009A47"/>
                </a:solidFill>
                <a:latin typeface="Arial"/>
                <a:cs typeface="Arial"/>
              </a:rPr>
              <a:t>О</a:t>
            </a:r>
            <a:r>
              <a:rPr sz="800" b="1" spc="-120" dirty="0">
                <a:solidFill>
                  <a:srgbClr val="009A47"/>
                </a:solidFill>
                <a:latin typeface="Arial"/>
                <a:cs typeface="Arial"/>
              </a:rPr>
              <a:t>М</a:t>
            </a:r>
            <a:r>
              <a:rPr sz="800" b="1" spc="-50" dirty="0">
                <a:solidFill>
                  <a:srgbClr val="009A47"/>
                </a:solidFill>
                <a:latin typeface="Arial"/>
                <a:cs typeface="Arial"/>
              </a:rPr>
              <a:t>:</a:t>
            </a:r>
            <a:r>
              <a:rPr sz="800" b="1" spc="-6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800" b="1" spc="-80" dirty="0">
                <a:solidFill>
                  <a:srgbClr val="009A47"/>
                </a:solidFill>
                <a:latin typeface="Arial"/>
                <a:cs typeface="Arial"/>
              </a:rPr>
              <a:t>100</a:t>
            </a:r>
            <a:r>
              <a:rPr sz="800" b="1" spc="-5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800" b="1" spc="-130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28564" y="2077339"/>
            <a:ext cx="1551305" cy="39592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860" marR="15875" algn="ctr">
              <a:lnSpc>
                <a:spcPct val="79000"/>
              </a:lnSpc>
              <a:spcBef>
                <a:spcPts val="370"/>
              </a:spcBef>
            </a:pPr>
            <a:r>
              <a:rPr sz="1050" spc="-95" dirty="0">
                <a:solidFill>
                  <a:srgbClr val="009A47"/>
                </a:solidFill>
                <a:latin typeface="Microsoft Sans Serif"/>
                <a:cs typeface="Microsoft Sans Serif"/>
              </a:rPr>
              <a:t>г</a:t>
            </a:r>
            <a:r>
              <a:rPr sz="105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аз</a:t>
            </a:r>
            <a:r>
              <a:rPr sz="1050" spc="-140" dirty="0">
                <a:solidFill>
                  <a:srgbClr val="009A47"/>
                </a:solidFill>
                <a:latin typeface="Microsoft Sans Serif"/>
                <a:cs typeface="Microsoft Sans Serif"/>
              </a:rPr>
              <a:t>ы</a:t>
            </a:r>
            <a:r>
              <a:rPr sz="1050" spc="-5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050" spc="-95" dirty="0">
                <a:solidFill>
                  <a:srgbClr val="009A47"/>
                </a:solidFill>
                <a:latin typeface="Microsoft Sans Serif"/>
                <a:cs typeface="Microsoft Sans Serif"/>
              </a:rPr>
              <a:t>э</a:t>
            </a:r>
            <a:r>
              <a:rPr sz="1050" spc="-100" dirty="0">
                <a:solidFill>
                  <a:srgbClr val="009A47"/>
                </a:solidFill>
                <a:latin typeface="Microsoft Sans Serif"/>
                <a:cs typeface="Microsoft Sans Serif"/>
              </a:rPr>
              <a:t>н</a:t>
            </a:r>
            <a:r>
              <a:rPr sz="1050" spc="-114" dirty="0">
                <a:solidFill>
                  <a:srgbClr val="009A47"/>
                </a:solidFill>
                <a:latin typeface="Microsoft Sans Serif"/>
                <a:cs typeface="Microsoft Sans Serif"/>
              </a:rPr>
              <a:t>ер</a:t>
            </a:r>
            <a:r>
              <a:rPr sz="105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г</a:t>
            </a:r>
            <a:r>
              <a:rPr sz="1050" spc="-100" dirty="0">
                <a:solidFill>
                  <a:srgbClr val="009A47"/>
                </a:solidFill>
                <a:latin typeface="Microsoft Sans Serif"/>
                <a:cs typeface="Microsoft Sans Serif"/>
              </a:rPr>
              <a:t>ет</a:t>
            </a:r>
            <a:r>
              <a:rPr sz="1050" spc="-114" dirty="0">
                <a:solidFill>
                  <a:srgbClr val="009A47"/>
                </a:solidFill>
                <a:latin typeface="Microsoft Sans Serif"/>
                <a:cs typeface="Microsoft Sans Serif"/>
              </a:rPr>
              <a:t>и</a:t>
            </a:r>
            <a:r>
              <a:rPr sz="105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ч</a:t>
            </a:r>
            <a:r>
              <a:rPr sz="1050" spc="-125" dirty="0">
                <a:solidFill>
                  <a:srgbClr val="009A47"/>
                </a:solidFill>
                <a:latin typeface="Microsoft Sans Serif"/>
                <a:cs typeface="Microsoft Sans Serif"/>
              </a:rPr>
              <a:t>ес</a:t>
            </a:r>
            <a:r>
              <a:rPr sz="105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к</a:t>
            </a:r>
            <a:r>
              <a:rPr sz="105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ие</a:t>
            </a:r>
            <a:r>
              <a:rPr sz="1050" spc="-55" dirty="0">
                <a:solidFill>
                  <a:srgbClr val="009A47"/>
                </a:solidFill>
                <a:latin typeface="Microsoft Sans Serif"/>
                <a:cs typeface="Microsoft Sans Serif"/>
              </a:rPr>
              <a:t>,</a:t>
            </a:r>
            <a:r>
              <a:rPr sz="1050" spc="-80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05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тем</a:t>
            </a:r>
            <a:r>
              <a:rPr sz="105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ны</a:t>
            </a:r>
            <a:r>
              <a:rPr sz="105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е  </a:t>
            </a:r>
            <a:r>
              <a:rPr sz="1050" spc="-114" dirty="0">
                <a:solidFill>
                  <a:srgbClr val="009A47"/>
                </a:solidFill>
                <a:latin typeface="Microsoft Sans Serif"/>
                <a:cs typeface="Microsoft Sans Serif"/>
              </a:rPr>
              <a:t>нефтепродукты</a:t>
            </a:r>
            <a:endParaRPr sz="10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050" spc="-105" dirty="0">
                <a:solidFill>
                  <a:srgbClr val="009A47"/>
                </a:solidFill>
                <a:latin typeface="Microsoft Sans Serif"/>
                <a:cs typeface="Microsoft Sans Serif"/>
              </a:rPr>
              <a:t>не</a:t>
            </a:r>
            <a:r>
              <a:rPr sz="1050" spc="-160" dirty="0">
                <a:solidFill>
                  <a:srgbClr val="009A47"/>
                </a:solidFill>
                <a:latin typeface="Microsoft Sans Serif"/>
                <a:cs typeface="Microsoft Sans Serif"/>
              </a:rPr>
              <a:t>ф</a:t>
            </a:r>
            <a:r>
              <a:rPr sz="105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тепроду</a:t>
            </a:r>
            <a:r>
              <a:rPr sz="1050" spc="-160" dirty="0">
                <a:solidFill>
                  <a:srgbClr val="009A47"/>
                </a:solidFill>
                <a:latin typeface="Microsoft Sans Serif"/>
                <a:cs typeface="Microsoft Sans Serif"/>
              </a:rPr>
              <a:t>к</a:t>
            </a:r>
            <a:r>
              <a:rPr sz="1050" spc="-85" dirty="0">
                <a:solidFill>
                  <a:srgbClr val="009A47"/>
                </a:solidFill>
                <a:latin typeface="Microsoft Sans Serif"/>
                <a:cs typeface="Microsoft Sans Serif"/>
              </a:rPr>
              <a:t>т</a:t>
            </a:r>
            <a:r>
              <a:rPr sz="1050" spc="-120" dirty="0">
                <a:solidFill>
                  <a:srgbClr val="009A47"/>
                </a:solidFill>
                <a:latin typeface="Microsoft Sans Serif"/>
                <a:cs typeface="Microsoft Sans Serif"/>
              </a:rPr>
              <a:t>ы</a:t>
            </a:r>
            <a:r>
              <a:rPr sz="1050" spc="-7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009A47"/>
                </a:solidFill>
                <a:latin typeface="Microsoft Sans Serif"/>
                <a:cs typeface="Microsoft Sans Serif"/>
              </a:rPr>
              <a:t>с</a:t>
            </a:r>
            <a:r>
              <a:rPr sz="105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в</a:t>
            </a:r>
            <a:r>
              <a:rPr sz="1050" spc="-105" dirty="0">
                <a:solidFill>
                  <a:srgbClr val="009A47"/>
                </a:solidFill>
                <a:latin typeface="Microsoft Sans Serif"/>
                <a:cs typeface="Microsoft Sans Serif"/>
              </a:rPr>
              <a:t>етлые</a:t>
            </a:r>
            <a:endParaRPr sz="1050">
              <a:latin typeface="Microsoft Sans Serif"/>
              <a:cs typeface="Microsoft Sans Serif"/>
            </a:endParaRPr>
          </a:p>
          <a:p>
            <a:pPr marL="85725" marR="77470" indent="1270" algn="ctr">
              <a:lnSpc>
                <a:spcPct val="142900"/>
              </a:lnSpc>
              <a:spcBef>
                <a:spcPts val="110"/>
              </a:spcBef>
            </a:pPr>
            <a:r>
              <a:rPr sz="1050" spc="-150" dirty="0">
                <a:solidFill>
                  <a:srgbClr val="009A47"/>
                </a:solidFill>
                <a:latin typeface="Microsoft Sans Serif"/>
                <a:cs typeface="Microsoft Sans Serif"/>
              </a:rPr>
              <a:t>м</a:t>
            </a:r>
            <a:r>
              <a:rPr sz="1050" spc="-105" dirty="0">
                <a:solidFill>
                  <a:srgbClr val="009A47"/>
                </a:solidFill>
                <a:latin typeface="Microsoft Sans Serif"/>
                <a:cs typeface="Microsoft Sans Serif"/>
              </a:rPr>
              <a:t>еталлы</a:t>
            </a:r>
            <a:r>
              <a:rPr sz="1050" spc="-75" dirty="0">
                <a:solidFill>
                  <a:srgbClr val="009A47"/>
                </a:solidFill>
                <a:latin typeface="Microsoft Sans Serif"/>
                <a:cs typeface="Microsoft Sans Serif"/>
              </a:rPr>
              <a:t> </a:t>
            </a:r>
            <a:r>
              <a:rPr sz="1050" spc="-110" dirty="0">
                <a:solidFill>
                  <a:srgbClr val="009A47"/>
                </a:solidFill>
                <a:latin typeface="Microsoft Sans Serif"/>
                <a:cs typeface="Microsoft Sans Serif"/>
              </a:rPr>
              <a:t>ч</a:t>
            </a:r>
            <a:r>
              <a:rPr sz="1050" spc="-105" dirty="0">
                <a:solidFill>
                  <a:srgbClr val="009A47"/>
                </a:solidFill>
                <a:latin typeface="Microsoft Sans Serif"/>
                <a:cs typeface="Microsoft Sans Serif"/>
              </a:rPr>
              <a:t>ерн</a:t>
            </a:r>
            <a:r>
              <a:rPr sz="1050" spc="-130" dirty="0">
                <a:solidFill>
                  <a:srgbClr val="009A47"/>
                </a:solidFill>
                <a:latin typeface="Microsoft Sans Serif"/>
                <a:cs typeface="Microsoft Sans Serif"/>
              </a:rPr>
              <a:t>ы</a:t>
            </a:r>
            <a:r>
              <a:rPr sz="1050" spc="-70" dirty="0">
                <a:solidFill>
                  <a:srgbClr val="009A47"/>
                </a:solidFill>
                <a:latin typeface="Microsoft Sans Serif"/>
                <a:cs typeface="Microsoft Sans Serif"/>
              </a:rPr>
              <a:t>е  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дук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ц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05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ле</a:t>
            </a:r>
            <a:r>
              <a:rPr sz="105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оп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ль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05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0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endParaRPr sz="1050">
              <a:latin typeface="Microsoft Sans Serif"/>
              <a:cs typeface="Microsoft Sans Serif"/>
            </a:endParaRPr>
          </a:p>
          <a:p>
            <a:pPr marL="1270" algn="ctr">
              <a:lnSpc>
                <a:spcPts val="994"/>
              </a:lnSpc>
            </a:pPr>
            <a:r>
              <a:rPr sz="1050" spc="-165" dirty="0">
                <a:solidFill>
                  <a:srgbClr val="585858"/>
                </a:solidFill>
                <a:latin typeface="Microsoft Sans Serif"/>
                <a:cs typeface="Microsoft Sans Serif"/>
              </a:rPr>
              <a:t>ф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анерно</a:t>
            </a:r>
            <a:r>
              <a:rPr sz="105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05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пр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из</a:t>
            </a:r>
            <a:r>
              <a:rPr sz="105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05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ва</a:t>
            </a:r>
            <a:endParaRPr sz="105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  <a:spcBef>
                <a:spcPts val="335"/>
              </a:spcBef>
            </a:pP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ле</a:t>
            </a:r>
            <a:r>
              <a:rPr sz="105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омате</a:t>
            </a:r>
            <a:r>
              <a:rPr sz="105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05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ру</a:t>
            </a:r>
            <a:r>
              <a:rPr sz="105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лые</a:t>
            </a:r>
            <a:endParaRPr sz="1050">
              <a:latin typeface="Microsoft Sans Serif"/>
              <a:cs typeface="Microsoft Sans Serif"/>
            </a:endParaRPr>
          </a:p>
          <a:p>
            <a:pPr marL="111760" marR="102235" indent="-1270" algn="ctr">
              <a:lnSpc>
                <a:spcPct val="159000"/>
              </a:lnSpc>
            </a:pPr>
            <a:r>
              <a:rPr sz="105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про</a:t>
            </a:r>
            <a:r>
              <a:rPr sz="1050" spc="-150" dirty="0">
                <a:solidFill>
                  <a:srgbClr val="212770"/>
                </a:solidFill>
                <a:latin typeface="Microsoft Sans Serif"/>
                <a:cs typeface="Microsoft Sans Serif"/>
              </a:rPr>
              <a:t>к</a:t>
            </a:r>
            <a:r>
              <a:rPr sz="105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а</a:t>
            </a:r>
            <a:r>
              <a:rPr sz="1050" spc="-85" dirty="0">
                <a:solidFill>
                  <a:srgbClr val="212770"/>
                </a:solidFill>
                <a:latin typeface="Microsoft Sans Serif"/>
                <a:cs typeface="Microsoft Sans Serif"/>
              </a:rPr>
              <a:t>т</a:t>
            </a:r>
            <a:r>
              <a:rPr sz="1050" spc="-6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05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ч</a:t>
            </a:r>
            <a:r>
              <a:rPr sz="1050" spc="-114" dirty="0">
                <a:solidFill>
                  <a:srgbClr val="212770"/>
                </a:solidFill>
                <a:latin typeface="Microsoft Sans Serif"/>
                <a:cs typeface="Microsoft Sans Serif"/>
              </a:rPr>
              <a:t>ерны</a:t>
            </a:r>
            <a:r>
              <a:rPr sz="105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х </a:t>
            </a:r>
            <a:r>
              <a:rPr sz="105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05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етал</a:t>
            </a:r>
            <a:r>
              <a:rPr sz="105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лов  </a:t>
            </a:r>
            <a:r>
              <a:rPr sz="105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05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атер</a:t>
            </a:r>
            <a:r>
              <a:rPr sz="105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050" spc="-100" dirty="0">
                <a:solidFill>
                  <a:srgbClr val="212770"/>
                </a:solidFill>
                <a:latin typeface="Microsoft Sans Serif"/>
                <a:cs typeface="Microsoft Sans Serif"/>
              </a:rPr>
              <a:t>ал</a:t>
            </a:r>
            <a:r>
              <a:rPr sz="105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050" spc="-75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05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строительн</a:t>
            </a:r>
            <a:r>
              <a:rPr sz="105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ы</a:t>
            </a:r>
            <a:r>
              <a:rPr sz="105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endParaRPr sz="10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935"/>
              </a:spcBef>
            </a:pP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здел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05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05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др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вес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ны</a:t>
            </a:r>
            <a:endParaRPr sz="1050">
              <a:latin typeface="Microsoft Sans Serif"/>
              <a:cs typeface="Microsoft Sans Serif"/>
            </a:endParaRPr>
          </a:p>
          <a:p>
            <a:pPr marL="228600" marR="220979" algn="ctr">
              <a:lnSpc>
                <a:spcPct val="79000"/>
              </a:lnSpc>
              <a:spcBef>
                <a:spcPts val="805"/>
              </a:spcBef>
            </a:pPr>
            <a:r>
              <a:rPr sz="1050" spc="-15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атер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05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стено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вы</a:t>
            </a:r>
            <a:r>
              <a:rPr sz="105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е  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кровельные</a:t>
            </a:r>
            <a:endParaRPr sz="10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50"/>
              </a:spcBef>
            </a:pP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дрова</a:t>
            </a:r>
            <a:r>
              <a:rPr sz="105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105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древ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есина</a:t>
            </a:r>
            <a:r>
              <a:rPr sz="105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то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пли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вная</a:t>
            </a:r>
            <a:endParaRPr sz="1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icrosoft Sans Serif"/>
              <a:cs typeface="Microsoft Sans Serif"/>
            </a:endParaRPr>
          </a:p>
          <a:p>
            <a:pPr marL="262255" marR="5080" indent="-250190">
              <a:lnSpc>
                <a:spcPct val="87100"/>
              </a:lnSpc>
            </a:pP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сре</a:t>
            </a:r>
            <a:r>
              <a:rPr sz="105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дст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05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трансп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орт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ровани</a:t>
            </a:r>
            <a:r>
              <a:rPr sz="105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я,  </a:t>
            </a:r>
            <a:r>
              <a:rPr sz="1050" spc="-150" dirty="0">
                <a:solidFill>
                  <a:srgbClr val="585858"/>
                </a:solidFill>
                <a:latin typeface="Microsoft Sans Serif"/>
                <a:cs typeface="Microsoft Sans Serif"/>
              </a:rPr>
              <a:t>к</a:t>
            </a:r>
            <a:r>
              <a:rPr sz="105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ром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05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ав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томоб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лей  </a:t>
            </a:r>
            <a:r>
              <a:rPr sz="105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сыр</a:t>
            </a:r>
            <a:r>
              <a:rPr sz="1050" spc="-90" dirty="0">
                <a:solidFill>
                  <a:srgbClr val="212770"/>
                </a:solidFill>
                <a:latin typeface="Microsoft Sans Serif"/>
                <a:cs typeface="Microsoft Sans Serif"/>
              </a:rPr>
              <a:t>ь</a:t>
            </a:r>
            <a:r>
              <a:rPr sz="105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r>
              <a:rPr sz="1050" spc="-80" dirty="0">
                <a:solidFill>
                  <a:srgbClr val="212770"/>
                </a:solidFill>
                <a:latin typeface="Microsoft Sans Serif"/>
                <a:cs typeface="Microsoft Sans Serif"/>
              </a:rPr>
              <a:t> </a:t>
            </a:r>
            <a:r>
              <a:rPr sz="1050" spc="-155" dirty="0">
                <a:solidFill>
                  <a:srgbClr val="212770"/>
                </a:solidFill>
                <a:latin typeface="Microsoft Sans Serif"/>
                <a:cs typeface="Microsoft Sans Serif"/>
              </a:rPr>
              <a:t>м</a:t>
            </a:r>
            <a:r>
              <a:rPr sz="105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и</a:t>
            </a:r>
            <a:r>
              <a:rPr sz="105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нера</a:t>
            </a:r>
            <a:r>
              <a:rPr sz="1050" spc="-110" dirty="0">
                <a:solidFill>
                  <a:srgbClr val="212770"/>
                </a:solidFill>
                <a:latin typeface="Microsoft Sans Serif"/>
                <a:cs typeface="Microsoft Sans Serif"/>
              </a:rPr>
              <a:t>л</a:t>
            </a:r>
            <a:r>
              <a:rPr sz="105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ьн</a:t>
            </a:r>
            <a:r>
              <a:rPr sz="1050" spc="-120" dirty="0">
                <a:solidFill>
                  <a:srgbClr val="212770"/>
                </a:solidFill>
                <a:latin typeface="Microsoft Sans Serif"/>
                <a:cs typeface="Microsoft Sans Serif"/>
              </a:rPr>
              <a:t>о</a:t>
            </a:r>
            <a:r>
              <a:rPr sz="1050" spc="-105" dirty="0">
                <a:solidFill>
                  <a:srgbClr val="212770"/>
                </a:solidFill>
                <a:latin typeface="Microsoft Sans Serif"/>
                <a:cs typeface="Microsoft Sans Serif"/>
              </a:rPr>
              <a:t>е</a:t>
            </a:r>
            <a:endParaRPr sz="1050">
              <a:latin typeface="Microsoft Sans Serif"/>
              <a:cs typeface="Microsoft Sans Serif"/>
            </a:endParaRPr>
          </a:p>
          <a:p>
            <a:pPr marL="48895" marR="41275" indent="541020">
              <a:lnSpc>
                <a:spcPct val="126600"/>
              </a:lnSpc>
              <a:spcBef>
                <a:spcPts val="615"/>
              </a:spcBef>
            </a:pP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цемент 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5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атер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иалы</a:t>
            </a:r>
            <a:r>
              <a:rPr sz="105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105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здел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05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строи</a:t>
            </a:r>
            <a:r>
              <a:rPr sz="105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т.</a:t>
            </a:r>
            <a:endParaRPr sz="1050">
              <a:latin typeface="Microsoft Sans Serif"/>
              <a:cs typeface="Microsoft Sans Serif"/>
            </a:endParaRPr>
          </a:p>
          <a:p>
            <a:pPr algn="ctr">
              <a:lnSpc>
                <a:spcPts val="994"/>
              </a:lnSpc>
            </a:pP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</a:t>
            </a:r>
            <a:r>
              <a:rPr sz="105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05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r>
              <a:rPr sz="105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05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05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зв</a:t>
            </a: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одс</a:t>
            </a:r>
            <a:r>
              <a:rPr sz="105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тв</a:t>
            </a:r>
            <a:r>
              <a:rPr sz="105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endParaRPr sz="10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345"/>
              </a:spcBef>
            </a:pPr>
            <a:r>
              <a:rPr sz="105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прочие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52417" y="2092198"/>
            <a:ext cx="1379855" cy="229235"/>
            <a:chOff x="3852417" y="2092198"/>
            <a:chExt cx="1379855" cy="229235"/>
          </a:xfrm>
        </p:grpSpPr>
        <p:sp>
          <p:nvSpPr>
            <p:cNvPr id="43" name="object 43"/>
            <p:cNvSpPr/>
            <p:nvPr/>
          </p:nvSpPr>
          <p:spPr>
            <a:xfrm>
              <a:off x="3858767" y="2098548"/>
              <a:ext cx="1367155" cy="216535"/>
            </a:xfrm>
            <a:custGeom>
              <a:avLst/>
              <a:gdLst/>
              <a:ahLst/>
              <a:cxnLst/>
              <a:rect l="l" t="t" r="r" b="b"/>
              <a:pathLst>
                <a:path w="1367154" h="216535">
                  <a:moveTo>
                    <a:pt x="1367027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367027" y="216408"/>
                  </a:lnTo>
                  <a:lnTo>
                    <a:pt x="1367027" y="0"/>
                  </a:lnTo>
                  <a:close/>
                </a:path>
              </a:pathLst>
            </a:custGeom>
            <a:solidFill>
              <a:srgbClr val="00C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58767" y="2098548"/>
              <a:ext cx="1367155" cy="216535"/>
            </a:xfrm>
            <a:custGeom>
              <a:avLst/>
              <a:gdLst/>
              <a:ahLst/>
              <a:cxnLst/>
              <a:rect l="l" t="t" r="r" b="b"/>
              <a:pathLst>
                <a:path w="1367154" h="216535">
                  <a:moveTo>
                    <a:pt x="0" y="216408"/>
                  </a:moveTo>
                  <a:lnTo>
                    <a:pt x="1367027" y="216408"/>
                  </a:lnTo>
                  <a:lnTo>
                    <a:pt x="1367027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00C6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874520" y="2098548"/>
            <a:ext cx="3363595" cy="2228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097405">
              <a:lnSpc>
                <a:spcPct val="100000"/>
              </a:lnSpc>
              <a:spcBef>
                <a:spcPts val="190"/>
              </a:spcBef>
            </a:pPr>
            <a:r>
              <a:rPr sz="900" b="1" spc="-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900" b="1" spc="-75" dirty="0">
                <a:solidFill>
                  <a:srgbClr val="FFFFFF"/>
                </a:solidFill>
                <a:latin typeface="Arial"/>
                <a:cs typeface="Arial"/>
              </a:rPr>
              <a:t>аз.к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00" b="1" spc="-105" dirty="0">
                <a:solidFill>
                  <a:srgbClr val="FFFFFF"/>
                </a:solidFill>
                <a:latin typeface="Arial"/>
                <a:cs typeface="Arial"/>
              </a:rPr>
              <a:t>нде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нс</a:t>
            </a:r>
            <a:r>
              <a:rPr sz="900" b="1" spc="-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900" b="1" spc="-8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609846" y="2361945"/>
            <a:ext cx="625475" cy="229235"/>
            <a:chOff x="4609846" y="2361945"/>
            <a:chExt cx="625475" cy="229235"/>
          </a:xfrm>
        </p:grpSpPr>
        <p:sp>
          <p:nvSpPr>
            <p:cNvPr id="47" name="object 47"/>
            <p:cNvSpPr/>
            <p:nvPr/>
          </p:nvSpPr>
          <p:spPr>
            <a:xfrm>
              <a:off x="4616196" y="2368295"/>
              <a:ext cx="612775" cy="216535"/>
            </a:xfrm>
            <a:custGeom>
              <a:avLst/>
              <a:gdLst/>
              <a:ahLst/>
              <a:cxnLst/>
              <a:rect l="l" t="t" r="r" b="b"/>
              <a:pathLst>
                <a:path w="612775" h="216535">
                  <a:moveTo>
                    <a:pt x="612648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612648" y="216408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00C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16196" y="2368295"/>
              <a:ext cx="612775" cy="216535"/>
            </a:xfrm>
            <a:custGeom>
              <a:avLst/>
              <a:gdLst/>
              <a:ahLst/>
              <a:cxnLst/>
              <a:rect l="l" t="t" r="r" b="b"/>
              <a:pathLst>
                <a:path w="612775" h="216535">
                  <a:moveTo>
                    <a:pt x="0" y="216408"/>
                  </a:moveTo>
                  <a:lnTo>
                    <a:pt x="612648" y="216408"/>
                  </a:lnTo>
                  <a:lnTo>
                    <a:pt x="612648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00C6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131564" y="2365248"/>
            <a:ext cx="1106805" cy="2228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305"/>
              </a:spcBef>
            </a:pP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бен</a:t>
            </a:r>
            <a:r>
              <a:rPr sz="900" b="1" spc="-85" dirty="0">
                <a:solidFill>
                  <a:srgbClr val="FFFFFF"/>
                </a:solidFill>
                <a:latin typeface="Arial"/>
                <a:cs typeface="Arial"/>
              </a:rPr>
              <a:t>зин:</a:t>
            </a:r>
            <a:r>
              <a:rPr sz="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900" b="1" spc="-9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89505" y="2927730"/>
            <a:ext cx="10598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0" dirty="0">
                <a:solidFill>
                  <a:srgbClr val="009A47"/>
                </a:solidFill>
                <a:latin typeface="Arial"/>
                <a:cs typeface="Arial"/>
              </a:rPr>
              <a:t>пил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о</a:t>
            </a:r>
            <a:r>
              <a:rPr sz="900" b="1" spc="-120" dirty="0">
                <a:solidFill>
                  <a:srgbClr val="009A47"/>
                </a:solidFill>
                <a:latin typeface="Arial"/>
                <a:cs typeface="Arial"/>
              </a:rPr>
              <a:t>м</a:t>
            </a:r>
            <a:r>
              <a:rPr sz="900" b="1" spc="-90" dirty="0">
                <a:solidFill>
                  <a:srgbClr val="009A47"/>
                </a:solidFill>
                <a:latin typeface="Arial"/>
                <a:cs typeface="Arial"/>
              </a:rPr>
              <a:t>а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т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ери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а</a:t>
            </a:r>
            <a:r>
              <a:rPr sz="900" b="1" spc="-110" dirty="0">
                <a:solidFill>
                  <a:srgbClr val="009A47"/>
                </a:solidFill>
                <a:latin typeface="Arial"/>
                <a:cs typeface="Arial"/>
              </a:rPr>
              <a:t>л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ы:</a:t>
            </a:r>
            <a:r>
              <a:rPr sz="900" b="1" spc="-3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97</a:t>
            </a:r>
            <a:r>
              <a:rPr sz="900" b="1" spc="-5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89505" y="3194430"/>
            <a:ext cx="884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к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р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углый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л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е</a:t>
            </a:r>
            <a:r>
              <a:rPr sz="900" b="1" spc="-75" dirty="0">
                <a:solidFill>
                  <a:srgbClr val="009A47"/>
                </a:solidFill>
                <a:latin typeface="Arial"/>
                <a:cs typeface="Arial"/>
              </a:rPr>
              <a:t>с:</a:t>
            </a:r>
            <a:r>
              <a:rPr sz="900" b="1" spc="-3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59</a:t>
            </a:r>
            <a:r>
              <a:rPr sz="900" b="1" spc="-5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83410" y="3492754"/>
            <a:ext cx="593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009A47"/>
                </a:solidFill>
                <a:latin typeface="Arial"/>
                <a:cs typeface="Arial"/>
              </a:rPr>
              <a:t>тру</a:t>
            </a: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б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ы:</a:t>
            </a:r>
            <a:r>
              <a:rPr sz="900" b="1" spc="-5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6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9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83410" y="3788409"/>
            <a:ext cx="651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0" dirty="0">
                <a:solidFill>
                  <a:srgbClr val="009A47"/>
                </a:solidFill>
                <a:latin typeface="Arial"/>
                <a:cs typeface="Arial"/>
              </a:rPr>
              <a:t>щеб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е</a:t>
            </a: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нь</a:t>
            </a:r>
            <a:r>
              <a:rPr sz="900" b="1" spc="-55" dirty="0">
                <a:solidFill>
                  <a:srgbClr val="009A47"/>
                </a:solidFill>
                <a:latin typeface="Arial"/>
                <a:cs typeface="Arial"/>
              </a:rPr>
              <a:t>: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99</a:t>
            </a:r>
            <a:r>
              <a:rPr sz="900" b="1" spc="-5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89505" y="4061282"/>
            <a:ext cx="4997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009A47"/>
                </a:solidFill>
                <a:latin typeface="Arial"/>
                <a:cs typeface="Arial"/>
              </a:rPr>
              <a:t>Д</a:t>
            </a:r>
            <a:r>
              <a:rPr sz="900" b="1" spc="-130" dirty="0">
                <a:solidFill>
                  <a:srgbClr val="009A47"/>
                </a:solidFill>
                <a:latin typeface="Arial"/>
                <a:cs typeface="Arial"/>
              </a:rPr>
              <a:t>С</a:t>
            </a:r>
            <a:r>
              <a:rPr sz="900" b="1" spc="-125" dirty="0">
                <a:solidFill>
                  <a:srgbClr val="009A47"/>
                </a:solidFill>
                <a:latin typeface="Arial"/>
                <a:cs typeface="Arial"/>
              </a:rPr>
              <a:t>П</a:t>
            </a:r>
            <a:r>
              <a:rPr sz="900" b="1" spc="-55" dirty="0">
                <a:solidFill>
                  <a:srgbClr val="009A47"/>
                </a:solidFill>
                <a:latin typeface="Arial"/>
                <a:cs typeface="Arial"/>
              </a:rPr>
              <a:t>:</a:t>
            </a:r>
            <a:r>
              <a:rPr sz="900" b="1" spc="-3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7</a:t>
            </a:r>
            <a:r>
              <a:rPr sz="900" b="1" spc="-90" dirty="0">
                <a:solidFill>
                  <a:srgbClr val="009A47"/>
                </a:solidFill>
                <a:latin typeface="Arial"/>
                <a:cs typeface="Arial"/>
              </a:rPr>
              <a:t>5</a:t>
            </a:r>
            <a:r>
              <a:rPr sz="900" b="1" spc="-5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89505" y="4309364"/>
            <a:ext cx="1114425" cy="41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плит</a:t>
            </a:r>
            <a:r>
              <a:rPr sz="900" b="1" spc="-135" dirty="0">
                <a:solidFill>
                  <a:srgbClr val="009A47"/>
                </a:solidFill>
                <a:latin typeface="Arial"/>
                <a:cs typeface="Arial"/>
              </a:rPr>
              <a:t>ы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50" dirty="0">
                <a:solidFill>
                  <a:srgbClr val="009A47"/>
                </a:solidFill>
                <a:latin typeface="Arial"/>
                <a:cs typeface="Arial"/>
              </a:rPr>
              <a:t>Ж</a:t>
            </a:r>
            <a:r>
              <a:rPr sz="900" b="1" spc="-125" dirty="0">
                <a:solidFill>
                  <a:srgbClr val="009A47"/>
                </a:solidFill>
                <a:latin typeface="Arial"/>
                <a:cs typeface="Arial"/>
              </a:rPr>
              <a:t>БИ</a:t>
            </a:r>
            <a:r>
              <a:rPr sz="900" b="1" spc="-55" dirty="0">
                <a:solidFill>
                  <a:srgbClr val="009A47"/>
                </a:solidFill>
                <a:latin typeface="Arial"/>
                <a:cs typeface="Arial"/>
              </a:rPr>
              <a:t>:</a:t>
            </a:r>
            <a:r>
              <a:rPr sz="900" b="1" spc="-6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75</a:t>
            </a:r>
            <a:r>
              <a:rPr sz="900" b="1" spc="-5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900" b="1" spc="-114" dirty="0">
                <a:solidFill>
                  <a:srgbClr val="009A47"/>
                </a:solidFill>
                <a:latin typeface="Arial"/>
                <a:cs typeface="Arial"/>
              </a:rPr>
              <a:t>ще</a:t>
            </a: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п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а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к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ро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вельная:</a:t>
            </a:r>
            <a:r>
              <a:rPr sz="900" b="1" spc="-5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9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9</a:t>
            </a:r>
            <a:r>
              <a:rPr sz="900" b="1" spc="-5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89505" y="4833366"/>
            <a:ext cx="86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к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о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нт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ейнер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ы: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99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89505" y="5099761"/>
            <a:ext cx="154432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у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т</a:t>
            </a: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яж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е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ли</a:t>
            </a:r>
            <a:r>
              <a:rPr sz="900" b="1" spc="-90" dirty="0">
                <a:solidFill>
                  <a:srgbClr val="009A47"/>
                </a:solidFill>
                <a:latin typeface="Arial"/>
                <a:cs typeface="Arial"/>
              </a:rPr>
              <a:t>те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ли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д</a:t>
            </a:r>
            <a:r>
              <a:rPr sz="900" b="1" spc="-110" dirty="0">
                <a:solidFill>
                  <a:srgbClr val="009A47"/>
                </a:solidFill>
                <a:latin typeface="Arial"/>
                <a:cs typeface="Arial"/>
              </a:rPr>
              <a:t>л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я</a:t>
            </a:r>
            <a:r>
              <a:rPr sz="900" b="1" spc="-4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буро</a:t>
            </a:r>
            <a:r>
              <a:rPr sz="900" b="1" spc="-110" dirty="0">
                <a:solidFill>
                  <a:srgbClr val="009A47"/>
                </a:solidFill>
                <a:latin typeface="Arial"/>
                <a:cs typeface="Arial"/>
              </a:rPr>
              <a:t>вы</a:t>
            </a:r>
            <a:r>
              <a:rPr sz="900" b="1" spc="-90" dirty="0">
                <a:solidFill>
                  <a:srgbClr val="009A47"/>
                </a:solidFill>
                <a:latin typeface="Arial"/>
                <a:cs typeface="Arial"/>
              </a:rPr>
              <a:t>х</a:t>
            </a:r>
            <a:r>
              <a:rPr sz="900" b="1" spc="-55" dirty="0">
                <a:solidFill>
                  <a:srgbClr val="009A47"/>
                </a:solidFill>
                <a:latin typeface="Arial"/>
                <a:cs typeface="Arial"/>
              </a:rPr>
              <a:t>:</a:t>
            </a:r>
            <a:r>
              <a:rPr sz="900" b="1" spc="-6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6</a:t>
            </a:r>
            <a:r>
              <a:rPr sz="900" b="1" spc="-90" dirty="0">
                <a:solidFill>
                  <a:srgbClr val="009A47"/>
                </a:solidFill>
                <a:latin typeface="Arial"/>
                <a:cs typeface="Arial"/>
              </a:rPr>
              <a:t>0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цем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е</a:t>
            </a: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н</a:t>
            </a:r>
            <a:r>
              <a:rPr sz="900" b="1" spc="-70" dirty="0">
                <a:solidFill>
                  <a:srgbClr val="009A47"/>
                </a:solidFill>
                <a:latin typeface="Arial"/>
                <a:cs typeface="Arial"/>
              </a:rPr>
              <a:t>т:</a:t>
            </a:r>
            <a:r>
              <a:rPr sz="900" b="1" spc="-4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1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0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0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89505" y="5595620"/>
            <a:ext cx="1510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п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ро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чие</a:t>
            </a:r>
            <a:r>
              <a:rPr sz="900" b="1" spc="-7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009A47"/>
                </a:solidFill>
                <a:latin typeface="Arial"/>
                <a:cs typeface="Arial"/>
              </a:rPr>
              <a:t>с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т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ро</a:t>
            </a:r>
            <a:r>
              <a:rPr sz="900" b="1" spc="-105" dirty="0">
                <a:solidFill>
                  <a:srgbClr val="009A47"/>
                </a:solidFill>
                <a:latin typeface="Arial"/>
                <a:cs typeface="Arial"/>
              </a:rPr>
              <a:t>й</a:t>
            </a:r>
            <a:r>
              <a:rPr sz="900" b="1" spc="-120" dirty="0">
                <a:solidFill>
                  <a:srgbClr val="009A47"/>
                </a:solidFill>
                <a:latin typeface="Arial"/>
                <a:cs typeface="Arial"/>
              </a:rPr>
              <a:t>м</a:t>
            </a:r>
            <a:r>
              <a:rPr sz="900" b="1" spc="-90" dirty="0">
                <a:solidFill>
                  <a:srgbClr val="009A47"/>
                </a:solidFill>
                <a:latin typeface="Arial"/>
                <a:cs typeface="Arial"/>
              </a:rPr>
              <a:t>а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т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ери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а</a:t>
            </a:r>
            <a:r>
              <a:rPr sz="900" b="1" spc="-110" dirty="0">
                <a:solidFill>
                  <a:srgbClr val="009A47"/>
                </a:solidFill>
                <a:latin typeface="Arial"/>
                <a:cs typeface="Arial"/>
              </a:rPr>
              <a:t>л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ы: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1</a:t>
            </a:r>
            <a:r>
              <a:rPr sz="900" b="1" spc="-100" dirty="0">
                <a:solidFill>
                  <a:srgbClr val="009A47"/>
                </a:solidFill>
                <a:latin typeface="Arial"/>
                <a:cs typeface="Arial"/>
              </a:rPr>
              <a:t>0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0</a:t>
            </a:r>
            <a:r>
              <a:rPr sz="900" b="1" spc="-4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63269" y="5862320"/>
            <a:ext cx="425704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8530">
              <a:lnSpc>
                <a:spcPct val="100000"/>
              </a:lnSpc>
              <a:spcBef>
                <a:spcPts val="100"/>
              </a:spcBef>
              <a:tabLst>
                <a:tab pos="4077970" algn="l"/>
              </a:tabLst>
            </a:pP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спирт</a:t>
            </a:r>
            <a:r>
              <a:rPr sz="900" b="1" spc="-50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85" dirty="0">
                <a:solidFill>
                  <a:srgbClr val="009A47"/>
                </a:solidFill>
                <a:latin typeface="Arial"/>
                <a:cs typeface="Arial"/>
              </a:rPr>
              <a:t>метил.:</a:t>
            </a:r>
            <a:r>
              <a:rPr sz="900" b="1" spc="-5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009A47"/>
                </a:solidFill>
                <a:latin typeface="Arial"/>
                <a:cs typeface="Arial"/>
              </a:rPr>
              <a:t>33</a:t>
            </a:r>
            <a:r>
              <a:rPr sz="900" b="1" spc="-35" dirty="0">
                <a:solidFill>
                  <a:srgbClr val="009A47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009A47"/>
                </a:solidFill>
                <a:latin typeface="Arial"/>
                <a:cs typeface="Arial"/>
              </a:rPr>
              <a:t>%	</a:t>
            </a:r>
            <a:r>
              <a:rPr sz="1350" spc="-150" baseline="3086" dirty="0">
                <a:solidFill>
                  <a:srgbClr val="404040"/>
                </a:solidFill>
                <a:latin typeface="Microsoft Sans Serif"/>
                <a:cs typeface="Microsoft Sans Serif"/>
              </a:rPr>
              <a:t>37</a:t>
            </a:r>
            <a:endParaRPr sz="1350" baseline="3086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ts val="800"/>
              </a:lnSpc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ts val="800"/>
              </a:lnSpc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ООО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(ж/д),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могут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16161" y="2107133"/>
            <a:ext cx="8001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3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6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%: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а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с</a:t>
            </a:r>
            <a:r>
              <a:rPr sz="900" b="1" spc="-114" dirty="0">
                <a:solidFill>
                  <a:srgbClr val="212770"/>
                </a:solidFill>
                <a:latin typeface="Arial"/>
                <a:cs typeface="Arial"/>
              </a:rPr>
              <a:t>фа</a:t>
            </a:r>
            <a:r>
              <a:rPr sz="900" b="1" spc="-110" dirty="0">
                <a:solidFill>
                  <a:srgbClr val="212770"/>
                </a:solidFill>
                <a:latin typeface="Arial"/>
                <a:cs typeface="Arial"/>
              </a:rPr>
              <a:t>л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ьтит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201150" y="4249673"/>
            <a:ext cx="5149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40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150" dirty="0">
                <a:solidFill>
                  <a:srgbClr val="212770"/>
                </a:solidFill>
                <a:latin typeface="Arial"/>
                <a:cs typeface="Arial"/>
              </a:rPr>
              <a:t>Ж</a:t>
            </a:r>
            <a:r>
              <a:rPr sz="900" b="1" spc="-125" dirty="0">
                <a:solidFill>
                  <a:srgbClr val="212770"/>
                </a:solidFill>
                <a:latin typeface="Arial"/>
                <a:cs typeface="Arial"/>
              </a:rPr>
              <a:t>Б</a:t>
            </a:r>
            <a:r>
              <a:rPr sz="900" b="1" spc="-120" dirty="0">
                <a:solidFill>
                  <a:srgbClr val="212770"/>
                </a:solidFill>
                <a:latin typeface="Arial"/>
                <a:cs typeface="Arial"/>
              </a:rPr>
              <a:t>И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884157" y="3989323"/>
            <a:ext cx="828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86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110" dirty="0">
                <a:solidFill>
                  <a:srgbClr val="212770"/>
                </a:solidFill>
                <a:latin typeface="Arial"/>
                <a:cs typeface="Arial"/>
              </a:rPr>
              <a:t>пл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иты</a:t>
            </a:r>
            <a:r>
              <a:rPr sz="900" b="1" spc="-3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20" dirty="0">
                <a:solidFill>
                  <a:srgbClr val="212770"/>
                </a:solidFill>
                <a:latin typeface="Arial"/>
                <a:cs typeface="Arial"/>
              </a:rPr>
              <a:t>ДСП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00693" y="4526026"/>
            <a:ext cx="1115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99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114" dirty="0">
                <a:solidFill>
                  <a:srgbClr val="212770"/>
                </a:solidFill>
                <a:latin typeface="Arial"/>
                <a:cs typeface="Arial"/>
              </a:rPr>
              <a:t>ще</a:t>
            </a:r>
            <a:r>
              <a:rPr sz="900" b="1" spc="-105" dirty="0">
                <a:solidFill>
                  <a:srgbClr val="212770"/>
                </a:solidFill>
                <a:latin typeface="Arial"/>
                <a:cs typeface="Arial"/>
              </a:rPr>
              <a:t>п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а</a:t>
            </a:r>
            <a:r>
              <a:rPr sz="900" b="1" spc="-4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85" dirty="0">
                <a:solidFill>
                  <a:srgbClr val="212770"/>
                </a:solidFill>
                <a:latin typeface="Arial"/>
                <a:cs typeface="Arial"/>
              </a:rPr>
              <a:t>к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ровельная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853678" y="4792726"/>
            <a:ext cx="86169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99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к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онт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ейнер</a:t>
            </a:r>
            <a:r>
              <a:rPr sz="900" b="1" spc="-110" dirty="0">
                <a:solidFill>
                  <a:srgbClr val="212770"/>
                </a:solidFill>
                <a:latin typeface="Arial"/>
                <a:cs typeface="Arial"/>
              </a:rPr>
              <a:t>ы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18195" y="5053965"/>
            <a:ext cx="179768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47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7</a:t>
            </a:r>
            <a:r>
              <a:rPr sz="9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350" b="1" spc="-142" baseline="3086" dirty="0">
                <a:solidFill>
                  <a:srgbClr val="212770"/>
                </a:solidFill>
                <a:latin typeface="Arial"/>
                <a:cs typeface="Arial"/>
              </a:rPr>
              <a:t>56</a:t>
            </a:r>
            <a:r>
              <a:rPr sz="1350" b="1" spc="-75" baseline="3086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350" b="1" spc="-217" baseline="3086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1350" b="1" spc="-82" baseline="3086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1350" b="1" spc="-150" baseline="3086" dirty="0">
                <a:solidFill>
                  <a:srgbClr val="212770"/>
                </a:solidFill>
                <a:latin typeface="Arial"/>
                <a:cs typeface="Arial"/>
              </a:rPr>
              <a:t>утяж</a:t>
            </a:r>
            <a:r>
              <a:rPr sz="1350" b="1" spc="-142" baseline="3086" dirty="0">
                <a:solidFill>
                  <a:srgbClr val="212770"/>
                </a:solidFill>
                <a:latin typeface="Arial"/>
                <a:cs typeface="Arial"/>
              </a:rPr>
              <a:t>е</a:t>
            </a:r>
            <a:r>
              <a:rPr sz="1350" b="1" spc="-165" baseline="3086" dirty="0">
                <a:solidFill>
                  <a:srgbClr val="212770"/>
                </a:solidFill>
                <a:latin typeface="Arial"/>
                <a:cs typeface="Arial"/>
              </a:rPr>
              <a:t>л</a:t>
            </a:r>
            <a:r>
              <a:rPr sz="1350" b="1" spc="-135" baseline="3086" dirty="0">
                <a:solidFill>
                  <a:srgbClr val="212770"/>
                </a:solidFill>
                <a:latin typeface="Arial"/>
                <a:cs typeface="Arial"/>
              </a:rPr>
              <a:t>ите</a:t>
            </a:r>
            <a:r>
              <a:rPr sz="1350" b="1" spc="-165" baseline="3086" dirty="0">
                <a:solidFill>
                  <a:srgbClr val="212770"/>
                </a:solidFill>
                <a:latin typeface="Arial"/>
                <a:cs typeface="Arial"/>
              </a:rPr>
              <a:t>л</a:t>
            </a:r>
            <a:r>
              <a:rPr sz="1350" b="1" spc="-150" baseline="3086" dirty="0">
                <a:solidFill>
                  <a:srgbClr val="212770"/>
                </a:solidFill>
                <a:latin typeface="Arial"/>
                <a:cs typeface="Arial"/>
              </a:rPr>
              <a:t>и</a:t>
            </a:r>
            <a:r>
              <a:rPr sz="1350" b="1" spc="-52" baseline="3086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350" b="1" spc="-157" baseline="3086" dirty="0">
                <a:solidFill>
                  <a:srgbClr val="212770"/>
                </a:solidFill>
                <a:latin typeface="Arial"/>
                <a:cs typeface="Arial"/>
              </a:rPr>
              <a:t>для</a:t>
            </a:r>
            <a:r>
              <a:rPr sz="1350" b="1" spc="-67" baseline="3086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350" b="1" spc="-150" baseline="3086" dirty="0">
                <a:solidFill>
                  <a:srgbClr val="212770"/>
                </a:solidFill>
                <a:latin typeface="Arial"/>
                <a:cs typeface="Arial"/>
              </a:rPr>
              <a:t>б</a:t>
            </a:r>
            <a:r>
              <a:rPr sz="1350" b="1" spc="-142" baseline="3086" dirty="0">
                <a:solidFill>
                  <a:srgbClr val="212770"/>
                </a:solidFill>
                <a:latin typeface="Arial"/>
                <a:cs typeface="Arial"/>
              </a:rPr>
              <a:t>у</a:t>
            </a:r>
            <a:r>
              <a:rPr sz="1350" b="1" spc="-150" baseline="3086" dirty="0">
                <a:solidFill>
                  <a:srgbClr val="212770"/>
                </a:solidFill>
                <a:latin typeface="Arial"/>
                <a:cs typeface="Arial"/>
              </a:rPr>
              <a:t>р</a:t>
            </a:r>
            <a:r>
              <a:rPr sz="1350" b="1" spc="-67" baseline="3086" dirty="0">
                <a:solidFill>
                  <a:srgbClr val="212770"/>
                </a:solidFill>
                <a:latin typeface="Arial"/>
                <a:cs typeface="Arial"/>
              </a:rPr>
              <a:t>.</a:t>
            </a:r>
            <a:endParaRPr sz="1350" baseline="308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1116330" algn="l"/>
              </a:tabLst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05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7</a:t>
            </a:r>
            <a:r>
              <a:rPr sz="900" dirty="0">
                <a:solidFill>
                  <a:srgbClr val="404040"/>
                </a:solidFill>
                <a:latin typeface="Microsoft Sans Serif"/>
                <a:cs typeface="Microsoft Sans Serif"/>
              </a:rPr>
              <a:t>	</a:t>
            </a:r>
            <a:r>
              <a:rPr sz="1350" b="1" spc="-142" baseline="3086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r>
              <a:rPr sz="1350" b="1" spc="-150" baseline="3086" dirty="0">
                <a:solidFill>
                  <a:srgbClr val="212770"/>
                </a:solidFill>
                <a:latin typeface="Arial"/>
                <a:cs typeface="Arial"/>
              </a:rPr>
              <a:t>0</a:t>
            </a:r>
            <a:r>
              <a:rPr sz="1350" b="1" spc="-142" baseline="3086" dirty="0">
                <a:solidFill>
                  <a:srgbClr val="212770"/>
                </a:solidFill>
                <a:latin typeface="Arial"/>
                <a:cs typeface="Arial"/>
              </a:rPr>
              <a:t>0</a:t>
            </a:r>
            <a:r>
              <a:rPr sz="1350" b="1" spc="-60" baseline="3086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350" b="1" spc="-217" baseline="3086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1350" b="1" spc="-82" baseline="3086" dirty="0">
                <a:solidFill>
                  <a:srgbClr val="212770"/>
                </a:solidFill>
                <a:latin typeface="Arial"/>
                <a:cs typeface="Arial"/>
              </a:rPr>
              <a:t>:</a:t>
            </a:r>
            <a:r>
              <a:rPr sz="1350" b="1" spc="-97" baseline="3086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350" b="1" spc="-157" baseline="3086" dirty="0">
                <a:solidFill>
                  <a:srgbClr val="212770"/>
                </a:solidFill>
                <a:latin typeface="Arial"/>
                <a:cs typeface="Arial"/>
              </a:rPr>
              <a:t>цем</a:t>
            </a:r>
            <a:r>
              <a:rPr sz="1350" b="1" spc="-142" baseline="3086" dirty="0">
                <a:solidFill>
                  <a:srgbClr val="212770"/>
                </a:solidFill>
                <a:latin typeface="Arial"/>
                <a:cs typeface="Arial"/>
              </a:rPr>
              <a:t>е</a:t>
            </a:r>
            <a:r>
              <a:rPr sz="1350" b="1" spc="-157" baseline="3086" dirty="0">
                <a:solidFill>
                  <a:srgbClr val="212770"/>
                </a:solidFill>
                <a:latin typeface="Arial"/>
                <a:cs typeface="Arial"/>
              </a:rPr>
              <a:t>н</a:t>
            </a:r>
            <a:r>
              <a:rPr sz="1350" b="1" spc="-120" baseline="3086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57413" y="5592876"/>
            <a:ext cx="1457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31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105" dirty="0">
                <a:solidFill>
                  <a:srgbClr val="212770"/>
                </a:solidFill>
                <a:latin typeface="Arial"/>
                <a:cs typeface="Arial"/>
              </a:rPr>
              <a:t>пр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очие</a:t>
            </a:r>
            <a:r>
              <a:rPr sz="900" b="1" spc="-6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с</a:t>
            </a:r>
            <a:r>
              <a:rPr sz="900" b="1" spc="-8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ро</a:t>
            </a:r>
            <a:r>
              <a:rPr sz="900" b="1" spc="-105" dirty="0">
                <a:solidFill>
                  <a:srgbClr val="212770"/>
                </a:solidFill>
                <a:latin typeface="Arial"/>
                <a:cs typeface="Arial"/>
              </a:rPr>
              <a:t>й</a:t>
            </a:r>
            <a:r>
              <a:rPr sz="900" b="1" spc="-120" dirty="0">
                <a:solidFill>
                  <a:srgbClr val="212770"/>
                </a:solidFill>
                <a:latin typeface="Arial"/>
                <a:cs typeface="Arial"/>
              </a:rPr>
              <a:t>м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а</a:t>
            </a:r>
            <a:r>
              <a:rPr sz="900" b="1" spc="-8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ери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а</a:t>
            </a:r>
            <a:r>
              <a:rPr sz="900" b="1" spc="-110" dirty="0">
                <a:solidFill>
                  <a:srgbClr val="212770"/>
                </a:solidFill>
                <a:latin typeface="Arial"/>
                <a:cs typeface="Arial"/>
              </a:rPr>
              <a:t>лы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373302" y="3691128"/>
            <a:ext cx="2019935" cy="222885"/>
          </a:xfrm>
          <a:prstGeom prst="rect">
            <a:avLst/>
          </a:prstGeom>
          <a:solidFill>
            <a:srgbClr val="353DB0"/>
          </a:solidFill>
        </p:spPr>
        <p:txBody>
          <a:bodyPr vert="horz" wrap="square" lIns="0" tIns="31115" rIns="0" bIns="0" rtlCol="0">
            <a:spAutoFit/>
          </a:bodyPr>
          <a:lstStyle/>
          <a:p>
            <a:pPr marL="1340485">
              <a:lnSpc>
                <a:spcPct val="100000"/>
              </a:lnSpc>
              <a:spcBef>
                <a:spcPts val="245"/>
              </a:spcBef>
            </a:pPr>
            <a:r>
              <a:rPr sz="900" b="1" spc="-95" dirty="0">
                <a:solidFill>
                  <a:srgbClr val="FFFFFF"/>
                </a:solidFill>
                <a:latin typeface="Arial"/>
                <a:cs typeface="Arial"/>
              </a:rPr>
              <a:t>81</a:t>
            </a:r>
            <a:r>
              <a:rPr sz="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900" b="1" spc="-114" dirty="0">
                <a:solidFill>
                  <a:srgbClr val="FFFFFF"/>
                </a:solidFill>
                <a:latin typeface="Arial"/>
                <a:cs typeface="Arial"/>
              </a:rPr>
              <a:t>ще</a:t>
            </a:r>
            <a:r>
              <a:rPr sz="900" b="1" spc="-10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900" b="1" spc="-9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00" b="1" spc="-10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373302" y="3422903"/>
            <a:ext cx="795655" cy="221615"/>
          </a:xfrm>
          <a:prstGeom prst="rect">
            <a:avLst/>
          </a:prstGeom>
          <a:solidFill>
            <a:srgbClr val="353DB0"/>
          </a:solidFill>
        </p:spPr>
        <p:txBody>
          <a:bodyPr vert="horz" wrap="square" lIns="0" tIns="3175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250"/>
              </a:spcBef>
            </a:pPr>
            <a:r>
              <a:rPr sz="900" b="1" spc="-95" dirty="0">
                <a:solidFill>
                  <a:srgbClr val="FFFFFF"/>
                </a:solidFill>
                <a:latin typeface="Arial"/>
                <a:cs typeface="Arial"/>
              </a:rPr>
              <a:t>91</a:t>
            </a:r>
            <a:r>
              <a:rPr sz="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9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FFFFFF"/>
                </a:solidFill>
                <a:latin typeface="Arial"/>
                <a:cs typeface="Arial"/>
              </a:rPr>
              <a:t>тру</a:t>
            </a:r>
            <a:r>
              <a:rPr sz="900" b="1" spc="-10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900" b="1" spc="-11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43520" y="1681733"/>
            <a:ext cx="1223645" cy="5930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8100" marR="30480">
              <a:lnSpc>
                <a:spcPct val="72200"/>
              </a:lnSpc>
              <a:spcBef>
                <a:spcPts val="570"/>
              </a:spcBef>
            </a:pPr>
            <a:r>
              <a:rPr sz="1400" b="1" spc="-14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585858"/>
                </a:solidFill>
                <a:latin typeface="Arial"/>
                <a:cs typeface="Arial"/>
              </a:rPr>
              <a:t>837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9</a:t>
            </a:r>
            <a:r>
              <a:rPr sz="140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585858"/>
                </a:solidFill>
                <a:latin typeface="Arial"/>
                <a:cs typeface="Arial"/>
              </a:rPr>
              <a:t>тонн</a:t>
            </a:r>
            <a:r>
              <a:rPr sz="975" b="1" spc="-60" baseline="25641" dirty="0">
                <a:solidFill>
                  <a:srgbClr val="585858"/>
                </a:solidFill>
                <a:latin typeface="Arial"/>
                <a:cs typeface="Arial"/>
              </a:rPr>
              <a:t>1  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ввоз</a:t>
            </a:r>
            <a:endParaRPr sz="1000" dirty="0">
              <a:latin typeface="Arial"/>
              <a:cs typeface="Arial"/>
            </a:endParaRPr>
          </a:p>
          <a:p>
            <a:pPr marL="116839">
              <a:lnSpc>
                <a:spcPct val="100000"/>
              </a:lnSpc>
              <a:spcBef>
                <a:spcPts val="86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33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320278" y="2642108"/>
            <a:ext cx="1391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81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80" dirty="0">
                <a:solidFill>
                  <a:srgbClr val="212770"/>
                </a:solidFill>
                <a:latin typeface="Arial"/>
                <a:cs typeface="Arial"/>
              </a:rPr>
              <a:t>заг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о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то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вка</a:t>
            </a:r>
            <a:r>
              <a:rPr sz="900" b="1" spc="-6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05" dirty="0">
                <a:solidFill>
                  <a:srgbClr val="212770"/>
                </a:solidFill>
                <a:latin typeface="Arial"/>
                <a:cs typeface="Arial"/>
              </a:rPr>
              <a:t>для</a:t>
            </a:r>
            <a:r>
              <a:rPr sz="900" b="1" spc="-4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05" dirty="0">
                <a:solidFill>
                  <a:srgbClr val="212770"/>
                </a:solidFill>
                <a:latin typeface="Arial"/>
                <a:cs typeface="Arial"/>
              </a:rPr>
              <a:t>п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ерек</a:t>
            </a:r>
            <a:r>
              <a:rPr sz="900" b="1" spc="-90" dirty="0">
                <a:solidFill>
                  <a:srgbClr val="212770"/>
                </a:solidFill>
                <a:latin typeface="Arial"/>
                <a:cs typeface="Arial"/>
              </a:rPr>
              <a:t>а</a:t>
            </a:r>
            <a:r>
              <a:rPr sz="900" b="1" spc="-8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а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5539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Ж/д:</a:t>
            </a:r>
            <a:r>
              <a:rPr spc="-100" dirty="0"/>
              <a:t> </a:t>
            </a:r>
            <a:r>
              <a:rPr spc="-165" dirty="0"/>
              <a:t>т</a:t>
            </a:r>
            <a:r>
              <a:rPr spc="-220" dirty="0"/>
              <a:t>о</a:t>
            </a:r>
            <a:r>
              <a:rPr spc="-225" dirty="0"/>
              <a:t>п</a:t>
            </a:r>
            <a:r>
              <a:rPr spc="-114" dirty="0"/>
              <a:t>-</a:t>
            </a:r>
            <a:r>
              <a:rPr spc="-204" dirty="0"/>
              <a:t>1</a:t>
            </a:r>
            <a:r>
              <a:rPr spc="-200" dirty="0"/>
              <a:t>5</a:t>
            </a:r>
            <a:r>
              <a:rPr spc="-95" dirty="0"/>
              <a:t> </a:t>
            </a:r>
            <a:r>
              <a:rPr spc="-185" dirty="0"/>
              <a:t>гр</a:t>
            </a:r>
            <a:r>
              <a:rPr spc="-200" dirty="0"/>
              <a:t>у</a:t>
            </a:r>
            <a:r>
              <a:rPr spc="-215" dirty="0"/>
              <a:t>зов</a:t>
            </a:r>
            <a:r>
              <a:rPr spc="-110" dirty="0"/>
              <a:t>,</a:t>
            </a:r>
            <a:r>
              <a:rPr spc="-85" dirty="0"/>
              <a:t> </a:t>
            </a:r>
            <a:r>
              <a:rPr spc="-200" dirty="0"/>
              <a:t>выв</a:t>
            </a:r>
            <a:r>
              <a:rPr spc="-220" dirty="0"/>
              <a:t>ози</a:t>
            </a:r>
            <a:r>
              <a:rPr spc="-229" dirty="0"/>
              <a:t>мых</a:t>
            </a:r>
            <a:r>
              <a:rPr spc="-105" dirty="0"/>
              <a:t> </a:t>
            </a:r>
            <a:r>
              <a:rPr spc="-200" dirty="0"/>
              <a:t>и</a:t>
            </a:r>
            <a:r>
              <a:rPr spc="-85" dirty="0"/>
              <a:t> </a:t>
            </a:r>
            <a:r>
              <a:rPr spc="-210" dirty="0"/>
              <a:t>вво</a:t>
            </a:r>
            <a:r>
              <a:rPr spc="-190" dirty="0"/>
              <a:t>з</a:t>
            </a:r>
            <a:r>
              <a:rPr spc="-200" dirty="0"/>
              <a:t>и</a:t>
            </a:r>
            <a:r>
              <a:rPr spc="-229" dirty="0"/>
              <a:t>мых</a:t>
            </a:r>
            <a:r>
              <a:rPr spc="-95" dirty="0"/>
              <a:t> </a:t>
            </a:r>
            <a:r>
              <a:rPr spc="-190" dirty="0"/>
              <a:t>в</a:t>
            </a:r>
            <a:r>
              <a:rPr spc="-85" dirty="0"/>
              <a:t> </a:t>
            </a:r>
            <a:r>
              <a:rPr spc="-245" dirty="0"/>
              <a:t>Югр</a:t>
            </a:r>
            <a:r>
              <a:rPr spc="-215" dirty="0"/>
              <a:t>е</a:t>
            </a:r>
            <a:r>
              <a:rPr spc="-100" dirty="0"/>
              <a:t>,</a:t>
            </a:r>
            <a:r>
              <a:rPr spc="-75" dirty="0"/>
              <a:t> </a:t>
            </a:r>
            <a:r>
              <a:rPr spc="-204" dirty="0"/>
              <a:t>20</a:t>
            </a:r>
            <a:r>
              <a:rPr spc="-210" dirty="0"/>
              <a:t>2</a:t>
            </a:r>
            <a:r>
              <a:rPr spc="-200" dirty="0"/>
              <a:t>3</a:t>
            </a:r>
          </a:p>
        </p:txBody>
      </p:sp>
      <p:sp>
        <p:nvSpPr>
          <p:cNvPr id="73" name="object 73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8727185" y="5850128"/>
            <a:ext cx="988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55</a:t>
            </a:r>
            <a:r>
              <a:rPr sz="9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900" b="1" spc="-145" dirty="0">
                <a:solidFill>
                  <a:srgbClr val="212770"/>
                </a:solidFill>
                <a:latin typeface="Arial"/>
                <a:cs typeface="Arial"/>
              </a:rPr>
              <a:t>%</a:t>
            </a:r>
            <a:r>
              <a:rPr sz="900" b="1" spc="-55" dirty="0">
                <a:solidFill>
                  <a:srgbClr val="212770"/>
                </a:solidFill>
                <a:latin typeface="Arial"/>
                <a:cs typeface="Arial"/>
              </a:rPr>
              <a:t>: 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с</a:t>
            </a:r>
            <a:r>
              <a:rPr sz="900" b="1" spc="-105" dirty="0">
                <a:solidFill>
                  <a:srgbClr val="212770"/>
                </a:solidFill>
                <a:latin typeface="Arial"/>
                <a:cs typeface="Arial"/>
              </a:rPr>
              <a:t>пи</a:t>
            </a:r>
            <a:r>
              <a:rPr sz="900" b="1" spc="-95" dirty="0">
                <a:solidFill>
                  <a:srgbClr val="212770"/>
                </a:solidFill>
                <a:latin typeface="Arial"/>
                <a:cs typeface="Arial"/>
              </a:rPr>
              <a:t>р</a:t>
            </a:r>
            <a:r>
              <a:rPr sz="900" b="1" spc="-65" dirty="0">
                <a:solidFill>
                  <a:srgbClr val="212770"/>
                </a:solidFill>
                <a:latin typeface="Arial"/>
                <a:cs typeface="Arial"/>
              </a:rPr>
              <a:t>т, </a:t>
            </a:r>
            <a:r>
              <a:rPr sz="900" b="1" spc="-100" dirty="0">
                <a:solidFill>
                  <a:srgbClr val="212770"/>
                </a:solidFill>
                <a:latin typeface="Arial"/>
                <a:cs typeface="Arial"/>
              </a:rPr>
              <a:t>напитки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957050" y="6539765"/>
            <a:ext cx="123189" cy="1428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800" spc="-80" dirty="0">
                <a:solidFill>
                  <a:srgbClr val="BEBEBE"/>
                </a:solidFill>
                <a:latin typeface="Microsoft Sans Serif"/>
                <a:cs typeface="Microsoft Sans Serif"/>
              </a:rPr>
              <a:pPr marL="38100">
                <a:lnSpc>
                  <a:spcPct val="100000"/>
                </a:lnSpc>
                <a:spcBef>
                  <a:spcPts val="50"/>
                </a:spcBef>
              </a:pPr>
              <a:t>4</a:t>
            </a:fld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506200" y="1524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82450" y="6533184"/>
            <a:ext cx="723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BEBEBE"/>
                </a:solidFill>
                <a:latin typeface="Microsoft Sans Serif"/>
                <a:cs typeface="Microsoft Sans Serif"/>
              </a:rPr>
              <a:t>5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6221" y="6481368"/>
            <a:ext cx="2735580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12700" marR="5080">
              <a:lnSpc>
                <a:spcPts val="760"/>
              </a:lnSpc>
              <a:spcBef>
                <a:spcPts val="50"/>
              </a:spcBef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 ООО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 интеграция» (ж/д),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 могут </a:t>
            </a:r>
            <a:r>
              <a:rPr sz="700" spc="-17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3242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Ж/д:</a:t>
            </a:r>
            <a:r>
              <a:rPr spc="-100" dirty="0"/>
              <a:t> </a:t>
            </a:r>
            <a:r>
              <a:rPr spc="-175" dirty="0"/>
              <a:t>в</a:t>
            </a:r>
            <a:r>
              <a:rPr spc="-225" dirty="0"/>
              <a:t>ы</a:t>
            </a:r>
            <a:r>
              <a:rPr spc="-215" dirty="0"/>
              <a:t>воз</a:t>
            </a:r>
            <a:r>
              <a:rPr spc="-80" dirty="0"/>
              <a:t> </a:t>
            </a:r>
            <a:r>
              <a:rPr spc="-204" dirty="0"/>
              <a:t>гру</a:t>
            </a:r>
            <a:r>
              <a:rPr spc="-200" dirty="0"/>
              <a:t>з</a:t>
            </a:r>
            <a:r>
              <a:rPr spc="-204" dirty="0"/>
              <a:t>о</a:t>
            </a:r>
            <a:r>
              <a:rPr spc="-190" dirty="0"/>
              <a:t>в</a:t>
            </a:r>
            <a:r>
              <a:rPr spc="-85" dirty="0"/>
              <a:t> </a:t>
            </a:r>
            <a:r>
              <a:rPr spc="-195" dirty="0"/>
              <a:t>и</a:t>
            </a:r>
            <a:r>
              <a:rPr spc="-250" dirty="0"/>
              <a:t>з</a:t>
            </a:r>
            <a:r>
              <a:rPr spc="-100" dirty="0"/>
              <a:t> </a:t>
            </a:r>
            <a:r>
              <a:rPr spc="-235" dirty="0"/>
              <a:t>Югр</a:t>
            </a:r>
            <a:r>
              <a:rPr spc="-250" dirty="0"/>
              <a:t>ы</a:t>
            </a:r>
            <a:r>
              <a:rPr spc="-100" dirty="0"/>
              <a:t>,</a:t>
            </a:r>
            <a:r>
              <a:rPr spc="-75" dirty="0"/>
              <a:t> </a:t>
            </a:r>
            <a:r>
              <a:rPr spc="-204" dirty="0"/>
              <a:t>2023</a:t>
            </a:r>
          </a:p>
        </p:txBody>
      </p:sp>
      <p:sp>
        <p:nvSpPr>
          <p:cNvPr id="6" name="object 6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15397" y="399033"/>
            <a:ext cx="1216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204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084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5</a:t>
            </a:r>
            <a:r>
              <a:rPr sz="14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212770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тонн</a:t>
            </a:r>
            <a:r>
              <a:rPr sz="975" b="1" spc="-82" baseline="25641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endParaRPr sz="975" baseline="256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0994" y="648446"/>
            <a:ext cx="1587500" cy="5810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765175">
              <a:lnSpc>
                <a:spcPct val="100000"/>
              </a:lnSpc>
              <a:spcBef>
                <a:spcPts val="705"/>
              </a:spcBef>
            </a:pP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вы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10" dirty="0">
                <a:solidFill>
                  <a:srgbClr val="585858"/>
                </a:solidFill>
                <a:latin typeface="Microsoft Sans Serif"/>
                <a:cs typeface="Microsoft Sans Serif"/>
              </a:rPr>
              <a:t>Ю</a:t>
            </a:r>
            <a:r>
              <a:rPr sz="11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8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839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0</a:t>
            </a:r>
            <a:r>
              <a:rPr sz="14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212770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тонн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36656" y="984884"/>
            <a:ext cx="1052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2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245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5</a:t>
            </a:r>
            <a:r>
              <a:rPr sz="14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212770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тонн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851392" y="1295272"/>
          <a:ext cx="1603375" cy="286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2535"/>
                <a:gridCol w="370840"/>
              </a:tblGrid>
              <a:tr h="5121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sz="1100" spc="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ион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00" spc="-8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сс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6195" marR="2584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эн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ти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ие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ем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941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</a:tr>
              <a:tr h="125285">
                <a:tc>
                  <a:txBody>
                    <a:bodyPr/>
                    <a:lstStyle/>
                    <a:p>
                      <a:pPr marL="36195" marR="12065">
                        <a:lnSpc>
                          <a:spcPts val="885"/>
                        </a:lnSpc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85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867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4523">
                <a:tc>
                  <a:txBody>
                    <a:bodyPr/>
                    <a:lstStyle/>
                    <a:p>
                      <a:pPr marL="36195" marR="12065">
                        <a:lnSpc>
                          <a:spcPts val="88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аллы</a:t>
                      </a:r>
                      <a:r>
                        <a:rPr sz="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чер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88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492,8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4523">
                <a:tc>
                  <a:txBody>
                    <a:bodyPr/>
                    <a:lstStyle/>
                    <a:p>
                      <a:pPr marL="36195" marR="12065">
                        <a:lnSpc>
                          <a:spcPts val="88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риа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лы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88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130,7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8777">
                <a:tc>
                  <a:txBody>
                    <a:bodyPr/>
                    <a:lstStyle/>
                    <a:p>
                      <a:pPr marL="36195" marR="12065">
                        <a:lnSpc>
                          <a:spcPts val="915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ат</a:t>
                      </a: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чер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аллов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15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130,5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33603">
                <a:tc>
                  <a:txBody>
                    <a:bodyPr/>
                    <a:lstStyle/>
                    <a:p>
                      <a:pPr marL="36195" marR="12065">
                        <a:lnSpc>
                          <a:spcPts val="94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алы</a:t>
                      </a:r>
                      <a:r>
                        <a:rPr sz="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40"/>
                        </a:lnSpc>
                        <a:spcBef>
                          <a:spcPts val="1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109,8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/>
                </a:tc>
              </a:tr>
              <a:tr h="252095">
                <a:tc>
                  <a:txBody>
                    <a:bodyPr/>
                    <a:lstStyle/>
                    <a:p>
                      <a:pPr marL="36195" marR="353060">
                        <a:lnSpc>
                          <a:spcPct val="10000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алы</a:t>
                      </a:r>
                      <a:r>
                        <a:rPr sz="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  </a:t>
                      </a: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кровельные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45,2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/>
                </a:tc>
              </a:tr>
              <a:tr h="125920">
                <a:tc>
                  <a:txBody>
                    <a:bodyPr/>
                    <a:lstStyle/>
                    <a:p>
                      <a:pPr marL="36195" marR="12065">
                        <a:lnSpc>
                          <a:spcPts val="89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дро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дре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опли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ая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890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36,7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47776">
                <a:tc>
                  <a:txBody>
                    <a:bodyPr/>
                    <a:lstStyle/>
                    <a:p>
                      <a:pPr marL="36195" marR="111760">
                        <a:lnSpc>
                          <a:spcPts val="960"/>
                        </a:lnSpc>
                      </a:pPr>
                      <a:r>
                        <a:rPr sz="800" spc="-90" dirty="0">
                          <a:latin typeface="Microsoft Sans Serif"/>
                          <a:cs typeface="Microsoft Sans Serif"/>
                        </a:rPr>
                        <a:t>продукция</a:t>
                      </a: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лесопильного</a:t>
                      </a: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800" spc="-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рои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20,9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/>
                </a:tc>
              </a:tr>
              <a:tr h="125094">
                <a:tc>
                  <a:txBody>
                    <a:bodyPr/>
                    <a:lstStyle/>
                    <a:p>
                      <a:pPr marL="36195" marR="12065">
                        <a:lnSpc>
                          <a:spcPts val="885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зд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елия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дре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885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2,4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0748">
                <a:tc>
                  <a:txBody>
                    <a:bodyPr/>
                    <a:lstStyle/>
                    <a:p>
                      <a:pPr marL="36195" marR="12065">
                        <a:lnSpc>
                          <a:spcPts val="850"/>
                        </a:lnSpc>
                      </a:pP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прочие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850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61,5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547604" y="1295272"/>
          <a:ext cx="1584960" cy="1999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580"/>
                <a:gridCol w="373380"/>
              </a:tblGrid>
              <a:tr h="512140"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ны</a:t>
                      </a:r>
                      <a:r>
                        <a:rPr sz="1100" spc="-7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мира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57150" marR="2165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эн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ти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ие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ем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6985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383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</a:tr>
              <a:tr h="124650">
                <a:tc>
                  <a:txBody>
                    <a:bodyPr/>
                    <a:lstStyle/>
                    <a:p>
                      <a:pPr marL="57150">
                        <a:lnSpc>
                          <a:spcPts val="880"/>
                        </a:lnSpc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88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542,8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45236">
                <a:tc>
                  <a:txBody>
                    <a:bodyPr/>
                    <a:lstStyle/>
                    <a:p>
                      <a:pPr marL="57150" marR="69850">
                        <a:lnSpc>
                          <a:spcPts val="960"/>
                        </a:lnSpc>
                      </a:pPr>
                      <a:r>
                        <a:rPr sz="800" spc="-90" dirty="0">
                          <a:latin typeface="Microsoft Sans Serif"/>
                          <a:cs typeface="Microsoft Sans Serif"/>
                        </a:rPr>
                        <a:t>продукция</a:t>
                      </a: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лесопильного</a:t>
                      </a: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800" spc="-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рои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221,2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/>
                </a:tc>
              </a:tr>
              <a:tr h="123618">
                <a:tc>
                  <a:txBody>
                    <a:bodyPr/>
                    <a:lstStyle/>
                    <a:p>
                      <a:pPr marL="57150">
                        <a:lnSpc>
                          <a:spcPts val="875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риа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лы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875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53,2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8952">
                <a:tc>
                  <a:txBody>
                    <a:bodyPr/>
                    <a:lstStyle/>
                    <a:p>
                      <a:pPr marL="57150">
                        <a:lnSpc>
                          <a:spcPts val="915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зд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елия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дре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915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44,1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5161">
                <a:tc>
                  <a:txBody>
                    <a:bodyPr/>
                    <a:lstStyle/>
                    <a:p>
                      <a:pPr marL="57150">
                        <a:lnSpc>
                          <a:spcPts val="869"/>
                        </a:lnSpc>
                        <a:spcBef>
                          <a:spcPts val="15"/>
                        </a:spcBef>
                      </a:pP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прочие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869"/>
                        </a:lnSpc>
                        <a:spcBef>
                          <a:spcPts val="15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1,0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/>
                </a:tc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66445" y="714629"/>
            <a:ext cx="11050905" cy="5686425"/>
            <a:chOff x="266445" y="714629"/>
            <a:chExt cx="11050905" cy="5686425"/>
          </a:xfrm>
        </p:grpSpPr>
        <p:sp>
          <p:nvSpPr>
            <p:cNvPr id="13" name="object 13"/>
            <p:cNvSpPr/>
            <p:nvPr/>
          </p:nvSpPr>
          <p:spPr>
            <a:xfrm>
              <a:off x="9727691" y="717804"/>
              <a:ext cx="1586865" cy="219075"/>
            </a:xfrm>
            <a:custGeom>
              <a:avLst/>
              <a:gdLst/>
              <a:ahLst/>
              <a:cxnLst/>
              <a:rect l="l" t="t" r="r" b="b"/>
              <a:pathLst>
                <a:path w="1586865" h="219075">
                  <a:moveTo>
                    <a:pt x="1586483" y="0"/>
                  </a:moveTo>
                  <a:lnTo>
                    <a:pt x="1524" y="0"/>
                  </a:lnTo>
                </a:path>
                <a:path w="1586865" h="219075">
                  <a:moveTo>
                    <a:pt x="1584959" y="3048"/>
                  </a:moveTo>
                  <a:lnTo>
                    <a:pt x="1586229" y="219075"/>
                  </a:lnTo>
                </a:path>
                <a:path w="1586865" h="219075">
                  <a:moveTo>
                    <a:pt x="0" y="3048"/>
                  </a:moveTo>
                  <a:lnTo>
                    <a:pt x="1269" y="219075"/>
                  </a:lnTo>
                </a:path>
              </a:pathLst>
            </a:custGeom>
            <a:ln w="63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3993" y="5344413"/>
              <a:ext cx="84327" cy="843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2038" y="5233162"/>
              <a:ext cx="84327" cy="843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3117" y="5316982"/>
              <a:ext cx="84327" cy="843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9717" y="4657089"/>
              <a:ext cx="84328" cy="858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1801" y="5117338"/>
              <a:ext cx="84327" cy="843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6625" y="4881118"/>
              <a:ext cx="85851" cy="843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401" y="4807965"/>
              <a:ext cx="84327" cy="858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0978" y="4646421"/>
              <a:ext cx="84327" cy="843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9790" y="5164582"/>
              <a:ext cx="84327" cy="843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106" y="5106669"/>
              <a:ext cx="84327" cy="843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445" y="3607054"/>
              <a:ext cx="84328" cy="843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80750" y="6316725"/>
              <a:ext cx="84327" cy="843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78286" y="6025642"/>
              <a:ext cx="84328" cy="843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41126" y="6097269"/>
              <a:ext cx="84327" cy="843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0126" y="5284977"/>
              <a:ext cx="84327" cy="8432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366764" y="5817819"/>
            <a:ext cx="22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600" b="1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ай</a:t>
            </a:r>
            <a:endParaRPr sz="60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</a:pPr>
            <a:r>
              <a:rPr sz="600" b="1" spc="-5" dirty="0">
                <a:solidFill>
                  <a:srgbClr val="009A47"/>
                </a:solidFill>
                <a:latin typeface="Calibri"/>
                <a:cs typeface="Calibri"/>
              </a:rPr>
              <a:t>236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76816" y="5443728"/>
            <a:ext cx="760730" cy="15430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375"/>
              </a:lnSpc>
            </a:pPr>
            <a:r>
              <a:rPr sz="800" b="1" spc="-5" dirty="0">
                <a:latin typeface="Calibri"/>
                <a:cs typeface="Calibri"/>
              </a:rPr>
              <a:t>погранпереход</a:t>
            </a:r>
            <a:endParaRPr sz="800">
              <a:latin typeface="Calibri"/>
              <a:cs typeface="Calibri"/>
            </a:endParaRPr>
          </a:p>
          <a:p>
            <a:pPr marL="73025">
              <a:lnSpc>
                <a:spcPts val="780"/>
              </a:lnSpc>
            </a:pPr>
            <a:r>
              <a:rPr sz="800" b="1" dirty="0">
                <a:latin typeface="Calibri"/>
                <a:cs typeface="Calibri"/>
              </a:rPr>
              <a:t>Забайкальск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4713" y="4568697"/>
            <a:ext cx="4132579" cy="933450"/>
            <a:chOff x="124713" y="4568697"/>
            <a:chExt cx="4132579" cy="933450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70934" y="4568697"/>
              <a:ext cx="85851" cy="858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4237" y="5178297"/>
              <a:ext cx="84327" cy="843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713" y="5417565"/>
              <a:ext cx="84328" cy="8432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00939" y="5366766"/>
            <a:ext cx="9328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Погран.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ж/д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переход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43868" y="6457289"/>
            <a:ext cx="316230" cy="180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315"/>
              </a:spcBef>
            </a:pPr>
            <a:r>
              <a:rPr sz="600" b="1" dirty="0">
                <a:latin typeface="Calibri"/>
                <a:cs typeface="Calibri"/>
              </a:rPr>
              <a:t>мор</a:t>
            </a:r>
            <a:r>
              <a:rPr sz="600" b="1" spc="-5" dirty="0">
                <a:latin typeface="Calibri"/>
                <a:cs typeface="Calibri"/>
              </a:rPr>
              <a:t>с</a:t>
            </a:r>
            <a:r>
              <a:rPr sz="600" b="1" dirty="0">
                <a:latin typeface="Calibri"/>
                <a:cs typeface="Calibri"/>
              </a:rPr>
              <a:t>кой  порт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2171" y="3877436"/>
            <a:ext cx="316230" cy="180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315"/>
              </a:spcBef>
            </a:pPr>
            <a:r>
              <a:rPr sz="600" b="1" dirty="0">
                <a:latin typeface="Calibri"/>
                <a:cs typeface="Calibri"/>
              </a:rPr>
              <a:t>мор</a:t>
            </a:r>
            <a:r>
              <a:rPr sz="600" b="1" spc="-5" dirty="0">
                <a:latin typeface="Calibri"/>
                <a:cs typeface="Calibri"/>
              </a:rPr>
              <a:t>с</a:t>
            </a:r>
            <a:r>
              <a:rPr sz="600" b="1" dirty="0">
                <a:latin typeface="Calibri"/>
                <a:cs typeface="Calibri"/>
              </a:rPr>
              <a:t>кой  порт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06200" y="1524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2676" y="2522220"/>
            <a:ext cx="1173480" cy="175260"/>
          </a:xfrm>
          <a:custGeom>
            <a:avLst/>
            <a:gdLst/>
            <a:ahLst/>
            <a:cxnLst/>
            <a:rect l="l" t="t" r="r" b="b"/>
            <a:pathLst>
              <a:path w="1173479" h="175260">
                <a:moveTo>
                  <a:pt x="1173479" y="0"/>
                </a:moveTo>
                <a:lnTo>
                  <a:pt x="0" y="0"/>
                </a:lnTo>
                <a:lnTo>
                  <a:pt x="0" y="175259"/>
                </a:lnTo>
                <a:lnTo>
                  <a:pt x="1173479" y="175259"/>
                </a:lnTo>
                <a:lnTo>
                  <a:pt x="1173479" y="0"/>
                </a:lnTo>
                <a:close/>
              </a:path>
            </a:pathLst>
          </a:custGeom>
          <a:solidFill>
            <a:srgbClr val="009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27913" y="2392679"/>
            <a:ext cx="9525" cy="868680"/>
            <a:chOff x="6927913" y="2392679"/>
            <a:chExt cx="9525" cy="868680"/>
          </a:xfrm>
        </p:grpSpPr>
        <p:sp>
          <p:nvSpPr>
            <p:cNvPr id="4" name="object 4"/>
            <p:cNvSpPr/>
            <p:nvPr/>
          </p:nvSpPr>
          <p:spPr>
            <a:xfrm>
              <a:off x="6932676" y="2956559"/>
              <a:ext cx="5080" cy="175260"/>
            </a:xfrm>
            <a:custGeom>
              <a:avLst/>
              <a:gdLst/>
              <a:ahLst/>
              <a:cxnLst/>
              <a:rect l="l" t="t" r="r" b="b"/>
              <a:pathLst>
                <a:path w="5079" h="175260">
                  <a:moveTo>
                    <a:pt x="4572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4572" y="175260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2676" y="2392679"/>
              <a:ext cx="0" cy="868680"/>
            </a:xfrm>
            <a:custGeom>
              <a:avLst/>
              <a:gdLst/>
              <a:ahLst/>
              <a:cxnLst/>
              <a:rect l="l" t="t" r="r" b="b"/>
              <a:pathLst>
                <a:path h="868679">
                  <a:moveTo>
                    <a:pt x="0" y="0"/>
                  </a:moveTo>
                  <a:lnTo>
                    <a:pt x="0" y="8686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71433" y="2524125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289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2018" y="2959353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4905" y="2520441"/>
            <a:ext cx="11226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лы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8752" y="2889884"/>
            <a:ext cx="1337310" cy="2940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30835" marR="5080" indent="-318770">
              <a:lnSpc>
                <a:spcPts val="1030"/>
              </a:lnSpc>
              <a:spcBef>
                <a:spcPts val="175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те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ны</a:t>
            </a:r>
            <a:r>
              <a:rPr sz="9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е,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9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ы 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энергетические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8526" y="2164207"/>
            <a:ext cx="589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25" dirty="0">
                <a:solidFill>
                  <a:srgbClr val="585858"/>
                </a:solidFill>
                <a:latin typeface="Arial"/>
                <a:cs typeface="Arial"/>
              </a:rPr>
              <a:t>Монголия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28253" y="2593848"/>
            <a:ext cx="1898014" cy="3583304"/>
            <a:chOff x="2028253" y="2593848"/>
            <a:chExt cx="1898014" cy="3583304"/>
          </a:xfrm>
        </p:grpSpPr>
        <p:sp>
          <p:nvSpPr>
            <p:cNvPr id="12" name="object 12"/>
            <p:cNvSpPr/>
            <p:nvPr/>
          </p:nvSpPr>
          <p:spPr>
            <a:xfrm>
              <a:off x="2033016" y="2648711"/>
              <a:ext cx="1892935" cy="3474720"/>
            </a:xfrm>
            <a:custGeom>
              <a:avLst/>
              <a:gdLst/>
              <a:ahLst/>
              <a:cxnLst/>
              <a:rect l="l" t="t" r="r" b="b"/>
              <a:pathLst>
                <a:path w="1892935" h="3474720">
                  <a:moveTo>
                    <a:pt x="348996" y="3256788"/>
                  </a:moveTo>
                  <a:lnTo>
                    <a:pt x="0" y="3256788"/>
                  </a:lnTo>
                  <a:lnTo>
                    <a:pt x="0" y="3474720"/>
                  </a:lnTo>
                  <a:lnTo>
                    <a:pt x="348996" y="3474720"/>
                  </a:lnTo>
                  <a:lnTo>
                    <a:pt x="348996" y="3256788"/>
                  </a:lnTo>
                  <a:close/>
                </a:path>
                <a:path w="1892935" h="3474720">
                  <a:moveTo>
                    <a:pt x="361188" y="1303020"/>
                  </a:moveTo>
                  <a:lnTo>
                    <a:pt x="0" y="1303020"/>
                  </a:lnTo>
                  <a:lnTo>
                    <a:pt x="0" y="1519428"/>
                  </a:lnTo>
                  <a:lnTo>
                    <a:pt x="361188" y="1519428"/>
                  </a:lnTo>
                  <a:lnTo>
                    <a:pt x="361188" y="1303020"/>
                  </a:lnTo>
                  <a:close/>
                </a:path>
                <a:path w="1892935" h="3474720">
                  <a:moveTo>
                    <a:pt x="1892808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892808" y="216408"/>
                  </a:lnTo>
                  <a:lnTo>
                    <a:pt x="18928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33016" y="2974847"/>
              <a:ext cx="763905" cy="2822575"/>
            </a:xfrm>
            <a:custGeom>
              <a:avLst/>
              <a:gdLst/>
              <a:ahLst/>
              <a:cxnLst/>
              <a:rect l="l" t="t" r="r" b="b"/>
              <a:pathLst>
                <a:path w="763905" h="2822575">
                  <a:moveTo>
                    <a:pt x="82296" y="2606040"/>
                  </a:moveTo>
                  <a:lnTo>
                    <a:pt x="0" y="2606040"/>
                  </a:lnTo>
                  <a:lnTo>
                    <a:pt x="0" y="2822448"/>
                  </a:lnTo>
                  <a:lnTo>
                    <a:pt x="82296" y="2822448"/>
                  </a:lnTo>
                  <a:lnTo>
                    <a:pt x="82296" y="2606040"/>
                  </a:lnTo>
                  <a:close/>
                </a:path>
                <a:path w="763905" h="2822575">
                  <a:moveTo>
                    <a:pt x="115824" y="2279904"/>
                  </a:moveTo>
                  <a:lnTo>
                    <a:pt x="0" y="2279904"/>
                  </a:lnTo>
                  <a:lnTo>
                    <a:pt x="0" y="2496312"/>
                  </a:lnTo>
                  <a:lnTo>
                    <a:pt x="115824" y="2496312"/>
                  </a:lnTo>
                  <a:lnTo>
                    <a:pt x="115824" y="2279904"/>
                  </a:lnTo>
                  <a:close/>
                </a:path>
                <a:path w="763905" h="2822575">
                  <a:moveTo>
                    <a:pt x="126492" y="1953768"/>
                  </a:moveTo>
                  <a:lnTo>
                    <a:pt x="0" y="1953768"/>
                  </a:lnTo>
                  <a:lnTo>
                    <a:pt x="0" y="2171700"/>
                  </a:lnTo>
                  <a:lnTo>
                    <a:pt x="126492" y="2171700"/>
                  </a:lnTo>
                  <a:lnTo>
                    <a:pt x="126492" y="1953768"/>
                  </a:lnTo>
                  <a:close/>
                </a:path>
                <a:path w="763905" h="2822575">
                  <a:moveTo>
                    <a:pt x="224028" y="1627632"/>
                  </a:moveTo>
                  <a:lnTo>
                    <a:pt x="0" y="1627632"/>
                  </a:lnTo>
                  <a:lnTo>
                    <a:pt x="0" y="1845564"/>
                  </a:lnTo>
                  <a:lnTo>
                    <a:pt x="224028" y="1845564"/>
                  </a:lnTo>
                  <a:lnTo>
                    <a:pt x="224028" y="1627632"/>
                  </a:lnTo>
                  <a:close/>
                </a:path>
                <a:path w="763905" h="2822575">
                  <a:moveTo>
                    <a:pt x="251460" y="1303020"/>
                  </a:moveTo>
                  <a:lnTo>
                    <a:pt x="0" y="1303020"/>
                  </a:lnTo>
                  <a:lnTo>
                    <a:pt x="0" y="1519428"/>
                  </a:lnTo>
                  <a:lnTo>
                    <a:pt x="251460" y="1519428"/>
                  </a:lnTo>
                  <a:lnTo>
                    <a:pt x="251460" y="1303020"/>
                  </a:lnTo>
                  <a:close/>
                </a:path>
                <a:path w="763905" h="2822575">
                  <a:moveTo>
                    <a:pt x="571500" y="650748"/>
                  </a:moveTo>
                  <a:lnTo>
                    <a:pt x="0" y="650748"/>
                  </a:lnTo>
                  <a:lnTo>
                    <a:pt x="0" y="868680"/>
                  </a:lnTo>
                  <a:lnTo>
                    <a:pt x="571500" y="868680"/>
                  </a:lnTo>
                  <a:lnTo>
                    <a:pt x="571500" y="650748"/>
                  </a:lnTo>
                  <a:close/>
                </a:path>
                <a:path w="763905" h="2822575">
                  <a:moveTo>
                    <a:pt x="701040" y="324612"/>
                  </a:moveTo>
                  <a:lnTo>
                    <a:pt x="0" y="324612"/>
                  </a:lnTo>
                  <a:lnTo>
                    <a:pt x="0" y="542544"/>
                  </a:lnTo>
                  <a:lnTo>
                    <a:pt x="701040" y="542544"/>
                  </a:lnTo>
                  <a:lnTo>
                    <a:pt x="701040" y="324612"/>
                  </a:lnTo>
                  <a:close/>
                </a:path>
                <a:path w="763905" h="2822575">
                  <a:moveTo>
                    <a:pt x="763524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763524" y="216408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33016" y="2593848"/>
              <a:ext cx="0" cy="3583304"/>
            </a:xfrm>
            <a:custGeom>
              <a:avLst/>
              <a:gdLst/>
              <a:ahLst/>
              <a:cxnLst/>
              <a:rect l="l" t="t" r="r" b="b"/>
              <a:pathLst>
                <a:path h="3583304">
                  <a:moveTo>
                    <a:pt x="0" y="0"/>
                  </a:moveTo>
                  <a:lnTo>
                    <a:pt x="0" y="35829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88689" y="2671953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7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8</a:t>
            </a: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0039" y="2997834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5</a:t>
            </a:r>
            <a:r>
              <a:rPr sz="9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8191" y="3323590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8</a:t>
            </a: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9</a:t>
            </a:r>
            <a:r>
              <a:rPr sz="9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7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68651" y="3649471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6</a:t>
            </a:r>
            <a:r>
              <a:rPr sz="9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7450" y="3975354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4</a:t>
            </a: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8</a:t>
            </a:r>
            <a:r>
              <a:rPr sz="9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9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8229" y="4301108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0</a:t>
            </a: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r>
              <a:rPr sz="9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9654" y="4626991"/>
            <a:ext cx="207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9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r>
              <a:rPr sz="9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,1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22754" y="4952492"/>
            <a:ext cx="207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5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r>
              <a:rPr sz="9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,0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12594" y="5278373"/>
            <a:ext cx="207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4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7</a:t>
            </a:r>
            <a:r>
              <a:rPr sz="9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,8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78811" y="5604154"/>
            <a:ext cx="207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r>
              <a:rPr sz="9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,8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3269" y="5929985"/>
            <a:ext cx="4257040" cy="49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5795">
              <a:lnSpc>
                <a:spcPct val="100000"/>
              </a:lnSpc>
              <a:spcBef>
                <a:spcPts val="100"/>
              </a:spcBef>
              <a:tabLst>
                <a:tab pos="1494790" algn="l"/>
              </a:tabLst>
            </a:pP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Прочие	</a:t>
            </a:r>
            <a:r>
              <a:rPr sz="900" spc="-85" dirty="0">
                <a:solidFill>
                  <a:srgbClr val="404040"/>
                </a:solidFill>
                <a:latin typeface="Microsoft Sans Serif"/>
                <a:cs typeface="Microsoft Sans Serif"/>
              </a:rPr>
              <a:t>144,2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Microsoft Sans Serif"/>
              <a:cs typeface="Microsoft Sans Serif"/>
            </a:endParaRPr>
          </a:p>
          <a:p>
            <a:pPr marL="12700">
              <a:lnSpc>
                <a:spcPts val="800"/>
              </a:lnSpc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ts val="800"/>
              </a:lnSpc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ООО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(ж/д),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могут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5267" y="2668270"/>
            <a:ext cx="690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НИДЕРЛАНДЫ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4036" y="2994152"/>
            <a:ext cx="641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УЗ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Б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ЕКИ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АН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83030" y="3319348"/>
            <a:ext cx="5638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МО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ГО</a:t>
            </a:r>
            <a:r>
              <a:rPr sz="9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Л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12138" y="3645534"/>
            <a:ext cx="335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КИТ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АЙ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38097" y="3971290"/>
            <a:ext cx="408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Л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ИЯ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67789" y="4297171"/>
            <a:ext cx="579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КАЗАХ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АН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28369" y="4623054"/>
            <a:ext cx="518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КИРГИЗИЯ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5395" y="4883277"/>
            <a:ext cx="1189355" cy="2940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51815" marR="5080" indent="-539750">
              <a:lnSpc>
                <a:spcPts val="1030"/>
              </a:lnSpc>
              <a:spcBef>
                <a:spcPts val="175"/>
              </a:spcBef>
            </a:pP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Д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.АРА</a:t>
            </a:r>
            <a:r>
              <a:rPr sz="9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Б</a:t>
            </a:r>
            <a:r>
              <a:rPr sz="9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r>
              <a:rPr sz="9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Э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ИРАТ  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16811" y="5274691"/>
            <a:ext cx="528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СИНГАПУР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06804" y="5600496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ТАДЖИКИСТАН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0015537" y="2497835"/>
            <a:ext cx="483870" cy="868680"/>
            <a:chOff x="10015537" y="2497835"/>
            <a:chExt cx="483870" cy="868680"/>
          </a:xfrm>
        </p:grpSpPr>
        <p:sp>
          <p:nvSpPr>
            <p:cNvPr id="37" name="object 37"/>
            <p:cNvSpPr/>
            <p:nvPr/>
          </p:nvSpPr>
          <p:spPr>
            <a:xfrm>
              <a:off x="10020300" y="2551175"/>
              <a:ext cx="478790" cy="763905"/>
            </a:xfrm>
            <a:custGeom>
              <a:avLst/>
              <a:gdLst/>
              <a:ahLst/>
              <a:cxnLst/>
              <a:rect l="l" t="t" r="r" b="b"/>
              <a:pathLst>
                <a:path w="478790" h="763904">
                  <a:moveTo>
                    <a:pt x="4572" y="579120"/>
                  </a:moveTo>
                  <a:lnTo>
                    <a:pt x="0" y="579120"/>
                  </a:lnTo>
                  <a:lnTo>
                    <a:pt x="0" y="763524"/>
                  </a:lnTo>
                  <a:lnTo>
                    <a:pt x="4572" y="763524"/>
                  </a:lnTo>
                  <a:lnTo>
                    <a:pt x="4572" y="579120"/>
                  </a:lnTo>
                  <a:close/>
                </a:path>
                <a:path w="478790" h="763904">
                  <a:moveTo>
                    <a:pt x="27432" y="289560"/>
                  </a:moveTo>
                  <a:lnTo>
                    <a:pt x="0" y="289560"/>
                  </a:lnTo>
                  <a:lnTo>
                    <a:pt x="0" y="473964"/>
                  </a:lnTo>
                  <a:lnTo>
                    <a:pt x="27432" y="473964"/>
                  </a:lnTo>
                  <a:lnTo>
                    <a:pt x="27432" y="289560"/>
                  </a:lnTo>
                  <a:close/>
                </a:path>
                <a:path w="478790" h="763904">
                  <a:moveTo>
                    <a:pt x="478536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478536" y="184404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20300" y="2497835"/>
              <a:ext cx="0" cy="868680"/>
            </a:xfrm>
            <a:custGeom>
              <a:avLst/>
              <a:gdLst/>
              <a:ahLst/>
              <a:cxnLst/>
              <a:rect l="l" t="t" r="r" b="b"/>
              <a:pathLst>
                <a:path h="868679">
                  <a:moveTo>
                    <a:pt x="0" y="0"/>
                  </a:moveTo>
                  <a:lnTo>
                    <a:pt x="0" y="8686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562590" y="2557653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85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12120" y="2847213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89642" y="3137153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96376" y="2553715"/>
            <a:ext cx="1337310" cy="80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лы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endParaRPr sz="900">
              <a:latin typeface="Microsoft Sans Serif"/>
              <a:cs typeface="Microsoft Sans Serif"/>
            </a:endParaRPr>
          </a:p>
          <a:p>
            <a:pPr marL="330835" marR="5080" indent="-318770">
              <a:lnSpc>
                <a:spcPts val="1030"/>
              </a:lnSpc>
              <a:spcBef>
                <a:spcPts val="76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те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ны</a:t>
            </a:r>
            <a:r>
              <a:rPr sz="9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е,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9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ы 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энергетические</a:t>
            </a:r>
            <a:endParaRPr sz="900">
              <a:latin typeface="Microsoft Sans Serif"/>
              <a:cs typeface="Microsoft Sans Serif"/>
            </a:endParaRPr>
          </a:p>
          <a:p>
            <a:pPr marL="628650" marR="5715" indent="-213995">
              <a:lnSpc>
                <a:spcPts val="1030"/>
              </a:lnSpc>
              <a:spcBef>
                <a:spcPts val="225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Из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дели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де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али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з 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древесины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55506" y="2180336"/>
            <a:ext cx="5480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20" dirty="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sz="1100" b="1" spc="-13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100" b="1" spc="-120" dirty="0">
                <a:solidFill>
                  <a:srgbClr val="585858"/>
                </a:solidFill>
                <a:latin typeface="Arial"/>
                <a:cs typeface="Arial"/>
              </a:rPr>
              <a:t>р</a:t>
            </a:r>
            <a:r>
              <a:rPr sz="1100" b="1" spc="-95" dirty="0">
                <a:solidFill>
                  <a:srgbClr val="585858"/>
                </a:solidFill>
                <a:latin typeface="Arial"/>
                <a:cs typeface="Arial"/>
              </a:rPr>
              <a:t>г</a:t>
            </a:r>
            <a:r>
              <a:rPr sz="1100" b="1" spc="-12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100" b="1" spc="-100" dirty="0">
                <a:solidFill>
                  <a:srgbClr val="585858"/>
                </a:solidFill>
                <a:latin typeface="Arial"/>
                <a:cs typeface="Arial"/>
              </a:rPr>
              <a:t>з</a:t>
            </a:r>
            <a:r>
              <a:rPr sz="1100" b="1" spc="-12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100" b="1" spc="-114" dirty="0">
                <a:solidFill>
                  <a:srgbClr val="585858"/>
                </a:solidFill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914953" y="5369052"/>
            <a:ext cx="339090" cy="622300"/>
            <a:chOff x="9914953" y="5369052"/>
            <a:chExt cx="339090" cy="622300"/>
          </a:xfrm>
        </p:grpSpPr>
        <p:sp>
          <p:nvSpPr>
            <p:cNvPr id="45" name="object 45"/>
            <p:cNvSpPr/>
            <p:nvPr/>
          </p:nvSpPr>
          <p:spPr>
            <a:xfrm>
              <a:off x="9919716" y="5583936"/>
              <a:ext cx="334010" cy="192405"/>
            </a:xfrm>
            <a:custGeom>
              <a:avLst/>
              <a:gdLst/>
              <a:ahLst/>
              <a:cxnLst/>
              <a:rect l="l" t="t" r="r" b="b"/>
              <a:pathLst>
                <a:path w="334009" h="192404">
                  <a:moveTo>
                    <a:pt x="333755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333755" y="192023"/>
                  </a:lnTo>
                  <a:lnTo>
                    <a:pt x="333755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19716" y="5369052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0"/>
                  </a:moveTo>
                  <a:lnTo>
                    <a:pt x="0" y="62179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0318495" y="5595315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52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105645" y="5525820"/>
            <a:ext cx="726440" cy="2940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78435" marR="5080" indent="-166370">
              <a:lnSpc>
                <a:spcPts val="1030"/>
              </a:lnSpc>
              <a:spcBef>
                <a:spcPts val="175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кты 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светлые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050781" y="5134102"/>
            <a:ext cx="2794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5" dirty="0">
                <a:solidFill>
                  <a:srgbClr val="585858"/>
                </a:solidFill>
                <a:latin typeface="Arial"/>
                <a:cs typeface="Arial"/>
              </a:rPr>
              <a:t>ОА</a:t>
            </a:r>
            <a:r>
              <a:rPr sz="1100" b="1" spc="-140" dirty="0">
                <a:solidFill>
                  <a:srgbClr val="585858"/>
                </a:solidFill>
                <a:latin typeface="Arial"/>
                <a:cs typeface="Arial"/>
              </a:rPr>
              <a:t>Э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952297" y="3944111"/>
            <a:ext cx="796290" cy="1033780"/>
            <a:chOff x="6952297" y="3944111"/>
            <a:chExt cx="796290" cy="1033780"/>
          </a:xfrm>
        </p:grpSpPr>
        <p:sp>
          <p:nvSpPr>
            <p:cNvPr id="51" name="object 51"/>
            <p:cNvSpPr/>
            <p:nvPr/>
          </p:nvSpPr>
          <p:spPr>
            <a:xfrm>
              <a:off x="6957060" y="3959351"/>
              <a:ext cx="791210" cy="797560"/>
            </a:xfrm>
            <a:custGeom>
              <a:avLst/>
              <a:gdLst/>
              <a:ahLst/>
              <a:cxnLst/>
              <a:rect l="l" t="t" r="r" b="b"/>
              <a:pathLst>
                <a:path w="791209" h="797560">
                  <a:moveTo>
                    <a:pt x="35052" y="620268"/>
                  </a:moveTo>
                  <a:lnTo>
                    <a:pt x="0" y="620268"/>
                  </a:lnTo>
                  <a:lnTo>
                    <a:pt x="0" y="797052"/>
                  </a:lnTo>
                  <a:lnTo>
                    <a:pt x="35052" y="797052"/>
                  </a:lnTo>
                  <a:lnTo>
                    <a:pt x="35052" y="620268"/>
                  </a:lnTo>
                  <a:close/>
                </a:path>
                <a:path w="791209" h="797560">
                  <a:moveTo>
                    <a:pt x="166116" y="413004"/>
                  </a:moveTo>
                  <a:lnTo>
                    <a:pt x="0" y="413004"/>
                  </a:lnTo>
                  <a:lnTo>
                    <a:pt x="0" y="589788"/>
                  </a:lnTo>
                  <a:lnTo>
                    <a:pt x="166116" y="589788"/>
                  </a:lnTo>
                  <a:lnTo>
                    <a:pt x="166116" y="413004"/>
                  </a:lnTo>
                  <a:close/>
                </a:path>
                <a:path w="791209" h="797560">
                  <a:moveTo>
                    <a:pt x="262128" y="207264"/>
                  </a:moveTo>
                  <a:lnTo>
                    <a:pt x="0" y="207264"/>
                  </a:lnTo>
                  <a:lnTo>
                    <a:pt x="0" y="384048"/>
                  </a:lnTo>
                  <a:lnTo>
                    <a:pt x="262128" y="384048"/>
                  </a:lnTo>
                  <a:lnTo>
                    <a:pt x="262128" y="207264"/>
                  </a:lnTo>
                  <a:close/>
                </a:path>
                <a:path w="791209" h="797560">
                  <a:moveTo>
                    <a:pt x="790956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790956" y="17678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57059" y="3944111"/>
              <a:ext cx="0" cy="1033780"/>
            </a:xfrm>
            <a:custGeom>
              <a:avLst/>
              <a:gdLst/>
              <a:ahLst/>
              <a:cxnLst/>
              <a:rect l="l" t="t" r="r" b="b"/>
              <a:pathLst>
                <a:path h="1033779">
                  <a:moveTo>
                    <a:pt x="0" y="0"/>
                  </a:moveTo>
                  <a:lnTo>
                    <a:pt x="0" y="103327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812785" y="3962780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199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83957" y="4169409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66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88454" y="4376166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42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32501" y="3889502"/>
            <a:ext cx="1602740" cy="85598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те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ны</a:t>
            </a:r>
            <a:r>
              <a:rPr sz="9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е,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225" dirty="0">
                <a:solidFill>
                  <a:srgbClr val="585858"/>
                </a:solidFill>
                <a:latin typeface="Microsoft Sans Serif"/>
                <a:cs typeface="Microsoft Sans Serif"/>
              </a:rPr>
              <a:t>…</a:t>
            </a:r>
            <a:endParaRPr sz="900">
              <a:latin typeface="Microsoft Sans Serif"/>
              <a:cs typeface="Microsoft Sans Serif"/>
            </a:endParaRPr>
          </a:p>
          <a:p>
            <a:pPr marL="227329" marR="269240" indent="493395">
              <a:lnSpc>
                <a:spcPct val="150600"/>
              </a:lnSpc>
              <a:spcBef>
                <a:spcPts val="5"/>
              </a:spcBef>
            </a:pPr>
            <a:r>
              <a:rPr sz="9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Л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ф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ан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  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лы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endParaRPr sz="900">
              <a:latin typeface="Microsoft Sans Serif"/>
              <a:cs typeface="Microsoft Sans Serif"/>
            </a:endParaRPr>
          </a:p>
          <a:p>
            <a:pPr marL="319405">
              <a:lnSpc>
                <a:spcPct val="100000"/>
              </a:lnSpc>
              <a:spcBef>
                <a:spcPts val="575"/>
              </a:spcBef>
              <a:tabLst>
                <a:tab pos="1536700" algn="l"/>
              </a:tabLst>
            </a:pPr>
            <a:r>
              <a:rPr sz="1350" spc="-18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Из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дели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350" spc="-44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350" spc="-17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350" spc="-44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др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вес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ны</a:t>
            </a:r>
            <a:r>
              <a:rPr sz="13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9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18784" y="4789423"/>
            <a:ext cx="1580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8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дс</a:t>
            </a:r>
            <a:r>
              <a:rPr sz="1350" spc="-12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тв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350" spc="-5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50" spc="-12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нс</a:t>
            </a:r>
            <a:r>
              <a:rPr sz="1350" spc="-16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рт</a:t>
            </a:r>
            <a:r>
              <a:rPr sz="1350" spc="-15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ан</a:t>
            </a:r>
            <a:r>
              <a:rPr sz="1350" spc="-15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350" spc="-3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1350" spc="33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…</a:t>
            </a:r>
            <a:r>
              <a:rPr sz="13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  </a:t>
            </a:r>
            <a:r>
              <a:rPr sz="1350" spc="-9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46572" y="3568953"/>
            <a:ext cx="6724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14" dirty="0">
                <a:solidFill>
                  <a:srgbClr val="585858"/>
                </a:solidFill>
                <a:latin typeface="Arial"/>
                <a:cs typeface="Arial"/>
              </a:rPr>
              <a:t>Узбекистан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934009" y="5364479"/>
            <a:ext cx="478790" cy="828040"/>
            <a:chOff x="6934009" y="5364479"/>
            <a:chExt cx="478790" cy="828040"/>
          </a:xfrm>
        </p:grpSpPr>
        <p:sp>
          <p:nvSpPr>
            <p:cNvPr id="60" name="object 60"/>
            <p:cNvSpPr/>
            <p:nvPr/>
          </p:nvSpPr>
          <p:spPr>
            <a:xfrm>
              <a:off x="6938772" y="5410199"/>
              <a:ext cx="474345" cy="734695"/>
            </a:xfrm>
            <a:custGeom>
              <a:avLst/>
              <a:gdLst/>
              <a:ahLst/>
              <a:cxnLst/>
              <a:rect l="l" t="t" r="r" b="b"/>
              <a:pathLst>
                <a:path w="474345" h="734695">
                  <a:moveTo>
                    <a:pt x="85344" y="551688"/>
                  </a:moveTo>
                  <a:lnTo>
                    <a:pt x="0" y="551688"/>
                  </a:lnTo>
                  <a:lnTo>
                    <a:pt x="0" y="734568"/>
                  </a:lnTo>
                  <a:lnTo>
                    <a:pt x="85344" y="734568"/>
                  </a:lnTo>
                  <a:lnTo>
                    <a:pt x="85344" y="551688"/>
                  </a:lnTo>
                  <a:close/>
                </a:path>
                <a:path w="474345" h="734695">
                  <a:moveTo>
                    <a:pt x="403860" y="275844"/>
                  </a:moveTo>
                  <a:lnTo>
                    <a:pt x="0" y="275844"/>
                  </a:lnTo>
                  <a:lnTo>
                    <a:pt x="0" y="460248"/>
                  </a:lnTo>
                  <a:lnTo>
                    <a:pt x="403860" y="460248"/>
                  </a:lnTo>
                  <a:lnTo>
                    <a:pt x="403860" y="275844"/>
                  </a:lnTo>
                  <a:close/>
                </a:path>
                <a:path w="474345" h="734695">
                  <a:moveTo>
                    <a:pt x="47396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473964" y="184404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009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38771" y="5364479"/>
              <a:ext cx="0" cy="828040"/>
            </a:xfrm>
            <a:custGeom>
              <a:avLst/>
              <a:gdLst/>
              <a:ahLst/>
              <a:cxnLst/>
              <a:rect l="l" t="t" r="r" b="b"/>
              <a:pathLst>
                <a:path h="828039">
                  <a:moveTo>
                    <a:pt x="0" y="0"/>
                  </a:moveTo>
                  <a:lnTo>
                    <a:pt x="0" y="8275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476870" y="5417946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116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407402" y="5693461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99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89140" y="5969000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14213" y="5341213"/>
            <a:ext cx="1339215" cy="78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709930">
              <a:lnSpc>
                <a:spcPct val="153100"/>
              </a:lnSpc>
              <a:spcBef>
                <a:spcPts val="100"/>
              </a:spcBef>
            </a:pPr>
            <a:r>
              <a:rPr sz="9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Л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ф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ан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  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те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ны</a:t>
            </a:r>
            <a:r>
              <a:rPr sz="9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е,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endParaRPr sz="900">
              <a:latin typeface="Microsoft Sans Serif"/>
              <a:cs typeface="Microsoft Sans Serif"/>
            </a:endParaRPr>
          </a:p>
          <a:p>
            <a:pPr marL="330835">
              <a:lnSpc>
                <a:spcPts val="1030"/>
              </a:lnSpc>
            </a:pP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энергетические</a:t>
            </a:r>
            <a:endParaRPr sz="900">
              <a:latin typeface="Microsoft Sans Serif"/>
              <a:cs typeface="Microsoft Sans Serif"/>
            </a:endParaRPr>
          </a:p>
          <a:p>
            <a:pPr marL="228600">
              <a:lnSpc>
                <a:spcPct val="100000"/>
              </a:lnSpc>
              <a:spcBef>
                <a:spcPts val="570"/>
              </a:spcBef>
            </a:pP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ф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ро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дук</a:t>
            </a:r>
            <a:r>
              <a:rPr sz="9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св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тлые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09335" y="5140578"/>
            <a:ext cx="3562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20" dirty="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sz="1100" b="1" spc="-13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100" b="1" spc="-110" dirty="0">
                <a:solidFill>
                  <a:srgbClr val="585858"/>
                </a:solidFill>
                <a:latin typeface="Arial"/>
                <a:cs typeface="Arial"/>
              </a:rPr>
              <a:t>тай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9932575" y="3956303"/>
          <a:ext cx="495299" cy="928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030"/>
                <a:gridCol w="64769"/>
                <a:gridCol w="317500"/>
              </a:tblGrid>
              <a:tr h="17907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74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00" spc="-100" dirty="0">
                          <a:solidFill>
                            <a:srgbClr val="404040"/>
                          </a:solidFill>
                          <a:latin typeface="Microsoft Sans Serif"/>
                          <a:cs typeface="Microsoft Sans Serif"/>
                        </a:rPr>
                        <a:t>22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spc="-100" dirty="0">
                          <a:solidFill>
                            <a:srgbClr val="404040"/>
                          </a:solidFill>
                          <a:latin typeface="Microsoft Sans Serif"/>
                          <a:cs typeface="Microsoft Sans Serif"/>
                        </a:rPr>
                        <a:t>16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100" dirty="0">
                          <a:solidFill>
                            <a:srgbClr val="40404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222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18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A4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9A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180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9A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9A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193547">
                <a:tc gridSpan="3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404040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D9D9D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8" name="object 68"/>
          <p:cNvSpPr txBox="1"/>
          <p:nvPr/>
        </p:nvSpPr>
        <p:spPr>
          <a:xfrm>
            <a:off x="10500741" y="3957320"/>
            <a:ext cx="1295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53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731122" y="3903598"/>
            <a:ext cx="1122680" cy="774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04" algn="r">
              <a:lnSpc>
                <a:spcPct val="136600"/>
              </a:lnSpc>
              <a:spcBef>
                <a:spcPts val="95"/>
              </a:spcBef>
            </a:pPr>
            <a:r>
              <a:rPr sz="9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Л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есо</a:t>
            </a: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ри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круг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лы</a:t>
            </a:r>
            <a:r>
              <a:rPr sz="9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е  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Из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дели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др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вес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ны  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кт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лы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endParaRPr sz="900">
              <a:latin typeface="Microsoft Sans Serif"/>
              <a:cs typeface="Microsoft Sans Serif"/>
            </a:endParaRPr>
          </a:p>
          <a:p>
            <a:pPr marR="5715" algn="r">
              <a:lnSpc>
                <a:spcPct val="100000"/>
              </a:lnSpc>
              <a:spcBef>
                <a:spcPts val="400"/>
              </a:spcBef>
            </a:pPr>
            <a:r>
              <a:rPr sz="900" spc="-160" dirty="0">
                <a:solidFill>
                  <a:srgbClr val="585858"/>
                </a:solidFill>
                <a:latin typeface="Microsoft Sans Serif"/>
                <a:cs typeface="Microsoft Sans Serif"/>
              </a:rPr>
              <a:t>Л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ф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ан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ра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927718" y="4702809"/>
            <a:ext cx="10198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рье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не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альн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225" dirty="0">
                <a:solidFill>
                  <a:srgbClr val="585858"/>
                </a:solidFill>
                <a:latin typeface="Microsoft Sans Serif"/>
                <a:cs typeface="Microsoft Sans Serif"/>
              </a:rPr>
              <a:t>…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50045" y="3608070"/>
            <a:ext cx="5994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14" dirty="0">
                <a:solidFill>
                  <a:srgbClr val="585858"/>
                </a:solidFill>
                <a:latin typeface="Arial"/>
                <a:cs typeface="Arial"/>
              </a:rPr>
              <a:t>Казахстан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5847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ЖД:</a:t>
            </a:r>
            <a:r>
              <a:rPr spc="375" dirty="0"/>
              <a:t> </a:t>
            </a:r>
            <a:r>
              <a:rPr spc="-190" dirty="0"/>
              <a:t>топ-10</a:t>
            </a:r>
            <a:r>
              <a:rPr spc="-100" dirty="0"/>
              <a:t> </a:t>
            </a:r>
            <a:r>
              <a:rPr spc="-180" dirty="0"/>
              <a:t>стран,</a:t>
            </a:r>
            <a:r>
              <a:rPr spc="-85" dirty="0"/>
              <a:t> </a:t>
            </a:r>
            <a:r>
              <a:rPr spc="-190" dirty="0"/>
              <a:t>в</a:t>
            </a:r>
            <a:r>
              <a:rPr spc="-85" dirty="0"/>
              <a:t> </a:t>
            </a:r>
            <a:r>
              <a:rPr spc="-215" dirty="0"/>
              <a:t>которые</a:t>
            </a:r>
            <a:r>
              <a:rPr spc="-85" dirty="0"/>
              <a:t> </a:t>
            </a:r>
            <a:r>
              <a:rPr spc="-204" dirty="0"/>
              <a:t>вывозят</a:t>
            </a:r>
            <a:r>
              <a:rPr spc="-90" dirty="0"/>
              <a:t> </a:t>
            </a:r>
            <a:r>
              <a:rPr spc="-210" dirty="0"/>
              <a:t>грузы</a:t>
            </a:r>
            <a:r>
              <a:rPr spc="-70" dirty="0"/>
              <a:t> </a:t>
            </a:r>
            <a:r>
              <a:rPr spc="-229" dirty="0"/>
              <a:t>из</a:t>
            </a:r>
            <a:r>
              <a:rPr spc="-95" dirty="0"/>
              <a:t> </a:t>
            </a:r>
            <a:r>
              <a:rPr spc="-200" dirty="0"/>
              <a:t>Югры*,</a:t>
            </a:r>
            <a:r>
              <a:rPr spc="-70" dirty="0"/>
              <a:t> </a:t>
            </a:r>
            <a:r>
              <a:rPr spc="-204" dirty="0"/>
              <a:t>2023</a:t>
            </a:r>
          </a:p>
        </p:txBody>
      </p:sp>
      <p:sp>
        <p:nvSpPr>
          <p:cNvPr id="73" name="object 73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994026" y="2174875"/>
            <a:ext cx="1143000" cy="34671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8100" marR="30480">
              <a:lnSpc>
                <a:spcPct val="72200"/>
              </a:lnSpc>
              <a:spcBef>
                <a:spcPts val="570"/>
              </a:spcBef>
            </a:pP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585858"/>
                </a:solidFill>
                <a:latin typeface="Arial"/>
                <a:cs typeface="Arial"/>
              </a:rPr>
              <a:t>245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40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585858"/>
                </a:solidFill>
                <a:latin typeface="Arial"/>
                <a:cs typeface="Arial"/>
              </a:rPr>
              <a:t>тонн</a:t>
            </a:r>
            <a:r>
              <a:rPr sz="975" b="1" spc="-60" baseline="25641" dirty="0">
                <a:solidFill>
                  <a:srgbClr val="585858"/>
                </a:solidFill>
                <a:latin typeface="Arial"/>
                <a:cs typeface="Arial"/>
              </a:rPr>
              <a:t>1  </a:t>
            </a:r>
            <a:r>
              <a:rPr sz="1000" b="1" spc="-110" dirty="0">
                <a:solidFill>
                  <a:srgbClr val="009A47"/>
                </a:solidFill>
                <a:latin typeface="Arial"/>
                <a:cs typeface="Arial"/>
              </a:rPr>
              <a:t>вывоз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506200" y="1524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82450" y="6533184"/>
            <a:ext cx="723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BEBEBE"/>
                </a:solidFill>
                <a:latin typeface="Microsoft Sans Serif"/>
                <a:cs typeface="Microsoft Sans Serif"/>
              </a:rPr>
              <a:t>7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2936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Ж/д:</a:t>
            </a:r>
            <a:r>
              <a:rPr spc="-100" dirty="0"/>
              <a:t> </a:t>
            </a:r>
            <a:r>
              <a:rPr spc="-190" dirty="0"/>
              <a:t>в</a:t>
            </a:r>
            <a:r>
              <a:rPr spc="-185" dirty="0"/>
              <a:t>в</a:t>
            </a:r>
            <a:r>
              <a:rPr spc="-240" dirty="0"/>
              <a:t>о</a:t>
            </a:r>
            <a:r>
              <a:rPr spc="-215" dirty="0"/>
              <a:t>з</a:t>
            </a:r>
            <a:r>
              <a:rPr spc="-85" dirty="0"/>
              <a:t> </a:t>
            </a:r>
            <a:r>
              <a:rPr spc="-204" dirty="0"/>
              <a:t>гру</a:t>
            </a:r>
            <a:r>
              <a:rPr spc="-200" dirty="0"/>
              <a:t>з</a:t>
            </a:r>
            <a:r>
              <a:rPr spc="-204" dirty="0"/>
              <a:t>о</a:t>
            </a:r>
            <a:r>
              <a:rPr spc="-190" dirty="0"/>
              <a:t>в</a:t>
            </a:r>
            <a:r>
              <a:rPr spc="-85" dirty="0"/>
              <a:t> </a:t>
            </a:r>
            <a:r>
              <a:rPr spc="-190" dirty="0"/>
              <a:t>в</a:t>
            </a:r>
            <a:r>
              <a:rPr spc="-75" dirty="0"/>
              <a:t> </a:t>
            </a:r>
            <a:r>
              <a:rPr spc="-385" dirty="0"/>
              <a:t>Ю</a:t>
            </a:r>
            <a:r>
              <a:rPr spc="-145" dirty="0"/>
              <a:t>г</a:t>
            </a:r>
            <a:r>
              <a:rPr spc="-195" dirty="0"/>
              <a:t>ру</a:t>
            </a:r>
            <a:r>
              <a:rPr spc="-100" dirty="0"/>
              <a:t>,</a:t>
            </a:r>
            <a:r>
              <a:rPr spc="-75" dirty="0"/>
              <a:t> </a:t>
            </a:r>
            <a:r>
              <a:rPr spc="-204" dirty="0"/>
              <a:t>2023</a:t>
            </a:r>
          </a:p>
        </p:txBody>
      </p:sp>
      <p:sp>
        <p:nvSpPr>
          <p:cNvPr id="5" name="object 5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83469" y="399033"/>
            <a:ext cx="1223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2</a:t>
            </a:r>
            <a:r>
              <a:rPr sz="1400" b="1" spc="-7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83</a:t>
            </a:r>
            <a:r>
              <a:rPr sz="1400" b="1" spc="-150" dirty="0">
                <a:solidFill>
                  <a:srgbClr val="212770"/>
                </a:solidFill>
                <a:latin typeface="Arial"/>
                <a:cs typeface="Arial"/>
              </a:rPr>
              <a:t>7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9</a:t>
            </a:r>
            <a:r>
              <a:rPr sz="1400" b="1" spc="-6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212770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тонн</a:t>
            </a:r>
            <a:r>
              <a:rPr sz="975" b="1" spc="-82" baseline="25641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endParaRPr sz="975" baseline="2564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4602" y="648446"/>
            <a:ext cx="1728470" cy="5810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705"/>
              </a:spcBef>
            </a:pP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ввоз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10" dirty="0">
                <a:solidFill>
                  <a:srgbClr val="585858"/>
                </a:solidFill>
                <a:latin typeface="Microsoft Sans Serif"/>
                <a:cs typeface="Microsoft Sans Serif"/>
              </a:rPr>
              <a:t>Ю</a:t>
            </a:r>
            <a:r>
              <a:rPr sz="11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ру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2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622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3</a:t>
            </a:r>
            <a:r>
              <a:rPr sz="14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212770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тонн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54639" y="984884"/>
            <a:ext cx="929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215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6</a:t>
            </a:r>
            <a:r>
              <a:rPr sz="14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212770"/>
                </a:solidFill>
                <a:latin typeface="Arial"/>
                <a:cs typeface="Arial"/>
              </a:rPr>
              <a:t>.</a:t>
            </a:r>
            <a:r>
              <a:rPr sz="1000" b="1" spc="-6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о</a:t>
            </a:r>
            <a:r>
              <a:rPr sz="1000" b="1" spc="-120" dirty="0">
                <a:solidFill>
                  <a:srgbClr val="212770"/>
                </a:solidFill>
                <a:latin typeface="Arial"/>
                <a:cs typeface="Arial"/>
              </a:rPr>
              <a:t>нн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834628" y="1295272"/>
          <a:ext cx="1593849" cy="2798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790"/>
                <a:gridCol w="353059"/>
              </a:tblGrid>
              <a:tr h="385838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sz="1100" spc="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ион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00" spc="-8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сс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465" marR="3175">
                        <a:lnSpc>
                          <a:spcPts val="890"/>
                        </a:lnSpc>
                        <a:spcBef>
                          <a:spcPts val="570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алы</a:t>
                      </a:r>
                      <a:r>
                        <a:rPr sz="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89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185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</a:tr>
              <a:tr h="121919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ат</a:t>
                      </a: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чер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аллов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027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37465" marR="411480">
                        <a:lnSpc>
                          <a:spcPts val="960"/>
                        </a:lnSpc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ье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  </a:t>
                      </a:r>
                      <a:r>
                        <a:rPr sz="800" spc="-90" dirty="0">
                          <a:latin typeface="Microsoft Sans Serif"/>
                          <a:cs typeface="Microsoft Sans Serif"/>
                        </a:rPr>
                        <a:t>промышленное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335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</a:tr>
              <a:tr h="121920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239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1920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spc="-90" dirty="0">
                          <a:latin typeface="Microsoft Sans Serif"/>
                          <a:cs typeface="Microsoft Sans Serif"/>
                        </a:rPr>
                        <a:t>цемент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057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56603">
                <a:tc>
                  <a:txBody>
                    <a:bodyPr/>
                    <a:lstStyle/>
                    <a:p>
                      <a:pPr marL="37465" marR="360045">
                        <a:lnSpc>
                          <a:spcPts val="9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алы</a:t>
                      </a:r>
                      <a:r>
                        <a:rPr sz="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  </a:t>
                      </a: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кровельные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362,3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</a:tr>
              <a:tr h="147510">
                <a:tc>
                  <a:txBody>
                    <a:bodyPr/>
                    <a:lstStyle/>
                    <a:p>
                      <a:pPr marL="37465" marR="31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-в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роме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вто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208,7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/>
                </a:tc>
              </a:tr>
              <a:tr h="134746">
                <a:tc>
                  <a:txBody>
                    <a:bodyPr/>
                    <a:lstStyle/>
                    <a:p>
                      <a:pPr marL="37465" marR="3175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риа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лы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890"/>
                        </a:lnSpc>
                        <a:spcBef>
                          <a:spcPts val="7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148,9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/>
                </a:tc>
              </a:tr>
              <a:tr h="243840">
                <a:tc>
                  <a:txBody>
                    <a:bodyPr/>
                    <a:lstStyle/>
                    <a:p>
                      <a:pPr marL="37465" marR="39370">
                        <a:lnSpc>
                          <a:spcPts val="9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зд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елия 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произ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-ва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114,1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</a:tr>
              <a:tr h="121919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пир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апи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тки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ts val="860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42,6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19542">
                <a:tc>
                  <a:txBody>
                    <a:bodyPr/>
                    <a:lstStyle/>
                    <a:p>
                      <a:pPr marL="37465" marR="3175">
                        <a:lnSpc>
                          <a:spcPts val="840"/>
                        </a:lnSpc>
                      </a:pP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прочие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84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900,2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541507" y="1295272"/>
          <a:ext cx="1584959" cy="2403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/>
                <a:gridCol w="314959"/>
              </a:tblGrid>
              <a:tr h="512140"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ны</a:t>
                      </a:r>
                      <a:r>
                        <a:rPr sz="1100" spc="-7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мира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57785" marR="4203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ье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  </a:t>
                      </a:r>
                      <a:r>
                        <a:rPr sz="800" spc="-90" dirty="0">
                          <a:latin typeface="Microsoft Sans Serif"/>
                          <a:cs typeface="Microsoft Sans Serif"/>
                        </a:rPr>
                        <a:t>промышленное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140,9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</a:tr>
              <a:tr h="125285">
                <a:tc>
                  <a:txBody>
                    <a:bodyPr/>
                    <a:lstStyle/>
                    <a:p>
                      <a:pPr marL="57785">
                        <a:lnSpc>
                          <a:spcPts val="885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ат</a:t>
                      </a: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чер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аллов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885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22,1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4523">
                <a:tc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-в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роме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вто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880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11,3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3888">
                <a:tc>
                  <a:txBody>
                    <a:bodyPr/>
                    <a:lstStyle/>
                    <a:p>
                      <a:pPr marL="57785">
                        <a:lnSpc>
                          <a:spcPts val="875"/>
                        </a:lnSpc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875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1,5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44601">
                <a:tc>
                  <a:txBody>
                    <a:bodyPr/>
                    <a:lstStyle/>
                    <a:p>
                      <a:pPr marL="57785" marR="368935">
                        <a:lnSpc>
                          <a:spcPts val="9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алы</a:t>
                      </a:r>
                      <a:r>
                        <a:rPr sz="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  </a:t>
                      </a: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кровельные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0,8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/>
                </a:tc>
              </a:tr>
              <a:tr h="370649">
                <a:tc>
                  <a:txBody>
                    <a:bodyPr/>
                    <a:lstStyle/>
                    <a:p>
                      <a:pPr marL="57785" marR="397510" algn="just">
                        <a:lnSpc>
                          <a:spcPts val="9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зд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елия 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.  </a:t>
                      </a: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/>
                </a:tc>
              </a:tr>
              <a:tr h="124431">
                <a:tc>
                  <a:txBody>
                    <a:bodyPr/>
                    <a:lstStyle/>
                    <a:p>
                      <a:pPr marL="5778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прочие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38,6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/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266445" y="714629"/>
            <a:ext cx="11035665" cy="5686425"/>
            <a:chOff x="266445" y="714629"/>
            <a:chExt cx="11035665" cy="5686425"/>
          </a:xfrm>
        </p:grpSpPr>
        <p:sp>
          <p:nvSpPr>
            <p:cNvPr id="12" name="object 12"/>
            <p:cNvSpPr/>
            <p:nvPr/>
          </p:nvSpPr>
          <p:spPr>
            <a:xfrm>
              <a:off x="9803891" y="717804"/>
              <a:ext cx="1494790" cy="219075"/>
            </a:xfrm>
            <a:custGeom>
              <a:avLst/>
              <a:gdLst/>
              <a:ahLst/>
              <a:cxnLst/>
              <a:rect l="l" t="t" r="r" b="b"/>
              <a:pathLst>
                <a:path w="1494790" h="219075">
                  <a:moveTo>
                    <a:pt x="1494789" y="0"/>
                  </a:moveTo>
                  <a:lnTo>
                    <a:pt x="0" y="0"/>
                  </a:lnTo>
                </a:path>
                <a:path w="1494790" h="219075">
                  <a:moveTo>
                    <a:pt x="1493519" y="3048"/>
                  </a:moveTo>
                  <a:lnTo>
                    <a:pt x="1494789" y="219075"/>
                  </a:lnTo>
                </a:path>
                <a:path w="1494790" h="219075">
                  <a:moveTo>
                    <a:pt x="0" y="3048"/>
                  </a:moveTo>
                  <a:lnTo>
                    <a:pt x="1269" y="219075"/>
                  </a:lnTo>
                </a:path>
              </a:pathLst>
            </a:custGeom>
            <a:ln w="63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3993" y="5344413"/>
              <a:ext cx="84327" cy="843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2038" y="5233162"/>
              <a:ext cx="84327" cy="843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3117" y="5316982"/>
              <a:ext cx="84327" cy="843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9717" y="4657089"/>
              <a:ext cx="84328" cy="858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1801" y="5117338"/>
              <a:ext cx="84327" cy="843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6625" y="4881118"/>
              <a:ext cx="85851" cy="843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401" y="4807965"/>
              <a:ext cx="84327" cy="858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0978" y="4646421"/>
              <a:ext cx="84327" cy="843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9790" y="5164582"/>
              <a:ext cx="84327" cy="843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106" y="5106669"/>
              <a:ext cx="84327" cy="843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445" y="3607054"/>
              <a:ext cx="84328" cy="843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80750" y="6316725"/>
              <a:ext cx="84327" cy="843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78286" y="6025642"/>
              <a:ext cx="84328" cy="843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41126" y="6097269"/>
              <a:ext cx="84327" cy="843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0126" y="5284977"/>
              <a:ext cx="84327" cy="8432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586221" y="6481368"/>
            <a:ext cx="2735580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12700" marR="5080">
              <a:lnSpc>
                <a:spcPts val="760"/>
              </a:lnSpc>
              <a:spcBef>
                <a:spcPts val="50"/>
              </a:spcBef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 ООО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 интеграция» (ж/д),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 могут </a:t>
            </a:r>
            <a:r>
              <a:rPr sz="700" spc="-17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66764" y="5817819"/>
            <a:ext cx="22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600" b="1" spc="-10" dirty="0">
                <a:solidFill>
                  <a:srgbClr val="404040"/>
                </a:solidFill>
                <a:latin typeface="Calibri"/>
                <a:cs typeface="Calibri"/>
              </a:rPr>
              <a:t>т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ай</a:t>
            </a:r>
            <a:endParaRPr sz="6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600" b="1" spc="-5" dirty="0">
                <a:solidFill>
                  <a:srgbClr val="3A45C3"/>
                </a:solidFill>
                <a:latin typeface="Calibri"/>
                <a:cs typeface="Calibri"/>
              </a:rPr>
              <a:t>33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76816" y="5443728"/>
            <a:ext cx="760730" cy="15430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375"/>
              </a:lnSpc>
            </a:pPr>
            <a:r>
              <a:rPr sz="800" b="1" spc="-5" dirty="0">
                <a:latin typeface="Calibri"/>
                <a:cs typeface="Calibri"/>
              </a:rPr>
              <a:t>погранпереход</a:t>
            </a:r>
            <a:endParaRPr sz="800">
              <a:latin typeface="Calibri"/>
              <a:cs typeface="Calibri"/>
            </a:endParaRPr>
          </a:p>
          <a:p>
            <a:pPr marL="73025">
              <a:lnSpc>
                <a:spcPts val="780"/>
              </a:lnSpc>
            </a:pPr>
            <a:r>
              <a:rPr sz="800" b="1" dirty="0">
                <a:latin typeface="Calibri"/>
                <a:cs typeface="Calibri"/>
              </a:rPr>
              <a:t>Забайкальск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4713" y="4568697"/>
            <a:ext cx="4132579" cy="933450"/>
            <a:chOff x="124713" y="4568697"/>
            <a:chExt cx="4132579" cy="933450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70934" y="4568697"/>
              <a:ext cx="85851" cy="858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4237" y="5178297"/>
              <a:ext cx="84327" cy="843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713" y="5417565"/>
              <a:ext cx="84328" cy="8432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00939" y="5366766"/>
            <a:ext cx="9328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Погран.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ж/д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переход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43868" y="6457289"/>
            <a:ext cx="316230" cy="180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315"/>
              </a:spcBef>
            </a:pPr>
            <a:r>
              <a:rPr sz="600" b="1" dirty="0">
                <a:latin typeface="Calibri"/>
                <a:cs typeface="Calibri"/>
              </a:rPr>
              <a:t>мор</a:t>
            </a:r>
            <a:r>
              <a:rPr sz="600" b="1" spc="-5" dirty="0">
                <a:latin typeface="Calibri"/>
                <a:cs typeface="Calibri"/>
              </a:rPr>
              <a:t>с</a:t>
            </a:r>
            <a:r>
              <a:rPr sz="600" b="1" dirty="0">
                <a:latin typeface="Calibri"/>
                <a:cs typeface="Calibri"/>
              </a:rPr>
              <a:t>кой  порт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2171" y="3877436"/>
            <a:ext cx="316230" cy="180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315"/>
              </a:spcBef>
            </a:pPr>
            <a:r>
              <a:rPr sz="600" b="1" dirty="0">
                <a:latin typeface="Calibri"/>
                <a:cs typeface="Calibri"/>
              </a:rPr>
              <a:t>мор</a:t>
            </a:r>
            <a:r>
              <a:rPr sz="600" b="1" spc="-5" dirty="0">
                <a:latin typeface="Calibri"/>
                <a:cs typeface="Calibri"/>
              </a:rPr>
              <a:t>с</a:t>
            </a:r>
            <a:r>
              <a:rPr sz="600" b="1" dirty="0">
                <a:latin typeface="Calibri"/>
                <a:cs typeface="Calibri"/>
              </a:rPr>
              <a:t>кой  порт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06200" y="1524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4388" y="2418588"/>
            <a:ext cx="1123315" cy="200025"/>
          </a:xfrm>
          <a:custGeom>
            <a:avLst/>
            <a:gdLst/>
            <a:ahLst/>
            <a:cxnLst/>
            <a:rect l="l" t="t" r="r" b="b"/>
            <a:pathLst>
              <a:path w="1123315" h="200025">
                <a:moveTo>
                  <a:pt x="1123187" y="0"/>
                </a:moveTo>
                <a:lnTo>
                  <a:pt x="0" y="0"/>
                </a:lnTo>
                <a:lnTo>
                  <a:pt x="0" y="199644"/>
                </a:lnTo>
                <a:lnTo>
                  <a:pt x="1123187" y="199644"/>
                </a:lnTo>
                <a:lnTo>
                  <a:pt x="1123187" y="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14388" y="2769107"/>
            <a:ext cx="78105" cy="201295"/>
          </a:xfrm>
          <a:custGeom>
            <a:avLst/>
            <a:gdLst/>
            <a:ahLst/>
            <a:cxnLst/>
            <a:rect l="l" t="t" r="r" b="b"/>
            <a:pathLst>
              <a:path w="78104" h="201294">
                <a:moveTo>
                  <a:pt x="77723" y="0"/>
                </a:moveTo>
                <a:lnTo>
                  <a:pt x="0" y="0"/>
                </a:lnTo>
                <a:lnTo>
                  <a:pt x="0" y="201167"/>
                </a:lnTo>
                <a:lnTo>
                  <a:pt x="77723" y="201167"/>
                </a:lnTo>
                <a:lnTo>
                  <a:pt x="77723" y="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4388" y="3121151"/>
            <a:ext cx="33655" cy="201295"/>
          </a:xfrm>
          <a:custGeom>
            <a:avLst/>
            <a:gdLst/>
            <a:ahLst/>
            <a:cxnLst/>
            <a:rect l="l" t="t" r="r" b="b"/>
            <a:pathLst>
              <a:path w="33654" h="201295">
                <a:moveTo>
                  <a:pt x="33527" y="0"/>
                </a:moveTo>
                <a:lnTo>
                  <a:pt x="0" y="0"/>
                </a:lnTo>
                <a:lnTo>
                  <a:pt x="0" y="201168"/>
                </a:lnTo>
                <a:lnTo>
                  <a:pt x="33527" y="201168"/>
                </a:lnTo>
                <a:lnTo>
                  <a:pt x="33527" y="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4388" y="3473196"/>
            <a:ext cx="10795" cy="201295"/>
          </a:xfrm>
          <a:custGeom>
            <a:avLst/>
            <a:gdLst/>
            <a:ahLst/>
            <a:cxnLst/>
            <a:rect l="l" t="t" r="r" b="b"/>
            <a:pathLst>
              <a:path w="10795" h="201295">
                <a:moveTo>
                  <a:pt x="10667" y="0"/>
                </a:moveTo>
                <a:lnTo>
                  <a:pt x="0" y="0"/>
                </a:lnTo>
                <a:lnTo>
                  <a:pt x="0" y="201167"/>
                </a:lnTo>
                <a:lnTo>
                  <a:pt x="10667" y="201167"/>
                </a:lnTo>
                <a:lnTo>
                  <a:pt x="10667" y="0"/>
                </a:lnTo>
                <a:close/>
              </a:path>
            </a:pathLst>
          </a:custGeom>
          <a:solidFill>
            <a:srgbClr val="212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909625" y="2342388"/>
            <a:ext cx="15875" cy="1758950"/>
            <a:chOff x="6909625" y="2342388"/>
            <a:chExt cx="15875" cy="1758950"/>
          </a:xfrm>
        </p:grpSpPr>
        <p:sp>
          <p:nvSpPr>
            <p:cNvPr id="7" name="object 7"/>
            <p:cNvSpPr/>
            <p:nvPr/>
          </p:nvSpPr>
          <p:spPr>
            <a:xfrm>
              <a:off x="6914388" y="3823716"/>
              <a:ext cx="10795" cy="201295"/>
            </a:xfrm>
            <a:custGeom>
              <a:avLst/>
              <a:gdLst/>
              <a:ahLst/>
              <a:cxnLst/>
              <a:rect l="l" t="t" r="r" b="b"/>
              <a:pathLst>
                <a:path w="10795" h="201295">
                  <a:moveTo>
                    <a:pt x="10667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0667" y="201167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4388" y="2342388"/>
              <a:ext cx="0" cy="1758950"/>
            </a:xfrm>
            <a:custGeom>
              <a:avLst/>
              <a:gdLst/>
              <a:ahLst/>
              <a:cxnLst/>
              <a:rect l="l" t="t" r="r" b="b"/>
              <a:pathLst>
                <a:path h="1758950">
                  <a:moveTo>
                    <a:pt x="0" y="0"/>
                  </a:moveTo>
                  <a:lnTo>
                    <a:pt x="0" y="175869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02854" y="2433320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7390" y="2784728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7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2305" y="3136519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4078" y="3487623"/>
            <a:ext cx="13639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7940" algn="l"/>
              </a:tabLst>
            </a:pPr>
            <a:r>
              <a:rPr sz="1350" spc="-18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ефте</a:t>
            </a:r>
            <a:r>
              <a:rPr sz="1350" spc="-15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кт</a:t>
            </a:r>
            <a:r>
              <a:rPr sz="1350" spc="-19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350" spc="-3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50" spc="-12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350" spc="-12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лы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3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77965" y="3839717"/>
            <a:ext cx="4895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1350" spc="-18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оль</a:t>
            </a:r>
            <a:r>
              <a:rPr sz="13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71059" y="2142261"/>
            <a:ext cx="1654175" cy="5156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16940">
              <a:lnSpc>
                <a:spcPct val="100000"/>
              </a:lnSpc>
              <a:spcBef>
                <a:spcPts val="375"/>
              </a:spcBef>
            </a:pPr>
            <a:r>
              <a:rPr sz="1050" b="1" spc="-95" dirty="0">
                <a:solidFill>
                  <a:srgbClr val="585858"/>
                </a:solidFill>
                <a:latin typeface="Arial"/>
                <a:cs typeface="Arial"/>
              </a:rPr>
              <a:t>Казахстан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055"/>
              </a:lnSpc>
              <a:spcBef>
                <a:spcPts val="209"/>
              </a:spcBef>
            </a:pP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Сырье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минеральное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промышленное.</a:t>
            </a:r>
            <a:endParaRPr sz="900">
              <a:latin typeface="Microsoft Sans Serif"/>
              <a:cs typeface="Microsoft Sans Serif"/>
            </a:endParaRPr>
          </a:p>
          <a:p>
            <a:pPr marL="1270" algn="ctr">
              <a:lnSpc>
                <a:spcPts val="1055"/>
              </a:lnSpc>
            </a:pP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ри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35" dirty="0">
                <a:solidFill>
                  <a:srgbClr val="585858"/>
                </a:solidFill>
                <a:latin typeface="Microsoft Sans Serif"/>
                <a:cs typeface="Microsoft Sans Serif"/>
              </a:rPr>
              <a:t>ф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овочны</a:t>
            </a:r>
            <a:r>
              <a:rPr sz="9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225" dirty="0">
                <a:solidFill>
                  <a:srgbClr val="585858"/>
                </a:solidFill>
                <a:latin typeface="Microsoft Sans Serif"/>
                <a:cs typeface="Microsoft Sans Serif"/>
              </a:rPr>
              <a:t>…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7092" y="2781046"/>
            <a:ext cx="1128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ка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че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рных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аллов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28564" y="3067050"/>
            <a:ext cx="1297940" cy="2940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0" marR="5080" indent="-108585">
              <a:lnSpc>
                <a:spcPts val="1030"/>
              </a:lnSpc>
              <a:spcBef>
                <a:spcPts val="175"/>
              </a:spcBef>
            </a:pP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То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ливо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не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альн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ое</a:t>
            </a:r>
            <a:r>
              <a:rPr sz="9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(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9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оль  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кам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енный</a:t>
            </a:r>
            <a:r>
              <a:rPr sz="9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ол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ь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б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урый)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025205" y="2584704"/>
            <a:ext cx="2378075" cy="3404870"/>
            <a:chOff x="2025205" y="2584704"/>
            <a:chExt cx="2378075" cy="3404870"/>
          </a:xfrm>
        </p:grpSpPr>
        <p:sp>
          <p:nvSpPr>
            <p:cNvPr id="18" name="object 18"/>
            <p:cNvSpPr/>
            <p:nvPr/>
          </p:nvSpPr>
          <p:spPr>
            <a:xfrm>
              <a:off x="2029967" y="2679192"/>
              <a:ext cx="2372995" cy="378460"/>
            </a:xfrm>
            <a:custGeom>
              <a:avLst/>
              <a:gdLst/>
              <a:ahLst/>
              <a:cxnLst/>
              <a:rect l="l" t="t" r="r" b="b"/>
              <a:pathLst>
                <a:path w="2372995" h="378460">
                  <a:moveTo>
                    <a:pt x="2372868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2372868" y="377951"/>
                  </a:lnTo>
                  <a:lnTo>
                    <a:pt x="2372868" y="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29967" y="3246120"/>
              <a:ext cx="1118870" cy="379730"/>
            </a:xfrm>
            <a:custGeom>
              <a:avLst/>
              <a:gdLst/>
              <a:ahLst/>
              <a:cxnLst/>
              <a:rect l="l" t="t" r="r" b="b"/>
              <a:pathLst>
                <a:path w="1118870" h="379729">
                  <a:moveTo>
                    <a:pt x="1118616" y="0"/>
                  </a:moveTo>
                  <a:lnTo>
                    <a:pt x="0" y="0"/>
                  </a:lnTo>
                  <a:lnTo>
                    <a:pt x="0" y="379476"/>
                  </a:lnTo>
                  <a:lnTo>
                    <a:pt x="1118616" y="379476"/>
                  </a:lnTo>
                  <a:lnTo>
                    <a:pt x="11186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29968" y="3814571"/>
              <a:ext cx="692150" cy="944880"/>
            </a:xfrm>
            <a:custGeom>
              <a:avLst/>
              <a:gdLst/>
              <a:ahLst/>
              <a:cxnLst/>
              <a:rect l="l" t="t" r="r" b="b"/>
              <a:pathLst>
                <a:path w="692150" h="944879">
                  <a:moveTo>
                    <a:pt x="249936" y="566928"/>
                  </a:moveTo>
                  <a:lnTo>
                    <a:pt x="0" y="566928"/>
                  </a:lnTo>
                  <a:lnTo>
                    <a:pt x="0" y="944880"/>
                  </a:lnTo>
                  <a:lnTo>
                    <a:pt x="249936" y="944880"/>
                  </a:lnTo>
                  <a:lnTo>
                    <a:pt x="249936" y="566928"/>
                  </a:lnTo>
                  <a:close/>
                </a:path>
                <a:path w="692150" h="944879">
                  <a:moveTo>
                    <a:pt x="691896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691896" y="377952"/>
                  </a:lnTo>
                  <a:lnTo>
                    <a:pt x="691896" y="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29968" y="4948427"/>
              <a:ext cx="109855" cy="946785"/>
            </a:xfrm>
            <a:custGeom>
              <a:avLst/>
              <a:gdLst/>
              <a:ahLst/>
              <a:cxnLst/>
              <a:rect l="l" t="t" r="r" b="b"/>
              <a:pathLst>
                <a:path w="109855" h="946785">
                  <a:moveTo>
                    <a:pt x="9144" y="568452"/>
                  </a:moveTo>
                  <a:lnTo>
                    <a:pt x="0" y="568452"/>
                  </a:lnTo>
                  <a:lnTo>
                    <a:pt x="0" y="946404"/>
                  </a:lnTo>
                  <a:lnTo>
                    <a:pt x="9144" y="946404"/>
                  </a:lnTo>
                  <a:lnTo>
                    <a:pt x="9144" y="568452"/>
                  </a:lnTo>
                  <a:close/>
                </a:path>
                <a:path w="109855" h="946785">
                  <a:moveTo>
                    <a:pt x="109728" y="0"/>
                  </a:moveTo>
                  <a:lnTo>
                    <a:pt x="0" y="0"/>
                  </a:lnTo>
                  <a:lnTo>
                    <a:pt x="0" y="379476"/>
                  </a:lnTo>
                  <a:lnTo>
                    <a:pt x="109728" y="379476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9967" y="2584704"/>
              <a:ext cx="0" cy="3404870"/>
            </a:xfrm>
            <a:custGeom>
              <a:avLst/>
              <a:gdLst/>
              <a:ahLst/>
              <a:cxnLst/>
              <a:rect l="l" t="t" r="r" b="b"/>
              <a:pathLst>
                <a:path h="3404870">
                  <a:moveTo>
                    <a:pt x="0" y="0"/>
                  </a:moveTo>
                  <a:lnTo>
                    <a:pt x="0" y="340461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66590" y="2782951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r>
              <a:rPr sz="9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4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12338" y="3350514"/>
            <a:ext cx="207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5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r>
              <a:rPr sz="9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,0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85617" y="3918330"/>
            <a:ext cx="207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r>
              <a:rPr sz="9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,8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42514" y="4485894"/>
            <a:ext cx="207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100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r>
              <a:rPr sz="9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,8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02307" y="5053710"/>
            <a:ext cx="155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5</a:t>
            </a:r>
            <a:r>
              <a:rPr sz="9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10360" y="5621223"/>
            <a:ext cx="647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3555" algn="l"/>
              </a:tabLst>
            </a:pPr>
            <a:r>
              <a:rPr sz="1350" spc="-16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очи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3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900" spc="-90" dirty="0">
                <a:solidFill>
                  <a:srgbClr val="404040"/>
                </a:solidFill>
                <a:latin typeface="Microsoft Sans Serif"/>
                <a:cs typeface="Microsoft Sans Serif"/>
              </a:rPr>
              <a:t>0</a:t>
            </a:r>
            <a:r>
              <a:rPr sz="9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,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4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64361" y="2779014"/>
            <a:ext cx="579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КАЗАХ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АН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18971" y="3346830"/>
            <a:ext cx="523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БЕЛАРУСЬ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8582" y="3914394"/>
            <a:ext cx="335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КИТ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АЙ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84197" y="4482210"/>
            <a:ext cx="3587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200" dirty="0">
                <a:solidFill>
                  <a:srgbClr val="585858"/>
                </a:solidFill>
                <a:latin typeface="Microsoft Sans Serif"/>
                <a:cs typeface="Microsoft Sans Serif"/>
              </a:rPr>
              <a:t>Д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ИЯ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06727" y="5049773"/>
            <a:ext cx="434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ОЛ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Ь</a:t>
            </a:r>
            <a:r>
              <a:rPr sz="9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Ш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5514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ЖД:</a:t>
            </a:r>
            <a:r>
              <a:rPr spc="370" dirty="0"/>
              <a:t> </a:t>
            </a:r>
            <a:r>
              <a:rPr spc="-185" dirty="0"/>
              <a:t>топ-5</a:t>
            </a:r>
            <a:r>
              <a:rPr spc="-105" dirty="0"/>
              <a:t> </a:t>
            </a:r>
            <a:r>
              <a:rPr spc="-180" dirty="0"/>
              <a:t>стран,</a:t>
            </a:r>
            <a:r>
              <a:rPr spc="-105" dirty="0"/>
              <a:t> </a:t>
            </a:r>
            <a:r>
              <a:rPr spc="-225" dirty="0"/>
              <a:t>из</a:t>
            </a:r>
            <a:r>
              <a:rPr spc="-85" dirty="0"/>
              <a:t> </a:t>
            </a:r>
            <a:r>
              <a:rPr spc="-210" dirty="0"/>
              <a:t>которых</a:t>
            </a:r>
            <a:r>
              <a:rPr spc="-95" dirty="0"/>
              <a:t> </a:t>
            </a:r>
            <a:r>
              <a:rPr spc="-200" dirty="0"/>
              <a:t>ввозят</a:t>
            </a:r>
            <a:r>
              <a:rPr spc="-100" dirty="0"/>
              <a:t> </a:t>
            </a:r>
            <a:r>
              <a:rPr spc="-210" dirty="0"/>
              <a:t>грузы</a:t>
            </a:r>
            <a:r>
              <a:rPr spc="-75" dirty="0"/>
              <a:t> </a:t>
            </a:r>
            <a:r>
              <a:rPr spc="-190" dirty="0"/>
              <a:t>в</a:t>
            </a:r>
            <a:r>
              <a:rPr spc="-85" dirty="0"/>
              <a:t> </a:t>
            </a:r>
            <a:r>
              <a:rPr spc="-195" dirty="0"/>
              <a:t>Югру*,</a:t>
            </a:r>
            <a:r>
              <a:rPr spc="-70" dirty="0"/>
              <a:t> </a:t>
            </a:r>
            <a:r>
              <a:rPr spc="-204" dirty="0"/>
              <a:t>2023</a:t>
            </a:r>
          </a:p>
        </p:txBody>
      </p:sp>
      <p:sp>
        <p:nvSpPr>
          <p:cNvPr id="35" name="object 35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63269" y="6193942"/>
            <a:ext cx="4257040" cy="22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ts val="800"/>
              </a:lnSpc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ООО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интеграция»</a:t>
            </a:r>
            <a:r>
              <a:rPr sz="700" spc="4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(ж/д),</a:t>
            </a:r>
            <a:r>
              <a:rPr sz="700" spc="5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могут</a:t>
            </a:r>
            <a:r>
              <a:rPr sz="700" spc="6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94026" y="2174875"/>
            <a:ext cx="1019175" cy="34671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8100" marR="30480">
              <a:lnSpc>
                <a:spcPct val="72200"/>
              </a:lnSpc>
              <a:spcBef>
                <a:spcPts val="570"/>
              </a:spcBef>
            </a:pPr>
            <a:r>
              <a:rPr sz="1400" b="1" spc="-145" dirty="0">
                <a:solidFill>
                  <a:srgbClr val="585858"/>
                </a:solidFill>
                <a:latin typeface="Arial"/>
                <a:cs typeface="Arial"/>
              </a:rPr>
              <a:t>215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40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0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sz="1000" b="1" spc="-120" dirty="0">
                <a:solidFill>
                  <a:srgbClr val="585858"/>
                </a:solidFill>
                <a:latin typeface="Arial"/>
                <a:cs typeface="Arial"/>
              </a:rPr>
              <a:t>нн</a:t>
            </a:r>
            <a:r>
              <a:rPr sz="975" b="1" spc="-60" baseline="25641" dirty="0">
                <a:solidFill>
                  <a:srgbClr val="585858"/>
                </a:solidFill>
                <a:latin typeface="Arial"/>
                <a:cs typeface="Arial"/>
              </a:rPr>
              <a:t>1  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ввоз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900481" y="4594859"/>
            <a:ext cx="443865" cy="954405"/>
            <a:chOff x="6900481" y="4594859"/>
            <a:chExt cx="443865" cy="954405"/>
          </a:xfrm>
        </p:grpSpPr>
        <p:sp>
          <p:nvSpPr>
            <p:cNvPr id="40" name="object 40"/>
            <p:cNvSpPr/>
            <p:nvPr/>
          </p:nvSpPr>
          <p:spPr>
            <a:xfrm>
              <a:off x="6905243" y="4735067"/>
              <a:ext cx="439420" cy="675640"/>
            </a:xfrm>
            <a:custGeom>
              <a:avLst/>
              <a:gdLst/>
              <a:ahLst/>
              <a:cxnLst/>
              <a:rect l="l" t="t" r="r" b="b"/>
              <a:pathLst>
                <a:path w="439420" h="675639">
                  <a:moveTo>
                    <a:pt x="39624" y="475488"/>
                  </a:moveTo>
                  <a:lnTo>
                    <a:pt x="0" y="475488"/>
                  </a:lnTo>
                  <a:lnTo>
                    <a:pt x="0" y="675132"/>
                  </a:lnTo>
                  <a:lnTo>
                    <a:pt x="39624" y="675132"/>
                  </a:lnTo>
                  <a:lnTo>
                    <a:pt x="39624" y="475488"/>
                  </a:lnTo>
                  <a:close/>
                </a:path>
                <a:path w="439420" h="675639">
                  <a:moveTo>
                    <a:pt x="438912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438912" y="198120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05243" y="4594859"/>
              <a:ext cx="0" cy="954405"/>
            </a:xfrm>
            <a:custGeom>
              <a:avLst/>
              <a:gdLst/>
              <a:ahLst/>
              <a:cxnLst/>
              <a:rect l="l" t="t" r="r" b="b"/>
              <a:pathLst>
                <a:path h="954404">
                  <a:moveTo>
                    <a:pt x="0" y="0"/>
                  </a:moveTo>
                  <a:lnTo>
                    <a:pt x="0" y="95402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409433" y="4748606"/>
            <a:ext cx="12953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16448" y="5225922"/>
            <a:ext cx="1971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5635" algn="l"/>
              </a:tabLst>
            </a:pPr>
            <a:r>
              <a:rPr sz="1350" spc="-187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ду</a:t>
            </a:r>
            <a:r>
              <a:rPr sz="1350" spc="-16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кц</a:t>
            </a:r>
            <a:r>
              <a:rPr sz="1350" spc="-179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350" spc="-44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50" spc="-16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350" spc="-20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щ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евой</a:t>
            </a:r>
            <a:r>
              <a:rPr sz="1350" spc="-44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50" spc="-16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350" spc="-14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350" spc="-209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350" spc="-1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350" spc="-202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ш</a:t>
            </a:r>
            <a:r>
              <a:rPr sz="1350" spc="-135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ленности</a:t>
            </a:r>
            <a:r>
              <a:rPr sz="1350" baseline="3086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900" spc="-95" dirty="0">
                <a:solidFill>
                  <a:srgbClr val="404040"/>
                </a:solidFill>
                <a:latin typeface="Microsoft Sans Serif"/>
                <a:cs typeface="Microsoft Sans Serif"/>
              </a:rPr>
              <a:t>1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08828" y="4614164"/>
            <a:ext cx="1710055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ts val="1055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ол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дные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синт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иче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кие</a:t>
            </a:r>
            <a:r>
              <a:rPr sz="9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endParaRPr sz="900">
              <a:latin typeface="Microsoft Sans Serif"/>
              <a:cs typeface="Microsoft Sans Serif"/>
            </a:endParaRPr>
          </a:p>
          <a:p>
            <a:pPr marL="218440" marR="5080" indent="-205740">
              <a:lnSpc>
                <a:spcPts val="1030"/>
              </a:lnSpc>
              <a:spcBef>
                <a:spcPts val="50"/>
              </a:spcBef>
            </a:pP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Волокна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синтетические,</a:t>
            </a:r>
            <a:r>
              <a:rPr sz="9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пластмассы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 </a:t>
            </a:r>
            <a:r>
              <a:rPr sz="900" spc="-2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издели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х</a:t>
            </a:r>
            <a:r>
              <a:rPr sz="9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Кле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й</a:t>
            </a:r>
            <a:r>
              <a:rPr sz="9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Кр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ки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22619" y="4300220"/>
            <a:ext cx="38100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-110" dirty="0">
                <a:solidFill>
                  <a:srgbClr val="585858"/>
                </a:solidFill>
                <a:latin typeface="Arial"/>
                <a:cs typeface="Arial"/>
              </a:rPr>
              <a:t>Ин</a:t>
            </a:r>
            <a:r>
              <a:rPr sz="1050" b="1" spc="-105" dirty="0">
                <a:solidFill>
                  <a:srgbClr val="585858"/>
                </a:solidFill>
                <a:latin typeface="Arial"/>
                <a:cs typeface="Arial"/>
              </a:rPr>
              <a:t>дия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228897" y="2427732"/>
            <a:ext cx="300990" cy="1925320"/>
            <a:chOff x="10228897" y="2427732"/>
            <a:chExt cx="300990" cy="1925320"/>
          </a:xfrm>
        </p:grpSpPr>
        <p:sp>
          <p:nvSpPr>
            <p:cNvPr id="47" name="object 47"/>
            <p:cNvSpPr/>
            <p:nvPr/>
          </p:nvSpPr>
          <p:spPr>
            <a:xfrm>
              <a:off x="10233660" y="2473451"/>
              <a:ext cx="295910" cy="1833880"/>
            </a:xfrm>
            <a:custGeom>
              <a:avLst/>
              <a:gdLst/>
              <a:ahLst/>
              <a:cxnLst/>
              <a:rect l="l" t="t" r="r" b="b"/>
              <a:pathLst>
                <a:path w="295909" h="1833879">
                  <a:moveTo>
                    <a:pt x="38100" y="1648968"/>
                  </a:moveTo>
                  <a:lnTo>
                    <a:pt x="0" y="1648968"/>
                  </a:lnTo>
                  <a:lnTo>
                    <a:pt x="0" y="1833372"/>
                  </a:lnTo>
                  <a:lnTo>
                    <a:pt x="38100" y="1833372"/>
                  </a:lnTo>
                  <a:lnTo>
                    <a:pt x="38100" y="1648968"/>
                  </a:lnTo>
                  <a:close/>
                </a:path>
                <a:path w="295909" h="1833879">
                  <a:moveTo>
                    <a:pt x="38100" y="1374648"/>
                  </a:moveTo>
                  <a:lnTo>
                    <a:pt x="0" y="1374648"/>
                  </a:lnTo>
                  <a:lnTo>
                    <a:pt x="0" y="1557528"/>
                  </a:lnTo>
                  <a:lnTo>
                    <a:pt x="38100" y="1557528"/>
                  </a:lnTo>
                  <a:lnTo>
                    <a:pt x="38100" y="1374648"/>
                  </a:lnTo>
                  <a:close/>
                </a:path>
                <a:path w="295909" h="1833879">
                  <a:moveTo>
                    <a:pt x="111252" y="1098804"/>
                  </a:moveTo>
                  <a:lnTo>
                    <a:pt x="0" y="1098804"/>
                  </a:lnTo>
                  <a:lnTo>
                    <a:pt x="0" y="1283208"/>
                  </a:lnTo>
                  <a:lnTo>
                    <a:pt x="111252" y="1283208"/>
                  </a:lnTo>
                  <a:lnTo>
                    <a:pt x="111252" y="1098804"/>
                  </a:lnTo>
                  <a:close/>
                </a:path>
                <a:path w="295909" h="1833879">
                  <a:moveTo>
                    <a:pt x="222504" y="824484"/>
                  </a:moveTo>
                  <a:lnTo>
                    <a:pt x="0" y="824484"/>
                  </a:lnTo>
                  <a:lnTo>
                    <a:pt x="0" y="1007364"/>
                  </a:lnTo>
                  <a:lnTo>
                    <a:pt x="222504" y="1007364"/>
                  </a:lnTo>
                  <a:lnTo>
                    <a:pt x="222504" y="824484"/>
                  </a:lnTo>
                  <a:close/>
                </a:path>
                <a:path w="295909" h="1833879">
                  <a:moveTo>
                    <a:pt x="222504" y="550164"/>
                  </a:moveTo>
                  <a:lnTo>
                    <a:pt x="0" y="550164"/>
                  </a:lnTo>
                  <a:lnTo>
                    <a:pt x="0" y="733044"/>
                  </a:lnTo>
                  <a:lnTo>
                    <a:pt x="222504" y="733044"/>
                  </a:lnTo>
                  <a:lnTo>
                    <a:pt x="222504" y="550164"/>
                  </a:lnTo>
                  <a:close/>
                </a:path>
                <a:path w="295909" h="1833879">
                  <a:moveTo>
                    <a:pt x="259080" y="274320"/>
                  </a:moveTo>
                  <a:lnTo>
                    <a:pt x="0" y="274320"/>
                  </a:lnTo>
                  <a:lnTo>
                    <a:pt x="0" y="457200"/>
                  </a:lnTo>
                  <a:lnTo>
                    <a:pt x="259080" y="457200"/>
                  </a:lnTo>
                  <a:lnTo>
                    <a:pt x="259080" y="274320"/>
                  </a:lnTo>
                  <a:close/>
                </a:path>
                <a:path w="295909" h="1833879">
                  <a:moveTo>
                    <a:pt x="295656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295656" y="182880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212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33659" y="2427732"/>
              <a:ext cx="0" cy="1925320"/>
            </a:xfrm>
            <a:custGeom>
              <a:avLst/>
              <a:gdLst/>
              <a:ahLst/>
              <a:cxnLst/>
              <a:rect l="l" t="t" r="r" b="b"/>
              <a:pathLst>
                <a:path h="1925320">
                  <a:moveTo>
                    <a:pt x="0" y="0"/>
                  </a:moveTo>
                  <a:lnTo>
                    <a:pt x="0" y="192481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519409" y="2485390"/>
            <a:ext cx="158750" cy="98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</a:pPr>
            <a:r>
              <a:rPr sz="900" spc="-110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09681" y="3585717"/>
            <a:ext cx="77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35339" y="2094738"/>
            <a:ext cx="1212215" cy="818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53975" algn="r">
              <a:lnSpc>
                <a:spcPct val="100000"/>
              </a:lnSpc>
              <a:spcBef>
                <a:spcPts val="775"/>
              </a:spcBef>
            </a:pPr>
            <a:r>
              <a:rPr sz="1050" b="1" spc="-100" dirty="0">
                <a:solidFill>
                  <a:srgbClr val="585858"/>
                </a:solidFill>
                <a:latin typeface="Arial"/>
                <a:cs typeface="Arial"/>
              </a:rPr>
              <a:t>Китай</a:t>
            </a:r>
            <a:endParaRPr sz="1050">
              <a:latin typeface="Arial"/>
              <a:cs typeface="Arial"/>
            </a:endParaRPr>
          </a:p>
          <a:p>
            <a:pPr marL="472440" marR="5715" indent="-460375">
              <a:lnSpc>
                <a:spcPts val="1030"/>
              </a:lnSpc>
              <a:spcBef>
                <a:spcPts val="625"/>
              </a:spcBef>
            </a:pP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Продукция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 неорганической </a:t>
            </a:r>
            <a:r>
              <a:rPr sz="900" spc="-229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химии</a:t>
            </a:r>
            <a:endParaRPr sz="900">
              <a:latin typeface="Microsoft Sans Serif"/>
              <a:cs typeface="Microsoft Sans Serif"/>
            </a:endParaRPr>
          </a:p>
          <a:p>
            <a:pPr marL="95250">
              <a:lnSpc>
                <a:spcPct val="100000"/>
              </a:lnSpc>
              <a:spcBef>
                <a:spcPts val="540"/>
              </a:spcBef>
            </a:pPr>
            <a:r>
              <a:rPr sz="900" spc="-120" dirty="0">
                <a:solidFill>
                  <a:srgbClr val="585858"/>
                </a:solidFill>
                <a:latin typeface="Microsoft Sans Serif"/>
                <a:cs typeface="Microsoft Sans Serif"/>
              </a:rPr>
              <a:t>Ма</a:t>
            </a:r>
            <a:r>
              <a:rPr sz="900" spc="-130" dirty="0">
                <a:solidFill>
                  <a:srgbClr val="585858"/>
                </a:solidFill>
                <a:latin typeface="Microsoft Sans Serif"/>
                <a:cs typeface="Microsoft Sans Serif"/>
              </a:rPr>
              <a:t>ш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ны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дован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18778" y="2953004"/>
            <a:ext cx="112839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529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ка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че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рных</a:t>
            </a:r>
            <a:r>
              <a:rPr sz="9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аллов 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Средства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51468" y="3366261"/>
            <a:ext cx="1291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тр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анс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рт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ан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9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9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кро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225" dirty="0">
                <a:solidFill>
                  <a:srgbClr val="585858"/>
                </a:solidFill>
                <a:latin typeface="Microsoft Sans Serif"/>
                <a:cs typeface="Microsoft Sans Serif"/>
              </a:rPr>
              <a:t>…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168130" y="3797778"/>
            <a:ext cx="1261110" cy="4254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595"/>
              </a:spcBef>
              <a:tabLst>
                <a:tab pos="1179830" algn="l"/>
              </a:tabLst>
            </a:pPr>
            <a:r>
              <a:rPr sz="1350" spc="-142" baseline="6172" dirty="0">
                <a:solidFill>
                  <a:srgbClr val="585858"/>
                </a:solidFill>
                <a:latin typeface="Microsoft Sans Serif"/>
                <a:cs typeface="Microsoft Sans Serif"/>
              </a:rPr>
              <a:t>Ткани,</a:t>
            </a:r>
            <a:r>
              <a:rPr sz="1350" spc="-52" baseline="6172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50" spc="-157" baseline="6172" dirty="0">
                <a:solidFill>
                  <a:srgbClr val="585858"/>
                </a:solidFill>
                <a:latin typeface="Microsoft Sans Serif"/>
                <a:cs typeface="Microsoft Sans Serif"/>
              </a:rPr>
              <a:t>трикотаж	</a:t>
            </a:r>
            <a:r>
              <a:rPr sz="900" spc="-14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490"/>
              </a:spcBef>
              <a:tabLst>
                <a:tab pos="1179830" algn="l"/>
              </a:tabLst>
            </a:pP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Смолы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природные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	</a:t>
            </a:r>
            <a:r>
              <a:rPr sz="1350" spc="-209" baseline="-37037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1350" baseline="-37037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56878" y="3575684"/>
            <a:ext cx="1091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solidFill>
                  <a:srgbClr val="585858"/>
                </a:solidFill>
                <a:latin typeface="Microsoft Sans Serif"/>
                <a:cs typeface="Microsoft Sans Serif"/>
              </a:rPr>
              <a:t>Из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дели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9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4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алл</a:t>
            </a:r>
            <a:r>
              <a:rPr sz="900" spc="-9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че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кие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070085" y="4191380"/>
            <a:ext cx="1172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нт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9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9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че</a:t>
            </a:r>
            <a:r>
              <a:rPr sz="900" spc="-85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кие</a:t>
            </a:r>
            <a:r>
              <a:rPr sz="9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r>
              <a:rPr sz="9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00" spc="-11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9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олокна</a:t>
            </a:r>
            <a:r>
              <a:rPr sz="900" spc="225" dirty="0">
                <a:solidFill>
                  <a:srgbClr val="585858"/>
                </a:solidFill>
                <a:latin typeface="Microsoft Sans Serif"/>
                <a:cs typeface="Microsoft Sans Serif"/>
              </a:rPr>
              <a:t>…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506200" y="1524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8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554" y="289940"/>
            <a:ext cx="3302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Ж/д:</a:t>
            </a:r>
            <a:r>
              <a:rPr spc="-100" dirty="0"/>
              <a:t> </a:t>
            </a:r>
            <a:r>
              <a:rPr spc="-204" dirty="0"/>
              <a:t>оборо</a:t>
            </a:r>
            <a:r>
              <a:rPr spc="-165" dirty="0"/>
              <a:t>т</a:t>
            </a:r>
            <a:r>
              <a:rPr spc="-85" dirty="0"/>
              <a:t> </a:t>
            </a:r>
            <a:r>
              <a:rPr spc="-204" dirty="0"/>
              <a:t>гру</a:t>
            </a:r>
            <a:r>
              <a:rPr spc="-200" dirty="0"/>
              <a:t>з</a:t>
            </a:r>
            <a:r>
              <a:rPr spc="-204" dirty="0"/>
              <a:t>о</a:t>
            </a:r>
            <a:r>
              <a:rPr spc="-190" dirty="0"/>
              <a:t>в</a:t>
            </a:r>
            <a:r>
              <a:rPr spc="-75" dirty="0"/>
              <a:t> </a:t>
            </a:r>
            <a:r>
              <a:rPr spc="-180" dirty="0"/>
              <a:t>с</a:t>
            </a:r>
            <a:r>
              <a:rPr spc="-75" dirty="0"/>
              <a:t> </a:t>
            </a:r>
            <a:r>
              <a:rPr spc="-229" dirty="0"/>
              <a:t>Югрой</a:t>
            </a:r>
            <a:r>
              <a:rPr spc="-105" dirty="0"/>
              <a:t>,</a:t>
            </a:r>
            <a:r>
              <a:rPr spc="-75" dirty="0"/>
              <a:t> </a:t>
            </a:r>
            <a:r>
              <a:rPr spc="-204" dirty="0"/>
              <a:t>2023</a:t>
            </a:r>
          </a:p>
        </p:txBody>
      </p:sp>
      <p:sp>
        <p:nvSpPr>
          <p:cNvPr id="4" name="object 4"/>
          <p:cNvSpPr/>
          <p:nvPr/>
        </p:nvSpPr>
        <p:spPr>
          <a:xfrm>
            <a:off x="322325" y="169926"/>
            <a:ext cx="0" cy="631190"/>
          </a:xfrm>
          <a:custGeom>
            <a:avLst/>
            <a:gdLst/>
            <a:ahLst/>
            <a:cxnLst/>
            <a:rect l="l" t="t" r="r" b="b"/>
            <a:pathLst>
              <a:path h="631190">
                <a:moveTo>
                  <a:pt x="0" y="0"/>
                </a:moveTo>
                <a:lnTo>
                  <a:pt x="0" y="631189"/>
                </a:lnTo>
              </a:path>
            </a:pathLst>
          </a:custGeom>
          <a:ln w="19050">
            <a:solidFill>
              <a:srgbClr val="082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2317" y="399033"/>
            <a:ext cx="1223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2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3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922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4</a:t>
            </a:r>
            <a:r>
              <a:rPr sz="14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25" dirty="0">
                <a:solidFill>
                  <a:srgbClr val="212770"/>
                </a:solidFill>
                <a:latin typeface="Arial"/>
                <a:cs typeface="Arial"/>
              </a:rPr>
              <a:t>ы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с</a:t>
            </a:r>
            <a:r>
              <a:rPr sz="1000" b="1" spc="-55" dirty="0">
                <a:solidFill>
                  <a:srgbClr val="212770"/>
                </a:solidFill>
                <a:latin typeface="Arial"/>
                <a:cs typeface="Arial"/>
              </a:rPr>
              <a:t>.</a:t>
            </a:r>
            <a:r>
              <a:rPr sz="1000" b="1" spc="-50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о</a:t>
            </a:r>
            <a:r>
              <a:rPr sz="1000" b="1" spc="-120" dirty="0">
                <a:solidFill>
                  <a:srgbClr val="212770"/>
                </a:solidFill>
                <a:latin typeface="Arial"/>
                <a:cs typeface="Arial"/>
              </a:rPr>
              <a:t>н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н</a:t>
            </a:r>
            <a:r>
              <a:rPr sz="975" b="1" spc="-82" baseline="25641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endParaRPr sz="975" baseline="2564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3458" y="648446"/>
            <a:ext cx="1699260" cy="5810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843915">
              <a:lnSpc>
                <a:spcPct val="100000"/>
              </a:lnSpc>
              <a:spcBef>
                <a:spcPts val="705"/>
              </a:spcBef>
            </a:pP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оборо</a:t>
            </a:r>
            <a:r>
              <a:rPr sz="1100" spc="-90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10" dirty="0">
                <a:solidFill>
                  <a:srgbClr val="585858"/>
                </a:solidFill>
                <a:latin typeface="Microsoft Sans Serif"/>
                <a:cs typeface="Microsoft Sans Serif"/>
              </a:rPr>
              <a:t>Ю</a:t>
            </a:r>
            <a:r>
              <a:rPr sz="11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114" dirty="0">
                <a:solidFill>
                  <a:srgbClr val="585858"/>
                </a:solidFill>
                <a:latin typeface="Microsoft Sans Serif"/>
                <a:cs typeface="Microsoft Sans Serif"/>
              </a:rPr>
              <a:t>рой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2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1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461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4</a:t>
            </a:r>
            <a:r>
              <a:rPr sz="14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212770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тонн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17097" y="984884"/>
            <a:ext cx="1052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2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12770"/>
                </a:solidFill>
                <a:latin typeface="Arial"/>
                <a:cs typeface="Arial"/>
              </a:rPr>
              <a:t>461</a:t>
            </a:r>
            <a:r>
              <a:rPr sz="1400" b="1" spc="-75" dirty="0">
                <a:solidFill>
                  <a:srgbClr val="212770"/>
                </a:solidFill>
                <a:latin typeface="Arial"/>
                <a:cs typeface="Arial"/>
              </a:rPr>
              <a:t>,</a:t>
            </a:r>
            <a:r>
              <a:rPr sz="1400" b="1" spc="-140" dirty="0">
                <a:solidFill>
                  <a:srgbClr val="212770"/>
                </a:solidFill>
                <a:latin typeface="Arial"/>
                <a:cs typeface="Arial"/>
              </a:rPr>
              <a:t>0</a:t>
            </a:r>
            <a:r>
              <a:rPr sz="1400" b="1" spc="-55" dirty="0">
                <a:solidFill>
                  <a:srgbClr val="21277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12770"/>
                </a:solidFill>
                <a:latin typeface="Arial"/>
                <a:cs typeface="Arial"/>
              </a:rPr>
              <a:t>т</a:t>
            </a:r>
            <a:r>
              <a:rPr sz="1000" b="1" spc="-114" dirty="0">
                <a:solidFill>
                  <a:srgbClr val="212770"/>
                </a:solidFill>
                <a:latin typeface="Arial"/>
                <a:cs typeface="Arial"/>
              </a:rPr>
              <a:t>ыс</a:t>
            </a:r>
            <a:r>
              <a:rPr sz="1000" b="1" spc="-55" dirty="0">
                <a:solidFill>
                  <a:srgbClr val="212770"/>
                </a:solidFill>
                <a:latin typeface="Arial"/>
                <a:cs typeface="Arial"/>
              </a:rPr>
              <a:t>. </a:t>
            </a:r>
            <a:r>
              <a:rPr sz="1000" b="1" spc="-110" dirty="0">
                <a:solidFill>
                  <a:srgbClr val="212770"/>
                </a:solidFill>
                <a:latin typeface="Arial"/>
                <a:cs typeface="Arial"/>
              </a:rPr>
              <a:t>тонн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833104" y="1295272"/>
          <a:ext cx="1595119" cy="4288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425"/>
                <a:gridCol w="353694"/>
              </a:tblGrid>
              <a:tr h="507758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sz="1100" spc="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ион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00" spc="-8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сс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465" marR="2667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эн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ти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ие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ем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6670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974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</a:tr>
              <a:tr h="121919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алы</a:t>
                      </a:r>
                      <a:r>
                        <a:rPr sz="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295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1920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107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1920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ат</a:t>
                      </a: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чер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аллов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157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37465" marR="412750">
                        <a:lnSpc>
                          <a:spcPts val="960"/>
                        </a:lnSpc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ье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  </a:t>
                      </a:r>
                      <a:r>
                        <a:rPr sz="800" spc="-90" dirty="0">
                          <a:latin typeface="Microsoft Sans Serif"/>
                          <a:cs typeface="Microsoft Sans Serif"/>
                        </a:rPr>
                        <a:t>промышленное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339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</a:tr>
              <a:tr h="121777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spc="-90" dirty="0">
                          <a:latin typeface="Microsoft Sans Serif"/>
                          <a:cs typeface="Microsoft Sans Serif"/>
                        </a:rPr>
                        <a:t>цемент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057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2221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талл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чер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6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493,1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43934">
                <a:tc>
                  <a:txBody>
                    <a:bodyPr/>
                    <a:lstStyle/>
                    <a:p>
                      <a:pPr marL="37465" marR="360045">
                        <a:lnSpc>
                          <a:spcPts val="9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алы</a:t>
                      </a:r>
                      <a:r>
                        <a:rPr sz="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  </a:t>
                      </a: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кровельные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407,6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</a:tr>
              <a:tr h="121920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риа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лы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6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279,5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21919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-в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роме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вто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6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228,7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37465" marR="39370">
                        <a:lnSpc>
                          <a:spcPts val="9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</a:t>
                      </a:r>
                      <a:r>
                        <a:rPr sz="800" spc="-1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зд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елия 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r>
                        <a:rPr sz="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произ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-ва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114,2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</a:tr>
              <a:tr h="121920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дро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дре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опли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ая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60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57,4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43839">
                <a:tc>
                  <a:txBody>
                    <a:bodyPr/>
                    <a:lstStyle/>
                    <a:p>
                      <a:pPr marL="37465" marR="119380">
                        <a:lnSpc>
                          <a:spcPts val="960"/>
                        </a:lnSpc>
                      </a:pPr>
                      <a:r>
                        <a:rPr sz="800" spc="-90" dirty="0">
                          <a:latin typeface="Microsoft Sans Serif"/>
                          <a:cs typeface="Microsoft Sans Serif"/>
                        </a:rPr>
                        <a:t>продукция</a:t>
                      </a: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лесопильного</a:t>
                      </a: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800" spc="-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рои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45,8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</a:tr>
              <a:tr h="121777">
                <a:tc>
                  <a:txBody>
                    <a:bodyPr/>
                    <a:lstStyle/>
                    <a:p>
                      <a:pPr marL="37465" marR="3175">
                        <a:lnSpc>
                          <a:spcPts val="86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зд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елия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дре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860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7,7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19749">
                <a:tc>
                  <a:txBody>
                    <a:bodyPr/>
                    <a:lstStyle/>
                    <a:p>
                      <a:pPr marL="37465" marR="3175">
                        <a:lnSpc>
                          <a:spcPts val="844"/>
                        </a:lnSpc>
                      </a:pP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прочие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844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895,6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527792" y="1295272"/>
          <a:ext cx="1585595" cy="2485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9045"/>
                <a:gridCol w="336550"/>
              </a:tblGrid>
              <a:tr h="507758"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1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ны</a:t>
                      </a:r>
                      <a:r>
                        <a:rPr sz="1100" spc="-7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мира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71120" marR="240029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эн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ти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ие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ем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383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212770"/>
                      </a:solidFill>
                      <a:prstDash val="solid"/>
                    </a:lnT>
                  </a:tcPr>
                </a:tc>
              </a:tr>
              <a:tr h="121919">
                <a:tc>
                  <a:txBody>
                    <a:bodyPr/>
                    <a:lstStyle/>
                    <a:p>
                      <a:pPr marL="71120">
                        <a:lnSpc>
                          <a:spcPts val="860"/>
                        </a:lnSpc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епр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6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544,3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43840">
                <a:tc>
                  <a:txBody>
                    <a:bodyPr/>
                    <a:lstStyle/>
                    <a:p>
                      <a:pPr marL="71120" marR="93345">
                        <a:lnSpc>
                          <a:spcPts val="960"/>
                        </a:lnSpc>
                      </a:pPr>
                      <a:r>
                        <a:rPr sz="800" spc="-90" dirty="0">
                          <a:latin typeface="Microsoft Sans Serif"/>
                          <a:cs typeface="Microsoft Sans Serif"/>
                        </a:rPr>
                        <a:t>продукция</a:t>
                      </a: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лесопильного</a:t>
                      </a: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8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800" spc="-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рои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од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221,1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/>
                </a:tc>
              </a:tr>
              <a:tr h="137160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ье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30"/>
                        </a:lnSpc>
                      </a:pP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141,9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ома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риа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лы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глые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53,2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/>
                </a:tc>
              </a:tr>
              <a:tr h="137160">
                <a:tc>
                  <a:txBody>
                    <a:bodyPr/>
                    <a:lstStyle/>
                    <a:p>
                      <a:pPr marL="71120">
                        <a:lnSpc>
                          <a:spcPts val="89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зд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елия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дре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90"/>
                        </a:lnSpc>
                        <a:spcBef>
                          <a:spcPts val="90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44,1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/>
                </a:tc>
              </a:tr>
              <a:tr h="136969">
                <a:tc>
                  <a:txBody>
                    <a:bodyPr/>
                    <a:lstStyle/>
                    <a:p>
                      <a:pPr marL="71120">
                        <a:lnSpc>
                          <a:spcPts val="930"/>
                        </a:lnSpc>
                      </a:pP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ат</a:t>
                      </a:r>
                      <a:r>
                        <a:rPr sz="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чер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аллов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30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22,1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52209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spc="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-в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роме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вто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11,3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/>
                </a:tc>
              </a:tr>
              <a:tr h="137159">
                <a:tc>
                  <a:txBody>
                    <a:bodyPr/>
                    <a:lstStyle/>
                    <a:p>
                      <a:pPr marL="71120">
                        <a:lnSpc>
                          <a:spcPts val="890"/>
                        </a:lnSpc>
                        <a:spcBef>
                          <a:spcPts val="90"/>
                        </a:spcBef>
                      </a:pP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опли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ми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ль</a:t>
                      </a:r>
                      <a:r>
                        <a:rPr sz="8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8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800" dirty="0">
                          <a:latin typeface="Microsoft Sans Serif"/>
                          <a:cs typeface="Microsoft Sans Serif"/>
                        </a:rPr>
                        <a:t>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90"/>
                        </a:lnSpc>
                        <a:spcBef>
                          <a:spcPts val="90"/>
                        </a:spcBef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3,3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30" marB="0"/>
                </a:tc>
              </a:tr>
              <a:tr h="119542">
                <a:tc>
                  <a:txBody>
                    <a:bodyPr/>
                    <a:lstStyle/>
                    <a:p>
                      <a:pPr marL="71120">
                        <a:lnSpc>
                          <a:spcPts val="840"/>
                        </a:lnSpc>
                      </a:pPr>
                      <a:r>
                        <a:rPr sz="800" spc="-85" dirty="0">
                          <a:latin typeface="Microsoft Sans Serif"/>
                          <a:cs typeface="Microsoft Sans Serif"/>
                        </a:rPr>
                        <a:t>прочие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40"/>
                        </a:lnSpc>
                      </a:pPr>
                      <a:r>
                        <a:rPr sz="800" spc="-70" dirty="0">
                          <a:latin typeface="Microsoft Sans Serif"/>
                          <a:cs typeface="Microsoft Sans Serif"/>
                        </a:rPr>
                        <a:t>36,4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66445" y="714629"/>
            <a:ext cx="10996295" cy="5547995"/>
            <a:chOff x="266445" y="714629"/>
            <a:chExt cx="10996295" cy="5547995"/>
          </a:xfrm>
        </p:grpSpPr>
        <p:sp>
          <p:nvSpPr>
            <p:cNvPr id="11" name="object 11"/>
            <p:cNvSpPr/>
            <p:nvPr/>
          </p:nvSpPr>
          <p:spPr>
            <a:xfrm>
              <a:off x="9710927" y="717804"/>
              <a:ext cx="1482090" cy="219075"/>
            </a:xfrm>
            <a:custGeom>
              <a:avLst/>
              <a:gdLst/>
              <a:ahLst/>
              <a:cxnLst/>
              <a:rect l="l" t="t" r="r" b="b"/>
              <a:pathLst>
                <a:path w="1482090" h="219075">
                  <a:moveTo>
                    <a:pt x="1482090" y="0"/>
                  </a:moveTo>
                  <a:lnTo>
                    <a:pt x="0" y="0"/>
                  </a:lnTo>
                </a:path>
                <a:path w="1482090" h="219075">
                  <a:moveTo>
                    <a:pt x="1479803" y="3048"/>
                  </a:moveTo>
                  <a:lnTo>
                    <a:pt x="1481074" y="219075"/>
                  </a:lnTo>
                </a:path>
                <a:path w="1482090" h="219075">
                  <a:moveTo>
                    <a:pt x="0" y="3048"/>
                  </a:moveTo>
                  <a:lnTo>
                    <a:pt x="1270" y="219075"/>
                  </a:lnTo>
                </a:path>
              </a:pathLst>
            </a:custGeom>
            <a:ln w="6350">
              <a:solidFill>
                <a:srgbClr val="212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3993" y="5228589"/>
              <a:ext cx="84327" cy="843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2038" y="5106669"/>
              <a:ext cx="84327" cy="843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3117" y="5190489"/>
              <a:ext cx="84327" cy="843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9717" y="4565650"/>
              <a:ext cx="84328" cy="843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1801" y="4989321"/>
              <a:ext cx="84327" cy="843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9861" y="4765294"/>
              <a:ext cx="85851" cy="843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9349" y="4692142"/>
              <a:ext cx="85851" cy="858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8786" y="4541265"/>
              <a:ext cx="85851" cy="858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9790" y="5025898"/>
              <a:ext cx="84327" cy="843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106" y="4990845"/>
              <a:ext cx="84327" cy="843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445" y="3443986"/>
              <a:ext cx="84328" cy="843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03610" y="6178042"/>
              <a:ext cx="84328" cy="843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78286" y="5864098"/>
              <a:ext cx="84328" cy="843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41126" y="5935725"/>
              <a:ext cx="84327" cy="843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47934" y="5146294"/>
              <a:ext cx="84327" cy="8432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1982450" y="6533184"/>
            <a:ext cx="723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BEBEBE"/>
                </a:solidFill>
                <a:latin typeface="Microsoft Sans Serif"/>
                <a:cs typeface="Microsoft Sans Serif"/>
              </a:rPr>
              <a:t>9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6221" y="6481368"/>
            <a:ext cx="2735580" cy="32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95"/>
              </a:spcBef>
            </a:pPr>
            <a:r>
              <a:rPr sz="700" spc="-75" dirty="0">
                <a:solidFill>
                  <a:srgbClr val="A6A6A6"/>
                </a:solidFill>
                <a:latin typeface="Microsoft Sans Serif"/>
                <a:cs typeface="Microsoft Sans Serif"/>
              </a:rPr>
              <a:t>Источник:</a:t>
            </a:r>
            <a:endParaRPr sz="700">
              <a:latin typeface="Microsoft Sans Serif"/>
              <a:cs typeface="Microsoft Sans Serif"/>
            </a:endParaRPr>
          </a:p>
          <a:p>
            <a:pPr marL="12700" marR="5080">
              <a:lnSpc>
                <a:spcPts val="760"/>
              </a:lnSpc>
              <a:spcBef>
                <a:spcPts val="50"/>
              </a:spcBef>
            </a:pP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1. ООО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«Транспортная интеграция» (ж/д),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суммы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значений могут </a:t>
            </a:r>
            <a:r>
              <a:rPr sz="700" spc="-17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не</a:t>
            </a:r>
            <a:r>
              <a:rPr sz="700" spc="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совпадать</a:t>
            </a:r>
            <a:r>
              <a:rPr sz="700" spc="3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в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связи</a:t>
            </a:r>
            <a:r>
              <a:rPr sz="7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Microsoft Sans Serif"/>
                <a:cs typeface="Microsoft Sans Serif"/>
              </a:rPr>
              <a:t>с</a:t>
            </a:r>
            <a:r>
              <a:rPr sz="700" spc="1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A6A6A6"/>
                </a:solidFill>
                <a:latin typeface="Microsoft Sans Serif"/>
                <a:cs typeface="Microsoft Sans Serif"/>
              </a:rPr>
              <a:t>округлением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37776" y="5341620"/>
            <a:ext cx="759460" cy="154305"/>
          </a:xfrm>
          <a:prstGeom prst="rect">
            <a:avLst/>
          </a:prstGeom>
          <a:solidFill>
            <a:srgbClr val="FFFFFF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375"/>
              </a:lnSpc>
            </a:pPr>
            <a:r>
              <a:rPr sz="800" b="1" spc="-5" dirty="0">
                <a:latin typeface="Calibri"/>
                <a:cs typeface="Calibri"/>
              </a:rPr>
              <a:t>погранпереход</a:t>
            </a:r>
            <a:endParaRPr sz="800">
              <a:latin typeface="Calibri"/>
              <a:cs typeface="Calibri"/>
            </a:endParaRPr>
          </a:p>
          <a:p>
            <a:pPr marL="71755">
              <a:lnSpc>
                <a:spcPts val="780"/>
              </a:lnSpc>
            </a:pPr>
            <a:r>
              <a:rPr sz="800" b="1" dirty="0">
                <a:latin typeface="Calibri"/>
                <a:cs typeface="Calibri"/>
              </a:rPr>
              <a:t>Забайкальск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4713" y="4442205"/>
            <a:ext cx="4132579" cy="759460"/>
            <a:chOff x="124713" y="4442205"/>
            <a:chExt cx="4132579" cy="75946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0934" y="4442205"/>
              <a:ext cx="85851" cy="843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4237" y="5039613"/>
              <a:ext cx="84327" cy="843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713" y="5115813"/>
              <a:ext cx="84328" cy="8585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00939" y="5089016"/>
            <a:ext cx="9328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Погран.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ж/д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переход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43868" y="6295135"/>
            <a:ext cx="316230" cy="180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315"/>
              </a:spcBef>
            </a:pPr>
            <a:r>
              <a:rPr sz="600" b="1" dirty="0">
                <a:latin typeface="Calibri"/>
                <a:cs typeface="Calibri"/>
              </a:rPr>
              <a:t>мор</a:t>
            </a:r>
            <a:r>
              <a:rPr sz="600" b="1" spc="-5" dirty="0">
                <a:latin typeface="Calibri"/>
                <a:cs typeface="Calibri"/>
              </a:rPr>
              <a:t>с</a:t>
            </a:r>
            <a:r>
              <a:rPr sz="600" b="1" dirty="0">
                <a:latin typeface="Calibri"/>
                <a:cs typeface="Calibri"/>
              </a:rPr>
              <a:t>кой  порт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5348" y="3789933"/>
            <a:ext cx="316230" cy="180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315"/>
              </a:spcBef>
            </a:pPr>
            <a:r>
              <a:rPr sz="600" b="1" dirty="0">
                <a:latin typeface="Calibri"/>
                <a:cs typeface="Calibri"/>
              </a:rPr>
              <a:t>мор</a:t>
            </a:r>
            <a:r>
              <a:rPr sz="600" b="1" spc="-5" dirty="0">
                <a:latin typeface="Calibri"/>
                <a:cs typeface="Calibri"/>
              </a:rPr>
              <a:t>с</a:t>
            </a:r>
            <a:r>
              <a:rPr sz="600" b="1" dirty="0">
                <a:latin typeface="Calibri"/>
                <a:cs typeface="Calibri"/>
              </a:rPr>
              <a:t>кой  порт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506200" y="1524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4" dirty="0" smtClean="0">
                <a:solidFill>
                  <a:srgbClr val="FF0000"/>
                </a:solidFill>
              </a:rPr>
              <a:t>9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4624</Words>
  <Application>Microsoft Office PowerPoint</Application>
  <PresentationFormat>Произвольный</PresentationFormat>
  <Paragraphs>2101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Анализ объемов перевозок по видам транспорта в Югре, 2018-2022</vt:lpstr>
      <vt:lpstr>Анализ грузооборота по видам транспорта в Югре, 2018-2022</vt:lpstr>
      <vt:lpstr>Ж/д: топ-15 грузов, вывозимых и ввозимых в Югре, 2023</vt:lpstr>
      <vt:lpstr>Ж/д: вывоз грузов из Югры, 2023</vt:lpstr>
      <vt:lpstr>ЖД: топ-10 стран, в которые вывозят грузы из Югры*, 2023</vt:lpstr>
      <vt:lpstr>Ж/д: ввоз грузов в Югру, 2023</vt:lpstr>
      <vt:lpstr>ЖД: топ-5 стран, из которых ввозят грузы в Югру*, 2023</vt:lpstr>
      <vt:lpstr>Ж/д: оборот грузов с Югрой, 2023</vt:lpstr>
      <vt:lpstr>Проблемы, препятствующие росту перевозок грузов ж/д транспортом:  текущая высокая загруженность путей</vt:lpstr>
      <vt:lpstr>ЖД: топ-15 регионов, в которые вывозят грузы из Югры*, 2023</vt:lpstr>
      <vt:lpstr>ЖД: топ-15 регионов, из которых ввозят грузы в Югру*, 2023</vt:lpstr>
      <vt:lpstr>ЖД:  топ-15 регионов-партнеров по перевозке грузов в Югре*, 2023</vt:lpstr>
      <vt:lpstr>Водный:  топ-5 грузов, вывозимых и ввозимых в Югре</vt:lpstr>
      <vt:lpstr>Слайд 15</vt:lpstr>
      <vt:lpstr>Перспективы перераспределения грузов с учетом новых ж/д линий</vt:lpstr>
      <vt:lpstr>Перспективы перераспределения грузов с учетом новых ж/д линий</vt:lpstr>
      <vt:lpstr>Перспективы перераспределения грузов: оценка эффективности переориентации ж/д грузов на водный транспорт в</vt:lpstr>
      <vt:lpstr>Слайд 19</vt:lpstr>
      <vt:lpstr>Предложения с обоснованным отбором наиболее эффективного ТЛЦ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Свечникова А.Н.</dc:creator>
  <cp:lastModifiedBy>Elen</cp:lastModifiedBy>
  <cp:revision>40</cp:revision>
  <dcterms:created xsi:type="dcterms:W3CDTF">2024-06-18T09:29:39Z</dcterms:created>
  <dcterms:modified xsi:type="dcterms:W3CDTF">2024-06-18T15:26:25Z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2024-06-18T00:00:00Z</vt:filetime>
  </property>
</Properties>
</file>