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07" r:id="rId3"/>
    <p:sldId id="309" r:id="rId4"/>
    <p:sldId id="316" r:id="rId5"/>
    <p:sldId id="317" r:id="rId6"/>
    <p:sldId id="318" r:id="rId7"/>
    <p:sldId id="319" r:id="rId8"/>
    <p:sldId id="320" r:id="rId9"/>
    <p:sldId id="306" r:id="rId10"/>
    <p:sldId id="321" r:id="rId11"/>
    <p:sldId id="310" r:id="rId12"/>
    <p:sldId id="312" r:id="rId13"/>
    <p:sldId id="313" r:id="rId14"/>
    <p:sldId id="314" r:id="rId15"/>
    <p:sldId id="305" r:id="rId16"/>
    <p:sldId id="30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orient="horz" pos="2908" userDrawn="1">
          <p15:clr>
            <a:srgbClr val="A4A3A4"/>
          </p15:clr>
        </p15:guide>
        <p15:guide id="5" orient="horz" pos="1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Алибекова" initials="МА" lastIdx="2" clrIdx="0">
    <p:extLst>
      <p:ext uri="{19B8F6BF-5375-455C-9EA6-DF929625EA0E}">
        <p15:presenceInfo xmlns:p15="http://schemas.microsoft.com/office/powerpoint/2012/main" userId="28dce3106881def6" providerId="Windows Live"/>
      </p:ext>
    </p:extLst>
  </p:cmAuthor>
  <p:cmAuthor id="2" name="Алибекова Мария" initials="АМ" lastIdx="1" clrIdx="1">
    <p:extLst>
      <p:ext uri="{19B8F6BF-5375-455C-9EA6-DF929625EA0E}">
        <p15:presenceInfo xmlns:p15="http://schemas.microsoft.com/office/powerpoint/2012/main" userId="S-1-5-21-1052644069-3289770583-3446693818-8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419"/>
    <a:srgbClr val="920000"/>
    <a:srgbClr val="001D58"/>
    <a:srgbClr val="7E0000"/>
    <a:srgbClr val="FF9900"/>
    <a:srgbClr val="FF6600"/>
    <a:srgbClr val="E1EDF9"/>
    <a:srgbClr val="06275F"/>
    <a:srgbClr val="000F2E"/>
    <a:srgbClr val="BEA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34" y="120"/>
      </p:cViewPr>
      <p:guideLst>
        <p:guide orient="horz" pos="4088"/>
        <p:guide pos="7151"/>
        <p:guide pos="438"/>
        <p:guide orient="horz" pos="2908"/>
        <p:guide orient="horz" pos="1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52637-921C-46F0-828E-CE2B8420AC8B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2EFD-F978-4D37-9858-27E4031C8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FF7A6-613A-4378-BABF-4BB48746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4138AA-73EA-4E8F-86DD-423C43838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9495C-5C85-441C-A292-8D5AA6EE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8DF-5DE8-44EB-B185-518FF1B4F2B9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88A84-5E9E-4FB2-844A-138B4924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2CB2C9-FBD5-45D7-9EE6-1F11E05B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0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00B23-38B1-4C56-95D7-A5E918D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F8AA79-28A1-4D52-8CEA-BDA165D98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FACF3-A565-43B9-9809-964F1637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A3B-D46E-4C60-8814-2A53E46DFA64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1AC59-206E-4632-B1AD-8611F71E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081A09-90F7-4259-AACA-29EEB499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9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460CE-DF5F-4267-820F-45664ECF9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DA3F2-7235-4AA1-9CA7-73AE189AB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14C8-99B3-418E-A1BD-117D54BE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CFE1-8475-47F1-A224-F17DC519425B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6DEED-9865-46FC-9DD1-BA7AD38A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90E8A-12B7-41BF-BC38-272DC546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6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B5E2F-8E31-4C8F-8A31-84F2F959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21C56-631D-4AB0-965A-0E22DA761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4A3A2-BAA1-4E4C-AC8A-85B6E79B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E46-33D7-43CA-8C4D-1604E4C2B575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2C8BAF-8D91-4C5E-98AC-CD161ADF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2115C3-45C1-4890-B8E3-5A17A6C0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3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04A90-2706-4E57-B818-CEA56DD9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7FB84-08F1-4485-B7ED-BBFB2137C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12E38-4C43-4697-8716-4FD472A7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9BB9-535B-42E2-B1E2-030A52A58F88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7324D-F9A2-4CA1-882A-91BCD27A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C4FD1-3E2A-4D81-8B38-0DCBEB48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BD81D-239F-459B-B186-4C57D6EC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66E56-F89B-4F86-8B0E-C5235F291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4D49E8-D266-40FA-9ABA-75963EAB3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48A5E8-9ABD-4C78-AEA1-EC0080C0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FB87-5323-48C7-936E-04A8806B2475}" type="datetime1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D191C8-562C-49D9-BA84-82E2B2AD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4FCF13-5026-4B6A-9E71-A7C49B86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7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A5777-E2ED-404F-890B-C6A195E4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E14DAD-BCDD-4DB3-BEE9-A9077FF0C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67EFFD-ADB4-492D-AB5B-01FECA30F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D4692D-EBAF-45F7-B24C-32520F1E8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66BF5A-D134-4382-8729-B6FB47ED8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5E6992-AC92-4E1E-94E7-0BE55BFD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D1D8-3E0A-4CF5-8246-A944EE199B96}" type="datetime1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E8D43E-E787-42D8-82DF-F19502CD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C7A951-6134-481C-BF9C-F46EBE31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2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63770-6401-49FF-9723-2ABA52F1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42875"/>
            <a:ext cx="8777741" cy="974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D663A8-17E6-4539-80A6-1AF10029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5551" y="6402755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554925BE-57D8-4283-AE1C-309D4A0F1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75" y="14874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472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1E73C6-C586-4BE7-9EFC-2CE41B4F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8F08-EE34-4D95-B888-8429C6A8C7C8}" type="datetime1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D22C03-0AAF-496B-875A-AEA889F8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FFD50D-DEDB-4138-95A2-1BC4BE78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4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BF54D-C846-4E75-A8FC-79E8CB0E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749C-0D19-4C12-B3EC-9A4E21CB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4C100F-6BDF-4CD7-9531-AE00B0A22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05BAA-38EE-4BB5-92E2-2A85959D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E26C-6D60-4921-BACD-EF408803DCDD}" type="datetime1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56FAC-4FE6-4013-8D5E-BF21339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AC842-DF0D-4689-9ED5-73A7DD8B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E6881-4F15-4F2F-B2B2-E590DB9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886E1F-D778-417A-A133-5399FC48B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5D9EEB-F2C7-4633-8F8B-D5E11913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C919C8-C476-4551-826F-8DBE4374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5EE8-31F6-4EE3-BD2A-9635E38594E1}" type="datetime1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B8F1BB-899A-4DC8-B966-B99BCA3D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012062-B8A2-4DB5-AC8E-819678DB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8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48B27-AE85-4235-8765-05194879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314C6-EE2B-4E23-B417-C247A8B62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1429C-14E5-48B6-AD1E-4C3A691E8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C135-1707-4BDF-A761-863BAAFB5316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D32D9-3789-4334-9BFA-D44B3314D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77195-20D1-41AA-8BE4-EAF6A241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E905-16FA-4AB5-8709-B48BCBA90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4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8DA3D8-16D4-4F89-B5F8-D2532E576A36}"/>
              </a:ext>
            </a:extLst>
          </p:cNvPr>
          <p:cNvSpPr/>
          <p:nvPr/>
        </p:nvSpPr>
        <p:spPr>
          <a:xfrm>
            <a:off x="0" y="3064364"/>
            <a:ext cx="12192000" cy="3793636"/>
          </a:xfrm>
          <a:prstGeom prst="rect">
            <a:avLst/>
          </a:prstGeom>
          <a:solidFill>
            <a:schemeClr val="bg1"/>
          </a:solidFill>
          <a:ln>
            <a:solidFill>
              <a:srgbClr val="92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0FC866-A81F-4CD3-AA84-166991ECE50B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1E8CB06-68EC-427A-A69A-16B79CEB7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1D1B77-A185-4868-873A-B03004B53C71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tx1">
                      <a:alpha val="80000"/>
                    </a:scheme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alpha val="80000"/>
                    </a:scheme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alpha val="80000"/>
                    </a:schemeClr>
                  </a:solidFill>
                </a:rPr>
                <a:t>ДОРОЖНОГО ДВИЖЕНИЯ»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9CA14E-1FA7-4182-AA13-17FB25695D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367" r="-2332" b="29129"/>
          <a:stretch/>
        </p:blipFill>
        <p:spPr>
          <a:xfrm>
            <a:off x="0" y="3093720"/>
            <a:ext cx="12435839" cy="3764280"/>
          </a:xfrm>
          <a:prstGeom prst="rect">
            <a:avLst/>
          </a:prstGeom>
        </p:spPr>
      </p:pic>
      <p:sp>
        <p:nvSpPr>
          <p:cNvPr id="12" name="Прямоугольник 21">
            <a:extLst>
              <a:ext uri="{FF2B5EF4-FFF2-40B4-BE49-F238E27FC236}">
                <a16:creationId xmlns:a16="http://schemas.microsoft.com/office/drawing/2014/main" id="{B52AF8D2-03D7-427D-A022-05740DF7C645}"/>
              </a:ext>
            </a:extLst>
          </p:cNvPr>
          <p:cNvSpPr/>
          <p:nvPr/>
        </p:nvSpPr>
        <p:spPr>
          <a:xfrm>
            <a:off x="-29342" y="0"/>
            <a:ext cx="7024502" cy="682511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21">
            <a:extLst>
              <a:ext uri="{FF2B5EF4-FFF2-40B4-BE49-F238E27FC236}">
                <a16:creationId xmlns:a16="http://schemas.microsoft.com/office/drawing/2014/main" id="{2CAA5677-B132-4A1A-B5C6-53426E993AB2}"/>
              </a:ext>
            </a:extLst>
          </p:cNvPr>
          <p:cNvSpPr/>
          <p:nvPr/>
        </p:nvSpPr>
        <p:spPr>
          <a:xfrm>
            <a:off x="-1" y="77421"/>
            <a:ext cx="1112521" cy="288339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21">
            <a:extLst>
              <a:ext uri="{FF2B5EF4-FFF2-40B4-BE49-F238E27FC236}">
                <a16:creationId xmlns:a16="http://schemas.microsoft.com/office/drawing/2014/main" id="{12A08B74-CF94-4B8A-9CEC-C06EB7A688A7}"/>
              </a:ext>
            </a:extLst>
          </p:cNvPr>
          <p:cNvSpPr/>
          <p:nvPr/>
        </p:nvSpPr>
        <p:spPr>
          <a:xfrm>
            <a:off x="-58360" y="158375"/>
            <a:ext cx="7024502" cy="682511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3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13787-6B27-81EF-4B03-55B963D48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008" y="1175385"/>
            <a:ext cx="11008384" cy="1554480"/>
          </a:xfrm>
        </p:spPr>
        <p:txBody>
          <a:bodyPr>
            <a:noAutofit/>
          </a:bodyPr>
          <a:lstStyle/>
          <a:p>
            <a:r>
              <a:rPr lang="ru-RU" sz="3600" dirty="0"/>
              <a:t>Технология аудита БДД на стадиях проектирования и содержания автомобильных дорог</a:t>
            </a:r>
            <a:endParaRPr lang="ru-RU" sz="2400" dirty="0"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3798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7DDD63AC-F253-44B8-B1AC-433146BC3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2" r="48858" b="1766"/>
          <a:stretch/>
        </p:blipFill>
        <p:spPr bwMode="auto">
          <a:xfrm>
            <a:off x="6269672" y="-1"/>
            <a:ext cx="6235263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10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831346" y="158504"/>
            <a:ext cx="6099242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Исходные данные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325" y="763291"/>
            <a:ext cx="557434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1D58"/>
                </a:solidFill>
              </a:rPr>
              <a:t>Необходимые исходные данные на оказание комплекса услуг по аудиту мероприятий по обеспечению БДД на участках автомобильных дорог:</a:t>
            </a:r>
          </a:p>
          <a:p>
            <a:endParaRPr lang="ru-RU" sz="1200" dirty="0"/>
          </a:p>
          <a:p>
            <a:r>
              <a:rPr lang="ru-RU" sz="1400" dirty="0"/>
              <a:t>1) Паспорта автомобильных дорог;</a:t>
            </a:r>
          </a:p>
          <a:p>
            <a:r>
              <a:rPr lang="ru-RU" sz="1400" dirty="0"/>
              <a:t>2) Информация о проводимых замерах коэффициента сцепления и освещённости дорожного покрытия </a:t>
            </a:r>
          </a:p>
          <a:p>
            <a:r>
              <a:rPr lang="ru-RU" sz="1400" dirty="0"/>
              <a:t>3) Сведения о предписаниях и протоколах ГИБДД на руководителей или представителей дорожно-эксплуатационных организаций </a:t>
            </a:r>
          </a:p>
          <a:p>
            <a:r>
              <a:rPr lang="ru-RU" sz="1400" dirty="0"/>
              <a:t>4) Информация о сроках и объемах проводимых работ по реконструкции дорожной сети, капитальных ремонтах асфальтобетонного покрытия, транспортных ограждений.</a:t>
            </a:r>
          </a:p>
          <a:p>
            <a:r>
              <a:rPr lang="ru-RU" sz="1400" dirty="0"/>
              <a:t>5) Перечень и адреса мероприятий по повышению безопасности дорожного движения за последние 3 года с указанием сроков их реализации </a:t>
            </a:r>
          </a:p>
          <a:p>
            <a:r>
              <a:rPr lang="ru-RU" sz="1400" dirty="0"/>
              <a:t>6) Информация о маршрутах общественного транспорта, паспорта маршрутов, маршрутные интервалы, средняя эксплуатационная скорость</a:t>
            </a:r>
          </a:p>
          <a:p>
            <a:r>
              <a:rPr lang="ru-RU" sz="1400" dirty="0"/>
              <a:t>7) Характеристики и выполняемые функции АСУДД </a:t>
            </a:r>
          </a:p>
          <a:p>
            <a:r>
              <a:rPr lang="ru-RU" sz="1400" dirty="0"/>
              <a:t>8) Данные о характеристиках транспортных потоков </a:t>
            </a:r>
          </a:p>
          <a:p>
            <a:r>
              <a:rPr lang="ru-RU" sz="1400" dirty="0"/>
              <a:t>9) Сведения о пешеходных переходах и объектах притяжения.</a:t>
            </a:r>
          </a:p>
          <a:p>
            <a:r>
              <a:rPr lang="ru-RU" sz="1400" dirty="0"/>
              <a:t>10) Информация о характеристиках и месторасположении объектов дорожного сервиса.</a:t>
            </a:r>
          </a:p>
          <a:p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5E48A62-5EE6-4384-A7F3-260F3E26C244}"/>
              </a:ext>
            </a:extLst>
          </p:cNvPr>
          <p:cNvSpPr/>
          <p:nvPr/>
        </p:nvSpPr>
        <p:spPr>
          <a:xfrm>
            <a:off x="695325" y="814658"/>
            <a:ext cx="5400675" cy="1137968"/>
          </a:xfrm>
          <a:prstGeom prst="roundRect">
            <a:avLst>
              <a:gd name="adj" fmla="val 7227"/>
            </a:avLst>
          </a:prstGeom>
          <a:noFill/>
          <a:ln>
            <a:solidFill>
              <a:srgbClr val="92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2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11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2324911" y="189059"/>
            <a:ext cx="6099242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</a:t>
            </a:r>
            <a:r>
              <a:rPr lang="ru-RU" sz="2400" dirty="0"/>
              <a:t>писки контрольных вопросов для автомобилистов</a:t>
            </a:r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2" y="1"/>
            <a:ext cx="1263781" cy="68251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713404" cy="42382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71BFCEB0-8D25-4FEC-B212-6BCF2A25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89139"/>
              </p:ext>
            </p:extLst>
          </p:nvPr>
        </p:nvGraphicFramePr>
        <p:xfrm>
          <a:off x="0" y="1035145"/>
          <a:ext cx="3970116" cy="5457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3">
                  <a:extLst>
                    <a:ext uri="{9D8B030D-6E8A-4147-A177-3AD203B41FA5}">
                      <a16:colId xmlns:a16="http://schemas.microsoft.com/office/drawing/2014/main" val="3728653798"/>
                    </a:ext>
                  </a:extLst>
                </a:gridCol>
                <a:gridCol w="345062">
                  <a:extLst>
                    <a:ext uri="{9D8B030D-6E8A-4147-A177-3AD203B41FA5}">
                      <a16:colId xmlns:a16="http://schemas.microsoft.com/office/drawing/2014/main" val="3988195068"/>
                    </a:ext>
                  </a:extLst>
                </a:gridCol>
                <a:gridCol w="324763">
                  <a:extLst>
                    <a:ext uri="{9D8B030D-6E8A-4147-A177-3AD203B41FA5}">
                      <a16:colId xmlns:a16="http://schemas.microsoft.com/office/drawing/2014/main" val="2466892906"/>
                    </a:ext>
                  </a:extLst>
                </a:gridCol>
                <a:gridCol w="358592">
                  <a:extLst>
                    <a:ext uri="{9D8B030D-6E8A-4147-A177-3AD203B41FA5}">
                      <a16:colId xmlns:a16="http://schemas.microsoft.com/office/drawing/2014/main" val="1608101749"/>
                    </a:ext>
                  </a:extLst>
                </a:gridCol>
                <a:gridCol w="832206">
                  <a:extLst>
                    <a:ext uri="{9D8B030D-6E8A-4147-A177-3AD203B41FA5}">
                      <a16:colId xmlns:a16="http://schemas.microsoft.com/office/drawing/2014/main" val="3396356663"/>
                    </a:ext>
                  </a:extLst>
                </a:gridCol>
              </a:tblGrid>
              <a:tr h="731934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bg1"/>
                          </a:solidFill>
                        </a:rPr>
                        <a:t>Да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bg1"/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bg1"/>
                          </a:solidFill>
                        </a:rPr>
                        <a:t>НП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61789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effectLst/>
                        </a:rPr>
                        <a:t>Расстояние видимости</a:t>
                      </a:r>
                      <a:endParaRPr lang="ru-RU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67601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</a:rPr>
                        <a:t>Достаточно ли видимости у  зоны для пешеходов?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133741"/>
                  </a:ext>
                </a:extLst>
              </a:tr>
              <a:tr h="419822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</a:rPr>
                        <a:t>Достаточно ли видимости  зон примыкания и пересечения ТП?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47872"/>
                  </a:ext>
                </a:extLst>
              </a:tr>
              <a:tr h="575169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</a:rPr>
                        <a:t>Достаточно  ли  видимости  для попутного и встречного потоков?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17868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Обеспечена</a:t>
                      </a:r>
                      <a:r>
                        <a:rPr lang="ru-RU" sz="900" spc="4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ли</a:t>
                      </a:r>
                      <a:r>
                        <a:rPr lang="ru-RU" sz="900" spc="5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возможность</a:t>
                      </a:r>
                      <a:r>
                        <a:rPr lang="ru-RU" sz="900" spc="4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безопасного</a:t>
                      </a:r>
                      <a:r>
                        <a:rPr lang="ru-RU" sz="900" spc="5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перестроения?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33903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Хорошо</a:t>
                      </a:r>
                      <a:r>
                        <a:rPr lang="ru-RU" sz="900" spc="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ли</a:t>
                      </a:r>
                      <a:r>
                        <a:rPr lang="ru-RU" sz="900" spc="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заметны</a:t>
                      </a:r>
                      <a:r>
                        <a:rPr lang="ru-RU" sz="900" spc="3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места</a:t>
                      </a:r>
                      <a:r>
                        <a:rPr lang="ru-RU" sz="900" spc="3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для</a:t>
                      </a:r>
                      <a:r>
                        <a:rPr lang="ru-RU" sz="900" spc="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разворота?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73186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Безопасны ли места для разворота?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92531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effectLst/>
                        </a:rPr>
                        <a:t>Пересечения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978172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Понятны ли траектории пересечения?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08334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Заметны</a:t>
                      </a:r>
                      <a:r>
                        <a:rPr lang="ru-RU" sz="900" spc="6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ли ТСОДД?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57936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Функционируют</a:t>
                      </a:r>
                      <a:r>
                        <a:rPr lang="ru-RU" sz="900" spc="6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ли</a:t>
                      </a:r>
                      <a:r>
                        <a:rPr lang="ru-RU" sz="900" spc="5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должным</a:t>
                      </a:r>
                      <a:r>
                        <a:rPr lang="ru-RU" sz="900" spc="5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образом светофорные объекты</a:t>
                      </a:r>
                      <a:r>
                        <a:rPr lang="ru-RU" sz="900" spc="55" dirty="0">
                          <a:effectLst/>
                        </a:rPr>
                        <a:t>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33585"/>
                  </a:ext>
                </a:extLst>
              </a:tr>
              <a:tr h="373104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Безопасно ли функционируют светофорные объекты</a:t>
                      </a:r>
                      <a:r>
                        <a:rPr lang="ru-RU" sz="900" spc="55" dirty="0">
                          <a:effectLst/>
                        </a:rPr>
                        <a:t>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56782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C5A04783-39C3-4553-B070-446970475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78936"/>
              </p:ext>
            </p:extLst>
          </p:nvPr>
        </p:nvGraphicFramePr>
        <p:xfrm>
          <a:off x="4110942" y="1035145"/>
          <a:ext cx="3970116" cy="5262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3">
                  <a:extLst>
                    <a:ext uri="{9D8B030D-6E8A-4147-A177-3AD203B41FA5}">
                      <a16:colId xmlns:a16="http://schemas.microsoft.com/office/drawing/2014/main" val="3583848035"/>
                    </a:ext>
                  </a:extLst>
                </a:gridCol>
                <a:gridCol w="345062">
                  <a:extLst>
                    <a:ext uri="{9D8B030D-6E8A-4147-A177-3AD203B41FA5}">
                      <a16:colId xmlns:a16="http://schemas.microsoft.com/office/drawing/2014/main" val="1326355316"/>
                    </a:ext>
                  </a:extLst>
                </a:gridCol>
                <a:gridCol w="324763">
                  <a:extLst>
                    <a:ext uri="{9D8B030D-6E8A-4147-A177-3AD203B41FA5}">
                      <a16:colId xmlns:a16="http://schemas.microsoft.com/office/drawing/2014/main" val="2595085148"/>
                    </a:ext>
                  </a:extLst>
                </a:gridCol>
                <a:gridCol w="358592">
                  <a:extLst>
                    <a:ext uri="{9D8B030D-6E8A-4147-A177-3AD203B41FA5}">
                      <a16:colId xmlns:a16="http://schemas.microsoft.com/office/drawing/2014/main" val="2137819162"/>
                    </a:ext>
                  </a:extLst>
                </a:gridCol>
                <a:gridCol w="832206">
                  <a:extLst>
                    <a:ext uri="{9D8B030D-6E8A-4147-A177-3AD203B41FA5}">
                      <a16:colId xmlns:a16="http://schemas.microsoft.com/office/drawing/2014/main" val="2538222259"/>
                    </a:ext>
                  </a:extLst>
                </a:gridCol>
              </a:tblGrid>
              <a:tr h="726580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Да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bg1"/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НП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60408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effectLst/>
                        </a:rPr>
                        <a:t>Поперечный профиль</a:t>
                      </a:r>
                      <a:endParaRPr lang="ru-RU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63330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Является</a:t>
                      </a:r>
                      <a:r>
                        <a:rPr lang="ru-RU" sz="900" spc="8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ширина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всех</a:t>
                      </a:r>
                      <a:r>
                        <a:rPr lang="ru-RU" sz="900" spc="9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полос,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обочин</a:t>
                      </a:r>
                      <a:r>
                        <a:rPr lang="ru-RU" sz="900" spc="8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9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разделительной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полосы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безопасной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ожидаемой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интенсивности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движения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состава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транспортного</a:t>
                      </a:r>
                      <a:r>
                        <a:rPr lang="ru-RU" sz="900" b="1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потока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09839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Достаточна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ширина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разделительной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полосы 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островков для безопасности</a:t>
                      </a:r>
                      <a:r>
                        <a:rPr lang="ru-RU" sz="900" spc="-9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пользователей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44656"/>
                  </a:ext>
                </a:extLst>
              </a:tr>
              <a:tr h="570962">
                <a:tc>
                  <a:txBody>
                    <a:bodyPr/>
                    <a:lstStyle/>
                    <a:p>
                      <a:pPr marL="50800" marR="99695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Пригодны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обочины</a:t>
                      </a:r>
                      <a:r>
                        <a:rPr lang="ru-RU" sz="9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использования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всеми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транспортными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средствами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участниками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дорожного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движения,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включая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пешеходов,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велосипедистов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гужевой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транспорт?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16069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Обеспечен</a:t>
                      </a:r>
                      <a:r>
                        <a:rPr lang="ru-RU" sz="9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соответствующий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подъем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виража</a:t>
                      </a:r>
                      <a:r>
                        <a:rPr lang="ru-RU" sz="9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на</a:t>
                      </a:r>
                      <a:r>
                        <a:rPr lang="ru-RU" sz="900" spc="3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всех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кривых?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73332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effectLst/>
                        </a:rPr>
                        <a:t>Придорожные препятствия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76573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Находятся</a:t>
                      </a:r>
                      <a:r>
                        <a:rPr lang="ru-RU" sz="900" spc="7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7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придорожные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препятствия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за</a:t>
                      </a:r>
                      <a:r>
                        <a:rPr lang="ru-RU" sz="900" spc="7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пределами</a:t>
                      </a:r>
                      <a:r>
                        <a:rPr lang="ru-RU" sz="900" spc="7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свободной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придорожной</a:t>
                      </a:r>
                      <a:r>
                        <a:rPr lang="ru-RU" sz="9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зоны?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07366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Установлены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ограждения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только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</a:t>
                      </a:r>
                      <a:r>
                        <a:rPr lang="ru-RU" sz="900" spc="7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тех</a:t>
                      </a:r>
                      <a:r>
                        <a:rPr lang="ru-RU" sz="900" spc="7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местах,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где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они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необходимы?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546282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Установлены</a:t>
                      </a:r>
                      <a:r>
                        <a:rPr lang="ru-RU" sz="9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ограждения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надлежащим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образом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19962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91D0A7C7-FE43-4057-A4A7-98A1DA9CE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20192"/>
              </p:ext>
            </p:extLst>
          </p:nvPr>
        </p:nvGraphicFramePr>
        <p:xfrm>
          <a:off x="8221884" y="1035144"/>
          <a:ext cx="3970116" cy="5448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3">
                  <a:extLst>
                    <a:ext uri="{9D8B030D-6E8A-4147-A177-3AD203B41FA5}">
                      <a16:colId xmlns:a16="http://schemas.microsoft.com/office/drawing/2014/main" val="3583848035"/>
                    </a:ext>
                  </a:extLst>
                </a:gridCol>
                <a:gridCol w="345062">
                  <a:extLst>
                    <a:ext uri="{9D8B030D-6E8A-4147-A177-3AD203B41FA5}">
                      <a16:colId xmlns:a16="http://schemas.microsoft.com/office/drawing/2014/main" val="1326355316"/>
                    </a:ext>
                  </a:extLst>
                </a:gridCol>
                <a:gridCol w="324763">
                  <a:extLst>
                    <a:ext uri="{9D8B030D-6E8A-4147-A177-3AD203B41FA5}">
                      <a16:colId xmlns:a16="http://schemas.microsoft.com/office/drawing/2014/main" val="2595085148"/>
                    </a:ext>
                  </a:extLst>
                </a:gridCol>
                <a:gridCol w="358592">
                  <a:extLst>
                    <a:ext uri="{9D8B030D-6E8A-4147-A177-3AD203B41FA5}">
                      <a16:colId xmlns:a16="http://schemas.microsoft.com/office/drawing/2014/main" val="2137819162"/>
                    </a:ext>
                  </a:extLst>
                </a:gridCol>
                <a:gridCol w="832206">
                  <a:extLst>
                    <a:ext uri="{9D8B030D-6E8A-4147-A177-3AD203B41FA5}">
                      <a16:colId xmlns:a16="http://schemas.microsoft.com/office/drawing/2014/main" val="2538222259"/>
                    </a:ext>
                  </a:extLst>
                </a:gridCol>
              </a:tblGrid>
              <a:tr h="718207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НП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60408"/>
                  </a:ext>
                </a:extLst>
              </a:tr>
              <a:tr h="366107">
                <a:tc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</a:rPr>
                        <a:t>Водоотвод/ дренаж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63330"/>
                  </a:ext>
                </a:extLst>
              </a:tr>
              <a:tr h="366107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Обеспечен</a:t>
                      </a:r>
                      <a:r>
                        <a:rPr lang="ru-RU" sz="800" spc="6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6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хороший</a:t>
                      </a:r>
                      <a:r>
                        <a:rPr lang="ru-RU" sz="8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дренаж</a:t>
                      </a:r>
                      <a:r>
                        <a:rPr lang="ru-RU" sz="800" spc="6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09839"/>
                  </a:ext>
                </a:extLst>
              </a:tr>
              <a:tr h="614565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Применены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закрытые,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либо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проложенные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за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пределами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свободной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придорожной</a:t>
                      </a:r>
                      <a:r>
                        <a:rPr lang="ru-RU" sz="8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зоны</a:t>
                      </a:r>
                      <a:r>
                        <a:rPr lang="ru-RU" sz="800" spc="1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или</a:t>
                      </a:r>
                      <a:r>
                        <a:rPr lang="ru-RU" sz="8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за</a:t>
                      </a:r>
                      <a:r>
                        <a:rPr lang="ru-RU" sz="800" spc="1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соответствующим</a:t>
                      </a:r>
                      <a:r>
                        <a:rPr lang="ru-RU" sz="8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ограждением</a:t>
                      </a:r>
                      <a:r>
                        <a:rPr lang="ru-RU" sz="800" spc="1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водоотводные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канавы?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44656"/>
                  </a:ext>
                </a:extLst>
              </a:tr>
              <a:tr h="421800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Дорожные знаки, разметка, обозначение кромок дороги и направляющие устройства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16069"/>
                  </a:ext>
                </a:extLst>
              </a:tr>
              <a:tr h="490409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Соответствуют</a:t>
                      </a:r>
                      <a:r>
                        <a:rPr lang="ru-RU" sz="8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8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знаки</a:t>
                      </a:r>
                      <a:r>
                        <a:rPr lang="ru-RU" sz="8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8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дорожная</a:t>
                      </a:r>
                      <a:r>
                        <a:rPr lang="ru-RU" sz="8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разметка</a:t>
                      </a:r>
                      <a:r>
                        <a:rPr lang="ru-RU" sz="8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правилам</a:t>
                      </a:r>
                      <a:r>
                        <a:rPr lang="ru-RU" sz="8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практики</a:t>
                      </a:r>
                      <a:r>
                        <a:rPr lang="ru-RU" sz="8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установки</a:t>
                      </a:r>
                      <a:r>
                        <a:rPr lang="ru-RU" sz="8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знаков</a:t>
                      </a:r>
                      <a:r>
                        <a:rPr lang="ru-RU" sz="8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8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73332"/>
                  </a:ext>
                </a:extLst>
              </a:tr>
              <a:tr h="366107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Является</a:t>
                      </a:r>
                      <a:r>
                        <a:rPr lang="ru-RU" sz="8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скоростная</a:t>
                      </a:r>
                      <a:r>
                        <a:rPr lang="ru-RU" sz="8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зона</a:t>
                      </a:r>
                      <a:r>
                        <a:rPr lang="ru-RU" sz="8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безопасной</a:t>
                      </a:r>
                      <a:r>
                        <a:rPr lang="ru-RU" sz="8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8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четко</a:t>
                      </a:r>
                      <a:r>
                        <a:rPr lang="ru-RU" sz="8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обозначенной</a:t>
                      </a:r>
                      <a:r>
                        <a:rPr lang="ru-RU" sz="8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знаками?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76573"/>
                  </a:ext>
                </a:extLst>
              </a:tr>
              <a:tr h="361545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Является</a:t>
                      </a:r>
                      <a:r>
                        <a:rPr lang="ru-RU" sz="8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дорожная</a:t>
                      </a:r>
                      <a:r>
                        <a:rPr lang="ru-RU" sz="8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разметка</a:t>
                      </a:r>
                      <a:r>
                        <a:rPr lang="ru-RU" sz="8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непрерывной,</a:t>
                      </a:r>
                      <a:r>
                        <a:rPr lang="ru-RU" sz="8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правильной</a:t>
                      </a:r>
                      <a:r>
                        <a:rPr lang="ru-RU" sz="8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8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заметной?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07366"/>
                  </a:ext>
                </a:extLst>
              </a:tr>
              <a:tr h="987032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Хорошо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обозначены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кромки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дороги,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установлены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ли,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мере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необходимости,</a:t>
                      </a:r>
                      <a:r>
                        <a:rPr lang="ru-RU" sz="8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предупреждающие</a:t>
                      </a:r>
                      <a:r>
                        <a:rPr lang="ru-RU" sz="800" spc="6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знаки,</a:t>
                      </a:r>
                      <a:r>
                        <a:rPr lang="ru-RU" sz="8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пластмассовые</a:t>
                      </a:r>
                      <a:r>
                        <a:rPr lang="ru-RU" sz="8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сигнальные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столбики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и/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или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шевронные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указатели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направления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шагом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согласно</a:t>
                      </a:r>
                      <a:r>
                        <a:rPr lang="ru-RU" sz="800" spc="-9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инструкциям</a:t>
                      </a:r>
                      <a:r>
                        <a:rPr lang="ru-RU" sz="8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</a:t>
                      </a:r>
                      <a:r>
                        <a:rPr lang="ru-RU" sz="8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установке?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546282"/>
                  </a:ext>
                </a:extLst>
              </a:tr>
              <a:tr h="738720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Есть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потребность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установке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дополнительных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знаков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предупреждения,</a:t>
                      </a:r>
                      <a:r>
                        <a:rPr lang="ru-RU" sz="8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информирования,</a:t>
                      </a:r>
                      <a:r>
                        <a:rPr lang="ru-RU" sz="8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направления,</a:t>
                      </a:r>
                      <a:r>
                        <a:rPr lang="ru-RU" sz="8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контроля</a:t>
                      </a:r>
                      <a:r>
                        <a:rPr lang="ru-RU" sz="8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или</a:t>
                      </a:r>
                      <a:r>
                        <a:rPr lang="ru-RU" sz="8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указания</a:t>
                      </a:r>
                      <a:r>
                        <a:rPr lang="ru-RU" sz="8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кромок</a:t>
                      </a:r>
                      <a:r>
                        <a:rPr lang="ru-RU" sz="8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1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52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12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2324911" y="189059"/>
            <a:ext cx="6099242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</a:t>
            </a:r>
            <a:r>
              <a:rPr lang="ru-RU" sz="2400" dirty="0"/>
              <a:t>писки контрольных вопросов для велосипедистов</a:t>
            </a:r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2" y="1"/>
            <a:ext cx="1263781" cy="68251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713404" cy="42382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71BFCEB0-8D25-4FEC-B212-6BCF2A25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91918"/>
              </p:ext>
            </p:extLst>
          </p:nvPr>
        </p:nvGraphicFramePr>
        <p:xfrm>
          <a:off x="0" y="1035144"/>
          <a:ext cx="3970116" cy="5418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3">
                  <a:extLst>
                    <a:ext uri="{9D8B030D-6E8A-4147-A177-3AD203B41FA5}">
                      <a16:colId xmlns:a16="http://schemas.microsoft.com/office/drawing/2014/main" val="3728653798"/>
                    </a:ext>
                  </a:extLst>
                </a:gridCol>
                <a:gridCol w="345062">
                  <a:extLst>
                    <a:ext uri="{9D8B030D-6E8A-4147-A177-3AD203B41FA5}">
                      <a16:colId xmlns:a16="http://schemas.microsoft.com/office/drawing/2014/main" val="3988195068"/>
                    </a:ext>
                  </a:extLst>
                </a:gridCol>
                <a:gridCol w="324763">
                  <a:extLst>
                    <a:ext uri="{9D8B030D-6E8A-4147-A177-3AD203B41FA5}">
                      <a16:colId xmlns:a16="http://schemas.microsoft.com/office/drawing/2014/main" val="2466892906"/>
                    </a:ext>
                  </a:extLst>
                </a:gridCol>
                <a:gridCol w="358592">
                  <a:extLst>
                    <a:ext uri="{9D8B030D-6E8A-4147-A177-3AD203B41FA5}">
                      <a16:colId xmlns:a16="http://schemas.microsoft.com/office/drawing/2014/main" val="1608101749"/>
                    </a:ext>
                  </a:extLst>
                </a:gridCol>
                <a:gridCol w="832206">
                  <a:extLst>
                    <a:ext uri="{9D8B030D-6E8A-4147-A177-3AD203B41FA5}">
                      <a16:colId xmlns:a16="http://schemas.microsoft.com/office/drawing/2014/main" val="3396356663"/>
                    </a:ext>
                  </a:extLst>
                </a:gridCol>
              </a:tblGrid>
              <a:tr h="758755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Да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НП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61789"/>
                  </a:ext>
                </a:extLst>
              </a:tr>
              <a:tr h="386776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1.</a:t>
                      </a:r>
                      <a:r>
                        <a:rPr lang="en-US" sz="800" b="1" spc="-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800" b="1" spc="-5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Расстояние</a:t>
                      </a:r>
                      <a:r>
                        <a:rPr lang="en-US" sz="800" b="1" spc="-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видимости</a:t>
                      </a:r>
                      <a:endParaRPr lang="ru-RU" sz="8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676016"/>
                  </a:ext>
                </a:extLst>
              </a:tr>
              <a:tr h="386776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Достаточно ли видимости у  зоны для Велосипедистов?</a:t>
                      </a:r>
                      <a:endParaRPr lang="ru-RU" sz="80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133741"/>
                  </a:ext>
                </a:extLst>
              </a:tr>
              <a:tr h="435206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Достаточно ли видимости  зон примыкания и пересечения ТП?</a:t>
                      </a:r>
                      <a:endParaRPr lang="ru-RU" sz="8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47872"/>
                  </a:ext>
                </a:extLst>
              </a:tr>
              <a:tr h="379163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Достаточно  ли  видимости  для попутного и встречного потоков?</a:t>
                      </a:r>
                      <a:endParaRPr lang="ru-RU" sz="8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17868"/>
                  </a:ext>
                </a:extLst>
              </a:tr>
              <a:tr h="386776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Обеспечена</a:t>
                      </a:r>
                      <a:r>
                        <a:rPr lang="ru-RU" sz="8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возможность</a:t>
                      </a:r>
                      <a:r>
                        <a:rPr lang="ru-RU" sz="8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безопасного</a:t>
                      </a:r>
                      <a:r>
                        <a:rPr lang="ru-RU" sz="8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перестроения?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339036"/>
                  </a:ext>
                </a:extLst>
              </a:tr>
              <a:tr h="386776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Хорошо</a:t>
                      </a:r>
                      <a:r>
                        <a:rPr lang="ru-RU" sz="800" spc="15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25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заметны</a:t>
                      </a:r>
                      <a:r>
                        <a:rPr lang="ru-RU" sz="800" spc="35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места</a:t>
                      </a:r>
                      <a:r>
                        <a:rPr lang="ru-RU" sz="800" spc="3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800" spc="25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разворота?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731862"/>
                  </a:ext>
                </a:extLst>
              </a:tr>
              <a:tr h="379163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Безопасны ли места для разворота?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925312"/>
                  </a:ext>
                </a:extLst>
              </a:tr>
              <a:tr h="379163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Пересечения</a:t>
                      </a:r>
                      <a:endParaRPr lang="ru-RU" sz="8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978172"/>
                  </a:ext>
                </a:extLst>
              </a:tr>
              <a:tr h="379163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Понятны</a:t>
                      </a:r>
                      <a:r>
                        <a:rPr lang="ru-RU" sz="800" spc="3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траектории пересечения?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08334"/>
                  </a:ext>
                </a:extLst>
              </a:tr>
              <a:tr h="386776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Заметны</a:t>
                      </a:r>
                      <a:r>
                        <a:rPr lang="ru-RU" sz="800" spc="6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 ТСОДД?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57936"/>
                  </a:ext>
                </a:extLst>
              </a:tr>
              <a:tr h="386776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Функционируют</a:t>
                      </a:r>
                      <a:r>
                        <a:rPr lang="ru-RU" sz="800" spc="6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должным</a:t>
                      </a:r>
                      <a:r>
                        <a:rPr lang="ru-RU" sz="8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образом светофорные объекты</a:t>
                      </a:r>
                      <a:r>
                        <a:rPr lang="ru-RU" sz="8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?</a:t>
                      </a:r>
                      <a:endParaRPr lang="ru-RU" sz="8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33585"/>
                  </a:ext>
                </a:extLst>
              </a:tr>
              <a:tr h="386776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 ли функционируют светофорные объекты</a:t>
                      </a:r>
                      <a:r>
                        <a:rPr lang="ru-RU" sz="8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?</a:t>
                      </a:r>
                      <a:endParaRPr lang="ru-RU" sz="8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56782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C5A04783-39C3-4553-B070-446970475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78311"/>
              </p:ext>
            </p:extLst>
          </p:nvPr>
        </p:nvGraphicFramePr>
        <p:xfrm>
          <a:off x="4110942" y="1035145"/>
          <a:ext cx="3970116" cy="5258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3">
                  <a:extLst>
                    <a:ext uri="{9D8B030D-6E8A-4147-A177-3AD203B41FA5}">
                      <a16:colId xmlns:a16="http://schemas.microsoft.com/office/drawing/2014/main" val="3583848035"/>
                    </a:ext>
                  </a:extLst>
                </a:gridCol>
                <a:gridCol w="345062">
                  <a:extLst>
                    <a:ext uri="{9D8B030D-6E8A-4147-A177-3AD203B41FA5}">
                      <a16:colId xmlns:a16="http://schemas.microsoft.com/office/drawing/2014/main" val="1326355316"/>
                    </a:ext>
                  </a:extLst>
                </a:gridCol>
                <a:gridCol w="324763">
                  <a:extLst>
                    <a:ext uri="{9D8B030D-6E8A-4147-A177-3AD203B41FA5}">
                      <a16:colId xmlns:a16="http://schemas.microsoft.com/office/drawing/2014/main" val="2595085148"/>
                    </a:ext>
                  </a:extLst>
                </a:gridCol>
                <a:gridCol w="358592">
                  <a:extLst>
                    <a:ext uri="{9D8B030D-6E8A-4147-A177-3AD203B41FA5}">
                      <a16:colId xmlns:a16="http://schemas.microsoft.com/office/drawing/2014/main" val="2137819162"/>
                    </a:ext>
                  </a:extLst>
                </a:gridCol>
                <a:gridCol w="832206">
                  <a:extLst>
                    <a:ext uri="{9D8B030D-6E8A-4147-A177-3AD203B41FA5}">
                      <a16:colId xmlns:a16="http://schemas.microsoft.com/office/drawing/2014/main" val="2538222259"/>
                    </a:ext>
                  </a:extLst>
                </a:gridCol>
              </a:tblGrid>
              <a:tr h="726580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Да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НП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60408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  <a:ea typeface="Arial MT"/>
                          <a:cs typeface="Arial MT"/>
                        </a:rPr>
                        <a:t>3.</a:t>
                      </a:r>
                      <a:r>
                        <a:rPr lang="en-US" sz="900" b="1" spc="-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Поперечный профиль</a:t>
                      </a:r>
                      <a:endParaRPr lang="ru-RU" sz="90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63330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Является</a:t>
                      </a:r>
                      <a:r>
                        <a:rPr lang="ru-RU" sz="900" spc="8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ширина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всех</a:t>
                      </a:r>
                      <a:r>
                        <a:rPr lang="ru-RU" sz="900" spc="9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полос,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обочин</a:t>
                      </a:r>
                      <a:r>
                        <a:rPr lang="ru-RU" sz="900" spc="8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9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разделительной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полосы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безопасной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ожидаемой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интенсивности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движения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состава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b="1">
                          <a:effectLst/>
                          <a:latin typeface="+mn-lt"/>
                          <a:ea typeface="Arial MT"/>
                          <a:cs typeface="Arial MT"/>
                        </a:rPr>
                        <a:t>транспортного</a:t>
                      </a:r>
                      <a:r>
                        <a:rPr lang="ru-RU" sz="900" b="1" spc="4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b="1">
                          <a:effectLst/>
                          <a:latin typeface="+mn-lt"/>
                          <a:ea typeface="Arial MT"/>
                          <a:cs typeface="Arial MT"/>
                        </a:rPr>
                        <a:t>потока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09839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Достаточна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ширина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разделительной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 полосы 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островков для безопасности</a:t>
                      </a:r>
                      <a:r>
                        <a:rPr lang="ru-RU" sz="900" spc="-9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пользователей</a:t>
                      </a:r>
                      <a:r>
                        <a:rPr lang="ru-RU" sz="9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44656"/>
                  </a:ext>
                </a:extLst>
              </a:tr>
              <a:tr h="570962">
                <a:tc>
                  <a:txBody>
                    <a:bodyPr/>
                    <a:lstStyle/>
                    <a:p>
                      <a:pPr marL="50800" marR="99695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Пригодны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обочины</a:t>
                      </a:r>
                      <a:r>
                        <a:rPr lang="ru-RU" sz="900" spc="1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использования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всеми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транспортными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средствами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участниками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дорожного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движения,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включая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пешеходов,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велосипедистов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гужевой</a:t>
                      </a:r>
                      <a:r>
                        <a:rPr lang="ru-RU" sz="9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транспорт?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16069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Обеспечен</a:t>
                      </a:r>
                      <a:r>
                        <a:rPr lang="ru-RU" sz="9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соответствующий</a:t>
                      </a:r>
                      <a:r>
                        <a:rPr lang="ru-RU" sz="900" spc="4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подъем</a:t>
                      </a:r>
                      <a:r>
                        <a:rPr lang="ru-RU" sz="900" spc="4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виража</a:t>
                      </a:r>
                      <a:r>
                        <a:rPr lang="ru-RU" sz="9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на</a:t>
                      </a:r>
                      <a:r>
                        <a:rPr lang="ru-RU" sz="900" spc="3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всех</a:t>
                      </a:r>
                      <a:r>
                        <a:rPr lang="ru-RU" sz="900" spc="4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кривых?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73332"/>
                  </a:ext>
                </a:extLst>
              </a:tr>
              <a:tr h="208021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4.</a:t>
                      </a:r>
                      <a:r>
                        <a:rPr lang="en-US" sz="900" b="1" spc="-1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Придорожные</a:t>
                      </a:r>
                      <a:r>
                        <a:rPr lang="en-US" sz="900" b="1" spc="-1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препятствия</a:t>
                      </a:r>
                      <a:endParaRPr lang="ru-RU" sz="90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76573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Находятся</a:t>
                      </a:r>
                      <a:r>
                        <a:rPr lang="ru-RU" sz="900" spc="7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7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придорожные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препятствия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за</a:t>
                      </a:r>
                      <a:r>
                        <a:rPr lang="ru-RU" sz="900" spc="7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пределами</a:t>
                      </a:r>
                      <a:r>
                        <a:rPr lang="ru-RU" sz="900" spc="7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свободной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придорожной</a:t>
                      </a:r>
                      <a:r>
                        <a:rPr lang="ru-RU" sz="900" spc="5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зоны?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07366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Установлены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ограждения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только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</a:t>
                      </a:r>
                      <a:r>
                        <a:rPr lang="ru-RU" sz="900" spc="7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тех</a:t>
                      </a:r>
                      <a:r>
                        <a:rPr lang="ru-RU" sz="900" spc="7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местах,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где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они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необходимы?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546282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Установлены</a:t>
                      </a:r>
                      <a:r>
                        <a:rPr lang="ru-RU" sz="9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ограждения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надлежащим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образом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19962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91D0A7C7-FE43-4057-A4A7-98A1DA9CE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94496"/>
              </p:ext>
            </p:extLst>
          </p:nvPr>
        </p:nvGraphicFramePr>
        <p:xfrm>
          <a:off x="8221884" y="1035144"/>
          <a:ext cx="3970116" cy="5448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3">
                  <a:extLst>
                    <a:ext uri="{9D8B030D-6E8A-4147-A177-3AD203B41FA5}">
                      <a16:colId xmlns:a16="http://schemas.microsoft.com/office/drawing/2014/main" val="3583848035"/>
                    </a:ext>
                  </a:extLst>
                </a:gridCol>
                <a:gridCol w="345062">
                  <a:extLst>
                    <a:ext uri="{9D8B030D-6E8A-4147-A177-3AD203B41FA5}">
                      <a16:colId xmlns:a16="http://schemas.microsoft.com/office/drawing/2014/main" val="1326355316"/>
                    </a:ext>
                  </a:extLst>
                </a:gridCol>
                <a:gridCol w="324763">
                  <a:extLst>
                    <a:ext uri="{9D8B030D-6E8A-4147-A177-3AD203B41FA5}">
                      <a16:colId xmlns:a16="http://schemas.microsoft.com/office/drawing/2014/main" val="2595085148"/>
                    </a:ext>
                  </a:extLst>
                </a:gridCol>
                <a:gridCol w="358592">
                  <a:extLst>
                    <a:ext uri="{9D8B030D-6E8A-4147-A177-3AD203B41FA5}">
                      <a16:colId xmlns:a16="http://schemas.microsoft.com/office/drawing/2014/main" val="2137819162"/>
                    </a:ext>
                  </a:extLst>
                </a:gridCol>
                <a:gridCol w="832206">
                  <a:extLst>
                    <a:ext uri="{9D8B030D-6E8A-4147-A177-3AD203B41FA5}">
                      <a16:colId xmlns:a16="http://schemas.microsoft.com/office/drawing/2014/main" val="2538222259"/>
                    </a:ext>
                  </a:extLst>
                </a:gridCol>
              </a:tblGrid>
              <a:tr h="718207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Да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НП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60408"/>
                  </a:ext>
                </a:extLst>
              </a:tr>
              <a:tr h="366107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+mn-lt"/>
                          <a:ea typeface="Arial MT"/>
                          <a:cs typeface="Arial MT"/>
                        </a:rPr>
                        <a:t>5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.</a:t>
                      </a:r>
                      <a:r>
                        <a:rPr lang="en-US" sz="800" b="1" spc="-1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Водоотвод/</a:t>
                      </a:r>
                      <a:r>
                        <a:rPr lang="en-US" sz="800" b="1" spc="-1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дренаж</a:t>
                      </a:r>
                      <a:endParaRPr lang="ru-RU" sz="80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63330"/>
                  </a:ext>
                </a:extLst>
              </a:tr>
              <a:tr h="366107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Обеспечен</a:t>
                      </a:r>
                      <a:r>
                        <a:rPr lang="ru-RU" sz="800" spc="6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6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хороший</a:t>
                      </a:r>
                      <a:r>
                        <a:rPr lang="ru-RU" sz="8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дренаж</a:t>
                      </a:r>
                      <a:r>
                        <a:rPr lang="ru-RU" sz="800" spc="6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09839"/>
                  </a:ext>
                </a:extLst>
              </a:tr>
              <a:tr h="614565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Применены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закрытые,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либо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проложенные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за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пределами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свободной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придорожной</a:t>
                      </a:r>
                      <a:r>
                        <a:rPr lang="ru-RU" sz="800" spc="1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зоны</a:t>
                      </a:r>
                      <a:r>
                        <a:rPr lang="ru-RU" sz="800" spc="1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или</a:t>
                      </a:r>
                      <a:r>
                        <a:rPr lang="ru-RU" sz="800" spc="1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за</a:t>
                      </a:r>
                      <a:r>
                        <a:rPr lang="ru-RU" sz="800" spc="1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соответствующим</a:t>
                      </a:r>
                      <a:r>
                        <a:rPr lang="ru-RU" sz="800" spc="1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ограждением</a:t>
                      </a:r>
                      <a:r>
                        <a:rPr lang="ru-RU" sz="800" spc="1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водоотводные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канавы?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44656"/>
                  </a:ext>
                </a:extLst>
              </a:tr>
              <a:tr h="421800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6.</a:t>
                      </a:r>
                      <a:r>
                        <a:rPr lang="ru-RU" sz="800" b="1" spc="-2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Дорожные</a:t>
                      </a:r>
                      <a:r>
                        <a:rPr lang="ru-RU" sz="800" b="1" spc="-2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знаки,</a:t>
                      </a:r>
                      <a:r>
                        <a:rPr lang="ru-RU" sz="800" b="1" spc="-2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разметка,</a:t>
                      </a:r>
                      <a:r>
                        <a:rPr lang="ru-RU" sz="800" b="1" spc="-2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обозначение</a:t>
                      </a:r>
                      <a:r>
                        <a:rPr lang="ru-RU" sz="800" b="1" spc="-2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кромок</a:t>
                      </a:r>
                      <a:r>
                        <a:rPr lang="ru-RU" sz="800" b="1" spc="-2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</a:t>
                      </a:r>
                      <a:r>
                        <a:rPr lang="ru-RU" sz="800" b="1" spc="-2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800" b="1" spc="-2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направляющие</a:t>
                      </a:r>
                      <a:r>
                        <a:rPr lang="ru-RU" sz="800" b="1" spc="-3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устройства</a:t>
                      </a:r>
                      <a:endParaRPr lang="ru-RU" sz="80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16069"/>
                  </a:ext>
                </a:extLst>
              </a:tr>
              <a:tr h="490409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Соответствуют</a:t>
                      </a:r>
                      <a:r>
                        <a:rPr lang="ru-RU" sz="8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8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знаки</a:t>
                      </a:r>
                      <a:r>
                        <a:rPr lang="ru-RU" sz="8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8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дорожная</a:t>
                      </a:r>
                      <a:r>
                        <a:rPr lang="ru-RU" sz="8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разметка</a:t>
                      </a:r>
                      <a:r>
                        <a:rPr lang="ru-RU" sz="8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правилам</a:t>
                      </a:r>
                      <a:r>
                        <a:rPr lang="ru-RU" sz="8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практики</a:t>
                      </a:r>
                      <a:r>
                        <a:rPr lang="ru-RU" sz="8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установки</a:t>
                      </a:r>
                      <a:r>
                        <a:rPr lang="ru-RU" sz="8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знаков</a:t>
                      </a:r>
                      <a:r>
                        <a:rPr lang="ru-RU" sz="8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8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73332"/>
                  </a:ext>
                </a:extLst>
              </a:tr>
              <a:tr h="366107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Является</a:t>
                      </a:r>
                      <a:r>
                        <a:rPr lang="ru-RU" sz="8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скоростная</a:t>
                      </a:r>
                      <a:r>
                        <a:rPr lang="ru-RU" sz="8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зона</a:t>
                      </a:r>
                      <a:r>
                        <a:rPr lang="ru-RU" sz="8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безопасной</a:t>
                      </a:r>
                      <a:r>
                        <a:rPr lang="ru-RU" sz="8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8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четко</a:t>
                      </a:r>
                      <a:r>
                        <a:rPr lang="ru-RU" sz="8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обозначенной</a:t>
                      </a:r>
                      <a:r>
                        <a:rPr lang="ru-RU" sz="8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знаками?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76573"/>
                  </a:ext>
                </a:extLst>
              </a:tr>
              <a:tr h="361545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Является</a:t>
                      </a:r>
                      <a:r>
                        <a:rPr lang="ru-RU" sz="800" spc="1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дорожная</a:t>
                      </a:r>
                      <a:r>
                        <a:rPr lang="ru-RU" sz="8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разметка</a:t>
                      </a:r>
                      <a:r>
                        <a:rPr lang="ru-RU" sz="8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непрерывной,</a:t>
                      </a:r>
                      <a:r>
                        <a:rPr lang="ru-RU" sz="8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правильной</a:t>
                      </a:r>
                      <a:r>
                        <a:rPr lang="ru-RU" sz="8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8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заметной?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07366"/>
                  </a:ext>
                </a:extLst>
              </a:tr>
              <a:tr h="987032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Хорошо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обозначены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кромки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дороги,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установлены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ли,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по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мере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необходимости,</a:t>
                      </a:r>
                      <a:r>
                        <a:rPr lang="ru-RU" sz="800" spc="5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предупреждающие</a:t>
                      </a:r>
                      <a:r>
                        <a:rPr lang="ru-RU" sz="800" spc="6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знаки,</a:t>
                      </a:r>
                      <a:r>
                        <a:rPr lang="ru-RU" sz="800" spc="5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пластмассовые</a:t>
                      </a:r>
                      <a:r>
                        <a:rPr lang="ru-RU" sz="800" spc="5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сигнальные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столбики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и/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или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шевронные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указатели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направления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с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шагом</a:t>
                      </a:r>
                      <a:r>
                        <a:rPr lang="ru-RU" sz="8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согласно</a:t>
                      </a:r>
                      <a:r>
                        <a:rPr lang="ru-RU" sz="800" spc="-9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инструкциям</a:t>
                      </a:r>
                      <a:r>
                        <a:rPr lang="ru-RU" sz="800" spc="4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по</a:t>
                      </a:r>
                      <a:r>
                        <a:rPr lang="ru-RU" sz="8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80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установке?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546282"/>
                  </a:ext>
                </a:extLst>
              </a:tr>
              <a:tr h="738720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 ли потребность в установке дополнительных знаков для предупреждения, информирования, направления, контроля или указания кромок дороги?</a:t>
                      </a:r>
                      <a:endParaRPr lang="ru-RU" sz="8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1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8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13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2324911" y="189059"/>
            <a:ext cx="6099242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</a:t>
            </a:r>
            <a:r>
              <a:rPr lang="ru-RU" sz="2400" dirty="0"/>
              <a:t>писки контрольных вопросов для пешеходов</a:t>
            </a:r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2" y="1"/>
            <a:ext cx="1263781" cy="68251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713404" cy="42382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71BFCEB0-8D25-4FEC-B212-6BCF2A25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52551"/>
              </p:ext>
            </p:extLst>
          </p:nvPr>
        </p:nvGraphicFramePr>
        <p:xfrm>
          <a:off x="0" y="1035144"/>
          <a:ext cx="5974080" cy="5228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4286">
                  <a:extLst>
                    <a:ext uri="{9D8B030D-6E8A-4147-A177-3AD203B41FA5}">
                      <a16:colId xmlns:a16="http://schemas.microsoft.com/office/drawing/2014/main" val="3728653798"/>
                    </a:ext>
                  </a:extLst>
                </a:gridCol>
                <a:gridCol w="519236">
                  <a:extLst>
                    <a:ext uri="{9D8B030D-6E8A-4147-A177-3AD203B41FA5}">
                      <a16:colId xmlns:a16="http://schemas.microsoft.com/office/drawing/2014/main" val="3988195068"/>
                    </a:ext>
                  </a:extLst>
                </a:gridCol>
                <a:gridCol w="488690">
                  <a:extLst>
                    <a:ext uri="{9D8B030D-6E8A-4147-A177-3AD203B41FA5}">
                      <a16:colId xmlns:a16="http://schemas.microsoft.com/office/drawing/2014/main" val="2466892906"/>
                    </a:ext>
                  </a:extLst>
                </a:gridCol>
                <a:gridCol w="539595">
                  <a:extLst>
                    <a:ext uri="{9D8B030D-6E8A-4147-A177-3AD203B41FA5}">
                      <a16:colId xmlns:a16="http://schemas.microsoft.com/office/drawing/2014/main" val="1608101749"/>
                    </a:ext>
                  </a:extLst>
                </a:gridCol>
                <a:gridCol w="1252273">
                  <a:extLst>
                    <a:ext uri="{9D8B030D-6E8A-4147-A177-3AD203B41FA5}">
                      <a16:colId xmlns:a16="http://schemas.microsoft.com/office/drawing/2014/main" val="3396356663"/>
                    </a:ext>
                  </a:extLst>
                </a:gridCol>
              </a:tblGrid>
              <a:tr h="809653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Да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НП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6178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1.</a:t>
                      </a:r>
                      <a:r>
                        <a:rPr lang="en-US" sz="900" b="1" spc="-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900" b="1" spc="-5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Расстояние</a:t>
                      </a:r>
                      <a:r>
                        <a:rPr lang="en-US" sz="900" b="1" spc="-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видимости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676016"/>
                  </a:ext>
                </a:extLst>
              </a:tr>
              <a:tr h="154816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Достаточно ли видимости у  зоны для пешеходов?</a:t>
                      </a:r>
                      <a:endParaRPr lang="ru-RU" sz="90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98131"/>
                  </a:ext>
                </a:extLst>
              </a:tr>
              <a:tr h="390296">
                <a:tc gridSpan="2"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2.</a:t>
                      </a:r>
                      <a:r>
                        <a:rPr lang="en-US" sz="900" b="1" spc="-1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Пересечения</a:t>
                      </a:r>
                      <a:endParaRPr lang="ru-RU" sz="90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51285"/>
                  </a:ext>
                </a:extLst>
              </a:tr>
              <a:tr h="390296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Заметны</a:t>
                      </a:r>
                      <a:r>
                        <a:rPr lang="ru-RU" sz="900" spc="6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 ТСОДД для пешеходов?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438548"/>
                  </a:ext>
                </a:extLst>
              </a:tr>
              <a:tr h="178883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 ли функционируют светофорные объекты</a:t>
                      </a:r>
                      <a:r>
                        <a:rPr lang="ru-RU" sz="9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?</a:t>
                      </a:r>
                      <a:endParaRPr lang="ru-RU" sz="9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518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4.</a:t>
                      </a:r>
                      <a:r>
                        <a:rPr lang="en-US" sz="900" b="1" spc="-1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Придорожные</a:t>
                      </a:r>
                      <a:r>
                        <a:rPr lang="en-US" sz="900" b="1" spc="-1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препятствия</a:t>
                      </a:r>
                      <a:endParaRPr lang="ru-RU" sz="90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884695"/>
                  </a:ext>
                </a:extLst>
              </a:tr>
              <a:tr h="390296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Установлены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ограждения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только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</a:t>
                      </a:r>
                      <a:r>
                        <a:rPr lang="ru-RU" sz="900" spc="7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тех</a:t>
                      </a:r>
                      <a:r>
                        <a:rPr lang="ru-RU" sz="900" spc="7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местах,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где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они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необходимы?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133741"/>
                  </a:ext>
                </a:extLst>
              </a:tr>
              <a:tr h="390296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Установлены</a:t>
                      </a:r>
                      <a:r>
                        <a:rPr lang="ru-RU" sz="9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4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9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ограждения</a:t>
                      </a:r>
                      <a:r>
                        <a:rPr lang="ru-RU" sz="9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надлежащим</a:t>
                      </a:r>
                      <a:r>
                        <a:rPr lang="ru-RU" sz="9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образом</a:t>
                      </a:r>
                      <a:r>
                        <a:rPr lang="ru-RU" sz="900" spc="4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4787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6.</a:t>
                      </a:r>
                      <a:r>
                        <a:rPr lang="en-US" sz="900" b="1" spc="-1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Водоотвод/</a:t>
                      </a:r>
                      <a:r>
                        <a:rPr lang="en-US" sz="900" b="1" spc="-15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дренаж</a:t>
                      </a:r>
                      <a:endParaRPr lang="ru-RU" sz="90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17868"/>
                  </a:ext>
                </a:extLst>
              </a:tr>
              <a:tr h="390296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Обеспечен</a:t>
                      </a:r>
                      <a:r>
                        <a:rPr lang="ru-RU" sz="900" spc="6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6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хороший</a:t>
                      </a:r>
                      <a:r>
                        <a:rPr lang="ru-RU" sz="900" spc="7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дренаж</a:t>
                      </a:r>
                      <a:r>
                        <a:rPr lang="ru-RU" sz="900" spc="6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для безопасного прохождения мест пешеходом?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339036"/>
                  </a:ext>
                </a:extLst>
              </a:tr>
              <a:tr h="638502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Применены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закрытые,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либо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проложенные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за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пределами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свободной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придорожной</a:t>
                      </a:r>
                      <a:r>
                        <a:rPr lang="ru-RU" sz="9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зоны</a:t>
                      </a:r>
                      <a:r>
                        <a:rPr lang="ru-RU" sz="900" spc="1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или</a:t>
                      </a:r>
                      <a:r>
                        <a:rPr lang="ru-RU" sz="9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за</a:t>
                      </a:r>
                      <a:r>
                        <a:rPr lang="ru-RU" sz="900" spc="1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соответствующим</a:t>
                      </a:r>
                      <a:r>
                        <a:rPr lang="ru-RU" sz="9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ограждением</a:t>
                      </a:r>
                      <a:r>
                        <a:rPr lang="ru-RU" sz="900" spc="1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водоотводные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канавы?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731862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C5A04783-39C3-4553-B070-446970475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27491"/>
              </p:ext>
            </p:extLst>
          </p:nvPr>
        </p:nvGraphicFramePr>
        <p:xfrm>
          <a:off x="6220164" y="1035144"/>
          <a:ext cx="5557860" cy="4037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6788">
                  <a:extLst>
                    <a:ext uri="{9D8B030D-6E8A-4147-A177-3AD203B41FA5}">
                      <a16:colId xmlns:a16="http://schemas.microsoft.com/office/drawing/2014/main" val="3583848035"/>
                    </a:ext>
                  </a:extLst>
                </a:gridCol>
                <a:gridCol w="452470">
                  <a:extLst>
                    <a:ext uri="{9D8B030D-6E8A-4147-A177-3AD203B41FA5}">
                      <a16:colId xmlns:a16="http://schemas.microsoft.com/office/drawing/2014/main" val="1326355316"/>
                    </a:ext>
                  </a:extLst>
                </a:gridCol>
                <a:gridCol w="452470">
                  <a:extLst>
                    <a:ext uri="{9D8B030D-6E8A-4147-A177-3AD203B41FA5}">
                      <a16:colId xmlns:a16="http://schemas.microsoft.com/office/drawing/2014/main" val="2595085148"/>
                    </a:ext>
                  </a:extLst>
                </a:gridCol>
                <a:gridCol w="452470">
                  <a:extLst>
                    <a:ext uri="{9D8B030D-6E8A-4147-A177-3AD203B41FA5}">
                      <a16:colId xmlns:a16="http://schemas.microsoft.com/office/drawing/2014/main" val="2137819162"/>
                    </a:ext>
                  </a:extLst>
                </a:gridCol>
                <a:gridCol w="1143662">
                  <a:extLst>
                    <a:ext uri="{9D8B030D-6E8A-4147-A177-3AD203B41FA5}">
                      <a16:colId xmlns:a16="http://schemas.microsoft.com/office/drawing/2014/main" val="2538222259"/>
                    </a:ext>
                  </a:extLst>
                </a:gridCol>
              </a:tblGrid>
              <a:tr h="1053441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Да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НП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60408"/>
                  </a:ext>
                </a:extLst>
              </a:tr>
              <a:tr h="288854">
                <a:tc gridSpan="2"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7.</a:t>
                      </a:r>
                      <a:r>
                        <a:rPr lang="ru-RU" sz="1000" b="1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Дорожные</a:t>
                      </a:r>
                      <a:r>
                        <a:rPr lang="ru-RU" sz="1000" b="1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знаки,</a:t>
                      </a:r>
                      <a:r>
                        <a:rPr lang="ru-RU" sz="1000" b="1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разметка,</a:t>
                      </a:r>
                      <a:r>
                        <a:rPr lang="ru-RU" sz="1000" b="1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обозначение</a:t>
                      </a:r>
                      <a:r>
                        <a:rPr lang="ru-RU" sz="1000" b="1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кромок</a:t>
                      </a:r>
                      <a:r>
                        <a:rPr lang="ru-RU" sz="1000" b="1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</a:t>
                      </a:r>
                      <a:r>
                        <a:rPr lang="ru-RU" sz="1000" b="1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1000" b="1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направляющие</a:t>
                      </a:r>
                      <a:r>
                        <a:rPr lang="ru-RU" sz="1000" b="1" spc="-3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устройства</a:t>
                      </a:r>
                      <a:endParaRPr lang="ru-RU" sz="10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63330"/>
                  </a:ext>
                </a:extLst>
              </a:tr>
              <a:tr h="264455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Соответствуют</a:t>
                      </a:r>
                      <a:r>
                        <a:rPr lang="ru-RU" sz="10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10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10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знаки</a:t>
                      </a:r>
                      <a:r>
                        <a:rPr lang="ru-RU" sz="10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10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дорожная</a:t>
                      </a:r>
                      <a:r>
                        <a:rPr lang="ru-RU" sz="10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разметка</a:t>
                      </a:r>
                      <a:r>
                        <a:rPr lang="ru-RU" sz="10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правилам</a:t>
                      </a:r>
                      <a:r>
                        <a:rPr lang="ru-RU" sz="1000" spc="3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практики</a:t>
                      </a:r>
                      <a:r>
                        <a:rPr lang="ru-RU" sz="10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установки</a:t>
                      </a:r>
                      <a:r>
                        <a:rPr lang="ru-RU" sz="10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знаков</a:t>
                      </a:r>
                      <a:r>
                        <a:rPr lang="ru-RU" sz="10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10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09839"/>
                  </a:ext>
                </a:extLst>
              </a:tr>
              <a:tr h="270264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Является</a:t>
                      </a:r>
                      <a:r>
                        <a:rPr lang="ru-RU" sz="10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10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скоростная</a:t>
                      </a:r>
                      <a:r>
                        <a:rPr lang="ru-RU" sz="10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зона</a:t>
                      </a:r>
                      <a:r>
                        <a:rPr lang="ru-RU" sz="10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безопасной</a:t>
                      </a:r>
                      <a:r>
                        <a:rPr lang="ru-RU" sz="10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10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четко</a:t>
                      </a:r>
                      <a:r>
                        <a:rPr lang="ru-RU" sz="10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spc="-5">
                          <a:effectLst/>
                          <a:latin typeface="+mn-lt"/>
                          <a:ea typeface="Arial MT"/>
                          <a:cs typeface="Arial MT"/>
                        </a:rPr>
                        <a:t>обозначенной</a:t>
                      </a:r>
                      <a:r>
                        <a:rPr lang="ru-RU" sz="10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знаками?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44656"/>
                  </a:ext>
                </a:extLst>
              </a:tr>
              <a:tr h="338173"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Является</a:t>
                      </a:r>
                      <a:r>
                        <a:rPr lang="ru-RU" sz="10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10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дорожная</a:t>
                      </a:r>
                      <a:r>
                        <a:rPr lang="ru-RU" sz="10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разметка</a:t>
                      </a:r>
                      <a:r>
                        <a:rPr lang="ru-RU" sz="10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непрерывной,</a:t>
                      </a:r>
                      <a:r>
                        <a:rPr lang="ru-RU" sz="10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правильной</a:t>
                      </a:r>
                      <a:r>
                        <a:rPr lang="ru-RU" sz="10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10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заметной?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16069"/>
                  </a:ext>
                </a:extLst>
              </a:tr>
              <a:tr h="547668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Хорошо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обозначены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кромки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дороги,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установлены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ли,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по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мере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необходимости,</a:t>
                      </a:r>
                      <a:r>
                        <a:rPr lang="ru-RU" sz="1000" spc="5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предупреждающие</a:t>
                      </a:r>
                      <a:r>
                        <a:rPr lang="ru-RU" sz="1000" spc="6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знаки,</a:t>
                      </a:r>
                      <a:r>
                        <a:rPr lang="ru-RU" sz="1000" spc="5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пластмассовые</a:t>
                      </a:r>
                      <a:r>
                        <a:rPr lang="ru-RU" sz="1000" spc="5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сигнальные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столбики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и/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или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шевронные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указатели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направления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с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шагом</a:t>
                      </a:r>
                      <a:r>
                        <a:rPr lang="ru-RU" sz="10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согласно</a:t>
                      </a:r>
                      <a:r>
                        <a:rPr lang="ru-RU" sz="1000" spc="-9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инструкциям</a:t>
                      </a:r>
                      <a:r>
                        <a:rPr lang="ru-RU" sz="1000" spc="4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по</a:t>
                      </a:r>
                      <a:r>
                        <a:rPr lang="ru-RU" sz="10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установке?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73332"/>
                  </a:ext>
                </a:extLst>
              </a:tr>
              <a:tr h="579224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Есть</a:t>
                      </a:r>
                      <a:r>
                        <a:rPr lang="ru-RU" sz="10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10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потребность</a:t>
                      </a:r>
                      <a:r>
                        <a:rPr lang="ru-RU" sz="10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</a:t>
                      </a:r>
                      <a:r>
                        <a:rPr lang="ru-RU" sz="10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установке</a:t>
                      </a:r>
                      <a:r>
                        <a:rPr lang="ru-RU" sz="10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дополнительных</a:t>
                      </a:r>
                      <a:r>
                        <a:rPr lang="ru-RU" sz="10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знаков</a:t>
                      </a:r>
                      <a:r>
                        <a:rPr lang="ru-RU" sz="10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10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предупреждения,</a:t>
                      </a:r>
                      <a:r>
                        <a:rPr lang="ru-RU" sz="10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информирования,</a:t>
                      </a:r>
                      <a:r>
                        <a:rPr lang="ru-RU" sz="10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направления?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7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87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14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2378817" y="218542"/>
            <a:ext cx="6099242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</a:t>
            </a:r>
            <a:r>
              <a:rPr lang="ru-RU" sz="2400" dirty="0"/>
              <a:t>писки контрольных вопросов для пешеходов</a:t>
            </a:r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2" y="1"/>
            <a:ext cx="1263781" cy="68251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713404" cy="42382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91D0A7C7-FE43-4057-A4A7-98A1DA9CE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12487"/>
              </p:ext>
            </p:extLst>
          </p:nvPr>
        </p:nvGraphicFramePr>
        <p:xfrm>
          <a:off x="713404" y="901052"/>
          <a:ext cx="10638810" cy="6004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014">
                  <a:extLst>
                    <a:ext uri="{9D8B030D-6E8A-4147-A177-3AD203B41FA5}">
                      <a16:colId xmlns:a16="http://schemas.microsoft.com/office/drawing/2014/main" val="3583848035"/>
                    </a:ext>
                  </a:extLst>
                </a:gridCol>
                <a:gridCol w="1016952">
                  <a:extLst>
                    <a:ext uri="{9D8B030D-6E8A-4147-A177-3AD203B41FA5}">
                      <a16:colId xmlns:a16="http://schemas.microsoft.com/office/drawing/2014/main" val="1326355316"/>
                    </a:ext>
                  </a:extLst>
                </a:gridCol>
                <a:gridCol w="957131">
                  <a:extLst>
                    <a:ext uri="{9D8B030D-6E8A-4147-A177-3AD203B41FA5}">
                      <a16:colId xmlns:a16="http://schemas.microsoft.com/office/drawing/2014/main" val="2595085148"/>
                    </a:ext>
                  </a:extLst>
                </a:gridCol>
                <a:gridCol w="1056826">
                  <a:extLst>
                    <a:ext uri="{9D8B030D-6E8A-4147-A177-3AD203B41FA5}">
                      <a16:colId xmlns:a16="http://schemas.microsoft.com/office/drawing/2014/main" val="2137819162"/>
                    </a:ext>
                  </a:extLst>
                </a:gridCol>
                <a:gridCol w="1390887">
                  <a:extLst>
                    <a:ext uri="{9D8B030D-6E8A-4147-A177-3AD203B41FA5}">
                      <a16:colId xmlns:a16="http://schemas.microsoft.com/office/drawing/2014/main" val="2538222259"/>
                    </a:ext>
                  </a:extLst>
                </a:gridCol>
              </a:tblGrid>
              <a:tr h="415737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</a:rPr>
                        <a:t>Проблема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Да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НП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</a:p>
                  </a:txBody>
                  <a:tcPr>
                    <a:solidFill>
                      <a:srgbClr val="001D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60408"/>
                  </a:ext>
                </a:extLst>
              </a:tr>
              <a:tr h="332590">
                <a:tc gridSpan="2"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Arial MT"/>
                          <a:cs typeface="Arial MT"/>
                        </a:rPr>
                        <a:t>8.</a:t>
                      </a:r>
                      <a:r>
                        <a:rPr lang="ru-RU" sz="1000" b="1" spc="-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Уязвимые</a:t>
                      </a:r>
                      <a:r>
                        <a:rPr lang="ru-RU" sz="1000" b="1" spc="-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участники</a:t>
                      </a:r>
                      <a:r>
                        <a:rPr lang="ru-RU" sz="1000" b="1" spc="-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дорожного</a:t>
                      </a:r>
                      <a:r>
                        <a:rPr lang="ru-RU" sz="1000" b="1" spc="-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движения</a:t>
                      </a:r>
                      <a:r>
                        <a:rPr lang="ru-RU" sz="1000" b="1" spc="-4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MT"/>
                          <a:cs typeface="Arial MT"/>
                        </a:rPr>
                        <a:t>(пешеходы)</a:t>
                      </a:r>
                      <a:endParaRPr lang="ru-RU" sz="1000" dirty="0">
                        <a:effectLst/>
                        <a:latin typeface="+mn-l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63330"/>
                  </a:ext>
                </a:extLst>
              </a:tr>
              <a:tr h="394521">
                <a:tc>
                  <a:txBody>
                    <a:bodyPr/>
                    <a:lstStyle/>
                    <a:p>
                      <a:pPr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Имеют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уязвимые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участники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дорожного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движения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возможность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связного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прохода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вдоль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своих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маршрутов,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сохраняя</a:t>
                      </a:r>
                      <a:r>
                        <a:rPr lang="ru-RU" sz="9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достаточный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боковой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просвет</a:t>
                      </a:r>
                      <a:r>
                        <a:rPr lang="ru-RU" sz="900" spc="7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относительно</a:t>
                      </a:r>
                      <a:r>
                        <a:rPr lang="ru-RU" sz="900" spc="7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движущихся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транспортных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средств?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761404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Имеют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пешеходы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(особенно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молодежь,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пожилые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люди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с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ограниченными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возможностями)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возможность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безопасного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прохода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по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обеим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сторонам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533104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marR="99695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Отсутствуют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на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дороге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"тесные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места",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где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уязвимые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участники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дорожного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движения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могут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подвергнуться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опасности со стороны движущихся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транспортных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средств?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181063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Имеют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возможность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пешеходы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(особенно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молодежь,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пожилые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люди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ограниченными</a:t>
                      </a:r>
                      <a:r>
                        <a:rPr lang="ru-RU" sz="900" spc="7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возможностями)</a:t>
                      </a:r>
                      <a:r>
                        <a:rPr lang="ru-RU" sz="900" spc="8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безопасно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пересекать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дорогу?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464496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Достаточно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1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малую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высоту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имеют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железобетонные</a:t>
                      </a:r>
                      <a:r>
                        <a:rPr lang="ru-RU" sz="900" spc="1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бортовые</a:t>
                      </a:r>
                      <a:r>
                        <a:rPr lang="ru-RU" sz="900" spc="1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камни,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чтобы</a:t>
                      </a:r>
                      <a:r>
                        <a:rPr lang="ru-RU" sz="900" spc="4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не</a:t>
                      </a:r>
                      <a:r>
                        <a:rPr lang="ru-RU" sz="9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создавать</a:t>
                      </a:r>
                      <a:r>
                        <a:rPr lang="ru-RU" sz="900" spc="4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препятствий</a:t>
                      </a:r>
                      <a:r>
                        <a:rPr lang="ru-RU" sz="900" spc="5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900" spc="4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пешеходов?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6790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Предусмотрены</a:t>
                      </a:r>
                      <a:r>
                        <a:rPr lang="ru-RU" sz="900" spc="7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7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пандусы</a:t>
                      </a:r>
                      <a:r>
                        <a:rPr lang="ru-RU" sz="900" spc="7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на</a:t>
                      </a:r>
                      <a:r>
                        <a:rPr lang="ru-RU" sz="900" spc="7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всех</a:t>
                      </a:r>
                      <a:r>
                        <a:rPr lang="ru-RU" sz="900" spc="7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пересечениях</a:t>
                      </a:r>
                      <a:r>
                        <a:rPr lang="ru-RU" sz="900" spc="7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7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</a:t>
                      </a:r>
                      <a:r>
                        <a:rPr lang="ru-RU" sz="900" spc="7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середине</a:t>
                      </a:r>
                      <a:r>
                        <a:rPr lang="ru-RU" sz="900" spc="6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кварталов</a:t>
                      </a:r>
                      <a:r>
                        <a:rPr lang="ru-RU" sz="900" spc="7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местах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перехода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пешеходов?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5318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marR="99695" algn="l">
                        <a:lnSpc>
                          <a:spcPct val="103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Является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количество</a:t>
                      </a:r>
                      <a:r>
                        <a:rPr lang="ru-RU" sz="9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размещение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пешеходных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переходов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достаточным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8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безопасным</a:t>
                      </a:r>
                      <a:r>
                        <a:rPr lang="ru-RU" sz="900" spc="8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900" spc="8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данной</a:t>
                      </a:r>
                      <a:r>
                        <a:rPr lang="ru-RU" sz="900" spc="8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ситуации</a:t>
                      </a:r>
                      <a:r>
                        <a:rPr lang="ru-RU" sz="900" spc="8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9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количества</a:t>
                      </a:r>
                      <a:r>
                        <a:rPr lang="ru-RU" sz="900" spc="8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пешеходов?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09839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Имеют</a:t>
                      </a:r>
                      <a:r>
                        <a:rPr lang="ru-RU" sz="900" spc="8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900" spc="8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формальные</a:t>
                      </a:r>
                      <a:r>
                        <a:rPr lang="ru-RU" sz="900" spc="8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пешеходные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переходы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ясные</a:t>
                      </a:r>
                      <a:r>
                        <a:rPr lang="ru-RU" sz="900" spc="8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указатели,</a:t>
                      </a:r>
                      <a:r>
                        <a:rPr lang="ru-RU" sz="900" spc="8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хорошо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они</a:t>
                      </a:r>
                      <a:r>
                        <a:rPr lang="ru-RU" sz="900" spc="2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видны</a:t>
                      </a:r>
                      <a:r>
                        <a:rPr lang="ru-RU" sz="9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со</a:t>
                      </a:r>
                      <a:r>
                        <a:rPr lang="ru-RU" sz="9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всех</a:t>
                      </a:r>
                      <a:r>
                        <a:rPr lang="ru-RU" sz="900" spc="25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>
                          <a:effectLst/>
                          <a:latin typeface="+mn-lt"/>
                          <a:ea typeface="Arial MT"/>
                          <a:cs typeface="Arial MT"/>
                        </a:rPr>
                        <a:t>направлений?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44656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Установлены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соответствующие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знаки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дорожная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разметка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во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всех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местах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движения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пешеходов?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16069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Имеют</a:t>
                      </a:r>
                      <a:r>
                        <a:rPr lang="ru-RU" sz="9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9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переходы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хорошее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освещение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ночное</a:t>
                      </a:r>
                      <a:r>
                        <a:rPr lang="ru-RU" sz="900" spc="2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время,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чтобы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обеспечить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водителям/мотоциклистам</a:t>
                      </a:r>
                      <a:r>
                        <a:rPr lang="ru-RU" sz="900" spc="3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хорошую</a:t>
                      </a:r>
                      <a:r>
                        <a:rPr lang="ru-RU" sz="900" spc="3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видимость</a:t>
                      </a:r>
                      <a:r>
                        <a:rPr lang="ru-RU" sz="900" spc="3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пешеходов?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73332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marR="2006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Оснащены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все</a:t>
                      </a:r>
                      <a:r>
                        <a:rPr lang="ru-RU" sz="9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светофоры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середине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кварталов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нажимными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кнопками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для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пешеходов?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76573"/>
                  </a:ext>
                </a:extLst>
              </a:tr>
              <a:tr h="394521">
                <a:tc>
                  <a:txBody>
                    <a:bodyPr/>
                    <a:lstStyle/>
                    <a:p>
                      <a:pPr marL="50800" marR="11176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Предусмотрены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пешеходные</a:t>
                      </a:r>
                      <a:r>
                        <a:rPr lang="ru-RU" sz="9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дорожки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через</a:t>
                      </a:r>
                      <a:r>
                        <a:rPr lang="ru-RU" sz="9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разделительные</a:t>
                      </a:r>
                      <a:r>
                        <a:rPr lang="ru-RU" sz="900" spc="1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полосы,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дающие</a:t>
                      </a:r>
                      <a:r>
                        <a:rPr lang="ru-RU" sz="900" spc="10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возможность</a:t>
                      </a:r>
                      <a:r>
                        <a:rPr lang="ru-RU" sz="900" spc="1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переходить  дорогу</a:t>
                      </a:r>
                      <a:r>
                        <a:rPr lang="ru-RU" sz="900" spc="10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"на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уровне  дороги"</a:t>
                      </a:r>
                      <a:r>
                        <a:rPr lang="ru-RU" sz="900" spc="10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облегчающие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переход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людям</a:t>
                      </a:r>
                      <a:r>
                        <a:rPr lang="ru-RU" sz="9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с</a:t>
                      </a:r>
                      <a:r>
                        <a:rPr lang="ru-RU" sz="900" spc="6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ограниченными</a:t>
                      </a:r>
                      <a:r>
                        <a:rPr lang="ru-RU" sz="900" spc="5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возможностями?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07366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algn="l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Расположены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остановки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автобусов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в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тех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местах,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где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пассажиры</a:t>
                      </a:r>
                      <a:r>
                        <a:rPr lang="ru-RU" sz="900" spc="4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будут</a:t>
                      </a:r>
                      <a:r>
                        <a:rPr lang="ru-RU" sz="900" spc="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использовать</a:t>
                      </a:r>
                      <a:r>
                        <a:rPr lang="ru-RU" sz="900" spc="5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их?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546282"/>
                  </a:ext>
                </a:extLst>
              </a:tr>
              <a:tr h="332590">
                <a:tc>
                  <a:txBody>
                    <a:bodyPr/>
                    <a:lstStyle/>
                    <a:p>
                      <a:pPr marL="50800" algn="l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Имеют</a:t>
                      </a:r>
                      <a:r>
                        <a:rPr lang="ru-RU" sz="900" spc="2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ли</a:t>
                      </a:r>
                      <a:r>
                        <a:rPr lang="ru-RU" sz="9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остановки</a:t>
                      </a:r>
                      <a:r>
                        <a:rPr lang="ru-RU" sz="900" spc="3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автобусов</a:t>
                      </a:r>
                      <a:r>
                        <a:rPr lang="ru-RU" sz="900" spc="3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хорошо</a:t>
                      </a:r>
                      <a:r>
                        <a:rPr lang="ru-RU" sz="900" spc="3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обозначенные</a:t>
                      </a:r>
                      <a:r>
                        <a:rPr lang="ru-RU" sz="900" spc="35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границы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900" spc="4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Arial MT"/>
                          <a:cs typeface="Arial MT"/>
                        </a:rPr>
                        <a:t>освещение?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1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93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DB4BEFA-45A9-D4CB-6016-08776FF4EA46}"/>
              </a:ext>
            </a:extLst>
          </p:cNvPr>
          <p:cNvSpPr/>
          <p:nvPr/>
        </p:nvSpPr>
        <p:spPr>
          <a:xfrm>
            <a:off x="722646" y="3665246"/>
            <a:ext cx="10828848" cy="2633361"/>
          </a:xfrm>
          <a:prstGeom prst="roundRect">
            <a:avLst/>
          </a:prstGeom>
          <a:solidFill>
            <a:srgbClr val="06275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1">
            <a:extLst>
              <a:ext uri="{FF2B5EF4-FFF2-40B4-BE49-F238E27FC236}">
                <a16:creationId xmlns:a16="http://schemas.microsoft.com/office/drawing/2014/main" id="{F4E97427-7420-50E0-F90D-CE11AEB76054}"/>
              </a:ext>
            </a:extLst>
          </p:cNvPr>
          <p:cNvSpPr/>
          <p:nvPr/>
        </p:nvSpPr>
        <p:spPr>
          <a:xfrm>
            <a:off x="-29341" y="0"/>
            <a:ext cx="1847954" cy="1322055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15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2324911" y="189059"/>
            <a:ext cx="6099242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Опыт проведения аудита БДД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92878A-712D-4DBB-AAFB-ACD31F06AEBC}"/>
              </a:ext>
            </a:extLst>
          </p:cNvPr>
          <p:cNvSpPr txBox="1"/>
          <p:nvPr/>
        </p:nvSpPr>
        <p:spPr>
          <a:xfrm>
            <a:off x="865207" y="980611"/>
            <a:ext cx="486842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А</a:t>
            </a:r>
            <a:r>
              <a:rPr lang="ru-RU" sz="1200" b="0" i="0" dirty="0">
                <a:effectLst/>
              </a:rPr>
              <a:t>удит безопасности дорожного движения на автомобильных дорогах  ГК «Российские автомобильные дороги» </a:t>
            </a:r>
          </a:p>
          <a:p>
            <a:r>
              <a:rPr lang="ru-RU" sz="1200" b="0" i="0" dirty="0">
                <a:effectLst/>
              </a:rPr>
              <a:t>М-4 «Дон» - от Москвы через Воронеж, </a:t>
            </a:r>
            <a:r>
              <a:rPr lang="ru-RU" sz="1200" b="0" i="0" dirty="0" err="1">
                <a:effectLst/>
              </a:rPr>
              <a:t>Ростов</a:t>
            </a:r>
            <a:r>
              <a:rPr lang="ru-RU" sz="1200" b="0" i="0" dirty="0">
                <a:effectLst/>
              </a:rPr>
              <a:t>-на-Дону, Краснодар до Новороссийска. Тульская область, Липецкая область, Воронежская область, Ростовская область, Краснодарский Край, Республика Адыгея; </a:t>
            </a:r>
          </a:p>
          <a:p>
            <a:r>
              <a:rPr lang="ru-RU" sz="1200" b="0" i="0" dirty="0">
                <a:effectLst/>
              </a:rPr>
              <a:t>М-1 «Беларусь» - от Москвы до границы с Республикой Беларусь (на Минск, на Брест) Московская область, Смоленская область; </a:t>
            </a:r>
          </a:p>
          <a:p>
            <a:r>
              <a:rPr lang="ru-RU" sz="1200" b="0" i="0" dirty="0">
                <a:effectLst/>
              </a:rPr>
              <a:t>М-3 «Украина» - от Москвы через Калугу, Брянск до границы с Украиной (на Киев), Московская область, Калужская область, Брянская область, Курская область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960B3-44B1-30D5-3019-0E382ED21008}"/>
              </a:ext>
            </a:extLst>
          </p:cNvPr>
          <p:cNvSpPr txBox="1"/>
          <p:nvPr/>
        </p:nvSpPr>
        <p:spPr>
          <a:xfrm>
            <a:off x="6615681" y="1264592"/>
            <a:ext cx="2416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Сформирован перечень из </a:t>
            </a:r>
            <a:r>
              <a:rPr lang="en-US" sz="1200" b="1" dirty="0"/>
              <a:t>~</a:t>
            </a:r>
            <a:r>
              <a:rPr lang="ru-RU" sz="1200" b="1" dirty="0"/>
              <a:t>500 </a:t>
            </a:r>
            <a:r>
              <a:rPr lang="ru-RU" sz="1200" dirty="0"/>
              <a:t>участков и объектов и разработано свыше </a:t>
            </a:r>
            <a:r>
              <a:rPr lang="ru-RU" sz="1200" b="1" dirty="0"/>
              <a:t>1000</a:t>
            </a:r>
            <a:r>
              <a:rPr lang="ru-RU" sz="1200" dirty="0"/>
              <a:t> </a:t>
            </a:r>
            <a:r>
              <a:rPr lang="ru-RU" sz="1200" dirty="0" err="1"/>
              <a:t>некапиталоемких</a:t>
            </a:r>
            <a:r>
              <a:rPr lang="ru-RU" sz="1200" dirty="0"/>
              <a:t> мероприятий</a:t>
            </a:r>
          </a:p>
          <a:p>
            <a:r>
              <a:rPr lang="ru-RU" sz="1200" dirty="0"/>
              <a:t>общей стоимостью </a:t>
            </a:r>
            <a:r>
              <a:rPr lang="ru-RU" sz="1200" b="1" dirty="0"/>
              <a:t>1 809 </a:t>
            </a:r>
            <a:r>
              <a:rPr lang="ru-RU" sz="1200" dirty="0"/>
              <a:t>млн. рублей, соц.-эконом. эффект от внедрения </a:t>
            </a:r>
          </a:p>
          <a:p>
            <a:r>
              <a:rPr lang="ru-RU" sz="1200" dirty="0"/>
              <a:t>составит </a:t>
            </a:r>
            <a:r>
              <a:rPr lang="ru-RU" sz="1200" b="1" dirty="0"/>
              <a:t>3 825 </a:t>
            </a:r>
            <a:r>
              <a:rPr lang="ru-RU" sz="1200" dirty="0"/>
              <a:t>млн. руб.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D0B809-638A-FF1B-B18C-22AB35DBE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6" b="4131"/>
          <a:stretch/>
        </p:blipFill>
        <p:spPr>
          <a:xfrm>
            <a:off x="8395556" y="3758636"/>
            <a:ext cx="3039549" cy="25022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E975A2-8C28-4564-82E3-DD80D4DF63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-64" r="22108" b="18564"/>
          <a:stretch/>
        </p:blipFill>
        <p:spPr>
          <a:xfrm>
            <a:off x="4575677" y="3758637"/>
            <a:ext cx="3664143" cy="2493839"/>
          </a:xfrm>
          <a:prstGeom prst="round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B2B133-2FE8-F2A7-B81D-27D5FD6CE3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r="30478" b="16760"/>
          <a:stretch/>
        </p:blipFill>
        <p:spPr>
          <a:xfrm>
            <a:off x="836400" y="3758636"/>
            <a:ext cx="3549760" cy="2493840"/>
          </a:xfrm>
          <a:prstGeom prst="round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554A6D-6469-D2E2-AA5F-EFB7790E45D1}"/>
              </a:ext>
            </a:extLst>
          </p:cNvPr>
          <p:cNvSpPr/>
          <p:nvPr/>
        </p:nvSpPr>
        <p:spPr>
          <a:xfrm>
            <a:off x="705998" y="910426"/>
            <a:ext cx="5055078" cy="2633361"/>
          </a:xfrm>
          <a:prstGeom prst="roundRect">
            <a:avLst/>
          </a:prstGeom>
          <a:noFill/>
          <a:ln>
            <a:solidFill>
              <a:srgbClr val="000F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3E78D02-F559-DB58-4583-CDF2FAC0CA64}"/>
              </a:ext>
            </a:extLst>
          </p:cNvPr>
          <p:cNvSpPr/>
          <p:nvPr/>
        </p:nvSpPr>
        <p:spPr>
          <a:xfrm>
            <a:off x="6496415" y="910426"/>
            <a:ext cx="5055078" cy="2633361"/>
          </a:xfrm>
          <a:prstGeom prst="roundRect">
            <a:avLst/>
          </a:prstGeom>
          <a:noFill/>
          <a:ln>
            <a:solidFill>
              <a:srgbClr val="000F2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51A617-B08E-D6B4-23F0-EF6EE71EF6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4"/>
          <a:stretch/>
        </p:blipFill>
        <p:spPr>
          <a:xfrm>
            <a:off x="8958464" y="1106133"/>
            <a:ext cx="2297467" cy="200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51710A0-4552-1C9F-7C4E-326C08245AC1}"/>
              </a:ext>
            </a:extLst>
          </p:cNvPr>
          <p:cNvSpPr/>
          <p:nvPr/>
        </p:nvSpPr>
        <p:spPr>
          <a:xfrm>
            <a:off x="0" y="0"/>
            <a:ext cx="1048898" cy="96520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01D58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" name="Ссылка на слайд 3">
                <a:extLst>
                  <a:ext uri="{FF2B5EF4-FFF2-40B4-BE49-F238E27FC236}">
                    <a16:creationId xmlns:a16="http://schemas.microsoft.com/office/drawing/2014/main" id="{274CFF71-25F4-4F34-8252-BC25480AB7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3459895"/>
                  </p:ext>
                </p:extLst>
              </p:nvPr>
            </p:nvGraphicFramePr>
            <p:xfrm>
              <a:off x="-3901440" y="-1695450"/>
              <a:ext cx="3048000" cy="1714500"/>
            </p:xfrm>
            <a:graphic>
              <a:graphicData uri="http://schemas.microsoft.com/office/powerpoint/2016/slidezoom">
                <pslz:sldZm>
                  <pslz:sldZmObj sldId="305" cId="960562800">
                    <pslz:zmPr id="{0AF1865E-F5E8-46B0-AA42-0FDDCB14B0DA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Ссылка на слайд 3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74CFF71-25F4-4F34-8252-BC25480AB7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901440" y="-16954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056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16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1624519" y="2806264"/>
            <a:ext cx="10657171" cy="1245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/>
              <a:t>ЛУЧШЕ ПРЕДУПРЕЖДАТЬ, ЧЕМ ЛЕЧИТЬ</a:t>
            </a:r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1" y="1"/>
            <a:ext cx="724666" cy="4215384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409074" cy="261765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F034FAF-84B6-43C8-B62F-A965BC8EBCE1}"/>
              </a:ext>
            </a:extLst>
          </p:cNvPr>
          <p:cNvSpPr txBox="1">
            <a:spLocks/>
          </p:cNvSpPr>
          <p:nvPr/>
        </p:nvSpPr>
        <p:spPr>
          <a:xfrm>
            <a:off x="103761" y="1910360"/>
            <a:ext cx="10657171" cy="1245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3677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F67ED404-5BA0-4BD6-819F-18DAEFD57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0" r="424" b="6900"/>
          <a:stretch/>
        </p:blipFill>
        <p:spPr bwMode="auto">
          <a:xfrm>
            <a:off x="-5" y="717498"/>
            <a:ext cx="12192006" cy="61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2E0941-851E-46BD-97C6-31891C3710C6}"/>
              </a:ext>
            </a:extLst>
          </p:cNvPr>
          <p:cNvSpPr/>
          <p:nvPr/>
        </p:nvSpPr>
        <p:spPr>
          <a:xfrm>
            <a:off x="0" y="695735"/>
            <a:ext cx="12191994" cy="61622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462513" y="20965"/>
            <a:ext cx="8570068" cy="78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Шесть этапов аудита БДД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81BCF78-5EBE-45B8-9CB3-763C334347A2}"/>
              </a:ext>
            </a:extLst>
          </p:cNvPr>
          <p:cNvGrpSpPr/>
          <p:nvPr/>
        </p:nvGrpSpPr>
        <p:grpSpPr>
          <a:xfrm>
            <a:off x="-3" y="3668607"/>
            <a:ext cx="12191999" cy="873468"/>
            <a:chOff x="-3" y="750915"/>
            <a:chExt cx="12191999" cy="87346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D67148F-0C32-470C-9C66-CB3C242A2814}"/>
                </a:ext>
              </a:extLst>
            </p:cNvPr>
            <p:cNvSpPr/>
            <p:nvPr/>
          </p:nvSpPr>
          <p:spPr>
            <a:xfrm>
              <a:off x="-3" y="750916"/>
              <a:ext cx="12191999" cy="87346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92878A-712D-4DBB-AAFB-ACD31F06AEBC}"/>
                </a:ext>
              </a:extLst>
            </p:cNvPr>
            <p:cNvSpPr txBox="1"/>
            <p:nvPr/>
          </p:nvSpPr>
          <p:spPr>
            <a:xfrm>
              <a:off x="1368400" y="978973"/>
              <a:ext cx="98264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+mj-lt"/>
                </a:rPr>
                <a:t>Дорожное строительство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E8320B1-3F72-4623-9C48-6B0854369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131" y="750915"/>
              <a:ext cx="873468" cy="873468"/>
            </a:xfrm>
            <a:prstGeom prst="rect">
              <a:avLst/>
            </a:prstGeom>
            <a:grpFill/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C7DE466-BD7E-48BA-AD9C-AC1C809795AE}"/>
              </a:ext>
            </a:extLst>
          </p:cNvPr>
          <p:cNvGrpSpPr/>
          <p:nvPr/>
        </p:nvGrpSpPr>
        <p:grpSpPr>
          <a:xfrm>
            <a:off x="1" y="1710222"/>
            <a:ext cx="12191999" cy="873468"/>
            <a:chOff x="1" y="750915"/>
            <a:chExt cx="12191999" cy="873468"/>
          </a:xfrm>
          <a:solidFill>
            <a:srgbClr val="FF6600"/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2B3BD6D-08D3-4880-A907-25844C3D5C87}"/>
                </a:ext>
              </a:extLst>
            </p:cNvPr>
            <p:cNvSpPr/>
            <p:nvPr/>
          </p:nvSpPr>
          <p:spPr>
            <a:xfrm>
              <a:off x="1" y="750916"/>
              <a:ext cx="12191999" cy="87346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C945B9-8F9D-4E29-985E-A7CC77B08CFB}"/>
                </a:ext>
              </a:extLst>
            </p:cNvPr>
            <p:cNvSpPr txBox="1"/>
            <p:nvPr/>
          </p:nvSpPr>
          <p:spPr>
            <a:xfrm>
              <a:off x="1368400" y="978973"/>
              <a:ext cx="98264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+mj-lt"/>
                </a:rPr>
                <a:t>Проектной документации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B98CC89-6211-4F50-8D23-A6BF2FBC9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131" y="750915"/>
              <a:ext cx="873468" cy="873468"/>
            </a:xfrm>
            <a:prstGeom prst="rect">
              <a:avLst/>
            </a:prstGeom>
            <a:grpFill/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076E3FB-64DE-4642-B17A-8601B7E1B6A3}"/>
              </a:ext>
            </a:extLst>
          </p:cNvPr>
          <p:cNvGrpSpPr/>
          <p:nvPr/>
        </p:nvGrpSpPr>
        <p:grpSpPr>
          <a:xfrm>
            <a:off x="-2" y="2694148"/>
            <a:ext cx="12191999" cy="873468"/>
            <a:chOff x="1" y="750915"/>
            <a:chExt cx="12191999" cy="873468"/>
          </a:xfrm>
          <a:solidFill>
            <a:srgbClr val="FF9900"/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F3B83A2-8CAA-40D8-9BFF-982B114E4295}"/>
                </a:ext>
              </a:extLst>
            </p:cNvPr>
            <p:cNvSpPr/>
            <p:nvPr/>
          </p:nvSpPr>
          <p:spPr>
            <a:xfrm>
              <a:off x="1" y="750916"/>
              <a:ext cx="12191999" cy="87346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D5C127-8377-4334-9C72-2EE046AFDFF1}"/>
                </a:ext>
              </a:extLst>
            </p:cNvPr>
            <p:cNvSpPr txBox="1"/>
            <p:nvPr/>
          </p:nvSpPr>
          <p:spPr>
            <a:xfrm>
              <a:off x="1368400" y="978973"/>
              <a:ext cx="98264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+mj-lt"/>
                </a:rPr>
                <a:t>Рабочей документации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4DB9EB0-F204-4CA0-9887-5DED5B9D3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131" y="750915"/>
              <a:ext cx="873468" cy="873468"/>
            </a:xfrm>
            <a:prstGeom prst="rect">
              <a:avLst/>
            </a:prstGeom>
            <a:grpFill/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65E254A-291E-4C78-8DAF-39E58BD4983F}"/>
              </a:ext>
            </a:extLst>
          </p:cNvPr>
          <p:cNvGrpSpPr/>
          <p:nvPr/>
        </p:nvGrpSpPr>
        <p:grpSpPr>
          <a:xfrm>
            <a:off x="-1" y="735764"/>
            <a:ext cx="12191999" cy="873468"/>
            <a:chOff x="1" y="750915"/>
            <a:chExt cx="12191999" cy="873468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632CE1FD-92DB-4379-AADF-AAA59585F2E2}"/>
                </a:ext>
              </a:extLst>
            </p:cNvPr>
            <p:cNvSpPr/>
            <p:nvPr/>
          </p:nvSpPr>
          <p:spPr>
            <a:xfrm>
              <a:off x="1" y="750916"/>
              <a:ext cx="12191999" cy="8734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7BE0F7-2887-41C7-9A75-62ED360DDCC6}"/>
                </a:ext>
              </a:extLst>
            </p:cNvPr>
            <p:cNvSpPr txBox="1"/>
            <p:nvPr/>
          </p:nvSpPr>
          <p:spPr>
            <a:xfrm>
              <a:off x="1444595" y="982380"/>
              <a:ext cx="98264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+mj-lt"/>
                </a:rPr>
                <a:t>Т</a:t>
              </a:r>
              <a:r>
                <a:rPr lang="ru-RU" sz="2400" b="0" i="0" dirty="0">
                  <a:effectLst/>
                  <a:latin typeface="+mj-lt"/>
                </a:rPr>
                <a:t>ехнико-экономическое обоснование строительства дороги</a:t>
              </a:r>
              <a:endParaRPr lang="ru-RU" sz="2400" dirty="0">
                <a:latin typeface="+mj-lt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F04E6AB-9D7D-463C-9FDA-FA12543E4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131" y="750915"/>
              <a:ext cx="873468" cy="873468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744D8BC-4141-4E0F-98D2-9805F4BC02C6}"/>
              </a:ext>
            </a:extLst>
          </p:cNvPr>
          <p:cNvGrpSpPr/>
          <p:nvPr/>
        </p:nvGrpSpPr>
        <p:grpSpPr>
          <a:xfrm>
            <a:off x="-4" y="4643066"/>
            <a:ext cx="12191999" cy="873468"/>
            <a:chOff x="1" y="750915"/>
            <a:chExt cx="12191999" cy="87346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0DC5CF5D-23FD-4297-89B8-A7AD3FEF7B56}"/>
                </a:ext>
              </a:extLst>
            </p:cNvPr>
            <p:cNvSpPr/>
            <p:nvPr/>
          </p:nvSpPr>
          <p:spPr>
            <a:xfrm>
              <a:off x="1" y="750916"/>
              <a:ext cx="12191999" cy="87346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7AD1E5-F778-47E2-90F3-FAC7C2B2B63E}"/>
                </a:ext>
              </a:extLst>
            </p:cNvPr>
            <p:cNvSpPr txBox="1"/>
            <p:nvPr/>
          </p:nvSpPr>
          <p:spPr>
            <a:xfrm>
              <a:off x="1368400" y="978973"/>
              <a:ext cx="98264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dirty="0" err="1">
                  <a:latin typeface="+mj-lt"/>
                </a:rPr>
                <a:t>Предэксплуатационный</a:t>
              </a:r>
              <a:r>
                <a:rPr lang="ru-RU" sz="2400" dirty="0">
                  <a:latin typeface="+mj-lt"/>
                </a:rPr>
                <a:t> этап</a:t>
              </a: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40E1F69-6E41-4FE2-95B8-E157F5C41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131" y="750915"/>
              <a:ext cx="873468" cy="873468"/>
            </a:xfrm>
            <a:prstGeom prst="rect">
              <a:avLst/>
            </a:prstGeom>
            <a:grpFill/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D85F997-168F-489D-A8A6-592C3ECD2EBE}"/>
              </a:ext>
            </a:extLst>
          </p:cNvPr>
          <p:cNvGrpSpPr/>
          <p:nvPr/>
        </p:nvGrpSpPr>
        <p:grpSpPr>
          <a:xfrm>
            <a:off x="-5" y="5617525"/>
            <a:ext cx="12191999" cy="873468"/>
            <a:chOff x="1" y="750915"/>
            <a:chExt cx="12191999" cy="873468"/>
          </a:xfrm>
          <a:solidFill>
            <a:schemeClr val="accent6"/>
          </a:solidFill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64CD6CD1-F3CB-48D2-8272-146E2B7C6741}"/>
                </a:ext>
              </a:extLst>
            </p:cNvPr>
            <p:cNvSpPr/>
            <p:nvPr/>
          </p:nvSpPr>
          <p:spPr>
            <a:xfrm>
              <a:off x="1" y="750916"/>
              <a:ext cx="12191999" cy="87346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85E584-B9AA-478E-92F1-D30A1A931C4B}"/>
                </a:ext>
              </a:extLst>
            </p:cNvPr>
            <p:cNvSpPr txBox="1"/>
            <p:nvPr/>
          </p:nvSpPr>
          <p:spPr>
            <a:xfrm>
              <a:off x="1368400" y="978973"/>
              <a:ext cx="98264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+mj-lt"/>
                </a:rPr>
                <a:t>Эксплуатационный этап (инспектирование БДД)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68DD95D-C725-4138-805B-F6078B3E6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131" y="750915"/>
              <a:ext cx="873468" cy="87346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569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B1C4730-BBC3-4221-8DBA-0ED4AF54799E}"/>
              </a:ext>
            </a:extLst>
          </p:cNvPr>
          <p:cNvSpPr/>
          <p:nvPr/>
        </p:nvSpPr>
        <p:spPr>
          <a:xfrm>
            <a:off x="8352110" y="941019"/>
            <a:ext cx="3476390" cy="9233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92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4295E63-88BD-41C5-9224-7CD27A8E6EBD}"/>
              </a:ext>
            </a:extLst>
          </p:cNvPr>
          <p:cNvSpPr/>
          <p:nvPr/>
        </p:nvSpPr>
        <p:spPr>
          <a:xfrm>
            <a:off x="4528626" y="963902"/>
            <a:ext cx="3476390" cy="923330"/>
          </a:xfrm>
          <a:prstGeom prst="rect">
            <a:avLst/>
          </a:prstGeom>
          <a:solidFill>
            <a:schemeClr val="bg1"/>
          </a:solidFill>
          <a:ln>
            <a:solidFill>
              <a:srgbClr val="92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47F5E79-F418-42BE-983A-588E7E41DC06}"/>
              </a:ext>
            </a:extLst>
          </p:cNvPr>
          <p:cNvSpPr/>
          <p:nvPr/>
        </p:nvSpPr>
        <p:spPr>
          <a:xfrm>
            <a:off x="695325" y="963901"/>
            <a:ext cx="3555932" cy="952211"/>
          </a:xfrm>
          <a:prstGeom prst="rect">
            <a:avLst/>
          </a:prstGeom>
          <a:solidFill>
            <a:schemeClr val="bg1"/>
          </a:solidFill>
          <a:ln>
            <a:solidFill>
              <a:srgbClr val="92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742746" y="189059"/>
            <a:ext cx="7681407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Аудит на стадиях жизненного цикла дороги</a:t>
            </a:r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2" y="1"/>
            <a:ext cx="1263781" cy="68251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713404" cy="42382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EBF18-A354-4045-9D7E-3260787DEF18}"/>
              </a:ext>
            </a:extLst>
          </p:cNvPr>
          <p:cNvSpPr txBox="1"/>
          <p:nvPr/>
        </p:nvSpPr>
        <p:spPr>
          <a:xfrm>
            <a:off x="1088019" y="1202629"/>
            <a:ext cx="2939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latin typeface="+mj-lt"/>
              </a:rPr>
              <a:t>Проектирование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660C5D-A449-46D7-8AE1-FFCBF5EA4368}"/>
              </a:ext>
            </a:extLst>
          </p:cNvPr>
          <p:cNvSpPr txBox="1"/>
          <p:nvPr/>
        </p:nvSpPr>
        <p:spPr>
          <a:xfrm>
            <a:off x="4389941" y="932174"/>
            <a:ext cx="37537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Строительство, реконструкция, капитальный ремонт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581AB6-F0B4-4AE9-B8BB-25A7E6C3C77E}"/>
              </a:ext>
            </a:extLst>
          </p:cNvPr>
          <p:cNvSpPr txBox="1"/>
          <p:nvPr/>
        </p:nvSpPr>
        <p:spPr>
          <a:xfrm>
            <a:off x="9122352" y="1179345"/>
            <a:ext cx="2126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Эксплуатация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C686E0-7B1B-43C6-93D1-03AD644254E2}"/>
              </a:ext>
            </a:extLst>
          </p:cNvPr>
          <p:cNvSpPr txBox="1"/>
          <p:nvPr/>
        </p:nvSpPr>
        <p:spPr>
          <a:xfrm>
            <a:off x="651268" y="1887232"/>
            <a:ext cx="349527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Аудит инженерного проекта </a:t>
            </a:r>
            <a:r>
              <a:rPr lang="ru-RU" sz="1400" dirty="0">
                <a:solidFill>
                  <a:srgbClr val="002060"/>
                </a:solidFill>
              </a:rPr>
              <a:t>(при одностадийном проектировании)</a:t>
            </a:r>
          </a:p>
          <a:p>
            <a:pPr algn="ctr"/>
            <a:r>
              <a:rPr lang="ru-RU" dirty="0"/>
              <a:t>Аудит проекта и рабочей документации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(при </a:t>
            </a:r>
            <a:r>
              <a:rPr lang="ru-RU" sz="1400" dirty="0" err="1">
                <a:solidFill>
                  <a:srgbClr val="002060"/>
                </a:solidFill>
              </a:rPr>
              <a:t>двустадийном</a:t>
            </a:r>
            <a:r>
              <a:rPr lang="ru-RU" sz="1400" dirty="0">
                <a:solidFill>
                  <a:srgbClr val="002060"/>
                </a:solidFill>
              </a:rPr>
              <a:t> проектировании)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387909-038B-4E6E-8D51-3C3B8A26D950}"/>
              </a:ext>
            </a:extLst>
          </p:cNvPr>
          <p:cNvSpPr txBox="1"/>
          <p:nvPr/>
        </p:nvSpPr>
        <p:spPr>
          <a:xfrm>
            <a:off x="4545132" y="2045499"/>
            <a:ext cx="3459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Аудит БДД при организации работ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6C6130-300E-4523-983C-90ACA5E25D56}"/>
              </a:ext>
            </a:extLst>
          </p:cNvPr>
          <p:cNvSpPr txBox="1"/>
          <p:nvPr/>
        </p:nvSpPr>
        <p:spPr>
          <a:xfrm>
            <a:off x="8682920" y="1916113"/>
            <a:ext cx="3092861" cy="148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Аудит организации дорожного движения</a:t>
            </a:r>
          </a:p>
          <a:p>
            <a:pPr algn="ctr"/>
            <a:r>
              <a:rPr lang="ru-RU" dirty="0"/>
              <a:t>Аудит мест концентрации ДТП</a:t>
            </a:r>
          </a:p>
          <a:p>
            <a:pPr algn="ctr"/>
            <a:r>
              <a:rPr lang="ru-RU" dirty="0"/>
              <a:t>Специальный аудит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395E58B-B7AA-4450-89EB-A23BB428B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8" t="39071" r="8934" b="1666"/>
          <a:stretch/>
        </p:blipFill>
        <p:spPr bwMode="auto">
          <a:xfrm>
            <a:off x="4633038" y="3795428"/>
            <a:ext cx="3548018" cy="2607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6CDD5D94-E991-447D-B016-7F2E17EDF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b="-2328"/>
          <a:stretch/>
        </p:blipFill>
        <p:spPr bwMode="auto">
          <a:xfrm>
            <a:off x="8424153" y="3795428"/>
            <a:ext cx="3476390" cy="2634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103C3A2-92DA-43C9-BF77-E07128AC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6" y="3915353"/>
            <a:ext cx="3647195" cy="2422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8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B4EB620-F083-40A9-AC2C-F6B246933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2016" r="37173" b="11973"/>
          <a:stretch/>
        </p:blipFill>
        <p:spPr bwMode="auto">
          <a:xfrm>
            <a:off x="5897799" y="-30480"/>
            <a:ext cx="6576608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2A09D4-87C0-62B9-5D2A-7042CBF21C45}"/>
              </a:ext>
            </a:extLst>
          </p:cNvPr>
          <p:cNvSpPr/>
          <p:nvPr/>
        </p:nvSpPr>
        <p:spPr>
          <a:xfrm>
            <a:off x="5897799" y="-142240"/>
            <a:ext cx="6576608" cy="6888480"/>
          </a:xfrm>
          <a:prstGeom prst="rect">
            <a:avLst/>
          </a:prstGeom>
          <a:solidFill>
            <a:srgbClr val="000F2E">
              <a:alpha val="32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>
                      <a:alpha val="80000"/>
                    </a:scheme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chemeClr val="bg1">
                      <a:alpha val="80000"/>
                    </a:scheme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chemeClr val="bg1">
                      <a:alpha val="80000"/>
                    </a:scheme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912917" y="475733"/>
            <a:ext cx="4472996" cy="61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Аудит при проектировании дорог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проектной документации</a:t>
            </a:r>
          </a:p>
          <a:p>
            <a:pPr algn="ctr"/>
            <a:endParaRPr lang="ru-RU" sz="2400" dirty="0"/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2" y="1"/>
            <a:ext cx="1263781" cy="68251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713404" cy="42382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219" y="1108276"/>
            <a:ext cx="54815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Оценка безопасности проектных решений: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1400" dirty="0"/>
              <a:t>- оцениваются параметры геометрических элементов и расстояние видимости проектируемой дороги;</a:t>
            </a:r>
          </a:p>
          <a:p>
            <a:endParaRPr lang="ru-RU" sz="1400" dirty="0"/>
          </a:p>
          <a:p>
            <a:r>
              <a:rPr lang="ru-RU" sz="1400" dirty="0"/>
              <a:t>- определяется безопасность движения по критерию плавности;</a:t>
            </a:r>
          </a:p>
          <a:p>
            <a:endParaRPr lang="ru-RU" sz="1400" dirty="0"/>
          </a:p>
          <a:p>
            <a:r>
              <a:rPr lang="ru-RU" sz="1400" dirty="0"/>
              <a:t>   проверяется согласованность проектных решений при сочетании элементов дороги в плане и продольном профиле;</a:t>
            </a:r>
          </a:p>
          <a:p>
            <a:endParaRPr lang="ru-RU" sz="1400" dirty="0"/>
          </a:p>
          <a:p>
            <a:r>
              <a:rPr lang="ru-RU" sz="1400" dirty="0"/>
              <a:t>- оценивается соответствия расчетной и максимальной безопасной скорости движения на однородных по условиям участках;</a:t>
            </a:r>
          </a:p>
          <a:p>
            <a:endParaRPr lang="ru-RU" sz="1400" dirty="0"/>
          </a:p>
          <a:p>
            <a:r>
              <a:rPr lang="ru-RU" sz="1400" dirty="0"/>
              <a:t>- осуществляется оценка соответствия инженерного оборудования и элементов обустройства показателям безопасности;</a:t>
            </a:r>
          </a:p>
          <a:p>
            <a:endParaRPr lang="ru-RU" sz="1400" dirty="0"/>
          </a:p>
          <a:p>
            <a:r>
              <a:rPr lang="ru-RU" sz="1400" dirty="0"/>
              <a:t>- выявляются участки проектируемой дороги, не отвечающие требованиям БДД.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7E5DD0C-A871-2646-C8EF-97E352F9B786}"/>
              </a:ext>
            </a:extLst>
          </p:cNvPr>
          <p:cNvSpPr/>
          <p:nvPr/>
        </p:nvSpPr>
        <p:spPr>
          <a:xfrm>
            <a:off x="452120" y="2133600"/>
            <a:ext cx="147320" cy="116840"/>
          </a:xfrm>
          <a:prstGeom prst="roundRect">
            <a:avLst/>
          </a:prstGeom>
          <a:solidFill>
            <a:srgbClr val="000F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BC2AEED-D459-B2EC-BD14-6A972F550A2A}"/>
              </a:ext>
            </a:extLst>
          </p:cNvPr>
          <p:cNvSpPr/>
          <p:nvPr/>
        </p:nvSpPr>
        <p:spPr>
          <a:xfrm>
            <a:off x="452120" y="2770185"/>
            <a:ext cx="147320" cy="116840"/>
          </a:xfrm>
          <a:prstGeom prst="roundRect">
            <a:avLst/>
          </a:prstGeom>
          <a:solidFill>
            <a:srgbClr val="000F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EC8C0C2-7CBC-ED78-CD6D-34C08BB40496}"/>
              </a:ext>
            </a:extLst>
          </p:cNvPr>
          <p:cNvSpPr/>
          <p:nvPr/>
        </p:nvSpPr>
        <p:spPr>
          <a:xfrm>
            <a:off x="447964" y="3394738"/>
            <a:ext cx="147320" cy="116840"/>
          </a:xfrm>
          <a:prstGeom prst="roundRect">
            <a:avLst/>
          </a:prstGeom>
          <a:solidFill>
            <a:srgbClr val="000F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3EAF5D-159E-8968-6A96-92467DB1286A}"/>
              </a:ext>
            </a:extLst>
          </p:cNvPr>
          <p:cNvSpPr/>
          <p:nvPr/>
        </p:nvSpPr>
        <p:spPr>
          <a:xfrm>
            <a:off x="454214" y="4288472"/>
            <a:ext cx="147320" cy="116840"/>
          </a:xfrm>
          <a:prstGeom prst="roundRect">
            <a:avLst/>
          </a:prstGeom>
          <a:solidFill>
            <a:srgbClr val="000F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B9AA60D-C51B-18D7-594A-FA791962D7CA}"/>
              </a:ext>
            </a:extLst>
          </p:cNvPr>
          <p:cNvSpPr/>
          <p:nvPr/>
        </p:nvSpPr>
        <p:spPr>
          <a:xfrm>
            <a:off x="447964" y="5123786"/>
            <a:ext cx="147320" cy="116840"/>
          </a:xfrm>
          <a:prstGeom prst="roundRect">
            <a:avLst/>
          </a:prstGeom>
          <a:solidFill>
            <a:srgbClr val="000F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BF14CEC-0592-EA0E-EF83-317CC8C0CAC0}"/>
              </a:ext>
            </a:extLst>
          </p:cNvPr>
          <p:cNvSpPr/>
          <p:nvPr/>
        </p:nvSpPr>
        <p:spPr>
          <a:xfrm>
            <a:off x="447964" y="5959100"/>
            <a:ext cx="147320" cy="116840"/>
          </a:xfrm>
          <a:prstGeom prst="roundRect">
            <a:avLst/>
          </a:prstGeom>
          <a:solidFill>
            <a:srgbClr val="000F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5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341F13-EB39-40E1-A91A-CD66708BD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3" r="54" b="12371"/>
          <a:stretch/>
        </p:blipFill>
        <p:spPr>
          <a:xfrm>
            <a:off x="6018900" y="839198"/>
            <a:ext cx="5342218" cy="269553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46C4839-D015-49DE-9696-C33E4C858820}"/>
              </a:ext>
            </a:extLst>
          </p:cNvPr>
          <p:cNvSpPr/>
          <p:nvPr/>
        </p:nvSpPr>
        <p:spPr>
          <a:xfrm>
            <a:off x="758852" y="871569"/>
            <a:ext cx="5150102" cy="926215"/>
          </a:xfrm>
          <a:prstGeom prst="rect">
            <a:avLst/>
          </a:prstGeom>
          <a:solidFill>
            <a:schemeClr val="bg1"/>
          </a:solidFill>
          <a:ln>
            <a:solidFill>
              <a:srgbClr val="92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55BDF5-7535-46C2-B65B-516A7708B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68557"/>
            <a:ext cx="5269874" cy="3183882"/>
          </a:xfrm>
          <a:prstGeom prst="rect">
            <a:avLst/>
          </a:prstGeom>
        </p:spPr>
      </p:pic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742746" y="189059"/>
            <a:ext cx="7681407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Аудит проектной документации</a:t>
            </a:r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2" y="1"/>
            <a:ext cx="1263781" cy="68251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713404" cy="42382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1458" y="1020226"/>
            <a:ext cx="486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1D58"/>
                </a:solidFill>
              </a:rPr>
              <a:t>При аудите проектной документации оцениваются: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B5AA0-00F2-4F8A-BD1C-24DB60132443}"/>
              </a:ext>
            </a:extLst>
          </p:cNvPr>
          <p:cNvSpPr txBox="1"/>
          <p:nvPr/>
        </p:nvSpPr>
        <p:spPr>
          <a:xfrm>
            <a:off x="914770" y="3939680"/>
            <a:ext cx="5038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организацию сети стоянок автомобилей;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B4CA59-8039-4321-AB4A-5F48A0B018AA}"/>
              </a:ext>
            </a:extLst>
          </p:cNvPr>
          <p:cNvSpPr txBox="1"/>
          <p:nvPr/>
        </p:nvSpPr>
        <p:spPr>
          <a:xfrm>
            <a:off x="931458" y="4340051"/>
            <a:ext cx="50389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организацию обслуживания пассажиров общественным транспортом и обеспечение безопасности в зоне остановочных пунктов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99A9EA-33EC-4D4E-B498-A698BD413BD8}"/>
              </a:ext>
            </a:extLst>
          </p:cNvPr>
          <p:cNvSpPr txBox="1"/>
          <p:nvPr/>
        </p:nvSpPr>
        <p:spPr>
          <a:xfrm>
            <a:off x="911750" y="2326064"/>
            <a:ext cx="4904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возможность транспортного обслуживания прилегающих территорий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C6F2B6-BB89-4920-A518-620647211279}"/>
              </a:ext>
            </a:extLst>
          </p:cNvPr>
          <p:cNvSpPr txBox="1"/>
          <p:nvPr/>
        </p:nvSpPr>
        <p:spPr>
          <a:xfrm>
            <a:off x="869995" y="3429000"/>
            <a:ext cx="5038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формирование пешеходной сети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B7B933-7CC5-4AF8-837B-940ECA622956}"/>
              </a:ext>
            </a:extLst>
          </p:cNvPr>
          <p:cNvSpPr txBox="1"/>
          <p:nvPr/>
        </p:nvSpPr>
        <p:spPr>
          <a:xfrm>
            <a:off x="837645" y="1838682"/>
            <a:ext cx="5281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 параметры поперечных профилей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B4CA59-8039-4321-AB4A-5F48A0B018AA}"/>
              </a:ext>
            </a:extLst>
          </p:cNvPr>
          <p:cNvSpPr txBox="1"/>
          <p:nvPr/>
        </p:nvSpPr>
        <p:spPr>
          <a:xfrm>
            <a:off x="777215" y="5709918"/>
            <a:ext cx="50389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Выявление внешних факторов, влияющих на безопасность </a:t>
            </a:r>
          </a:p>
        </p:txBody>
      </p:sp>
    </p:spTree>
    <p:extLst>
      <p:ext uri="{BB962C8B-B14F-4D97-AF65-F5344CB8AC3E}">
        <p14:creationId xmlns:p14="http://schemas.microsoft.com/office/powerpoint/2010/main" val="261667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035ECC-A6F3-4F64-B15F-9EB6B98D1CB4}"/>
              </a:ext>
            </a:extLst>
          </p:cNvPr>
          <p:cNvSpPr/>
          <p:nvPr/>
        </p:nvSpPr>
        <p:spPr>
          <a:xfrm>
            <a:off x="37570" y="-52411"/>
            <a:ext cx="12117086" cy="7117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B6BEF11-9DB5-4259-B94C-682F711E0DA2}"/>
              </a:ext>
            </a:extLst>
          </p:cNvPr>
          <p:cNvSpPr/>
          <p:nvPr/>
        </p:nvSpPr>
        <p:spPr>
          <a:xfrm>
            <a:off x="799708" y="817837"/>
            <a:ext cx="5240484" cy="2431263"/>
          </a:xfrm>
          <a:prstGeom prst="ellipse">
            <a:avLst/>
          </a:prstGeom>
          <a:solidFill>
            <a:srgbClr val="920000"/>
          </a:solidFill>
          <a:ln>
            <a:solidFill>
              <a:srgbClr val="7E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799708" y="35463"/>
            <a:ext cx="7681407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Аудит рабочей документации</a:t>
            </a:r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2" y="1"/>
            <a:ext cx="1263781" cy="68251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713404" cy="42382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5161" y="1310110"/>
            <a:ext cx="4700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определение расчетного расстояния видимости дороги проверяют с использованием линейных графиков расстояния видимости для обгона и остановки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406" y="3407555"/>
            <a:ext cx="58601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На стадии рабочего проекта проводится путем проверки соответствия показателем безопасности следующих элементов:</a:t>
            </a:r>
          </a:p>
          <a:p>
            <a:r>
              <a:rPr lang="ru-RU" sz="1400" dirty="0"/>
              <a:t>- наземных пешеходных переходов;</a:t>
            </a:r>
          </a:p>
          <a:p>
            <a:r>
              <a:rPr lang="ru-RU" sz="1400" dirty="0"/>
              <a:t>- стационарного электрического освещения;</a:t>
            </a:r>
          </a:p>
          <a:p>
            <a:r>
              <a:rPr lang="ru-RU" sz="1400" dirty="0"/>
              <a:t>- остановочных пунктов маршрутных транспортных средств;</a:t>
            </a:r>
          </a:p>
          <a:p>
            <a:r>
              <a:rPr lang="ru-RU" sz="1400" dirty="0"/>
              <a:t>- пешеходных дорожек и тротуаров;</a:t>
            </a:r>
          </a:p>
          <a:p>
            <a:r>
              <a:rPr lang="ru-RU" sz="1400" dirty="0"/>
              <a:t>- велосипедных дорожек;</a:t>
            </a:r>
          </a:p>
          <a:p>
            <a:r>
              <a:rPr lang="ru-RU" sz="1400" dirty="0"/>
              <a:t>- железнодорожных переездов;</a:t>
            </a:r>
          </a:p>
          <a:p>
            <a:r>
              <a:rPr lang="ru-RU" sz="1400" dirty="0"/>
              <a:t>- искусственных сооружений;</a:t>
            </a:r>
          </a:p>
          <a:p>
            <a:r>
              <a:rPr lang="ru-RU" sz="1400" dirty="0"/>
              <a:t>- площадок отдыха;</a:t>
            </a:r>
          </a:p>
          <a:p>
            <a:r>
              <a:rPr lang="ru-RU" sz="1400" dirty="0"/>
              <a:t>- автозаправочных станций (АЗС, АГЗС);</a:t>
            </a:r>
          </a:p>
          <a:p>
            <a:r>
              <a:rPr lang="ru-RU" sz="1400" dirty="0"/>
              <a:t>- комплексов зданий и сооружений обслуживания движения</a:t>
            </a:r>
          </a:p>
          <a:p>
            <a:r>
              <a:rPr lang="ru-RU" sz="1400" dirty="0"/>
              <a:t>(объектов дорожного и придорожного сервиса).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-1" r="13924" b="-8078"/>
          <a:stretch/>
        </p:blipFill>
        <p:spPr>
          <a:xfrm>
            <a:off x="6096000" y="3829511"/>
            <a:ext cx="6058656" cy="2188171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6464E7CB-8696-4B5D-9D34-AECC1137E2D6}"/>
              </a:ext>
            </a:extLst>
          </p:cNvPr>
          <p:cNvSpPr/>
          <p:nvPr/>
        </p:nvSpPr>
        <p:spPr>
          <a:xfrm>
            <a:off x="6148241" y="764766"/>
            <a:ext cx="5240484" cy="2431263"/>
          </a:xfrm>
          <a:prstGeom prst="ellipse">
            <a:avLst/>
          </a:prstGeom>
          <a:solidFill>
            <a:srgbClr val="920000"/>
          </a:solidFill>
          <a:ln>
            <a:solidFill>
              <a:srgbClr val="7E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F60AD-F08F-40B3-9FB8-8DE4D21DD017}"/>
              </a:ext>
            </a:extLst>
          </p:cNvPr>
          <p:cNvSpPr txBox="1"/>
          <p:nvPr/>
        </p:nvSpPr>
        <p:spPr>
          <a:xfrm>
            <a:off x="6455365" y="1160045"/>
            <a:ext cx="462623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треугольника видимости для водителей транспортных средств с учетом красных линий обеспечение видимости в местах пересечений и примыканий с существующей дорогой, железнодорожных переездов, пешеходных переходов, остановочных пунктов маршрутных транспортных средств и в иных характерных </a:t>
            </a:r>
          </a:p>
        </p:txBody>
      </p:sp>
    </p:spTree>
    <p:extLst>
      <p:ext uri="{BB962C8B-B14F-4D97-AF65-F5344CB8AC3E}">
        <p14:creationId xmlns:p14="http://schemas.microsoft.com/office/powerpoint/2010/main" val="279367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cture background">
            <a:extLst>
              <a:ext uri="{FF2B5EF4-FFF2-40B4-BE49-F238E27FC236}">
                <a16:creationId xmlns:a16="http://schemas.microsoft.com/office/drawing/2014/main" id="{E449CB23-14BD-4A07-8699-CB5FD47D6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1" b="33046"/>
          <a:stretch/>
        </p:blipFill>
        <p:spPr bwMode="auto">
          <a:xfrm>
            <a:off x="-29342" y="799239"/>
            <a:ext cx="12221342" cy="6058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99226F-4F28-4FD4-9EB3-049B89B03B42}"/>
              </a:ext>
            </a:extLst>
          </p:cNvPr>
          <p:cNvSpPr/>
          <p:nvPr/>
        </p:nvSpPr>
        <p:spPr>
          <a:xfrm>
            <a:off x="0" y="871569"/>
            <a:ext cx="12221342" cy="598643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7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742746" y="189059"/>
            <a:ext cx="7681407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Аудит проектов нового строительства</a:t>
            </a:r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2" y="1"/>
            <a:ext cx="1263781" cy="68251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713404" cy="42382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746" y="1060627"/>
            <a:ext cx="48246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При аудите проектов организации движения:</a:t>
            </a:r>
          </a:p>
          <a:p>
            <a:r>
              <a:rPr lang="ru-RU" sz="2000" dirty="0"/>
              <a:t>рассматриваются методы организации дорожного движения</a:t>
            </a:r>
          </a:p>
          <a:p>
            <a:r>
              <a:rPr lang="ru-RU" sz="2000" dirty="0"/>
              <a:t>на дороге или отдельных ее участках с точки зрения обеспечения пропускной способности и БДД всех участников дорожного движения</a:t>
            </a:r>
          </a:p>
          <a:p>
            <a:endParaRPr lang="ru-RU" sz="2000" dirty="0"/>
          </a:p>
          <a:p>
            <a:r>
              <a:rPr lang="ru-RU" sz="2000" dirty="0"/>
              <a:t>проводится проверка соответствия установки и размещения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dirty="0"/>
              <a:t>ТСОДД показателям безопасности.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1092512"/>
            <a:ext cx="5071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 результатам аудита проектов нового строительства, реконструкции и капитального ремонта дорог:</a:t>
            </a:r>
          </a:p>
          <a:p>
            <a:r>
              <a:rPr lang="ru-RU" dirty="0"/>
              <a:t>- определяется ожидаемый уровень БДД;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2200175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выявляются участки проектируемой дороги, которые целесообразно перепроектировать по</a:t>
            </a:r>
          </a:p>
          <a:p>
            <a:r>
              <a:rPr lang="ru-RU" dirty="0"/>
              <a:t>критериям безопасности движения;</a:t>
            </a:r>
          </a:p>
          <a:p>
            <a:r>
              <a:rPr lang="ru-RU" dirty="0"/>
              <a:t>- разрабатываются предложения по изменению параметров проектируемой дороги для обеспечения расчетного уровня БДД.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ACFE833-E73A-435C-9E92-7C8F6763E254}"/>
              </a:ext>
            </a:extLst>
          </p:cNvPr>
          <p:cNvSpPr/>
          <p:nvPr/>
        </p:nvSpPr>
        <p:spPr>
          <a:xfrm>
            <a:off x="695325" y="988297"/>
            <a:ext cx="5111115" cy="5275343"/>
          </a:xfrm>
          <a:prstGeom prst="roundRect">
            <a:avLst>
              <a:gd name="adj" fmla="val 7227"/>
            </a:avLst>
          </a:prstGeom>
          <a:noFill/>
          <a:ln>
            <a:solidFill>
              <a:srgbClr val="92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741BC3D-BB36-453F-8033-AB27FB89D257}"/>
              </a:ext>
            </a:extLst>
          </p:cNvPr>
          <p:cNvSpPr/>
          <p:nvPr/>
        </p:nvSpPr>
        <p:spPr>
          <a:xfrm>
            <a:off x="6056434" y="986788"/>
            <a:ext cx="5111115" cy="5275343"/>
          </a:xfrm>
          <a:prstGeom prst="roundRect">
            <a:avLst>
              <a:gd name="adj" fmla="val 7227"/>
            </a:avLst>
          </a:prstGeom>
          <a:noFill/>
          <a:ln>
            <a:solidFill>
              <a:srgbClr val="92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48D5C3-DD6C-493E-B067-23DCB566A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691" y="4626133"/>
            <a:ext cx="4800600" cy="1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742746" y="189059"/>
            <a:ext cx="7681407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Аудит на период строительства дорог</a:t>
            </a:r>
          </a:p>
        </p:txBody>
      </p:sp>
      <p:sp>
        <p:nvSpPr>
          <p:cNvPr id="2" name="Прямоугольник 21">
            <a:extLst>
              <a:ext uri="{FF2B5EF4-FFF2-40B4-BE49-F238E27FC236}">
                <a16:creationId xmlns:a16="http://schemas.microsoft.com/office/drawing/2014/main" id="{D7DA316C-DA02-0535-5A12-6E59B7DBEA6E}"/>
              </a:ext>
            </a:extLst>
          </p:cNvPr>
          <p:cNvSpPr/>
          <p:nvPr/>
        </p:nvSpPr>
        <p:spPr>
          <a:xfrm>
            <a:off x="-29342" y="1"/>
            <a:ext cx="1263781" cy="682510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920000">
              <a:alpha val="24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1">
            <a:extLst>
              <a:ext uri="{FF2B5EF4-FFF2-40B4-BE49-F238E27FC236}">
                <a16:creationId xmlns:a16="http://schemas.microsoft.com/office/drawing/2014/main" id="{65312A3E-0DDA-E832-AE1A-6D3C24C1BE02}"/>
              </a:ext>
            </a:extLst>
          </p:cNvPr>
          <p:cNvSpPr/>
          <p:nvPr/>
        </p:nvSpPr>
        <p:spPr>
          <a:xfrm>
            <a:off x="0" y="77422"/>
            <a:ext cx="713404" cy="423822"/>
          </a:xfrm>
          <a:custGeom>
            <a:avLst/>
            <a:gdLst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1048898 w 1048898"/>
              <a:gd name="connsiteY2" fmla="*/ 965200 h 965200"/>
              <a:gd name="connsiteX3" fmla="*/ 0 w 1048898"/>
              <a:gd name="connsiteY3" fmla="*/ 965200 h 965200"/>
              <a:gd name="connsiteX4" fmla="*/ 0 w 1048898"/>
              <a:gd name="connsiteY4" fmla="*/ 0 h 965200"/>
              <a:gd name="connsiteX0" fmla="*/ 0 w 1048898"/>
              <a:gd name="connsiteY0" fmla="*/ 0 h 965200"/>
              <a:gd name="connsiteX1" fmla="*/ 1048898 w 1048898"/>
              <a:gd name="connsiteY1" fmla="*/ 0 h 965200"/>
              <a:gd name="connsiteX2" fmla="*/ 528198 w 1048898"/>
              <a:gd name="connsiteY2" fmla="*/ 495300 h 965200"/>
              <a:gd name="connsiteX3" fmla="*/ 0 w 1048898"/>
              <a:gd name="connsiteY3" fmla="*/ 965200 h 965200"/>
              <a:gd name="connsiteX4" fmla="*/ 0 w 1048898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98" h="965200">
                <a:moveTo>
                  <a:pt x="0" y="0"/>
                </a:moveTo>
                <a:lnTo>
                  <a:pt x="1048898" y="0"/>
                </a:lnTo>
                <a:lnTo>
                  <a:pt x="528198" y="4953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06275F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325" y="978254"/>
            <a:ext cx="45662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Проведение аудита БДД при строительстве дорог включает</a:t>
            </a:r>
          </a:p>
          <a:p>
            <a:pPr algn="ctr"/>
            <a:r>
              <a:rPr lang="ru-RU" b="1" dirty="0"/>
              <a:t>оценку соответствия показателям безопасности:</a:t>
            </a:r>
          </a:p>
          <a:p>
            <a:r>
              <a:rPr lang="ru-RU" sz="1600" dirty="0"/>
              <a:t>- параметров геометрических элементов дороги и объездных путей</a:t>
            </a:r>
          </a:p>
          <a:p>
            <a:r>
              <a:rPr lang="ru-RU" sz="1600" dirty="0"/>
              <a:t>- транспортно-эксплуатационных характеристик дорожного покрытия, обочин и разделительной полосы;</a:t>
            </a:r>
          </a:p>
          <a:p>
            <a:r>
              <a:rPr lang="ru-RU" sz="1600" dirty="0"/>
              <a:t>- элементов обустройства дороги;</a:t>
            </a:r>
          </a:p>
          <a:p>
            <a:r>
              <a:rPr lang="ru-RU" sz="1600" dirty="0"/>
              <a:t>- ТСОДД и их размещения на участках производства дорожных работ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746" y="4148353"/>
            <a:ext cx="4835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Выполняется проверка: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соответствия элементов обустройства дороги проектной документации;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соблюдения требований нормативно-технических документов по обустройству дороги и обеспечению БДД;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соблюдения проектных параметров дороги, в том числе проезжей части, обочин, разделительной полосы, поперечных и продольных уклонов, размеров отсыпных берм;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- соответствия показателя ровности и коэффициента сцепления дорожного покрытия нормативным требованиям при вводе дороги в эксплуатацию.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068" t="1774" r="1477" b="3280"/>
          <a:stretch/>
        </p:blipFill>
        <p:spPr>
          <a:xfrm>
            <a:off x="5577840" y="1087061"/>
            <a:ext cx="6452536" cy="46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4FA66A20-FA85-4C11-93FD-8A1E648EB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7" t="8120" r="15954" b="22405"/>
          <a:stretch/>
        </p:blipFill>
        <p:spPr bwMode="auto">
          <a:xfrm>
            <a:off x="7169481" y="846702"/>
            <a:ext cx="4880575" cy="5550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id="{99F7A78B-D52E-4FA2-9843-63EC48F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81" y="6386262"/>
            <a:ext cx="2743200" cy="365125"/>
          </a:xfrm>
        </p:spPr>
        <p:txBody>
          <a:bodyPr/>
          <a:lstStyle/>
          <a:p>
            <a:fld id="{5405E905-16FA-4AB5-8709-B48BCBA90006}" type="slidenum">
              <a:rPr lang="ru-RU" smtClean="0"/>
              <a:t>9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72C0B2D-8C4A-462B-AD6E-BE0A5562F1CF}"/>
              </a:ext>
            </a:extLst>
          </p:cNvPr>
          <p:cNvGrpSpPr/>
          <p:nvPr/>
        </p:nvGrpSpPr>
        <p:grpSpPr>
          <a:xfrm>
            <a:off x="8999094" y="77422"/>
            <a:ext cx="3050962" cy="561856"/>
            <a:chOff x="8999094" y="77422"/>
            <a:chExt cx="3050962" cy="5618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B6BF5DD-B27E-4A61-8033-D4421DD1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105" y="101811"/>
              <a:ext cx="614951" cy="45798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0C54F-47A0-45A1-AB1C-643AE16C0306}"/>
                </a:ext>
              </a:extLst>
            </p:cNvPr>
            <p:cNvSpPr txBox="1"/>
            <p:nvPr/>
          </p:nvSpPr>
          <p:spPr>
            <a:xfrm>
              <a:off x="8999094" y="77422"/>
              <a:ext cx="2650298" cy="5618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МОО «КООРДИНАЦИОННЫЙ СОВЕТ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ПО ОРГАНИЗАЦИИ </a:t>
              </a:r>
            </a:p>
            <a:p>
              <a:pPr algn="ctr"/>
              <a:r>
                <a:rPr lang="ru-RU" sz="900" b="1" dirty="0">
                  <a:solidFill>
                    <a:srgbClr val="000F2E">
                      <a:alpha val="80000"/>
                    </a:srgbClr>
                  </a:solidFill>
                </a:rPr>
                <a:t>ДОРОЖНОГО ДВИЖЕНИЯ»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8361E-042E-4017-885E-DEF9B6A65D78}"/>
              </a:ext>
            </a:extLst>
          </p:cNvPr>
          <p:cNvSpPr txBox="1">
            <a:spLocks/>
          </p:cNvSpPr>
          <p:nvPr/>
        </p:nvSpPr>
        <p:spPr>
          <a:xfrm>
            <a:off x="724666" y="187749"/>
            <a:ext cx="6099242" cy="682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Аудит БДД на этапе эксплуатации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4666" y="862057"/>
            <a:ext cx="63652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 процессе обследования выявляется соответствие реальной обстановке:</a:t>
            </a:r>
          </a:p>
          <a:p>
            <a:r>
              <a:rPr lang="ru-RU" sz="1400" dirty="0"/>
              <a:t>- установленных скоростных режимов;</a:t>
            </a:r>
          </a:p>
          <a:p>
            <a:r>
              <a:rPr lang="ru-RU" sz="1400" dirty="0"/>
              <a:t>- организация движения перед пересечениями (примыканиями);</a:t>
            </a:r>
          </a:p>
          <a:p>
            <a:r>
              <a:rPr lang="ru-RU" sz="1400" dirty="0"/>
              <a:t>- организация движения на участках дорог, примыкающих к объектам дорожного и придорожного сервиса;</a:t>
            </a:r>
          </a:p>
          <a:p>
            <a:r>
              <a:rPr lang="ru-RU" sz="1400" dirty="0"/>
              <a:t>- организация движения на мостовых сооружениях и на подходах к ним;</a:t>
            </a:r>
          </a:p>
          <a:p>
            <a:r>
              <a:rPr lang="ru-RU" sz="1400" dirty="0"/>
              <a:t>- организации движения маршрутных транспортных средств;</a:t>
            </a:r>
          </a:p>
          <a:p>
            <a:r>
              <a:rPr lang="ru-RU" sz="1400" dirty="0"/>
              <a:t>- организация движения в местах проведении дорожных работ и на подъездах к ним;</a:t>
            </a:r>
          </a:p>
          <a:p>
            <a:r>
              <a:rPr lang="ru-RU" sz="1400" dirty="0"/>
              <a:t>- системы маршрутного ориентирования;</a:t>
            </a:r>
          </a:p>
          <a:p>
            <a:r>
              <a:rPr lang="ru-RU" sz="1400" dirty="0"/>
              <a:t>- АСУДД (при наличии);</a:t>
            </a:r>
          </a:p>
          <a:p>
            <a:r>
              <a:rPr lang="ru-RU" sz="1400" dirty="0"/>
              <a:t>- оценка влияния на безопасность движения параметров плана, поперечного и продольного профилей;</a:t>
            </a:r>
          </a:p>
          <a:p>
            <a:r>
              <a:rPr lang="ru-RU" sz="1400" dirty="0"/>
              <a:t>- оценка расстояния видимости на участке автодороги;</a:t>
            </a:r>
          </a:p>
          <a:p>
            <a:r>
              <a:rPr lang="ru-RU" sz="1400" dirty="0"/>
              <a:t>- оценка восприятия дорожной обстановки;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5126" y="4513114"/>
            <a:ext cx="66972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- оценка видимости (качества восприятия) технических средств организации дорожного движения и других элементов обустройства;</a:t>
            </a:r>
          </a:p>
          <a:p>
            <a:r>
              <a:rPr lang="ru-RU" sz="1400" dirty="0"/>
              <a:t>- оценка пассивной безопасности элементов обустройства дороги (ограждений, опор стационарного электрического освещения, опор дорожных знаков и т.д.);</a:t>
            </a:r>
          </a:p>
          <a:p>
            <a:r>
              <a:rPr lang="ru-RU" sz="1400" dirty="0"/>
              <a:t>- оценка применения средств фотовидеофиксации нарушений ПДД  оценка влияния на безопасность движения других дорожных факторов.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86BEF9E-6F68-4DF8-8441-B034F89042AD}"/>
              </a:ext>
            </a:extLst>
          </p:cNvPr>
          <p:cNvSpPr/>
          <p:nvPr/>
        </p:nvSpPr>
        <p:spPr>
          <a:xfrm>
            <a:off x="645127" y="846702"/>
            <a:ext cx="11404929" cy="5644335"/>
          </a:xfrm>
          <a:prstGeom prst="roundRect">
            <a:avLst>
              <a:gd name="adj" fmla="val 7227"/>
            </a:avLst>
          </a:prstGeom>
          <a:noFill/>
          <a:ln>
            <a:solidFill>
              <a:srgbClr val="92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004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0">
      <a:majorFont>
        <a:latin typeface="Roboto Slab Medium"/>
        <a:ea typeface=""/>
        <a:cs typeface=""/>
      </a:majorFont>
      <a:minorFont>
        <a:latin typeface="Roboto Slab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F2E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5428</TotalTime>
  <Words>2283</Words>
  <Application>Microsoft Office PowerPoint</Application>
  <PresentationFormat>Широкоэкранный</PresentationFormat>
  <Paragraphs>345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MT</vt:lpstr>
      <vt:lpstr>Calibri</vt:lpstr>
      <vt:lpstr>Montserrat SemiBold</vt:lpstr>
      <vt:lpstr>Roboto Slab Light</vt:lpstr>
      <vt:lpstr>Roboto Slab Medium</vt:lpstr>
      <vt:lpstr>Times New Roman</vt:lpstr>
      <vt:lpstr>Тема Office</vt:lpstr>
      <vt:lpstr>Технология аудита БДД на стадиях проектирования и содержания автомобильных дорог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Алибекова</dc:creator>
  <cp:lastModifiedBy>User</cp:lastModifiedBy>
  <cp:revision>208</cp:revision>
  <dcterms:created xsi:type="dcterms:W3CDTF">2024-05-13T08:25:22Z</dcterms:created>
  <dcterms:modified xsi:type="dcterms:W3CDTF">2024-06-17T13:18:21Z</dcterms:modified>
</cp:coreProperties>
</file>