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2" r:id="rId1"/>
    <p:sldMasterId id="2147483844" r:id="rId2"/>
  </p:sldMasterIdLst>
  <p:notesMasterIdLst>
    <p:notesMasterId r:id="rId10"/>
  </p:notesMasterIdLst>
  <p:sldIdLst>
    <p:sldId id="458" r:id="rId3"/>
    <p:sldId id="443" r:id="rId4"/>
    <p:sldId id="258" r:id="rId5"/>
    <p:sldId id="260" r:id="rId6"/>
    <p:sldId id="444" r:id="rId7"/>
    <p:sldId id="440" r:id="rId8"/>
    <p:sldId id="460" r:id="rId9"/>
  </p:sldIdLst>
  <p:sldSz cx="12192000" cy="685800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222D"/>
    <a:srgbClr val="595959"/>
    <a:srgbClr val="E73507"/>
    <a:srgbClr val="66A000"/>
    <a:srgbClr val="8A1A25"/>
    <a:srgbClr val="A6A6A6"/>
    <a:srgbClr val="E8E7EC"/>
    <a:srgbClr val="EEF2F3"/>
    <a:srgbClr val="800026"/>
    <a:srgbClr val="A255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74" autoAdjust="0"/>
    <p:restoredTop sz="83958" autoAdjust="0"/>
  </p:normalViewPr>
  <p:slideViewPr>
    <p:cSldViewPr snapToGrid="0">
      <p:cViewPr varScale="1">
        <p:scale>
          <a:sx n="114" d="100"/>
          <a:sy n="114" d="100"/>
        </p:scale>
        <p:origin x="43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0F0B31-3173-4C35-B8D7-6BCB8F7BD5B0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EF0B8BB2-4C37-4236-9515-9AA9228667C1}">
      <dgm:prSet phldrT="[Текст]" custT="1"/>
      <dgm:spPr/>
      <dgm:t>
        <a:bodyPr/>
        <a:lstStyle/>
        <a:p>
          <a:r>
            <a:rPr lang="ru-RU" sz="1600" b="1" dirty="0">
              <a:latin typeface="+mn-lt"/>
            </a:rPr>
            <a:t>персональные данные включены в государственные информационные системы, созданные для защиты безопасности государства и общественного порядка;</a:t>
          </a:r>
        </a:p>
      </dgm:t>
    </dgm:pt>
    <dgm:pt modelId="{BF1A2582-8266-4DA0-9F75-59101925345F}" type="parTrans" cxnId="{0BFE9CFE-8FD3-4E7C-B2EC-8FBA64DD702B}">
      <dgm:prSet/>
      <dgm:spPr/>
      <dgm:t>
        <a:bodyPr/>
        <a:lstStyle/>
        <a:p>
          <a:endParaRPr lang="ru-RU" sz="5400">
            <a:latin typeface="+mn-lt"/>
          </a:endParaRPr>
        </a:p>
      </dgm:t>
    </dgm:pt>
    <dgm:pt modelId="{28960F97-BF8D-4F7C-B17A-C900991BB779}" type="sibTrans" cxnId="{0BFE9CFE-8FD3-4E7C-B2EC-8FBA64DD702B}">
      <dgm:prSet/>
      <dgm:spPr/>
      <dgm:t>
        <a:bodyPr/>
        <a:lstStyle/>
        <a:p>
          <a:endParaRPr lang="ru-RU" sz="5400">
            <a:latin typeface="+mn-lt"/>
          </a:endParaRPr>
        </a:p>
      </dgm:t>
    </dgm:pt>
    <dgm:pt modelId="{0943EB9F-6EBF-4BB8-B5DA-0FEF3322478E}">
      <dgm:prSet phldrT="[Текст]" custT="1"/>
      <dgm:spPr/>
      <dgm:t>
        <a:bodyPr/>
        <a:lstStyle/>
        <a:p>
          <a:r>
            <a:rPr lang="ru-RU" sz="1600" b="1" dirty="0">
              <a:latin typeface="+mn-lt"/>
            </a:rPr>
            <a:t>деятельность по обработке персональных данных осуществляется без использования средств автоматизации;</a:t>
          </a:r>
        </a:p>
      </dgm:t>
    </dgm:pt>
    <dgm:pt modelId="{62B6AF1F-5B05-4349-A848-F7DE32C5BB2C}" type="parTrans" cxnId="{C1FB4DF3-9AF9-4D33-B19A-92F38D1BE0C5}">
      <dgm:prSet/>
      <dgm:spPr/>
      <dgm:t>
        <a:bodyPr/>
        <a:lstStyle/>
        <a:p>
          <a:endParaRPr lang="ru-RU" sz="5400">
            <a:latin typeface="+mn-lt"/>
          </a:endParaRPr>
        </a:p>
      </dgm:t>
    </dgm:pt>
    <dgm:pt modelId="{7F05ABF9-A7F3-41DC-BB4B-5B570F62F85F}" type="sibTrans" cxnId="{C1FB4DF3-9AF9-4D33-B19A-92F38D1BE0C5}">
      <dgm:prSet/>
      <dgm:spPr/>
      <dgm:t>
        <a:bodyPr/>
        <a:lstStyle/>
        <a:p>
          <a:endParaRPr lang="ru-RU" sz="5400">
            <a:latin typeface="+mn-lt"/>
          </a:endParaRPr>
        </a:p>
      </dgm:t>
    </dgm:pt>
    <dgm:pt modelId="{F04D254C-9EBE-4F33-8C47-F54747938867}">
      <dgm:prSet phldrT="[Текст]" custT="1"/>
      <dgm:spPr/>
      <dgm:t>
        <a:bodyPr/>
        <a:lstStyle/>
        <a:p>
          <a:r>
            <a:rPr lang="ru-RU" sz="1600" b="1" dirty="0">
              <a:latin typeface="+mn-lt"/>
            </a:rPr>
            <a:t>персональные данные обрабатываются в целях безопасности транспорта и объектов транспортного комплекса.</a:t>
          </a:r>
        </a:p>
      </dgm:t>
    </dgm:pt>
    <dgm:pt modelId="{1E3D3E05-FE6A-4C81-9874-D558C2505861}" type="parTrans" cxnId="{C4672CB3-26A0-40C1-9CCF-7B59FC05B3F7}">
      <dgm:prSet/>
      <dgm:spPr/>
      <dgm:t>
        <a:bodyPr/>
        <a:lstStyle/>
        <a:p>
          <a:endParaRPr lang="ru-RU" sz="5400">
            <a:latin typeface="+mn-lt"/>
          </a:endParaRPr>
        </a:p>
      </dgm:t>
    </dgm:pt>
    <dgm:pt modelId="{1F01D3E8-C5E7-4B69-BFA5-4467456AB8EC}" type="sibTrans" cxnId="{C4672CB3-26A0-40C1-9CCF-7B59FC05B3F7}">
      <dgm:prSet/>
      <dgm:spPr/>
      <dgm:t>
        <a:bodyPr/>
        <a:lstStyle/>
        <a:p>
          <a:endParaRPr lang="ru-RU" sz="5400">
            <a:latin typeface="+mn-lt"/>
          </a:endParaRPr>
        </a:p>
      </dgm:t>
    </dgm:pt>
    <dgm:pt modelId="{463CC9B0-8A32-4309-978B-ED6F26D524B1}" type="pres">
      <dgm:prSet presAssocID="{510F0B31-3173-4C35-B8D7-6BCB8F7BD5B0}" presName="Name0" presStyleCnt="0">
        <dgm:presLayoutVars>
          <dgm:chMax val="7"/>
          <dgm:chPref val="7"/>
          <dgm:dir/>
        </dgm:presLayoutVars>
      </dgm:prSet>
      <dgm:spPr/>
    </dgm:pt>
    <dgm:pt modelId="{C97768E2-5493-4A36-ABB8-E786587D5F93}" type="pres">
      <dgm:prSet presAssocID="{510F0B31-3173-4C35-B8D7-6BCB8F7BD5B0}" presName="Name1" presStyleCnt="0"/>
      <dgm:spPr/>
    </dgm:pt>
    <dgm:pt modelId="{F64E7940-CA48-4A71-920F-4038B62171F6}" type="pres">
      <dgm:prSet presAssocID="{510F0B31-3173-4C35-B8D7-6BCB8F7BD5B0}" presName="cycle" presStyleCnt="0"/>
      <dgm:spPr/>
    </dgm:pt>
    <dgm:pt modelId="{BD7D2553-88BF-48AD-BE84-209BDF35854C}" type="pres">
      <dgm:prSet presAssocID="{510F0B31-3173-4C35-B8D7-6BCB8F7BD5B0}" presName="srcNode" presStyleLbl="node1" presStyleIdx="0" presStyleCnt="3"/>
      <dgm:spPr/>
    </dgm:pt>
    <dgm:pt modelId="{0E65406A-BC9F-4612-846D-205C2D9738CD}" type="pres">
      <dgm:prSet presAssocID="{510F0B31-3173-4C35-B8D7-6BCB8F7BD5B0}" presName="conn" presStyleLbl="parChTrans1D2" presStyleIdx="0" presStyleCnt="1"/>
      <dgm:spPr/>
    </dgm:pt>
    <dgm:pt modelId="{F96F3D17-0C78-4492-AEF1-7D5D34A58266}" type="pres">
      <dgm:prSet presAssocID="{510F0B31-3173-4C35-B8D7-6BCB8F7BD5B0}" presName="extraNode" presStyleLbl="node1" presStyleIdx="0" presStyleCnt="3"/>
      <dgm:spPr/>
    </dgm:pt>
    <dgm:pt modelId="{2B83178A-472C-4B01-9BCC-52B5332FEC9E}" type="pres">
      <dgm:prSet presAssocID="{510F0B31-3173-4C35-B8D7-6BCB8F7BD5B0}" presName="dstNode" presStyleLbl="node1" presStyleIdx="0" presStyleCnt="3"/>
      <dgm:spPr/>
    </dgm:pt>
    <dgm:pt modelId="{827CA12F-CAD0-43B1-B7D5-3A6A00419F6D}" type="pres">
      <dgm:prSet presAssocID="{EF0B8BB2-4C37-4236-9515-9AA9228667C1}" presName="text_1" presStyleLbl="node1" presStyleIdx="0" presStyleCnt="3">
        <dgm:presLayoutVars>
          <dgm:bulletEnabled val="1"/>
        </dgm:presLayoutVars>
      </dgm:prSet>
      <dgm:spPr/>
    </dgm:pt>
    <dgm:pt modelId="{F42579E3-A468-4D32-BED3-039C7457E43F}" type="pres">
      <dgm:prSet presAssocID="{EF0B8BB2-4C37-4236-9515-9AA9228667C1}" presName="accent_1" presStyleCnt="0"/>
      <dgm:spPr/>
    </dgm:pt>
    <dgm:pt modelId="{92B119CF-18DB-4AAF-943A-F27A1850D2E4}" type="pres">
      <dgm:prSet presAssocID="{EF0B8BB2-4C37-4236-9515-9AA9228667C1}" presName="accentRepeatNode" presStyleLbl="solidFgAcc1" presStyleIdx="0" presStyleCnt="3"/>
      <dgm:spPr>
        <a:solidFill>
          <a:srgbClr val="90222D"/>
        </a:solidFill>
        <a:ln>
          <a:noFill/>
        </a:ln>
      </dgm:spPr>
    </dgm:pt>
    <dgm:pt modelId="{F12780BD-AD01-4776-8026-BDC33AA4A451}" type="pres">
      <dgm:prSet presAssocID="{0943EB9F-6EBF-4BB8-B5DA-0FEF3322478E}" presName="text_2" presStyleLbl="node1" presStyleIdx="1" presStyleCnt="3">
        <dgm:presLayoutVars>
          <dgm:bulletEnabled val="1"/>
        </dgm:presLayoutVars>
      </dgm:prSet>
      <dgm:spPr/>
    </dgm:pt>
    <dgm:pt modelId="{A5AE2564-8F77-4700-AC19-64386E054E8C}" type="pres">
      <dgm:prSet presAssocID="{0943EB9F-6EBF-4BB8-B5DA-0FEF3322478E}" presName="accent_2" presStyleCnt="0"/>
      <dgm:spPr/>
    </dgm:pt>
    <dgm:pt modelId="{EEC2E405-4CDD-4BDE-8E2A-2E72F66CAAE6}" type="pres">
      <dgm:prSet presAssocID="{0943EB9F-6EBF-4BB8-B5DA-0FEF3322478E}" presName="accentRepeatNode" presStyleLbl="solidFgAcc1" presStyleIdx="1" presStyleCnt="3"/>
      <dgm:spPr>
        <a:solidFill>
          <a:srgbClr val="90222D"/>
        </a:solidFill>
        <a:ln>
          <a:noFill/>
        </a:ln>
      </dgm:spPr>
    </dgm:pt>
    <dgm:pt modelId="{D6996F55-BADA-4E18-BBF4-A03BC115077B}" type="pres">
      <dgm:prSet presAssocID="{F04D254C-9EBE-4F33-8C47-F54747938867}" presName="text_3" presStyleLbl="node1" presStyleIdx="2" presStyleCnt="3">
        <dgm:presLayoutVars>
          <dgm:bulletEnabled val="1"/>
        </dgm:presLayoutVars>
      </dgm:prSet>
      <dgm:spPr/>
    </dgm:pt>
    <dgm:pt modelId="{9FEFD2D2-7E9B-4A5F-8271-73A5A65D94D7}" type="pres">
      <dgm:prSet presAssocID="{F04D254C-9EBE-4F33-8C47-F54747938867}" presName="accent_3" presStyleCnt="0"/>
      <dgm:spPr/>
    </dgm:pt>
    <dgm:pt modelId="{5DF1E03E-5003-4A32-A0DB-7452DC7C3AB6}" type="pres">
      <dgm:prSet presAssocID="{F04D254C-9EBE-4F33-8C47-F54747938867}" presName="accentRepeatNode" presStyleLbl="solidFgAcc1" presStyleIdx="2" presStyleCnt="3"/>
      <dgm:spPr>
        <a:solidFill>
          <a:srgbClr val="90222D"/>
        </a:solidFill>
        <a:ln>
          <a:noFill/>
        </a:ln>
      </dgm:spPr>
    </dgm:pt>
  </dgm:ptLst>
  <dgm:cxnLst>
    <dgm:cxn modelId="{1E6CB63F-E7C4-4185-9110-F4691893E120}" type="presOf" srcId="{28960F97-BF8D-4F7C-B17A-C900991BB779}" destId="{0E65406A-BC9F-4612-846D-205C2D9738CD}" srcOrd="0" destOrd="0" presId="urn:microsoft.com/office/officeart/2008/layout/VerticalCurvedList"/>
    <dgm:cxn modelId="{C4672CB3-26A0-40C1-9CCF-7B59FC05B3F7}" srcId="{510F0B31-3173-4C35-B8D7-6BCB8F7BD5B0}" destId="{F04D254C-9EBE-4F33-8C47-F54747938867}" srcOrd="2" destOrd="0" parTransId="{1E3D3E05-FE6A-4C81-9874-D558C2505861}" sibTransId="{1F01D3E8-C5E7-4B69-BFA5-4467456AB8EC}"/>
    <dgm:cxn modelId="{12C95BEA-8A16-4BFA-8067-784D8A997B63}" type="presOf" srcId="{F04D254C-9EBE-4F33-8C47-F54747938867}" destId="{D6996F55-BADA-4E18-BBF4-A03BC115077B}" srcOrd="0" destOrd="0" presId="urn:microsoft.com/office/officeart/2008/layout/VerticalCurvedList"/>
    <dgm:cxn modelId="{719C75F0-51AC-4914-BDE6-620ED350AEDE}" type="presOf" srcId="{0943EB9F-6EBF-4BB8-B5DA-0FEF3322478E}" destId="{F12780BD-AD01-4776-8026-BDC33AA4A451}" srcOrd="0" destOrd="0" presId="urn:microsoft.com/office/officeart/2008/layout/VerticalCurvedList"/>
    <dgm:cxn modelId="{C23B7CF1-22DD-452B-ABB7-9BE623680C7E}" type="presOf" srcId="{510F0B31-3173-4C35-B8D7-6BCB8F7BD5B0}" destId="{463CC9B0-8A32-4309-978B-ED6F26D524B1}" srcOrd="0" destOrd="0" presId="urn:microsoft.com/office/officeart/2008/layout/VerticalCurvedList"/>
    <dgm:cxn modelId="{C1FB4DF3-9AF9-4D33-B19A-92F38D1BE0C5}" srcId="{510F0B31-3173-4C35-B8D7-6BCB8F7BD5B0}" destId="{0943EB9F-6EBF-4BB8-B5DA-0FEF3322478E}" srcOrd="1" destOrd="0" parTransId="{62B6AF1F-5B05-4349-A848-F7DE32C5BB2C}" sibTransId="{7F05ABF9-A7F3-41DC-BB4B-5B570F62F85F}"/>
    <dgm:cxn modelId="{BB12E0F7-845E-48D4-A33F-AA44489D54DB}" type="presOf" srcId="{EF0B8BB2-4C37-4236-9515-9AA9228667C1}" destId="{827CA12F-CAD0-43B1-B7D5-3A6A00419F6D}" srcOrd="0" destOrd="0" presId="urn:microsoft.com/office/officeart/2008/layout/VerticalCurvedList"/>
    <dgm:cxn modelId="{0BFE9CFE-8FD3-4E7C-B2EC-8FBA64DD702B}" srcId="{510F0B31-3173-4C35-B8D7-6BCB8F7BD5B0}" destId="{EF0B8BB2-4C37-4236-9515-9AA9228667C1}" srcOrd="0" destOrd="0" parTransId="{BF1A2582-8266-4DA0-9F75-59101925345F}" sibTransId="{28960F97-BF8D-4F7C-B17A-C900991BB779}"/>
    <dgm:cxn modelId="{840E6ECC-E6A8-4462-ABAF-8BA946574E57}" type="presParOf" srcId="{463CC9B0-8A32-4309-978B-ED6F26D524B1}" destId="{C97768E2-5493-4A36-ABB8-E786587D5F93}" srcOrd="0" destOrd="0" presId="urn:microsoft.com/office/officeart/2008/layout/VerticalCurvedList"/>
    <dgm:cxn modelId="{39397963-E58E-45EA-8B83-7E2787F94F6C}" type="presParOf" srcId="{C97768E2-5493-4A36-ABB8-E786587D5F93}" destId="{F64E7940-CA48-4A71-920F-4038B62171F6}" srcOrd="0" destOrd="0" presId="urn:microsoft.com/office/officeart/2008/layout/VerticalCurvedList"/>
    <dgm:cxn modelId="{605643CE-5D85-4820-ACB5-AF5C3DCCB197}" type="presParOf" srcId="{F64E7940-CA48-4A71-920F-4038B62171F6}" destId="{BD7D2553-88BF-48AD-BE84-209BDF35854C}" srcOrd="0" destOrd="0" presId="urn:microsoft.com/office/officeart/2008/layout/VerticalCurvedList"/>
    <dgm:cxn modelId="{F1E513B3-3576-4DE3-B2BD-036C04D0ED23}" type="presParOf" srcId="{F64E7940-CA48-4A71-920F-4038B62171F6}" destId="{0E65406A-BC9F-4612-846D-205C2D9738CD}" srcOrd="1" destOrd="0" presId="urn:microsoft.com/office/officeart/2008/layout/VerticalCurvedList"/>
    <dgm:cxn modelId="{71E74DCA-C05E-4B58-990D-D4E5BA13BE66}" type="presParOf" srcId="{F64E7940-CA48-4A71-920F-4038B62171F6}" destId="{F96F3D17-0C78-4492-AEF1-7D5D34A58266}" srcOrd="2" destOrd="0" presId="urn:microsoft.com/office/officeart/2008/layout/VerticalCurvedList"/>
    <dgm:cxn modelId="{F531AB97-1CFB-4CB2-9AC7-5EFFDC6B7DEB}" type="presParOf" srcId="{F64E7940-CA48-4A71-920F-4038B62171F6}" destId="{2B83178A-472C-4B01-9BCC-52B5332FEC9E}" srcOrd="3" destOrd="0" presId="urn:microsoft.com/office/officeart/2008/layout/VerticalCurvedList"/>
    <dgm:cxn modelId="{BF0FF8A7-6B3C-4CCE-978C-B4434558527D}" type="presParOf" srcId="{C97768E2-5493-4A36-ABB8-E786587D5F93}" destId="{827CA12F-CAD0-43B1-B7D5-3A6A00419F6D}" srcOrd="1" destOrd="0" presId="urn:microsoft.com/office/officeart/2008/layout/VerticalCurvedList"/>
    <dgm:cxn modelId="{C7B8FFC5-79D2-4CF8-A85D-B39E483312EF}" type="presParOf" srcId="{C97768E2-5493-4A36-ABB8-E786587D5F93}" destId="{F42579E3-A468-4D32-BED3-039C7457E43F}" srcOrd="2" destOrd="0" presId="urn:microsoft.com/office/officeart/2008/layout/VerticalCurvedList"/>
    <dgm:cxn modelId="{5904F012-2CDB-49DC-8468-31746E726E2B}" type="presParOf" srcId="{F42579E3-A468-4D32-BED3-039C7457E43F}" destId="{92B119CF-18DB-4AAF-943A-F27A1850D2E4}" srcOrd="0" destOrd="0" presId="urn:microsoft.com/office/officeart/2008/layout/VerticalCurvedList"/>
    <dgm:cxn modelId="{9CC278CF-7062-4F6B-80F8-71A3532F9653}" type="presParOf" srcId="{C97768E2-5493-4A36-ABB8-E786587D5F93}" destId="{F12780BD-AD01-4776-8026-BDC33AA4A451}" srcOrd="3" destOrd="0" presId="urn:microsoft.com/office/officeart/2008/layout/VerticalCurvedList"/>
    <dgm:cxn modelId="{40319619-8E84-41F3-A576-2FB53BB6A411}" type="presParOf" srcId="{C97768E2-5493-4A36-ABB8-E786587D5F93}" destId="{A5AE2564-8F77-4700-AC19-64386E054E8C}" srcOrd="4" destOrd="0" presId="urn:microsoft.com/office/officeart/2008/layout/VerticalCurvedList"/>
    <dgm:cxn modelId="{0942900B-AE15-4EAB-963A-5C5C1E7F97CA}" type="presParOf" srcId="{A5AE2564-8F77-4700-AC19-64386E054E8C}" destId="{EEC2E405-4CDD-4BDE-8E2A-2E72F66CAAE6}" srcOrd="0" destOrd="0" presId="urn:microsoft.com/office/officeart/2008/layout/VerticalCurvedList"/>
    <dgm:cxn modelId="{99E7E660-EFF0-40F2-B063-DD84E723978C}" type="presParOf" srcId="{C97768E2-5493-4A36-ABB8-E786587D5F93}" destId="{D6996F55-BADA-4E18-BBF4-A03BC115077B}" srcOrd="5" destOrd="0" presId="urn:microsoft.com/office/officeart/2008/layout/VerticalCurvedList"/>
    <dgm:cxn modelId="{5FDFA348-FD45-43E3-8041-083FAF55851B}" type="presParOf" srcId="{C97768E2-5493-4A36-ABB8-E786587D5F93}" destId="{9FEFD2D2-7E9B-4A5F-8271-73A5A65D94D7}" srcOrd="6" destOrd="0" presId="urn:microsoft.com/office/officeart/2008/layout/VerticalCurvedList"/>
    <dgm:cxn modelId="{6DA448DD-5673-489C-9C14-19E7AA6EC831}" type="presParOf" srcId="{9FEFD2D2-7E9B-4A5F-8271-73A5A65D94D7}" destId="{5DF1E03E-5003-4A32-A0DB-7452DC7C3AB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B07474-D8B5-4CD0-A9D0-B2B5615E0A3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1463B51-AD50-4899-801B-850E9D981BEA}">
      <dgm:prSet phldrT="[Текст]"/>
      <dgm:spPr>
        <a:solidFill>
          <a:schemeClr val="bg1">
            <a:lumMod val="75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b="1" dirty="0">
              <a:solidFill>
                <a:schemeClr val="tx1"/>
              </a:solidFill>
            </a:rPr>
            <a:t>обработка персональных данных по трудовому законодательству</a:t>
          </a:r>
        </a:p>
      </dgm:t>
    </dgm:pt>
    <dgm:pt modelId="{9C2A02A7-8031-4E70-B5DF-1B6EAECE0966}" type="parTrans" cxnId="{CFDD2FC6-E95D-42B4-A54C-68348C62ED52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FF2777E1-64A0-45AA-9736-C1D56BEE1854}" type="sibTrans" cxnId="{CFDD2FC6-E95D-42B4-A54C-68348C62ED52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117B1519-147A-44B9-8E5A-F629C32C8FC9}">
      <dgm:prSet phldrT="[Текст]"/>
      <dgm:spPr>
        <a:solidFill>
          <a:schemeClr val="bg1">
            <a:lumMod val="75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b="1" dirty="0">
              <a:solidFill>
                <a:schemeClr val="tx1"/>
              </a:solidFill>
            </a:rPr>
            <a:t>получение информации с согласия субъекта только для исполнения договора, с ним заключённого</a:t>
          </a:r>
        </a:p>
      </dgm:t>
    </dgm:pt>
    <dgm:pt modelId="{561227A0-677C-4088-B88B-B03683DC1269}" type="parTrans" cxnId="{DCB24BA6-DDFE-4FCA-B660-79B1A6D38BA0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504555C4-6154-430C-B333-CA162449D2AE}" type="sibTrans" cxnId="{DCB24BA6-DDFE-4FCA-B660-79B1A6D38BA0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38B1E677-684E-4B80-8BE1-7309C053BDB7}">
      <dgm:prSet phldrT="[Текст]"/>
      <dgm:spPr>
        <a:solidFill>
          <a:schemeClr val="bg1">
            <a:lumMod val="75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b="1" dirty="0">
              <a:solidFill>
                <a:schemeClr val="tx1"/>
              </a:solidFill>
            </a:rPr>
            <a:t>распространение личной информации с согласия субъекта</a:t>
          </a:r>
        </a:p>
      </dgm:t>
    </dgm:pt>
    <dgm:pt modelId="{A135CD2D-4AD0-458F-96DA-96A0AC70D9F2}" type="parTrans" cxnId="{A0188534-1B77-475F-A4E4-EFDD9A7BDDCD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DFC2D00F-8253-4247-8EF8-66B0157090DD}" type="sibTrans" cxnId="{A0188534-1B77-475F-A4E4-EFDD9A7BDDCD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1CBC897C-4280-410D-A263-AC90CC9D723C}">
      <dgm:prSet phldrT="[Текст]"/>
      <dgm:spPr>
        <a:solidFill>
          <a:schemeClr val="bg1">
            <a:lumMod val="75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b="1" dirty="0">
              <a:solidFill>
                <a:schemeClr val="tx1"/>
              </a:solidFill>
            </a:rPr>
            <a:t>обработка персональных данных, состоящих только из имени, отчества, фамилии</a:t>
          </a:r>
        </a:p>
      </dgm:t>
    </dgm:pt>
    <dgm:pt modelId="{863D3A4F-FFBB-4878-95E7-8F66ABBB344F}" type="parTrans" cxnId="{4575EC0C-D6EE-458B-906B-DFC941418CF0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2355508C-CCF6-4431-BE61-F5D8D937A0D9}" type="sibTrans" cxnId="{4575EC0C-D6EE-458B-906B-DFC941418CF0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E3718C75-0F9C-435B-826D-0B2E8166C914}">
      <dgm:prSet phldrT="[Текст]"/>
      <dgm:spPr>
        <a:solidFill>
          <a:schemeClr val="bg1">
            <a:lumMod val="75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b="1" dirty="0">
              <a:solidFill>
                <a:schemeClr val="tx1"/>
              </a:solidFill>
            </a:rPr>
            <a:t>оформление разового пропуска для прохождения на территорию оператора персональных данных </a:t>
          </a:r>
        </a:p>
      </dgm:t>
    </dgm:pt>
    <dgm:pt modelId="{6E025738-1E15-4A04-8955-91AF38B9E931}" type="parTrans" cxnId="{111562DD-AE2E-4F4F-A761-49C5FC379383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92A160CC-5CBD-4996-BA87-3FA38005503E}" type="sibTrans" cxnId="{111562DD-AE2E-4F4F-A761-49C5FC379383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7FC6892A-C3B7-4F90-8FF9-F7D7BC028736}" type="pres">
      <dgm:prSet presAssocID="{E3B07474-D8B5-4CD0-A9D0-B2B5615E0A30}" presName="diagram" presStyleCnt="0">
        <dgm:presLayoutVars>
          <dgm:dir/>
          <dgm:resizeHandles val="exact"/>
        </dgm:presLayoutVars>
      </dgm:prSet>
      <dgm:spPr/>
    </dgm:pt>
    <dgm:pt modelId="{B8FE7018-0A63-494C-83F7-CE6FF533BC1D}" type="pres">
      <dgm:prSet presAssocID="{81463B51-AD50-4899-801B-850E9D981BEA}" presName="node" presStyleLbl="node1" presStyleIdx="0" presStyleCnt="5">
        <dgm:presLayoutVars>
          <dgm:bulletEnabled val="1"/>
        </dgm:presLayoutVars>
      </dgm:prSet>
      <dgm:spPr/>
    </dgm:pt>
    <dgm:pt modelId="{70B2AB88-B66B-4D47-8186-181D4C43C246}" type="pres">
      <dgm:prSet presAssocID="{FF2777E1-64A0-45AA-9736-C1D56BEE1854}" presName="sibTrans" presStyleCnt="0"/>
      <dgm:spPr/>
    </dgm:pt>
    <dgm:pt modelId="{761352C7-DE58-4E48-A442-6301964D219E}" type="pres">
      <dgm:prSet presAssocID="{117B1519-147A-44B9-8E5A-F629C32C8FC9}" presName="node" presStyleLbl="node1" presStyleIdx="1" presStyleCnt="5">
        <dgm:presLayoutVars>
          <dgm:bulletEnabled val="1"/>
        </dgm:presLayoutVars>
      </dgm:prSet>
      <dgm:spPr/>
    </dgm:pt>
    <dgm:pt modelId="{69962DBF-A7A5-4117-9EB8-2F94668C03B5}" type="pres">
      <dgm:prSet presAssocID="{504555C4-6154-430C-B333-CA162449D2AE}" presName="sibTrans" presStyleCnt="0"/>
      <dgm:spPr/>
    </dgm:pt>
    <dgm:pt modelId="{5DF33770-A5B8-4666-9EA7-7CCA5478D207}" type="pres">
      <dgm:prSet presAssocID="{38B1E677-684E-4B80-8BE1-7309C053BDB7}" presName="node" presStyleLbl="node1" presStyleIdx="2" presStyleCnt="5">
        <dgm:presLayoutVars>
          <dgm:bulletEnabled val="1"/>
        </dgm:presLayoutVars>
      </dgm:prSet>
      <dgm:spPr/>
    </dgm:pt>
    <dgm:pt modelId="{10DBB830-C066-40F9-81A2-09D02D0BE2B2}" type="pres">
      <dgm:prSet presAssocID="{DFC2D00F-8253-4247-8EF8-66B0157090DD}" presName="sibTrans" presStyleCnt="0"/>
      <dgm:spPr/>
    </dgm:pt>
    <dgm:pt modelId="{748C6D70-44B0-40A7-90C8-2FB1479D7A58}" type="pres">
      <dgm:prSet presAssocID="{1CBC897C-4280-410D-A263-AC90CC9D723C}" presName="node" presStyleLbl="node1" presStyleIdx="3" presStyleCnt="5">
        <dgm:presLayoutVars>
          <dgm:bulletEnabled val="1"/>
        </dgm:presLayoutVars>
      </dgm:prSet>
      <dgm:spPr/>
    </dgm:pt>
    <dgm:pt modelId="{44C6AF98-C30A-4040-A4D9-F1E79A99341B}" type="pres">
      <dgm:prSet presAssocID="{2355508C-CCF6-4431-BE61-F5D8D937A0D9}" presName="sibTrans" presStyleCnt="0"/>
      <dgm:spPr/>
    </dgm:pt>
    <dgm:pt modelId="{C4DCD85E-3ABB-42AC-91DB-8B1CD3C13AF7}" type="pres">
      <dgm:prSet presAssocID="{E3718C75-0F9C-435B-826D-0B2E8166C914}" presName="node" presStyleLbl="node1" presStyleIdx="4" presStyleCnt="5">
        <dgm:presLayoutVars>
          <dgm:bulletEnabled val="1"/>
        </dgm:presLayoutVars>
      </dgm:prSet>
      <dgm:spPr/>
    </dgm:pt>
  </dgm:ptLst>
  <dgm:cxnLst>
    <dgm:cxn modelId="{4575EC0C-D6EE-458B-906B-DFC941418CF0}" srcId="{E3B07474-D8B5-4CD0-A9D0-B2B5615E0A30}" destId="{1CBC897C-4280-410D-A263-AC90CC9D723C}" srcOrd="3" destOrd="0" parTransId="{863D3A4F-FFBB-4878-95E7-8F66ABBB344F}" sibTransId="{2355508C-CCF6-4431-BE61-F5D8D937A0D9}"/>
    <dgm:cxn modelId="{D7835018-6202-43DC-B10C-5E8FD876B3B5}" type="presOf" srcId="{E3718C75-0F9C-435B-826D-0B2E8166C914}" destId="{C4DCD85E-3ABB-42AC-91DB-8B1CD3C13AF7}" srcOrd="0" destOrd="0" presId="urn:microsoft.com/office/officeart/2005/8/layout/default"/>
    <dgm:cxn modelId="{1F79CC1F-BA89-45FD-86EC-87F0FF3C27D2}" type="presOf" srcId="{1CBC897C-4280-410D-A263-AC90CC9D723C}" destId="{748C6D70-44B0-40A7-90C8-2FB1479D7A58}" srcOrd="0" destOrd="0" presId="urn:microsoft.com/office/officeart/2005/8/layout/default"/>
    <dgm:cxn modelId="{A0188534-1B77-475F-A4E4-EFDD9A7BDDCD}" srcId="{E3B07474-D8B5-4CD0-A9D0-B2B5615E0A30}" destId="{38B1E677-684E-4B80-8BE1-7309C053BDB7}" srcOrd="2" destOrd="0" parTransId="{A135CD2D-4AD0-458F-96DA-96A0AC70D9F2}" sibTransId="{DFC2D00F-8253-4247-8EF8-66B0157090DD}"/>
    <dgm:cxn modelId="{406C066D-9F2A-4715-B466-913CC0FB6FA2}" type="presOf" srcId="{117B1519-147A-44B9-8E5A-F629C32C8FC9}" destId="{761352C7-DE58-4E48-A442-6301964D219E}" srcOrd="0" destOrd="0" presId="urn:microsoft.com/office/officeart/2005/8/layout/default"/>
    <dgm:cxn modelId="{CB821857-EA96-4C76-832D-4BDDF342B566}" type="presOf" srcId="{81463B51-AD50-4899-801B-850E9D981BEA}" destId="{B8FE7018-0A63-494C-83F7-CE6FF533BC1D}" srcOrd="0" destOrd="0" presId="urn:microsoft.com/office/officeart/2005/8/layout/default"/>
    <dgm:cxn modelId="{DCB24BA6-DDFE-4FCA-B660-79B1A6D38BA0}" srcId="{E3B07474-D8B5-4CD0-A9D0-B2B5615E0A30}" destId="{117B1519-147A-44B9-8E5A-F629C32C8FC9}" srcOrd="1" destOrd="0" parTransId="{561227A0-677C-4088-B88B-B03683DC1269}" sibTransId="{504555C4-6154-430C-B333-CA162449D2AE}"/>
    <dgm:cxn modelId="{CFDD2FC6-E95D-42B4-A54C-68348C62ED52}" srcId="{E3B07474-D8B5-4CD0-A9D0-B2B5615E0A30}" destId="{81463B51-AD50-4899-801B-850E9D981BEA}" srcOrd="0" destOrd="0" parTransId="{9C2A02A7-8031-4E70-B5DF-1B6EAECE0966}" sibTransId="{FF2777E1-64A0-45AA-9736-C1D56BEE1854}"/>
    <dgm:cxn modelId="{5C18ADCD-6775-40AB-B24A-FD4F84029E42}" type="presOf" srcId="{E3B07474-D8B5-4CD0-A9D0-B2B5615E0A30}" destId="{7FC6892A-C3B7-4F90-8FF9-F7D7BC028736}" srcOrd="0" destOrd="0" presId="urn:microsoft.com/office/officeart/2005/8/layout/default"/>
    <dgm:cxn modelId="{4A95C7CD-1A67-4A86-B8CB-CCDA042CF6AF}" type="presOf" srcId="{38B1E677-684E-4B80-8BE1-7309C053BDB7}" destId="{5DF33770-A5B8-4666-9EA7-7CCA5478D207}" srcOrd="0" destOrd="0" presId="urn:microsoft.com/office/officeart/2005/8/layout/default"/>
    <dgm:cxn modelId="{111562DD-AE2E-4F4F-A761-49C5FC379383}" srcId="{E3B07474-D8B5-4CD0-A9D0-B2B5615E0A30}" destId="{E3718C75-0F9C-435B-826D-0B2E8166C914}" srcOrd="4" destOrd="0" parTransId="{6E025738-1E15-4A04-8955-91AF38B9E931}" sibTransId="{92A160CC-5CBD-4996-BA87-3FA38005503E}"/>
    <dgm:cxn modelId="{3DE2F314-09AE-4BC0-B6A8-72DBB2F9E689}" type="presParOf" srcId="{7FC6892A-C3B7-4F90-8FF9-F7D7BC028736}" destId="{B8FE7018-0A63-494C-83F7-CE6FF533BC1D}" srcOrd="0" destOrd="0" presId="urn:microsoft.com/office/officeart/2005/8/layout/default"/>
    <dgm:cxn modelId="{435ADE07-DE26-4539-B25F-0497F981B469}" type="presParOf" srcId="{7FC6892A-C3B7-4F90-8FF9-F7D7BC028736}" destId="{70B2AB88-B66B-4D47-8186-181D4C43C246}" srcOrd="1" destOrd="0" presId="urn:microsoft.com/office/officeart/2005/8/layout/default"/>
    <dgm:cxn modelId="{3DA688B8-F8C2-489C-B42D-D22A44510E05}" type="presParOf" srcId="{7FC6892A-C3B7-4F90-8FF9-F7D7BC028736}" destId="{761352C7-DE58-4E48-A442-6301964D219E}" srcOrd="2" destOrd="0" presId="urn:microsoft.com/office/officeart/2005/8/layout/default"/>
    <dgm:cxn modelId="{CD6F28A7-AB5B-47C3-93D2-27C8CDC3413B}" type="presParOf" srcId="{7FC6892A-C3B7-4F90-8FF9-F7D7BC028736}" destId="{69962DBF-A7A5-4117-9EB8-2F94668C03B5}" srcOrd="3" destOrd="0" presId="urn:microsoft.com/office/officeart/2005/8/layout/default"/>
    <dgm:cxn modelId="{EB2B43C0-ABD6-49E8-A26A-F03720E97C39}" type="presParOf" srcId="{7FC6892A-C3B7-4F90-8FF9-F7D7BC028736}" destId="{5DF33770-A5B8-4666-9EA7-7CCA5478D207}" srcOrd="4" destOrd="0" presId="urn:microsoft.com/office/officeart/2005/8/layout/default"/>
    <dgm:cxn modelId="{5487F548-E7DA-48F3-A670-7B73903427A6}" type="presParOf" srcId="{7FC6892A-C3B7-4F90-8FF9-F7D7BC028736}" destId="{10DBB830-C066-40F9-81A2-09D02D0BE2B2}" srcOrd="5" destOrd="0" presId="urn:microsoft.com/office/officeart/2005/8/layout/default"/>
    <dgm:cxn modelId="{6172833F-5AAF-4AE5-93DD-53A0ACA467BD}" type="presParOf" srcId="{7FC6892A-C3B7-4F90-8FF9-F7D7BC028736}" destId="{748C6D70-44B0-40A7-90C8-2FB1479D7A58}" srcOrd="6" destOrd="0" presId="urn:microsoft.com/office/officeart/2005/8/layout/default"/>
    <dgm:cxn modelId="{FF8D549A-D9D4-435B-8038-CBC1754B6FF4}" type="presParOf" srcId="{7FC6892A-C3B7-4F90-8FF9-F7D7BC028736}" destId="{44C6AF98-C30A-4040-A4D9-F1E79A99341B}" srcOrd="7" destOrd="0" presId="urn:microsoft.com/office/officeart/2005/8/layout/default"/>
    <dgm:cxn modelId="{12BB6020-1F6B-4AA7-A52B-C77F8129F35B}" type="presParOf" srcId="{7FC6892A-C3B7-4F90-8FF9-F7D7BC028736}" destId="{C4DCD85E-3ABB-42AC-91DB-8B1CD3C13AF7}" srcOrd="8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65406A-BC9F-4612-846D-205C2D9738CD}">
      <dsp:nvSpPr>
        <dsp:cNvPr id="0" name=""/>
        <dsp:cNvSpPr/>
      </dsp:nvSpPr>
      <dsp:spPr>
        <a:xfrm>
          <a:off x="-4920625" y="-754012"/>
          <a:ext cx="5860424" cy="5860424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7CA12F-CAD0-43B1-B7D5-3A6A00419F6D}">
      <dsp:nvSpPr>
        <dsp:cNvPr id="0" name=""/>
        <dsp:cNvSpPr/>
      </dsp:nvSpPr>
      <dsp:spPr>
        <a:xfrm>
          <a:off x="604434" y="435239"/>
          <a:ext cx="6358339" cy="8704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943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+mn-lt"/>
            </a:rPr>
            <a:t>персональные данные включены в государственные информационные системы, созданные для защиты безопасности государства и общественного порядка;</a:t>
          </a:r>
        </a:p>
      </dsp:txBody>
      <dsp:txXfrm>
        <a:off x="604434" y="435239"/>
        <a:ext cx="6358339" cy="870479"/>
      </dsp:txXfrm>
    </dsp:sp>
    <dsp:sp modelId="{92B119CF-18DB-4AAF-943A-F27A1850D2E4}">
      <dsp:nvSpPr>
        <dsp:cNvPr id="0" name=""/>
        <dsp:cNvSpPr/>
      </dsp:nvSpPr>
      <dsp:spPr>
        <a:xfrm>
          <a:off x="60384" y="326429"/>
          <a:ext cx="1088099" cy="1088099"/>
        </a:xfrm>
        <a:prstGeom prst="ellipse">
          <a:avLst/>
        </a:prstGeom>
        <a:solidFill>
          <a:srgbClr val="90222D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2780BD-AD01-4776-8026-BDC33AA4A451}">
      <dsp:nvSpPr>
        <dsp:cNvPr id="0" name=""/>
        <dsp:cNvSpPr/>
      </dsp:nvSpPr>
      <dsp:spPr>
        <a:xfrm>
          <a:off x="920853" y="1740959"/>
          <a:ext cx="6041920" cy="8704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943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+mn-lt"/>
            </a:rPr>
            <a:t>деятельность по обработке персональных данных осуществляется без использования средств автоматизации;</a:t>
          </a:r>
        </a:p>
      </dsp:txBody>
      <dsp:txXfrm>
        <a:off x="920853" y="1740959"/>
        <a:ext cx="6041920" cy="870479"/>
      </dsp:txXfrm>
    </dsp:sp>
    <dsp:sp modelId="{EEC2E405-4CDD-4BDE-8E2A-2E72F66CAAE6}">
      <dsp:nvSpPr>
        <dsp:cNvPr id="0" name=""/>
        <dsp:cNvSpPr/>
      </dsp:nvSpPr>
      <dsp:spPr>
        <a:xfrm>
          <a:off x="376804" y="1632149"/>
          <a:ext cx="1088099" cy="1088099"/>
        </a:xfrm>
        <a:prstGeom prst="ellipse">
          <a:avLst/>
        </a:prstGeom>
        <a:solidFill>
          <a:srgbClr val="90222D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996F55-BADA-4E18-BBF4-A03BC115077B}">
      <dsp:nvSpPr>
        <dsp:cNvPr id="0" name=""/>
        <dsp:cNvSpPr/>
      </dsp:nvSpPr>
      <dsp:spPr>
        <a:xfrm>
          <a:off x="604434" y="3046679"/>
          <a:ext cx="6358339" cy="8704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943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+mn-lt"/>
            </a:rPr>
            <a:t>персональные данные обрабатываются в целях безопасности транспорта и объектов транспортного комплекса.</a:t>
          </a:r>
        </a:p>
      </dsp:txBody>
      <dsp:txXfrm>
        <a:off x="604434" y="3046679"/>
        <a:ext cx="6358339" cy="870479"/>
      </dsp:txXfrm>
    </dsp:sp>
    <dsp:sp modelId="{5DF1E03E-5003-4A32-A0DB-7452DC7C3AB6}">
      <dsp:nvSpPr>
        <dsp:cNvPr id="0" name=""/>
        <dsp:cNvSpPr/>
      </dsp:nvSpPr>
      <dsp:spPr>
        <a:xfrm>
          <a:off x="60384" y="2937869"/>
          <a:ext cx="1088099" cy="1088099"/>
        </a:xfrm>
        <a:prstGeom prst="ellipse">
          <a:avLst/>
        </a:prstGeom>
        <a:solidFill>
          <a:srgbClr val="90222D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FE7018-0A63-494C-83F7-CE6FF533BC1D}">
      <dsp:nvSpPr>
        <dsp:cNvPr id="0" name=""/>
        <dsp:cNvSpPr/>
      </dsp:nvSpPr>
      <dsp:spPr>
        <a:xfrm>
          <a:off x="0" y="438073"/>
          <a:ext cx="2839285" cy="1703571"/>
        </a:xfrm>
        <a:prstGeom prst="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2000" b="1" kern="1200" dirty="0">
              <a:solidFill>
                <a:schemeClr val="tx1"/>
              </a:solidFill>
            </a:rPr>
            <a:t>обработка персональных данных по трудовому законодательству</a:t>
          </a:r>
        </a:p>
      </dsp:txBody>
      <dsp:txXfrm>
        <a:off x="0" y="438073"/>
        <a:ext cx="2839285" cy="1703571"/>
      </dsp:txXfrm>
    </dsp:sp>
    <dsp:sp modelId="{761352C7-DE58-4E48-A442-6301964D219E}">
      <dsp:nvSpPr>
        <dsp:cNvPr id="0" name=""/>
        <dsp:cNvSpPr/>
      </dsp:nvSpPr>
      <dsp:spPr>
        <a:xfrm>
          <a:off x="3123213" y="438073"/>
          <a:ext cx="2839285" cy="1703571"/>
        </a:xfrm>
        <a:prstGeom prst="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2000" b="1" kern="1200" dirty="0">
              <a:solidFill>
                <a:schemeClr val="tx1"/>
              </a:solidFill>
            </a:rPr>
            <a:t>получение информации с согласия субъекта только для исполнения договора, с ним заключённого</a:t>
          </a:r>
        </a:p>
      </dsp:txBody>
      <dsp:txXfrm>
        <a:off x="3123213" y="438073"/>
        <a:ext cx="2839285" cy="1703571"/>
      </dsp:txXfrm>
    </dsp:sp>
    <dsp:sp modelId="{5DF33770-A5B8-4666-9EA7-7CCA5478D207}">
      <dsp:nvSpPr>
        <dsp:cNvPr id="0" name=""/>
        <dsp:cNvSpPr/>
      </dsp:nvSpPr>
      <dsp:spPr>
        <a:xfrm>
          <a:off x="6246427" y="438073"/>
          <a:ext cx="2839285" cy="1703571"/>
        </a:xfrm>
        <a:prstGeom prst="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2000" b="1" kern="1200" dirty="0">
              <a:solidFill>
                <a:schemeClr val="tx1"/>
              </a:solidFill>
            </a:rPr>
            <a:t>распространение личной информации с согласия субъекта</a:t>
          </a:r>
        </a:p>
      </dsp:txBody>
      <dsp:txXfrm>
        <a:off x="6246427" y="438073"/>
        <a:ext cx="2839285" cy="1703571"/>
      </dsp:txXfrm>
    </dsp:sp>
    <dsp:sp modelId="{748C6D70-44B0-40A7-90C8-2FB1479D7A58}">
      <dsp:nvSpPr>
        <dsp:cNvPr id="0" name=""/>
        <dsp:cNvSpPr/>
      </dsp:nvSpPr>
      <dsp:spPr>
        <a:xfrm>
          <a:off x="1561606" y="2425573"/>
          <a:ext cx="2839285" cy="1703571"/>
        </a:xfrm>
        <a:prstGeom prst="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2000" b="1" kern="1200" dirty="0">
              <a:solidFill>
                <a:schemeClr val="tx1"/>
              </a:solidFill>
            </a:rPr>
            <a:t>обработка персональных данных, состоящих только из имени, отчества, фамилии</a:t>
          </a:r>
        </a:p>
      </dsp:txBody>
      <dsp:txXfrm>
        <a:off x="1561606" y="2425573"/>
        <a:ext cx="2839285" cy="1703571"/>
      </dsp:txXfrm>
    </dsp:sp>
    <dsp:sp modelId="{C4DCD85E-3ABB-42AC-91DB-8B1CD3C13AF7}">
      <dsp:nvSpPr>
        <dsp:cNvPr id="0" name=""/>
        <dsp:cNvSpPr/>
      </dsp:nvSpPr>
      <dsp:spPr>
        <a:xfrm>
          <a:off x="4684820" y="2425573"/>
          <a:ext cx="2839285" cy="1703571"/>
        </a:xfrm>
        <a:prstGeom prst="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2000" b="1" kern="1200" dirty="0">
              <a:solidFill>
                <a:schemeClr val="tx1"/>
              </a:solidFill>
            </a:rPr>
            <a:t>оформление разового пропуска для прохождения на территорию оператора персональных данных </a:t>
          </a:r>
        </a:p>
      </dsp:txBody>
      <dsp:txXfrm>
        <a:off x="4684820" y="2425573"/>
        <a:ext cx="2839285" cy="17035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800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A9318-D850-48EE-A51B-299CE7BD21AF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800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7E230F-7FF5-435A-82F0-1B35ED4D3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863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75B21-5E6D-4F6B-95EF-49BCC3B7DCA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493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75B21-5E6D-4F6B-95EF-49BCC3B7DCA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871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75B21-5E6D-4F6B-95EF-49BCC3B7DCA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27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75B21-5E6D-4F6B-95EF-49BCC3B7DCA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5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5763" y="850900"/>
            <a:ext cx="4075112" cy="22923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7E230F-7FF5-435A-82F0-1B35ED4D380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0133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75B21-5E6D-4F6B-95EF-49BCC3B7DCA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05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45472A-2386-AA23-4D02-2C7CAD885A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2AA5813-505B-3F80-4358-227B011D3D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A60C01-3F32-4419-C2B4-D527545C0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15174-ACE8-4744-980D-0E3EFD84ABAD}" type="datetime1">
              <a:rPr lang="ru-RU" smtClean="0"/>
              <a:t>28.06.2023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BD287C-48B2-5D7D-5057-7663CD735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28A867-8663-C398-34B4-AC8316905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C8744-F220-4A66-BD80-818B73176C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4381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A996E7-2B2C-7303-CF75-6A5CECA3F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2D04F43-BFF7-921E-0576-84005FEC22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30DE08-C249-34A9-D3E2-2FDE211B7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44A84-A154-43F0-9B28-28484108A736}" type="datetime1">
              <a:rPr lang="ru-RU" smtClean="0"/>
              <a:t>28.06.2023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E844B5-FEB0-BCA0-3B83-D8967FA3F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86757A-6A47-CC45-DBCC-40E0D1F1F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C8744-F220-4A66-BD80-818B73176C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5696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DA90508-B351-270A-0E17-2CBCA4F546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F69CB7A-2F6F-8E54-D4D3-7562C0AD54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3A89AC-10A8-DD92-2AAD-3F7A3A74C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728F8-2B60-4E31-ADE0-BE6EC686985D}" type="datetime1">
              <a:rPr lang="ru-RU" smtClean="0"/>
              <a:t>28.06.2023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02CF40-101E-10DC-3A07-CFFC404D2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CDFAEB-AEC0-C288-7EFE-0FF4BE72E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C8744-F220-4A66-BD80-818B73176C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2262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2E221-79A4-426A-AFA0-7843D5FFE3B8}" type="datetime1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2EB2D-D7DD-44E9-B8AD-3B4498466E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387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F833B-F5BF-4D9C-A060-D5038E2C8CE7}" type="datetime1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2EB2D-D7DD-44E9-B8AD-3B4498466E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602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4FC5-3FDF-4891-97ED-2DF94312095C}" type="datetime1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2EB2D-D7DD-44E9-B8AD-3B4498466E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290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D51A7-C44D-4619-BF3B-AFDECB3F9FC5}" type="datetime1">
              <a:rPr lang="ru-RU" smtClean="0"/>
              <a:t>28.06.2023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2EB2D-D7DD-44E9-B8AD-3B4498466E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576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D5658-A557-4B37-845B-67DE126499FB}" type="datetime1">
              <a:rPr lang="ru-RU" smtClean="0"/>
              <a:t>28.06.2023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2EB2D-D7DD-44E9-B8AD-3B4498466E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405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5407-82B2-423D-9A46-A28EF3296CB0}" type="datetime1">
              <a:rPr lang="ru-RU" smtClean="0"/>
              <a:t>28.06.2023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2EB2D-D7DD-44E9-B8AD-3B4498466E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794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E166-9535-42CB-B24C-943466139FBC}" type="datetime1">
              <a:rPr lang="ru-RU" smtClean="0"/>
              <a:t>28.06.2023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2EB2D-D7DD-44E9-B8AD-3B4498466E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0678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107A-3940-4395-8A70-675A9053AACB}" type="datetime1">
              <a:rPr lang="ru-RU" smtClean="0"/>
              <a:t>28.06.2023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2EB2D-D7DD-44E9-B8AD-3B4498466E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185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30558E-BE37-366D-C410-96C7072DA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198A6D-9B63-50C2-2CE5-A50083503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F8390B-7CF1-FEC0-B8A2-466ADD03D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D524-4D36-487C-84D7-C1DB3FDA13B3}" type="datetime1">
              <a:rPr lang="ru-RU" smtClean="0"/>
              <a:t>28.06.2023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614EEA-3317-0835-197F-E932BAFB6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3E2407-3730-70BA-EEE8-DF44BA952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C8744-F220-4A66-BD80-818B73176C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40800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CB228-460F-498E-A244-C757AA6A83E5}" type="datetime1">
              <a:rPr lang="ru-RU" smtClean="0"/>
              <a:t>28.06.2023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2EB2D-D7DD-44E9-B8AD-3B4498466E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2822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4000-7A83-4ED4-A4FB-25F424357885}" type="datetime1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2EB2D-D7DD-44E9-B8AD-3B4498466E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5232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E010-7636-43CA-AE6D-21C513BA2E00}" type="datetime1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2EB2D-D7DD-44E9-B8AD-3B4498466E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182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DF5171-4584-ABAD-7537-8451AE2FF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BB7BEB-1A44-5978-C68B-130FD763A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EC6016-F311-31A9-111F-CB23DD352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8D64-DFD5-440C-B24B-A4D2476474D9}" type="datetime1">
              <a:rPr lang="ru-RU" smtClean="0"/>
              <a:t>28.06.2023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C0D397-368B-AAE7-C3A9-B8FEDFBEC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C9EA61-2811-3DC8-5706-233574F77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C8744-F220-4A66-BD80-818B73176C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342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B97E80-B35F-4C35-8701-C28D6D093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4307ED-2313-C536-8957-9F20B32B3C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C6A134-D27D-BDA1-1540-CEEB0F9F5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C2374B-8AFE-193A-AC5F-790F4823A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52746-5E19-412F-988C-4C1232AB0FF5}" type="datetime1">
              <a:rPr lang="ru-RU" smtClean="0"/>
              <a:t>28.06.2023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46E97E-B98E-1A1D-A094-DC229D27C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D1FCDA5-D2EE-E0EA-B048-CB2D19ED5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C8744-F220-4A66-BD80-818B73176C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5034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48F39-7223-AE95-5597-CF125ABF1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89CD573-7C82-2422-08BE-EFDDED443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DB7760F-9363-A9B2-120A-E7BA5681BD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5F8B379-4EC4-53A8-75E9-88BD118560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F9C80D9-EBA8-4B69-7C8C-FBBB044481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0BA0A9D-3AB9-5525-9AFB-2BF9DD7D0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AA30-5601-415D-8250-B55A3874078D}" type="datetime1">
              <a:rPr lang="ru-RU" smtClean="0"/>
              <a:t>28.06.2023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5704369-1419-8157-66AE-2FB658B38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B4BDDD2-171A-EDDE-B49C-125EEC9B8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C8744-F220-4A66-BD80-818B73176C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4539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270C3-6515-68F4-7809-11296F2AE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3FCFE16-2181-3682-62B3-825F65F18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18DE9-B9D9-4F4A-A1AF-1D0CE53D492D}" type="datetime1">
              <a:rPr lang="ru-RU" smtClean="0"/>
              <a:t>28.06.2023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3DCB979-8084-DA59-9845-D7BD97EC2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843620B-BC77-B2B4-3E6B-6983999D6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C8744-F220-4A66-BD80-818B73176C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7319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DE45AD2-8473-35D9-8745-673C99163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B7B1C-6356-482B-8DA6-FB8D9EE4814C}" type="datetime1">
              <a:rPr lang="ru-RU" smtClean="0"/>
              <a:t>28.06.2023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196C178-8091-8077-2C44-E2C92FDC9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6DB0251-69DA-1E23-849D-AE3AF1BFF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C8744-F220-4A66-BD80-818B73176C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5705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90C659-6619-1F03-509F-33E0E3F2D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3763D-8779-D4E7-EFAD-8C3C546B6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183E96D-8C61-B9FE-2D8B-D2571B5BD1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8DF1CC5-C465-DD42-4111-41233FB98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6373-9C77-4824-A1FA-0155B7A5B395}" type="datetime1">
              <a:rPr lang="ru-RU" smtClean="0"/>
              <a:t>28.06.2023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76C09F-2382-D8BA-C2B1-4F084123A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CACA0A-214D-E54C-B8E1-1F812464C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C8744-F220-4A66-BD80-818B73176C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5648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0C3401-CC30-1AC0-EC73-B8F67C8B6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C1FAD86-66CD-4A7A-0581-DEE18899C7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8F2192-6BF1-1DB6-A407-44479FAAEE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01243D4-2B04-292F-7495-B821C2A08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2FBF-D3B0-4CF7-80DC-7819A43CC26A}" type="datetime1">
              <a:rPr lang="ru-RU" smtClean="0"/>
              <a:t>28.06.2023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6F76DA-8E29-FDE0-6F50-B5D7F468C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38C215-266B-D1DB-AA45-F4D275406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C8744-F220-4A66-BD80-818B73176C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8410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C57666-646D-6A03-36C3-A633A2B3A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610D27-3DB2-03F3-19F7-506D61D0B3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B791CF-3915-52AC-6209-CAE862C45C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C4D60-4FD6-482C-8ED9-2BEFA6CF6E9A}" type="datetime1">
              <a:rPr lang="ru-RU" smtClean="0"/>
              <a:t>28.06.2023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038EFD-3276-59BC-351B-8B072167EB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73C50F-C265-DA8C-8EDA-D4B5C2F514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C8744-F220-4A66-BD80-818B73176C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5725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DCEB6-D46F-41CE-85CA-19DF83AD6730}" type="datetime1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2EB2D-D7DD-44E9-B8AD-3B4498466E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596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66A791E-0066-026A-E093-3696B497259E}"/>
              </a:ext>
            </a:extLst>
          </p:cNvPr>
          <p:cNvSpPr txBox="1"/>
          <p:nvPr/>
        </p:nvSpPr>
        <p:spPr>
          <a:xfrm>
            <a:off x="544134" y="1708684"/>
            <a:ext cx="10242958" cy="255454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 latinLnBrk="0"/>
            <a:r>
              <a:rPr lang="ru-RU" sz="4000" b="1" i="0" u="none" strike="noStrike" dirty="0">
                <a:solidFill>
                  <a:srgbClr val="90222D"/>
                </a:solidFill>
                <a:effectLst/>
              </a:rPr>
              <a:t>Взаимодействие компаний с Роскомнадзором и </a:t>
            </a:r>
            <a:r>
              <a:rPr lang="ru-RU" sz="4000" b="1" i="0" u="none" strike="noStrike" dirty="0" err="1">
                <a:solidFill>
                  <a:srgbClr val="90222D"/>
                </a:solidFill>
                <a:effectLst/>
              </a:rPr>
              <a:t>ГосСОПКА</a:t>
            </a:r>
            <a:r>
              <a:rPr lang="ru-RU" sz="4000" b="1" i="0" u="none" strike="noStrike" dirty="0">
                <a:solidFill>
                  <a:srgbClr val="90222D"/>
                </a:solidFill>
                <a:effectLst/>
              </a:rPr>
              <a:t>: </a:t>
            </a:r>
          </a:p>
          <a:p>
            <a:pPr fontAlgn="base" latinLnBrk="0"/>
            <a:r>
              <a:rPr lang="ru-RU" sz="4000" b="1" i="0" u="none" strike="noStrike" dirty="0">
                <a:solidFill>
                  <a:srgbClr val="90222D"/>
                </a:solidFill>
                <a:effectLst/>
              </a:rPr>
              <a:t>когда, о чем и кто должен уведомлять контрольно-надзорные органы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8BFFD8-0B09-8DB3-228B-B64E95DC09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094" y="240336"/>
            <a:ext cx="3301985" cy="11485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11A293-E57E-2F8D-EAC0-23D0FF0EC829}"/>
              </a:ext>
            </a:extLst>
          </p:cNvPr>
          <p:cNvSpPr txBox="1"/>
          <p:nvPr/>
        </p:nvSpPr>
        <p:spPr>
          <a:xfrm>
            <a:off x="544134" y="4910821"/>
            <a:ext cx="7526170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ctr"/>
            <a:r>
              <a:rPr lang="ru-RU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Круглый стол «Скрытые угрозы 2022−2023. </a:t>
            </a:r>
          </a:p>
          <a:p>
            <a:pPr algn="l" fontAlgn="ctr"/>
            <a:r>
              <a:rPr lang="ru-RU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Утечка данных и многомиллионные штрафы»</a:t>
            </a:r>
            <a:br>
              <a:rPr lang="ru-RU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Х Международный Сибирский транспортный форум</a:t>
            </a:r>
          </a:p>
          <a:p>
            <a:pPr algn="l" fontAlgn="ctr"/>
            <a:r>
              <a:rPr lang="ru-RU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МВК «НОВОСИБИРСК ЭКСПОЦЕНТР»</a:t>
            </a:r>
          </a:p>
          <a:p>
            <a:pPr defTabSz="1219170" fontAlgn="ctr"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 июня 2023г.</a:t>
            </a:r>
          </a:p>
        </p:txBody>
      </p:sp>
    </p:spTree>
    <p:extLst>
      <p:ext uri="{BB962C8B-B14F-4D97-AF65-F5344CB8AC3E}">
        <p14:creationId xmlns:p14="http://schemas.microsoft.com/office/powerpoint/2010/main" val="1718699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9AC49E-78CE-BB84-AE1C-F165486480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248962"/>
            <a:ext cx="2743200" cy="9541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66A791E-0066-026A-E093-3696B497259E}"/>
              </a:ext>
            </a:extLst>
          </p:cNvPr>
          <p:cNvSpPr txBox="1"/>
          <p:nvPr/>
        </p:nvSpPr>
        <p:spPr>
          <a:xfrm>
            <a:off x="392661" y="248962"/>
            <a:ext cx="875133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 latinLnBrk="0"/>
            <a:r>
              <a:rPr lang="ru-RU" sz="3500" b="1" i="0" u="none" strike="noStrike" dirty="0">
                <a:solidFill>
                  <a:srgbClr val="90222D"/>
                </a:solidFill>
                <a:effectLst/>
              </a:rPr>
              <a:t>С 1 сентября 2022 года обработка персональных данных операторами без уведомления Роскомнадзора допускается при условии, что: 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572C143A-6762-11E1-B8EF-6B1FDA6F3D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1136683"/>
              </p:ext>
            </p:extLst>
          </p:nvPr>
        </p:nvGraphicFramePr>
        <p:xfrm>
          <a:off x="4504888" y="2256638"/>
          <a:ext cx="7022516" cy="4352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F4CCAB-E21F-797C-7B73-1A5B56C727A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50769" y1="76250" x2="50769" y2="76250"/>
                        <a14:foregroundMark x1="52154" y1="51000" x2="52154" y2="51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86611" y="2503369"/>
            <a:ext cx="6270771" cy="385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30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359BF72-2CB9-523B-4015-051BF78268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586" y="295762"/>
            <a:ext cx="2743200" cy="9541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99C2F4-58CF-B22D-781D-543A828E3E95}"/>
              </a:ext>
            </a:extLst>
          </p:cNvPr>
          <p:cNvSpPr txBox="1"/>
          <p:nvPr/>
        </p:nvSpPr>
        <p:spPr>
          <a:xfrm>
            <a:off x="579120" y="295762"/>
            <a:ext cx="84734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rgbClr val="90222D"/>
                </a:solidFill>
              </a:rPr>
              <a:t>Важно! Если вы уже подавали уведомление об обработке персональных данных, когда действовали перечисленные исключения, необходимо добавить в него новые основания.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11B7B48D-C6C3-6572-9349-C0903271A1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0778236"/>
              </p:ext>
            </p:extLst>
          </p:nvPr>
        </p:nvGraphicFramePr>
        <p:xfrm>
          <a:off x="579120" y="2167548"/>
          <a:ext cx="9085713" cy="4567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42242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51D2473-AB39-79CA-5F0D-A9E2A9458B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945" y="105753"/>
            <a:ext cx="2743200" cy="9541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82F90E-3C13-539C-2547-9D6B2A6AECE0}"/>
              </a:ext>
            </a:extLst>
          </p:cNvPr>
          <p:cNvSpPr txBox="1"/>
          <p:nvPr/>
        </p:nvSpPr>
        <p:spPr>
          <a:xfrm>
            <a:off x="685569" y="1326673"/>
            <a:ext cx="411425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 latinLnBrk="0"/>
            <a:r>
              <a:rPr lang="ru-RU" sz="4000" b="1" i="0" u="none" strike="noStrike" dirty="0">
                <a:solidFill>
                  <a:srgbClr val="90222D"/>
                </a:solidFill>
                <a:effectLst/>
              </a:rPr>
              <a:t>Как направить уведомление в Роскомнадзор?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794A57-B20F-48B2-BC7B-E51ECB1623F2}"/>
              </a:ext>
            </a:extLst>
          </p:cNvPr>
          <p:cNvSpPr txBox="1"/>
          <p:nvPr/>
        </p:nvSpPr>
        <p:spPr>
          <a:xfrm>
            <a:off x="6482024" y="4486418"/>
            <a:ext cx="5313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/>
              <a:t>Сформировать уведомление и направить в электронном виде с использованием средств аутентификации ЕСИА (Госуслуги)</a:t>
            </a:r>
          </a:p>
        </p:txBody>
      </p:sp>
      <p:pic>
        <p:nvPicPr>
          <p:cNvPr id="6" name="Рисунок 5" descr="Открытый конверт контур">
            <a:extLst>
              <a:ext uri="{FF2B5EF4-FFF2-40B4-BE49-F238E27FC236}">
                <a16:creationId xmlns:a16="http://schemas.microsoft.com/office/drawing/2014/main" id="{5CD6BAD7-77C4-7C1B-6DED-DDAFC6EF62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84500" y="1476704"/>
            <a:ext cx="914400" cy="914400"/>
          </a:xfrm>
          <a:prstGeom prst="rect">
            <a:avLst/>
          </a:prstGeom>
        </p:spPr>
      </p:pic>
      <p:pic>
        <p:nvPicPr>
          <p:cNvPr id="8" name="Рисунок 7" descr="Интернет контур">
            <a:extLst>
              <a:ext uri="{FF2B5EF4-FFF2-40B4-BE49-F238E27FC236}">
                <a16:creationId xmlns:a16="http://schemas.microsoft.com/office/drawing/2014/main" id="{A4E771EB-8798-FA01-A0DC-EB6ACC5B15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84500" y="2908926"/>
            <a:ext cx="914400" cy="914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97FCF07-A7B6-D5D4-5765-80C486F12CC6}"/>
              </a:ext>
            </a:extLst>
          </p:cNvPr>
          <p:cNvSpPr txBox="1"/>
          <p:nvPr/>
        </p:nvSpPr>
        <p:spPr>
          <a:xfrm>
            <a:off x="6435781" y="1579961"/>
            <a:ext cx="5313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/>
              <a:t>Сформировать уведомление и направить в бумажном виде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D46C36-7149-FEF2-926B-F160EDBDB39A}"/>
              </a:ext>
            </a:extLst>
          </p:cNvPr>
          <p:cNvSpPr txBox="1"/>
          <p:nvPr/>
        </p:nvSpPr>
        <p:spPr>
          <a:xfrm>
            <a:off x="6425621" y="2908926"/>
            <a:ext cx="53136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/>
              <a:t>Сформировать уведомление и направить в электронном виде с использованием усиленной квалифицированной электронной подписи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1C1C7EB-47CE-EBF8-6C83-A5ACA7F8B18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0" t="53823" r="40757" b="11927"/>
          <a:stretch/>
        </p:blipFill>
        <p:spPr>
          <a:xfrm>
            <a:off x="1724001" y="3470188"/>
            <a:ext cx="2037393" cy="203246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E15AA2-5361-147D-930F-06B92D514CF7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90222D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084500" y="4444640"/>
            <a:ext cx="1006885" cy="100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690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1379048-93E9-C23F-C990-1E1F24E5F8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449" y="201111"/>
            <a:ext cx="2743200" cy="9541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EECC60-9E47-BE13-C750-CF47CD0FDADD}"/>
              </a:ext>
            </a:extLst>
          </p:cNvPr>
          <p:cNvSpPr txBox="1"/>
          <p:nvPr/>
        </p:nvSpPr>
        <p:spPr>
          <a:xfrm>
            <a:off x="1015076" y="296844"/>
            <a:ext cx="68173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dirty="0">
                <a:solidFill>
                  <a:srgbClr val="90222D"/>
                </a:solidFill>
              </a:rPr>
              <a:t>Основные сроки уведомления Роскомнадзора: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72B3BD-0FA7-9EA4-E6F1-F5586C56B45B}"/>
              </a:ext>
            </a:extLst>
          </p:cNvPr>
          <p:cNvSpPr txBox="1"/>
          <p:nvPr/>
        </p:nvSpPr>
        <p:spPr>
          <a:xfrm>
            <a:off x="1015076" y="2207075"/>
            <a:ext cx="818237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2200" b="1" dirty="0"/>
              <a:t>Уведомлять Роскомнадзор нужно именно о намерении обработать персональные данные, а не об уже свершившемся факте.</a:t>
            </a:r>
          </a:p>
          <a:p>
            <a:pPr marL="342900" indent="-342900" algn="just">
              <a:buFont typeface="+mj-lt"/>
              <a:buAutoNum type="arabicPeriod"/>
            </a:pPr>
            <a:endParaRPr lang="ru-RU" sz="2200" b="1" dirty="0"/>
          </a:p>
          <a:p>
            <a:pPr marL="342900" indent="-342900" algn="just">
              <a:buFont typeface="+mj-lt"/>
              <a:buAutoNum type="arabicPeriod"/>
            </a:pPr>
            <a:r>
              <a:rPr lang="ru-RU" sz="2200" b="1" dirty="0"/>
              <a:t>Изменения поданных ранее сведений – не позднее 15-го числа месяца, следующего за месяцем появления изменений.</a:t>
            </a:r>
          </a:p>
          <a:p>
            <a:pPr marL="342900" indent="-342900" algn="just">
              <a:buFont typeface="+mj-lt"/>
              <a:buAutoNum type="arabicPeriod"/>
            </a:pPr>
            <a:endParaRPr lang="ru-RU" sz="2200" b="1" dirty="0"/>
          </a:p>
          <a:p>
            <a:pPr marL="342900" indent="-342900" algn="just">
              <a:buFont typeface="+mj-lt"/>
              <a:buAutoNum type="arabicPeriod"/>
            </a:pPr>
            <a:r>
              <a:rPr lang="ru-RU" sz="2200" b="1" dirty="0"/>
              <a:t>Прекращение обработки персональных данных – 10 рабочих дней с даты прекращения обработки персональных данных.</a:t>
            </a:r>
          </a:p>
        </p:txBody>
      </p:sp>
    </p:spTree>
    <p:extLst>
      <p:ext uri="{BB962C8B-B14F-4D97-AF65-F5344CB8AC3E}">
        <p14:creationId xmlns:p14="http://schemas.microsoft.com/office/powerpoint/2010/main" val="1115529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3745FBE-6FD4-83A3-341B-CE6854C780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011" y="199149"/>
            <a:ext cx="2002626" cy="6965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71F197-B1C5-141A-651C-204B0EBEE7C3}"/>
              </a:ext>
            </a:extLst>
          </p:cNvPr>
          <p:cNvSpPr txBox="1"/>
          <p:nvPr/>
        </p:nvSpPr>
        <p:spPr>
          <a:xfrm>
            <a:off x="346363" y="199149"/>
            <a:ext cx="84632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dirty="0">
                <a:solidFill>
                  <a:srgbClr val="90222D"/>
                </a:solidFill>
              </a:rPr>
              <a:t>Взаимодействие операторов персональных данных с </a:t>
            </a:r>
            <a:r>
              <a:rPr lang="ru-RU" sz="3500" b="1" dirty="0" err="1">
                <a:solidFill>
                  <a:srgbClr val="90222D"/>
                </a:solidFill>
              </a:rPr>
              <a:t>ГосСОПКА</a:t>
            </a:r>
            <a:r>
              <a:rPr lang="ru-RU" sz="3500" b="1" dirty="0">
                <a:solidFill>
                  <a:srgbClr val="90222D"/>
                </a:solidFill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245D45-6B91-390D-BAB3-8B5BAF98E45F}"/>
              </a:ext>
            </a:extLst>
          </p:cNvPr>
          <p:cNvSpPr txBox="1"/>
          <p:nvPr/>
        </p:nvSpPr>
        <p:spPr>
          <a:xfrm>
            <a:off x="357989" y="1503499"/>
            <a:ext cx="44993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/>
              <a:t>Вариант 1. </a:t>
            </a:r>
          </a:p>
          <a:p>
            <a:pPr algn="just"/>
            <a:r>
              <a:rPr lang="ru-RU" sz="2000" b="1" dirty="0"/>
              <a:t>Вы — субъект КИИ. Вы подключились к </a:t>
            </a:r>
            <a:r>
              <a:rPr lang="ru-RU" sz="2000" b="1" dirty="0" err="1"/>
              <a:t>ГосСОПКА</a:t>
            </a:r>
            <a:r>
              <a:rPr lang="ru-RU" sz="2000" b="1" dirty="0"/>
              <a:t> и подписали соглашение о сотрудничестве с НКЦКИ.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786C5F-67EF-D3E1-D862-8D3589C52239}"/>
              </a:ext>
            </a:extLst>
          </p:cNvPr>
          <p:cNvSpPr txBox="1"/>
          <p:nvPr/>
        </p:nvSpPr>
        <p:spPr>
          <a:xfrm>
            <a:off x="7175611" y="1507959"/>
            <a:ext cx="45174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Вариант 2. </a:t>
            </a:r>
          </a:p>
          <a:p>
            <a:r>
              <a:rPr lang="ru-RU" sz="2000" b="1" dirty="0"/>
              <a:t>У вас не организовано взаимодействие с НКЦКИ, и вы не подключены к </a:t>
            </a:r>
            <a:r>
              <a:rPr lang="ru-RU" sz="2000" b="1" dirty="0" err="1"/>
              <a:t>ГосСОПКА</a:t>
            </a:r>
            <a:r>
              <a:rPr lang="ru-RU" sz="2000" b="1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52FAF8-4FD2-66B4-AB92-D54782D0C855}"/>
              </a:ext>
            </a:extLst>
          </p:cNvPr>
          <p:cNvSpPr txBox="1"/>
          <p:nvPr/>
        </p:nvSpPr>
        <p:spPr>
          <a:xfrm>
            <a:off x="357989" y="3093780"/>
            <a:ext cx="4135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Информация передается способом и в формате, определенным в соглашении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FE0538-B37D-3129-EA60-E968E4CDF614}"/>
              </a:ext>
            </a:extLst>
          </p:cNvPr>
          <p:cNvSpPr txBox="1"/>
          <p:nvPr/>
        </p:nvSpPr>
        <p:spPr>
          <a:xfrm>
            <a:off x="7175611" y="3212349"/>
            <a:ext cx="4135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Информация передается через форму на сайте Роскомнадзора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8CADFA-65DA-12AA-CBD6-0B1E1371EB29}"/>
              </a:ext>
            </a:extLst>
          </p:cNvPr>
          <p:cNvSpPr txBox="1"/>
          <p:nvPr/>
        </p:nvSpPr>
        <p:spPr>
          <a:xfrm>
            <a:off x="5141842" y="3093781"/>
            <a:ext cx="1749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90222D"/>
                </a:solidFill>
              </a:rPr>
              <a:t>24 часа с момента обнаружения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9C80B5-F21C-22A2-9CD2-E7D3A3BB21D8}"/>
              </a:ext>
            </a:extLst>
          </p:cNvPr>
          <p:cNvSpPr txBox="1"/>
          <p:nvPr/>
        </p:nvSpPr>
        <p:spPr>
          <a:xfrm>
            <a:off x="7175611" y="4314597"/>
            <a:ext cx="45039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Уведомить о результатах внутреннего расследования через форму на сайте Роскомнадзора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D33DAB-6A60-AA0D-991C-1F9D4A0D425D}"/>
              </a:ext>
            </a:extLst>
          </p:cNvPr>
          <p:cNvSpPr txBox="1"/>
          <p:nvPr/>
        </p:nvSpPr>
        <p:spPr>
          <a:xfrm>
            <a:off x="5141842" y="4314598"/>
            <a:ext cx="1749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90222D"/>
                </a:solidFill>
              </a:rPr>
              <a:t>72 часа с момента обнаружения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583772-1D83-2682-6E79-C190C91CED67}"/>
              </a:ext>
            </a:extLst>
          </p:cNvPr>
          <p:cNvSpPr txBox="1"/>
          <p:nvPr/>
        </p:nvSpPr>
        <p:spPr>
          <a:xfrm>
            <a:off x="346363" y="5724622"/>
            <a:ext cx="11321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90222D"/>
                </a:solidFill>
              </a:rPr>
              <a:t>Можно обратиться в НКЦКИ для оказания содействия в реагировании на выявленный компьютерный инцидент</a:t>
            </a:r>
          </a:p>
        </p:txBody>
      </p:sp>
    </p:spTree>
    <p:extLst>
      <p:ext uri="{BB962C8B-B14F-4D97-AF65-F5344CB8AC3E}">
        <p14:creationId xmlns:p14="http://schemas.microsoft.com/office/powerpoint/2010/main" val="1784046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66A791E-0066-026A-E093-3696B497259E}"/>
              </a:ext>
            </a:extLst>
          </p:cNvPr>
          <p:cNvSpPr txBox="1"/>
          <p:nvPr/>
        </p:nvSpPr>
        <p:spPr>
          <a:xfrm>
            <a:off x="5618607" y="1716429"/>
            <a:ext cx="4327650" cy="1184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ru-RU" sz="2800" b="1" dirty="0"/>
              <a:t>+7-913-</a:t>
            </a:r>
            <a:r>
              <a:rPr lang="en-US" sz="2800" b="1" dirty="0"/>
              <a:t>298</a:t>
            </a:r>
            <a:r>
              <a:rPr lang="ru-RU" sz="2800" b="1" dirty="0"/>
              <a:t>-</a:t>
            </a:r>
            <a:r>
              <a:rPr lang="en-US" sz="2800" b="1" dirty="0"/>
              <a:t>96</a:t>
            </a:r>
            <a:r>
              <a:rPr lang="ru-RU" sz="2800" b="1" dirty="0"/>
              <a:t>-</a:t>
            </a:r>
            <a:r>
              <a:rPr lang="en-US" sz="2800" b="1" dirty="0"/>
              <a:t>53</a:t>
            </a:r>
            <a:endParaRPr lang="ru-RU" sz="2800" b="1" dirty="0"/>
          </a:p>
          <a:p>
            <a:pPr fontAlgn="base"/>
            <a:endParaRPr lang="ru-RU" sz="1500" b="1" i="0" u="none" strike="noStrike" dirty="0">
              <a:effectLst/>
            </a:endParaRPr>
          </a:p>
          <a:p>
            <a:pPr fontAlgn="base"/>
            <a:r>
              <a:rPr lang="en-US" sz="2800" b="1" i="0" u="none" strike="noStrike" dirty="0">
                <a:effectLst/>
              </a:rPr>
              <a:t>e.anufrieva@lexprof.ru</a:t>
            </a:r>
            <a:endParaRPr lang="ru-RU" sz="2800" b="1" i="0" u="none" strike="noStrike" dirty="0">
              <a:effectLst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4DB46FE-C851-F086-5618-95E155FFD3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500" t="48007" r="38073" b="8461"/>
          <a:stretch/>
        </p:blipFill>
        <p:spPr>
          <a:xfrm>
            <a:off x="5618607" y="3085511"/>
            <a:ext cx="2540476" cy="254673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23E33AD-09CC-DE1F-055F-1CEBDB843F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094" y="240336"/>
            <a:ext cx="3301985" cy="11485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54D1277-7D70-6F1A-94A7-27E4F08E2CAE}"/>
              </a:ext>
            </a:extLst>
          </p:cNvPr>
          <p:cNvSpPr txBox="1"/>
          <p:nvPr/>
        </p:nvSpPr>
        <p:spPr>
          <a:xfrm>
            <a:off x="996100" y="5753340"/>
            <a:ext cx="3292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/>
              <a:t>АНУФРИЕВА Екатерина </a:t>
            </a:r>
          </a:p>
          <a:p>
            <a:pPr algn="ctr"/>
            <a:r>
              <a:rPr lang="ru-RU" sz="1600" dirty="0"/>
              <a:t>Помощник юриста ЮК «</a:t>
            </a:r>
            <a:r>
              <a:rPr lang="ru-RU" sz="1600" dirty="0" err="1"/>
              <a:t>ЛексПроф</a:t>
            </a:r>
            <a:r>
              <a:rPr lang="ru-RU" sz="1600" dirty="0"/>
              <a:t>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96955A-3C30-6AEF-3F4E-8601E21124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2589" y="781494"/>
            <a:ext cx="3235823" cy="485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0726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16261</TotalTime>
  <Words>394</Words>
  <Application>Microsoft Office PowerPoint</Application>
  <PresentationFormat>Широкоэкранный</PresentationFormat>
  <Paragraphs>48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LexProf (логотип)</dc:title>
  <dc:creator>user7</dc:creator>
  <cp:lastModifiedBy>e.anufrieva</cp:lastModifiedBy>
  <cp:revision>267</cp:revision>
  <cp:lastPrinted>2023-04-19T12:43:56Z</cp:lastPrinted>
  <dcterms:created xsi:type="dcterms:W3CDTF">2017-10-21T05:43:57Z</dcterms:created>
  <dcterms:modified xsi:type="dcterms:W3CDTF">2023-06-29T02:52:49Z</dcterms:modified>
</cp:coreProperties>
</file>