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9"/>
  </p:notesMasterIdLst>
  <p:sldIdLst>
    <p:sldId id="269" r:id="rId2"/>
    <p:sldId id="328" r:id="rId3"/>
    <p:sldId id="330" r:id="rId4"/>
    <p:sldId id="329" r:id="rId5"/>
    <p:sldId id="331" r:id="rId6"/>
    <p:sldId id="332" r:id="rId7"/>
    <p:sldId id="272" r:id="rId8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821B"/>
    <a:srgbClr val="EF7F1A"/>
    <a:srgbClr val="767171"/>
    <a:srgbClr val="D9DADA"/>
    <a:srgbClr val="969696"/>
    <a:srgbClr val="216FA5"/>
    <a:srgbClr val="7272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94503" autoAdjust="0"/>
  </p:normalViewPr>
  <p:slideViewPr>
    <p:cSldViewPr snapToGrid="0">
      <p:cViewPr varScale="1">
        <p:scale>
          <a:sx n="82" d="100"/>
          <a:sy n="82" d="100"/>
        </p:scale>
        <p:origin x="4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731F9-3F66-4722-911D-9A43E14D1361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E2F13C-236F-4818-9C57-684EB02802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767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738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954"/>
            </a:lvl1pPr>
            <a:lvl2pPr marL="562698" indent="0" algn="ctr">
              <a:buNone/>
              <a:defRPr sz="2462"/>
            </a:lvl2pPr>
            <a:lvl3pPr marL="1125396" indent="0" algn="ctr">
              <a:buNone/>
              <a:defRPr sz="2215"/>
            </a:lvl3pPr>
            <a:lvl4pPr marL="1688095" indent="0" algn="ctr">
              <a:buNone/>
              <a:defRPr sz="1969"/>
            </a:lvl4pPr>
            <a:lvl5pPr marL="2250793" indent="0" algn="ctr">
              <a:buNone/>
              <a:defRPr sz="1969"/>
            </a:lvl5pPr>
            <a:lvl6pPr marL="2813491" indent="0" algn="ctr">
              <a:buNone/>
              <a:defRPr sz="1969"/>
            </a:lvl6pPr>
            <a:lvl7pPr marL="3376189" indent="0" algn="ctr">
              <a:buNone/>
              <a:defRPr sz="1969"/>
            </a:lvl7pPr>
            <a:lvl8pPr marL="3938887" indent="0" algn="ctr">
              <a:buNone/>
              <a:defRPr sz="1969"/>
            </a:lvl8pPr>
            <a:lvl9pPr marL="4501586" indent="0" algn="ctr">
              <a:buNone/>
              <a:defRPr sz="1969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50C0D-E28C-494A-A88E-BC74756C6E57}" type="datetime1">
              <a:rPr lang="en-US" smtClean="0"/>
              <a:t>6/28/2023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BA28D-53E1-49FD-BE1A-6E889B7BB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07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460">
        <p14:prism/>
      </p:transition>
    </mc:Choice>
    <mc:Fallback xmlns="">
      <p:transition spd="slow" advClick="0" advTm="346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24532-DCB5-4CF4-813E-07D3CA9AC1E5}" type="datetime1">
              <a:rPr lang="en-US" smtClean="0"/>
              <a:t>6/28/2023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BA28D-53E1-49FD-BE1A-6E889B7BB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04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460">
        <p14:prism/>
      </p:transition>
    </mc:Choice>
    <mc:Fallback xmlns="">
      <p:transition spd="slow" advClick="0" advTm="346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4F4A-36F6-4323-8C48-C630B070031B}" type="datetime1">
              <a:rPr lang="en-US" smtClean="0"/>
              <a:t>6/28/2023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BA28D-53E1-49FD-BE1A-6E889B7BB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52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460">
        <p14:prism/>
      </p:transition>
    </mc:Choice>
    <mc:Fallback xmlns="">
      <p:transition spd="slow" advClick="0" advTm="346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EB3FA51-943B-4086-A25F-C0E65DD36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1001" y="279008"/>
            <a:ext cx="6570000" cy="9938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B8B6AFF7-ABF1-4A29-84D5-00E32979F1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0826" y="1538291"/>
            <a:ext cx="6570663" cy="4321175"/>
          </a:xfrm>
        </p:spPr>
        <p:txBody>
          <a:bodyPr/>
          <a:lstStyle>
            <a:lvl1pPr marL="0" indent="0">
              <a:buNone/>
              <a:defRPr/>
            </a:lvl1pPr>
            <a:lvl2pPr marL="562765" indent="0">
              <a:buNone/>
              <a:defRPr/>
            </a:lvl2pPr>
            <a:lvl3pPr marL="1125527" indent="0">
              <a:buNone/>
              <a:defRPr/>
            </a:lvl3pPr>
            <a:lvl4pPr marL="1688292" indent="0">
              <a:buNone/>
              <a:defRPr/>
            </a:lvl4pPr>
            <a:lvl5pPr marL="2251056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06DB0F6D-303F-4E81-A3D0-5C56453C23A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6065" y="234000"/>
            <a:ext cx="2249487" cy="26096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Рисунок 8">
            <a:extLst>
              <a:ext uri="{FF2B5EF4-FFF2-40B4-BE49-F238E27FC236}">
                <a16:creationId xmlns:a16="http://schemas.microsoft.com/office/drawing/2014/main" id="{E19019EB-1908-499F-8DDD-57FCF302CF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2780" y="3113662"/>
            <a:ext cx="2249487" cy="32846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Рисунок 8">
            <a:extLst>
              <a:ext uri="{FF2B5EF4-FFF2-40B4-BE49-F238E27FC236}">
                <a16:creationId xmlns:a16="http://schemas.microsoft.com/office/drawing/2014/main" id="{42858865-2D1D-4E01-A5ED-8E9703C3F9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91803" y="549000"/>
            <a:ext cx="2249487" cy="32846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Рисунок 8">
            <a:extLst>
              <a:ext uri="{FF2B5EF4-FFF2-40B4-BE49-F238E27FC236}">
                <a16:creationId xmlns:a16="http://schemas.microsoft.com/office/drawing/2014/main" id="{E2644163-594C-4D16-97AD-5643AA6E3E0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791803" y="4095550"/>
            <a:ext cx="2249487" cy="260966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991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454E-52C2-4051-AE7C-E19BC2BD91F6}" type="datetime1">
              <a:rPr lang="en-US" smtClean="0"/>
              <a:t>6/28/2023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BA28D-53E1-49FD-BE1A-6E889B7BB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60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460">
        <p14:prism/>
      </p:transition>
    </mc:Choice>
    <mc:Fallback xmlns="">
      <p:transition spd="slow" advClick="0" advTm="346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4" y="1709741"/>
            <a:ext cx="10515600" cy="2852737"/>
          </a:xfrm>
        </p:spPr>
        <p:txBody>
          <a:bodyPr anchor="b"/>
          <a:lstStyle>
            <a:lvl1pPr>
              <a:defRPr sz="738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4" y="4589467"/>
            <a:ext cx="10515600" cy="1500187"/>
          </a:xfrm>
        </p:spPr>
        <p:txBody>
          <a:bodyPr/>
          <a:lstStyle>
            <a:lvl1pPr marL="0" indent="0">
              <a:buNone/>
              <a:defRPr sz="2954">
                <a:solidFill>
                  <a:schemeClr val="tx1"/>
                </a:solidFill>
              </a:defRPr>
            </a:lvl1pPr>
            <a:lvl2pPr marL="562698" indent="0">
              <a:buNone/>
              <a:defRPr sz="2462">
                <a:solidFill>
                  <a:schemeClr val="tx1">
                    <a:tint val="75000"/>
                  </a:schemeClr>
                </a:solidFill>
              </a:defRPr>
            </a:lvl2pPr>
            <a:lvl3pPr marL="1125396" indent="0">
              <a:buNone/>
              <a:defRPr sz="2215">
                <a:solidFill>
                  <a:schemeClr val="tx1">
                    <a:tint val="75000"/>
                  </a:schemeClr>
                </a:solidFill>
              </a:defRPr>
            </a:lvl3pPr>
            <a:lvl4pPr marL="1688095" indent="0">
              <a:buNone/>
              <a:defRPr sz="1969">
                <a:solidFill>
                  <a:schemeClr val="tx1">
                    <a:tint val="75000"/>
                  </a:schemeClr>
                </a:solidFill>
              </a:defRPr>
            </a:lvl4pPr>
            <a:lvl5pPr marL="2250793" indent="0">
              <a:buNone/>
              <a:defRPr sz="1969">
                <a:solidFill>
                  <a:schemeClr val="tx1">
                    <a:tint val="75000"/>
                  </a:schemeClr>
                </a:solidFill>
              </a:defRPr>
            </a:lvl5pPr>
            <a:lvl6pPr marL="2813491" indent="0">
              <a:buNone/>
              <a:defRPr sz="1969">
                <a:solidFill>
                  <a:schemeClr val="tx1">
                    <a:tint val="75000"/>
                  </a:schemeClr>
                </a:solidFill>
              </a:defRPr>
            </a:lvl6pPr>
            <a:lvl7pPr marL="3376189" indent="0">
              <a:buNone/>
              <a:defRPr sz="1969">
                <a:solidFill>
                  <a:schemeClr val="tx1">
                    <a:tint val="75000"/>
                  </a:schemeClr>
                </a:solidFill>
              </a:defRPr>
            </a:lvl7pPr>
            <a:lvl8pPr marL="3938887" indent="0">
              <a:buNone/>
              <a:defRPr sz="1969">
                <a:solidFill>
                  <a:schemeClr val="tx1">
                    <a:tint val="75000"/>
                  </a:schemeClr>
                </a:solidFill>
              </a:defRPr>
            </a:lvl8pPr>
            <a:lvl9pPr marL="4501586" indent="0">
              <a:buNone/>
              <a:defRPr sz="19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316F2-E7FC-4E1A-AE70-184FD642DAAA}" type="datetime1">
              <a:rPr lang="en-US" smtClean="0"/>
              <a:t>6/28/2023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BA28D-53E1-49FD-BE1A-6E889B7BB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15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460">
        <p14:prism/>
      </p:transition>
    </mc:Choice>
    <mc:Fallback xmlns="">
      <p:transition spd="slow" advClick="0" advTm="346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D24F0-6D70-44C6-8A35-48977B6BD151}" type="datetime1">
              <a:rPr lang="en-US" smtClean="0"/>
              <a:t>6/28/2023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BA28D-53E1-49FD-BE1A-6E889B7BB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20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460">
        <p14:prism/>
      </p:transition>
    </mc:Choice>
    <mc:Fallback xmlns="">
      <p:transition spd="slow" advClick="0" advTm="346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365128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1" y="1681164"/>
            <a:ext cx="5157787" cy="823912"/>
          </a:xfrm>
        </p:spPr>
        <p:txBody>
          <a:bodyPr anchor="b"/>
          <a:lstStyle>
            <a:lvl1pPr marL="0" indent="0">
              <a:buNone/>
              <a:defRPr sz="2954" b="1"/>
            </a:lvl1pPr>
            <a:lvl2pPr marL="562698" indent="0">
              <a:buNone/>
              <a:defRPr sz="2462" b="1"/>
            </a:lvl2pPr>
            <a:lvl3pPr marL="1125396" indent="0">
              <a:buNone/>
              <a:defRPr sz="2215" b="1"/>
            </a:lvl3pPr>
            <a:lvl4pPr marL="1688095" indent="0">
              <a:buNone/>
              <a:defRPr sz="1969" b="1"/>
            </a:lvl4pPr>
            <a:lvl5pPr marL="2250793" indent="0">
              <a:buNone/>
              <a:defRPr sz="1969" b="1"/>
            </a:lvl5pPr>
            <a:lvl6pPr marL="2813491" indent="0">
              <a:buNone/>
              <a:defRPr sz="1969" b="1"/>
            </a:lvl6pPr>
            <a:lvl7pPr marL="3376189" indent="0">
              <a:buNone/>
              <a:defRPr sz="1969" b="1"/>
            </a:lvl7pPr>
            <a:lvl8pPr marL="3938887" indent="0">
              <a:buNone/>
              <a:defRPr sz="1969" b="1"/>
            </a:lvl8pPr>
            <a:lvl9pPr marL="4501586" indent="0">
              <a:buNone/>
              <a:defRPr sz="196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1" y="2505076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183188" cy="823912"/>
          </a:xfrm>
        </p:spPr>
        <p:txBody>
          <a:bodyPr anchor="b"/>
          <a:lstStyle>
            <a:lvl1pPr marL="0" indent="0">
              <a:buNone/>
              <a:defRPr sz="2954" b="1"/>
            </a:lvl1pPr>
            <a:lvl2pPr marL="562698" indent="0">
              <a:buNone/>
              <a:defRPr sz="2462" b="1"/>
            </a:lvl2pPr>
            <a:lvl3pPr marL="1125396" indent="0">
              <a:buNone/>
              <a:defRPr sz="2215" b="1"/>
            </a:lvl3pPr>
            <a:lvl4pPr marL="1688095" indent="0">
              <a:buNone/>
              <a:defRPr sz="1969" b="1"/>
            </a:lvl4pPr>
            <a:lvl5pPr marL="2250793" indent="0">
              <a:buNone/>
              <a:defRPr sz="1969" b="1"/>
            </a:lvl5pPr>
            <a:lvl6pPr marL="2813491" indent="0">
              <a:buNone/>
              <a:defRPr sz="1969" b="1"/>
            </a:lvl6pPr>
            <a:lvl7pPr marL="3376189" indent="0">
              <a:buNone/>
              <a:defRPr sz="1969" b="1"/>
            </a:lvl7pPr>
            <a:lvl8pPr marL="3938887" indent="0">
              <a:buNone/>
              <a:defRPr sz="1969" b="1"/>
            </a:lvl8pPr>
            <a:lvl9pPr marL="4501586" indent="0">
              <a:buNone/>
              <a:defRPr sz="196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FB58-D31A-4B8E-B1B5-96FA185D484F}" type="datetime1">
              <a:rPr lang="en-US" smtClean="0"/>
              <a:t>6/28/2023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BA28D-53E1-49FD-BE1A-6E889B7BB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65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460">
        <p14:prism/>
      </p:transition>
    </mc:Choice>
    <mc:Fallback xmlns="">
      <p:transition spd="slow" advClick="0" advTm="346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453CB-A460-47BB-B153-D13DADD17AE5}" type="datetime1">
              <a:rPr lang="en-US" smtClean="0"/>
              <a:t>6/28/2023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BA28D-53E1-49FD-BE1A-6E889B7BB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03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460">
        <p14:prism/>
      </p:transition>
    </mc:Choice>
    <mc:Fallback xmlns="">
      <p:transition spd="slow" advClick="0" advTm="346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4928B-BEB5-417F-BE9A-C470770C21EE}" type="datetime1">
              <a:rPr lang="en-US" smtClean="0"/>
              <a:t>6/28/2023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BA28D-53E1-49FD-BE1A-6E889B7BB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89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460">
        <p14:prism/>
      </p:transition>
    </mc:Choice>
    <mc:Fallback xmlns="">
      <p:transition spd="slow" advClick="0" advTm="346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</p:spPr>
        <p:txBody>
          <a:bodyPr anchor="b"/>
          <a:lstStyle>
            <a:lvl1pPr>
              <a:defRPr sz="393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29"/>
            <a:ext cx="6172201" cy="4873625"/>
          </a:xfrm>
        </p:spPr>
        <p:txBody>
          <a:bodyPr/>
          <a:lstStyle>
            <a:lvl1pPr>
              <a:defRPr sz="3939"/>
            </a:lvl1pPr>
            <a:lvl2pPr>
              <a:defRPr sz="3446"/>
            </a:lvl2pPr>
            <a:lvl3pPr>
              <a:defRPr sz="2954"/>
            </a:lvl3pPr>
            <a:lvl4pPr>
              <a:defRPr sz="2462"/>
            </a:lvl4pPr>
            <a:lvl5pPr>
              <a:defRPr sz="2462"/>
            </a:lvl5pPr>
            <a:lvl6pPr>
              <a:defRPr sz="2462"/>
            </a:lvl6pPr>
            <a:lvl7pPr>
              <a:defRPr sz="2462"/>
            </a:lvl7pPr>
            <a:lvl8pPr>
              <a:defRPr sz="2462"/>
            </a:lvl8pPr>
            <a:lvl9pPr>
              <a:defRPr sz="246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9" cy="3811588"/>
          </a:xfrm>
        </p:spPr>
        <p:txBody>
          <a:bodyPr/>
          <a:lstStyle>
            <a:lvl1pPr marL="0" indent="0">
              <a:buNone/>
              <a:defRPr sz="1969"/>
            </a:lvl1pPr>
            <a:lvl2pPr marL="562698" indent="0">
              <a:buNone/>
              <a:defRPr sz="1723"/>
            </a:lvl2pPr>
            <a:lvl3pPr marL="1125396" indent="0">
              <a:buNone/>
              <a:defRPr sz="1477"/>
            </a:lvl3pPr>
            <a:lvl4pPr marL="1688095" indent="0">
              <a:buNone/>
              <a:defRPr sz="1231"/>
            </a:lvl4pPr>
            <a:lvl5pPr marL="2250793" indent="0">
              <a:buNone/>
              <a:defRPr sz="1231"/>
            </a:lvl5pPr>
            <a:lvl6pPr marL="2813491" indent="0">
              <a:buNone/>
              <a:defRPr sz="1231"/>
            </a:lvl6pPr>
            <a:lvl7pPr marL="3376189" indent="0">
              <a:buNone/>
              <a:defRPr sz="1231"/>
            </a:lvl7pPr>
            <a:lvl8pPr marL="3938887" indent="0">
              <a:buNone/>
              <a:defRPr sz="1231"/>
            </a:lvl8pPr>
            <a:lvl9pPr marL="4501586" indent="0">
              <a:buNone/>
              <a:defRPr sz="123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C39E-9F9D-4AF9-B5F4-6AD057431319}" type="datetime1">
              <a:rPr lang="en-US" smtClean="0"/>
              <a:t>6/28/2023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BA28D-53E1-49FD-BE1A-6E889B7BB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460">
        <p14:prism/>
      </p:transition>
    </mc:Choice>
    <mc:Fallback xmlns="">
      <p:transition spd="slow" advClick="0" advTm="346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</p:spPr>
        <p:txBody>
          <a:bodyPr anchor="b"/>
          <a:lstStyle>
            <a:lvl1pPr>
              <a:defRPr sz="393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9" y="987429"/>
            <a:ext cx="6172201" cy="4873625"/>
          </a:xfrm>
        </p:spPr>
        <p:txBody>
          <a:bodyPr anchor="t"/>
          <a:lstStyle>
            <a:lvl1pPr marL="0" indent="0">
              <a:buNone/>
              <a:defRPr sz="3939"/>
            </a:lvl1pPr>
            <a:lvl2pPr marL="562698" indent="0">
              <a:buNone/>
              <a:defRPr sz="3446"/>
            </a:lvl2pPr>
            <a:lvl3pPr marL="1125396" indent="0">
              <a:buNone/>
              <a:defRPr sz="2954"/>
            </a:lvl3pPr>
            <a:lvl4pPr marL="1688095" indent="0">
              <a:buNone/>
              <a:defRPr sz="2462"/>
            </a:lvl4pPr>
            <a:lvl5pPr marL="2250793" indent="0">
              <a:buNone/>
              <a:defRPr sz="2462"/>
            </a:lvl5pPr>
            <a:lvl6pPr marL="2813491" indent="0">
              <a:buNone/>
              <a:defRPr sz="2462"/>
            </a:lvl6pPr>
            <a:lvl7pPr marL="3376189" indent="0">
              <a:buNone/>
              <a:defRPr sz="2462"/>
            </a:lvl7pPr>
            <a:lvl8pPr marL="3938887" indent="0">
              <a:buNone/>
              <a:defRPr sz="2462"/>
            </a:lvl8pPr>
            <a:lvl9pPr marL="4501586" indent="0">
              <a:buNone/>
              <a:defRPr sz="2462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9" cy="3811588"/>
          </a:xfrm>
        </p:spPr>
        <p:txBody>
          <a:bodyPr/>
          <a:lstStyle>
            <a:lvl1pPr marL="0" indent="0">
              <a:buNone/>
              <a:defRPr sz="1969"/>
            </a:lvl1pPr>
            <a:lvl2pPr marL="562698" indent="0">
              <a:buNone/>
              <a:defRPr sz="1723"/>
            </a:lvl2pPr>
            <a:lvl3pPr marL="1125396" indent="0">
              <a:buNone/>
              <a:defRPr sz="1477"/>
            </a:lvl3pPr>
            <a:lvl4pPr marL="1688095" indent="0">
              <a:buNone/>
              <a:defRPr sz="1231"/>
            </a:lvl4pPr>
            <a:lvl5pPr marL="2250793" indent="0">
              <a:buNone/>
              <a:defRPr sz="1231"/>
            </a:lvl5pPr>
            <a:lvl6pPr marL="2813491" indent="0">
              <a:buNone/>
              <a:defRPr sz="1231"/>
            </a:lvl6pPr>
            <a:lvl7pPr marL="3376189" indent="0">
              <a:buNone/>
              <a:defRPr sz="1231"/>
            </a:lvl7pPr>
            <a:lvl8pPr marL="3938887" indent="0">
              <a:buNone/>
              <a:defRPr sz="1231"/>
            </a:lvl8pPr>
            <a:lvl9pPr marL="4501586" indent="0">
              <a:buNone/>
              <a:defRPr sz="123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B692-614B-4D9D-8189-01B0394F0E8C}" type="datetime1">
              <a:rPr lang="en-US" smtClean="0"/>
              <a:t>6/28/2023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BA28D-53E1-49FD-BE1A-6E889B7BB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17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460">
        <p14:prism/>
      </p:transition>
    </mc:Choice>
    <mc:Fallback xmlns="">
      <p:transition spd="slow" advClick="0" advTm="346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7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0A64E-0763-4AAD-A20E-696D4CFACAA5}" type="datetime1">
              <a:rPr lang="en-US" smtClean="0"/>
              <a:t>6/28/2023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7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7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BA28D-53E1-49FD-BE1A-6E889B7BB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564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mc:AlternateContent xmlns:mc="http://schemas.openxmlformats.org/markup-compatibility/2006" xmlns:p14="http://schemas.microsoft.com/office/powerpoint/2010/main">
    <mc:Choice Requires="p14">
      <p:transition spd="slow" p14:dur="1200" advClick="0" advTm="3460">
        <p14:prism/>
      </p:transition>
    </mc:Choice>
    <mc:Fallback xmlns="">
      <p:transition spd="slow" advClick="0" advTm="3460">
        <p:fade/>
      </p:transition>
    </mc:Fallback>
  </mc:AlternateContent>
  <p:hf hdr="0" ftr="0" dt="0"/>
  <p:txStyles>
    <p:titleStyle>
      <a:lvl1pPr algn="l" defTabSz="1125396" rtl="0" eaLnBrk="1" latinLnBrk="0" hangingPunct="1">
        <a:lnSpc>
          <a:spcPct val="90000"/>
        </a:lnSpc>
        <a:spcBef>
          <a:spcPct val="0"/>
        </a:spcBef>
        <a:buNone/>
        <a:defRPr sz="54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1350" indent="-281350" algn="l" defTabSz="1125396" rtl="0" eaLnBrk="1" latinLnBrk="0" hangingPunct="1">
        <a:lnSpc>
          <a:spcPct val="90000"/>
        </a:lnSpc>
        <a:spcBef>
          <a:spcPts val="1231"/>
        </a:spcBef>
        <a:buFont typeface="Arial" panose="020B0604020202020204" pitchFamily="34" charset="0"/>
        <a:buChar char="•"/>
        <a:defRPr sz="3446" kern="1200">
          <a:solidFill>
            <a:schemeClr val="tx1"/>
          </a:solidFill>
          <a:latin typeface="+mn-lt"/>
          <a:ea typeface="+mn-ea"/>
          <a:cs typeface="+mn-cs"/>
        </a:defRPr>
      </a:lvl1pPr>
      <a:lvl2pPr marL="844048" indent="-281350" algn="l" defTabSz="1125396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2pPr>
      <a:lvl3pPr marL="1406745" indent="-281350" algn="l" defTabSz="1125396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3pPr>
      <a:lvl4pPr marL="1969444" indent="-281350" algn="l" defTabSz="1125396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532142" indent="-281350" algn="l" defTabSz="1125396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3094840" indent="-281350" algn="l" defTabSz="1125396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657539" indent="-281350" algn="l" defTabSz="1125396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4220237" indent="-281350" algn="l" defTabSz="1125396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782934" indent="-281350" algn="l" defTabSz="1125396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5396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698" algn="l" defTabSz="1125396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396" algn="l" defTabSz="1125396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095" algn="l" defTabSz="1125396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793" algn="l" defTabSz="1125396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491" algn="l" defTabSz="1125396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189" algn="l" defTabSz="1125396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8887" algn="l" defTabSz="1125396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586" algn="l" defTabSz="1125396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D75515C-EB59-4273-898F-1D08EE1339F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24" y="226047"/>
            <a:ext cx="6375141" cy="96780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42749F4-FA44-4D0C-B652-DCDF8BD53E38}"/>
              </a:ext>
            </a:extLst>
          </p:cNvPr>
          <p:cNvSpPr/>
          <p:nvPr/>
        </p:nvSpPr>
        <p:spPr>
          <a:xfrm>
            <a:off x="420199" y="2584731"/>
            <a:ext cx="737564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Franklin Gothic Book" panose="020B0503020102020204" pitchFamily="34" charset="0"/>
                <a:cs typeface="Times New Roman" pitchFamily="18" charset="0"/>
              </a:rPr>
              <a:t>Предложения по решению проблемных вопросов в дорожной отрасли</a:t>
            </a:r>
            <a:endParaRPr lang="ru-RU" sz="3600" dirty="0">
              <a:latin typeface="Franklin Gothic Book" panose="020B0503020102020204" pitchFamily="34" charset="0"/>
              <a:cs typeface="Times New Roman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6CBB600-F2D2-4C01-8801-5B5FB68862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63" y="820615"/>
            <a:ext cx="6476003" cy="570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688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Прямоугольник: скругленные углы 63">
            <a:extLst>
              <a:ext uri="{FF2B5EF4-FFF2-40B4-BE49-F238E27FC236}">
                <a16:creationId xmlns:a16="http://schemas.microsoft.com/office/drawing/2014/main" id="{D8F795AD-F66B-4110-B787-C346550AC02B}"/>
              </a:ext>
            </a:extLst>
          </p:cNvPr>
          <p:cNvSpPr/>
          <p:nvPr/>
        </p:nvSpPr>
        <p:spPr>
          <a:xfrm>
            <a:off x="4528212" y="5273406"/>
            <a:ext cx="6971138" cy="82123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15" dirty="0"/>
          </a:p>
        </p:txBody>
      </p:sp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id="{34BFD764-D33F-4496-BD11-B770FD86B8A6}"/>
              </a:ext>
            </a:extLst>
          </p:cNvPr>
          <p:cNvSpPr/>
          <p:nvPr/>
        </p:nvSpPr>
        <p:spPr>
          <a:xfrm>
            <a:off x="5007540" y="3999707"/>
            <a:ext cx="6346262" cy="82123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15" dirty="0"/>
          </a:p>
        </p:txBody>
      </p:sp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id="{AFE1F87B-86FD-4D53-870C-9924CEBE61AE}"/>
              </a:ext>
            </a:extLst>
          </p:cNvPr>
          <p:cNvSpPr/>
          <p:nvPr/>
        </p:nvSpPr>
        <p:spPr>
          <a:xfrm>
            <a:off x="5007540" y="2747698"/>
            <a:ext cx="6346262" cy="82123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15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3EBDF43-2386-408D-8339-A18D1AD78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BA28D-53E1-49FD-BE1A-6E889B7BBBA9}" type="slidenum">
              <a:rPr lang="ru-RU" smtClean="0"/>
              <a:t>2</a:t>
            </a:fld>
            <a:endParaRPr lang="ru-RU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9505B6DE-DEE1-41FE-B435-AF1E2D713B82}"/>
              </a:ext>
            </a:extLst>
          </p:cNvPr>
          <p:cNvCxnSpPr>
            <a:cxnSpLocks/>
          </p:cNvCxnSpPr>
          <p:nvPr/>
        </p:nvCxnSpPr>
        <p:spPr>
          <a:xfrm flipV="1">
            <a:off x="309188" y="991092"/>
            <a:ext cx="11440498" cy="45375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BA48DBF-A091-49EC-82F4-A84B2515850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60" y="319006"/>
            <a:ext cx="3443558" cy="52276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B8C185F-41EE-4A3F-A23F-71A71818E25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61" y="1985845"/>
            <a:ext cx="4268978" cy="3591545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C94ECDB-9A06-4F79-A9AF-9F7869C2E21C}"/>
              </a:ext>
            </a:extLst>
          </p:cNvPr>
          <p:cNvSpPr/>
          <p:nvPr/>
        </p:nvSpPr>
        <p:spPr>
          <a:xfrm>
            <a:off x="1493464" y="2966009"/>
            <a:ext cx="303474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EF7F1A"/>
                </a:solidFill>
                <a:latin typeface="+mj-lt"/>
                <a:cs typeface="Calibri" panose="020F0502020204030204" pitchFamily="34" charset="0"/>
              </a:rPr>
              <a:t>Ситуация на текущий момент</a:t>
            </a:r>
          </a:p>
          <a:p>
            <a:r>
              <a:rPr lang="ru-RU" dirty="0"/>
              <a:t>В части поддержки дорожно-строительной отрасли и подрядных организаций в целом по Новосибирской области</a:t>
            </a:r>
            <a:endParaRPr lang="ru-RU" sz="2000" dirty="0">
              <a:cs typeface="Calibri" panose="020F0502020204030204" pitchFamily="34" charset="0"/>
            </a:endParaRP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3E6E5693-9B7B-4A6B-B7D9-33FC74497165}"/>
              </a:ext>
            </a:extLst>
          </p:cNvPr>
          <p:cNvSpPr/>
          <p:nvPr/>
        </p:nvSpPr>
        <p:spPr>
          <a:xfrm>
            <a:off x="4531866" y="1489052"/>
            <a:ext cx="6821935" cy="82123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15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0B54B8B-3265-45E5-A700-BE6BA2B2E3A6}"/>
              </a:ext>
            </a:extLst>
          </p:cNvPr>
          <p:cNvSpPr txBox="1"/>
          <p:nvPr/>
        </p:nvSpPr>
        <p:spPr>
          <a:xfrm>
            <a:off x="4812117" y="1585564"/>
            <a:ext cx="6541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>
                <a:cs typeface="Calibri" panose="020F0502020204030204" pitchFamily="34" charset="0"/>
              </a:rPr>
              <a:t>Поддержана инициатива по снижению объема привлечения субъектов малого предпринимательства при исполнении Контрактов. 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1B331525-ADDC-4496-9451-2CBB7ABE3C1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124" y="1445883"/>
            <a:ext cx="853948" cy="98495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2CC225B-683D-497E-A403-7CD53260B41A}"/>
              </a:ext>
            </a:extLst>
          </p:cNvPr>
          <p:cNvSpPr txBox="1"/>
          <p:nvPr/>
        </p:nvSpPr>
        <p:spPr>
          <a:xfrm>
            <a:off x="5375869" y="2883236"/>
            <a:ext cx="5531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>
                <a:cs typeface="Calibri" panose="020F0502020204030204" pitchFamily="34" charset="0"/>
              </a:rPr>
              <a:t>Направлены ряд обращений в Федеральные органы, о внесении изменений в ст. 30 и ст. 96 ФЗ-44.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2069962-A307-43C6-8CBC-E7EC521752AE}"/>
              </a:ext>
            </a:extLst>
          </p:cNvPr>
          <p:cNvSpPr txBox="1"/>
          <p:nvPr/>
        </p:nvSpPr>
        <p:spPr>
          <a:xfrm>
            <a:off x="5375869" y="4140769"/>
            <a:ext cx="5971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>
                <a:cs typeface="Calibri" panose="020F0502020204030204" pitchFamily="34" charset="0"/>
              </a:rPr>
              <a:t>На уровне региона в Контрактах на 2024 год планируется снизить объем привлечения с 40% до 35%.</a:t>
            </a:r>
          </a:p>
        </p:txBody>
      </p:sp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9437CBBF-3EAA-4B96-8644-74B2F76A9BA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949" y="3899534"/>
            <a:ext cx="853948" cy="984952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2439FA23-8CFE-4855-A4BC-C51618C6A339}"/>
              </a:ext>
            </a:extLst>
          </p:cNvPr>
          <p:cNvSpPr txBox="1"/>
          <p:nvPr/>
        </p:nvSpPr>
        <p:spPr>
          <a:xfrm>
            <a:off x="4785879" y="5262064"/>
            <a:ext cx="6713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>
                <a:cs typeface="Calibri" panose="020F0502020204030204" pitchFamily="34" charset="0"/>
              </a:rPr>
              <a:t>Разработаны предложения и направлены обращения об изменении ФЗ-44 в части обеспечения гарантийных обязательства и снижения нагрузки на подрядные организации.</a:t>
            </a:r>
          </a:p>
        </p:txBody>
      </p: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ABD156B1-2FD6-4687-86A4-C348583A85A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124" y="5208131"/>
            <a:ext cx="853948" cy="984952"/>
          </a:xfrm>
          <a:prstGeom prst="rect">
            <a:avLst/>
          </a:prstGeom>
        </p:spPr>
      </p:pic>
      <p:sp>
        <p:nvSpPr>
          <p:cNvPr id="44" name="Заголовок 2">
            <a:extLst>
              <a:ext uri="{FF2B5EF4-FFF2-40B4-BE49-F238E27FC236}">
                <a16:creationId xmlns:a16="http://schemas.microsoft.com/office/drawing/2014/main" id="{64788381-A0A2-4FE1-BDFA-D7C4BF04C661}"/>
              </a:ext>
            </a:extLst>
          </p:cNvPr>
          <p:cNvSpPr txBox="1">
            <a:spLocks/>
          </p:cNvSpPr>
          <p:nvPr/>
        </p:nvSpPr>
        <p:spPr>
          <a:xfrm>
            <a:off x="3675017" y="148030"/>
            <a:ext cx="8237229" cy="6277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Поддержка дорожно-строительной отрасли и подрядных организаций </a:t>
            </a: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C639F475-F832-44CF-BE26-799291D2AD7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949" y="2675337"/>
            <a:ext cx="853948" cy="98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87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460">
        <p14:prism/>
      </p:transition>
    </mc:Choice>
    <mc:Fallback xmlns="">
      <p:transition spd="slow" advClick="0" advTm="346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41BB1C69-D3C5-4456-9EAB-1EBD47C00A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2610" y="1268413"/>
            <a:ext cx="11440498" cy="2243651"/>
          </a:xfrm>
        </p:spPr>
        <p:txBody>
          <a:bodyPr>
            <a:normAutofit fontScale="92500" lnSpcReduction="20000"/>
          </a:bodyPr>
          <a:lstStyle/>
          <a:p>
            <a:r>
              <a:rPr lang="ru-RU" sz="2200" dirty="0"/>
              <a:t>Предложены </a:t>
            </a:r>
            <a:r>
              <a:rPr lang="ru-RU" sz="2200" dirty="0">
                <a:solidFill>
                  <a:srgbClr val="EF7F1A"/>
                </a:solidFill>
              </a:rPr>
              <a:t>следующие изменения</a:t>
            </a:r>
            <a:r>
              <a:rPr lang="ru-RU" sz="2200" dirty="0"/>
              <a:t>:</a:t>
            </a:r>
          </a:p>
          <a:p>
            <a:pPr>
              <a:spcAft>
                <a:spcPts val="1200"/>
              </a:spcAft>
            </a:pPr>
            <a:r>
              <a:rPr lang="ru-RU" sz="2200" dirty="0"/>
              <a:t>Дополнить статью 96 Федерального закона № 44-ФЗ пунктом 7.4. следующего содержания:</a:t>
            </a:r>
          </a:p>
          <a:p>
            <a:pPr marL="1019965" lvl="1" indent="-457200">
              <a:spcAft>
                <a:spcPts val="600"/>
              </a:spcAft>
              <a:buClr>
                <a:srgbClr val="EF7F1A"/>
              </a:buClr>
              <a:buFont typeface="Arial" panose="020B0604020202020204" pitchFamily="34" charset="0"/>
              <a:buChar char="•"/>
            </a:pPr>
            <a:r>
              <a:rPr lang="ru-RU" sz="1900" dirty="0"/>
              <a:t>Условиями контракта может быть предусмотрено поэтапное уменьшение размера обеспечения гарантийных обязательств пропорционально сроку действия гарантийных обязательств.</a:t>
            </a:r>
          </a:p>
          <a:p>
            <a:pPr lvl="1" algn="ctr">
              <a:spcAft>
                <a:spcPts val="600"/>
              </a:spcAft>
              <a:buClr>
                <a:srgbClr val="EF7F1A"/>
              </a:buClr>
            </a:pPr>
            <a:r>
              <a:rPr lang="ru-RU" sz="1900" dirty="0"/>
              <a:t>ИЛИ</a:t>
            </a:r>
          </a:p>
          <a:p>
            <a:pPr marL="1019965" lvl="1" indent="-457200">
              <a:buClr>
                <a:srgbClr val="EF7F1A"/>
              </a:buClr>
              <a:buFont typeface="Arial" panose="020B0604020202020204" pitchFamily="34" charset="0"/>
              <a:buChar char="•"/>
            </a:pPr>
            <a:r>
              <a:rPr lang="ru-RU" sz="1900" dirty="0"/>
              <a:t>Применение более понятного и прозрачного механизма револьверной банковской гарантии с обновлением каждые 3 года.</a:t>
            </a:r>
          </a:p>
        </p:txBody>
      </p:sp>
      <p:sp>
        <p:nvSpPr>
          <p:cNvPr id="8" name="Заголовок 2">
            <a:extLst>
              <a:ext uri="{FF2B5EF4-FFF2-40B4-BE49-F238E27FC236}">
                <a16:creationId xmlns:a16="http://schemas.microsoft.com/office/drawing/2014/main" id="{6BEAA0DA-FDEB-41C9-9DB7-C1A893926EE0}"/>
              </a:ext>
            </a:extLst>
          </p:cNvPr>
          <p:cNvSpPr txBox="1">
            <a:spLocks/>
          </p:cNvSpPr>
          <p:nvPr/>
        </p:nvSpPr>
        <p:spPr>
          <a:xfrm>
            <a:off x="3645879" y="316592"/>
            <a:ext cx="8237229" cy="6277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200" dirty="0">
                <a:solidFill>
                  <a:schemeClr val="bg2">
                    <a:lumMod val="50000"/>
                  </a:schemeClr>
                </a:solidFill>
              </a:rPr>
              <a:t>Предложения об изменении ФЗ-44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54F22DF-AE43-40E2-B71B-DC73B785D4FE}"/>
              </a:ext>
            </a:extLst>
          </p:cNvPr>
          <p:cNvCxnSpPr>
            <a:cxnSpLocks/>
          </p:cNvCxnSpPr>
          <p:nvPr/>
        </p:nvCxnSpPr>
        <p:spPr>
          <a:xfrm flipV="1">
            <a:off x="309188" y="998534"/>
            <a:ext cx="11440498" cy="45375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928CF18-1460-45DB-8801-CF2605647A2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60" y="421585"/>
            <a:ext cx="3443558" cy="522765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BEF8CBA0-B1DF-4C8F-A3CD-C367D1396EED}"/>
              </a:ext>
            </a:extLst>
          </p:cNvPr>
          <p:cNvSpPr/>
          <p:nvPr/>
        </p:nvSpPr>
        <p:spPr>
          <a:xfrm>
            <a:off x="4272869" y="4010795"/>
            <a:ext cx="3335408" cy="752538"/>
          </a:xfrm>
          <a:prstGeom prst="roundRect">
            <a:avLst/>
          </a:prstGeom>
          <a:ln>
            <a:solidFill>
              <a:srgbClr val="EF7F1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15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FDC49A-9FA7-49A1-8F6D-23F1F8315911}"/>
              </a:ext>
            </a:extLst>
          </p:cNvPr>
          <p:cNvSpPr txBox="1"/>
          <p:nvPr/>
        </p:nvSpPr>
        <p:spPr>
          <a:xfrm>
            <a:off x="4396306" y="4247201"/>
            <a:ext cx="3088534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00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900" b="1" dirty="0">
                <a:cs typeface="Calibri" panose="020F0502020204030204" pitchFamily="34" charset="0"/>
              </a:rPr>
              <a:t>Гарантия на  10 лет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B1C501F4-651A-49E8-9F3E-932C2C9EDA26}"/>
              </a:ext>
            </a:extLst>
          </p:cNvPr>
          <p:cNvGrpSpPr/>
          <p:nvPr/>
        </p:nvGrpSpPr>
        <p:grpSpPr>
          <a:xfrm>
            <a:off x="758128" y="5202172"/>
            <a:ext cx="3514741" cy="1044008"/>
            <a:chOff x="1695799" y="5161387"/>
            <a:chExt cx="2197582" cy="1044008"/>
          </a:xfrm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0BAD7891-EA88-43A3-A188-32B2972602DF}"/>
                </a:ext>
              </a:extLst>
            </p:cNvPr>
            <p:cNvSpPr/>
            <p:nvPr/>
          </p:nvSpPr>
          <p:spPr>
            <a:xfrm>
              <a:off x="1695799" y="5161387"/>
              <a:ext cx="2192242" cy="963093"/>
            </a:xfrm>
            <a:prstGeom prst="roundRect">
              <a:avLst/>
            </a:prstGeom>
            <a:ln>
              <a:solidFill>
                <a:srgbClr val="D9DADA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215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EB5F411-520B-4ECC-AF0C-9DE9E8BE6D51}"/>
                </a:ext>
              </a:extLst>
            </p:cNvPr>
            <p:cNvSpPr txBox="1"/>
            <p:nvPr/>
          </p:nvSpPr>
          <p:spPr>
            <a:xfrm>
              <a:off x="1695799" y="5221279"/>
              <a:ext cx="2197582" cy="984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900" b="1" dirty="0"/>
                <a:t>25 млн. руб</a:t>
              </a:r>
              <a:r>
                <a:rPr lang="ru-RU" sz="1900" dirty="0"/>
                <a:t>.</a:t>
              </a:r>
            </a:p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900" dirty="0"/>
                <a:t> при действующих условиях</a:t>
              </a:r>
              <a:endParaRPr lang="ru-RU" sz="1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BE57DE08-DD3C-4B76-9D40-53970E5B192E}"/>
              </a:ext>
            </a:extLst>
          </p:cNvPr>
          <p:cNvGrpSpPr/>
          <p:nvPr/>
        </p:nvGrpSpPr>
        <p:grpSpPr>
          <a:xfrm>
            <a:off x="7608277" y="5200445"/>
            <a:ext cx="3506400" cy="1044007"/>
            <a:chOff x="4935280" y="5221055"/>
            <a:chExt cx="2560839" cy="1041219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F889A3C4-B36D-4F81-A53E-CCDB01709FE6}"/>
                </a:ext>
              </a:extLst>
            </p:cNvPr>
            <p:cNvSpPr/>
            <p:nvPr/>
          </p:nvSpPr>
          <p:spPr>
            <a:xfrm>
              <a:off x="4935280" y="5221055"/>
              <a:ext cx="2560839" cy="918247"/>
            </a:xfrm>
            <a:prstGeom prst="roundRect">
              <a:avLst/>
            </a:prstGeom>
            <a:ln>
              <a:solidFill>
                <a:srgbClr val="D9DADA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215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2607E2D-436A-4EA1-8765-39D1C49356DC}"/>
                </a:ext>
              </a:extLst>
            </p:cNvPr>
            <p:cNvSpPr txBox="1"/>
            <p:nvPr/>
          </p:nvSpPr>
          <p:spPr>
            <a:xfrm>
              <a:off x="5116909" y="5278158"/>
              <a:ext cx="2197582" cy="984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900" b="1" dirty="0"/>
                <a:t>6 млн. руб.</a:t>
              </a:r>
            </a:p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900" dirty="0"/>
                <a:t> при внесении изменений</a:t>
              </a:r>
              <a:endParaRPr lang="ru-RU" sz="1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7B8C731-C1B7-4EA4-AC7E-56BE94870F60}"/>
              </a:ext>
            </a:extLst>
          </p:cNvPr>
          <p:cNvSpPr txBox="1"/>
          <p:nvPr/>
        </p:nvSpPr>
        <p:spPr>
          <a:xfrm>
            <a:off x="453661" y="3494663"/>
            <a:ext cx="5642339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00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900" dirty="0"/>
              <a:t>В расчете стоимости контракта на 1 млрд. рублей</a:t>
            </a:r>
            <a:endParaRPr lang="ru-RU" sz="19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A8CF280A-2398-44EF-9A2D-1212FE6CD780}"/>
              </a:ext>
            </a:extLst>
          </p:cNvPr>
          <p:cNvGrpSpPr/>
          <p:nvPr/>
        </p:nvGrpSpPr>
        <p:grpSpPr>
          <a:xfrm>
            <a:off x="4837598" y="5029200"/>
            <a:ext cx="2324604" cy="937846"/>
            <a:chOff x="4489938" y="5029200"/>
            <a:chExt cx="2324604" cy="937846"/>
          </a:xfrm>
        </p:grpSpPr>
        <p:sp>
          <p:nvSpPr>
            <p:cNvPr id="5" name="Стрелка: изогнутая вверх 4">
              <a:extLst>
                <a:ext uri="{FF2B5EF4-FFF2-40B4-BE49-F238E27FC236}">
                  <a16:creationId xmlns:a16="http://schemas.microsoft.com/office/drawing/2014/main" id="{43D40F5F-F35E-4014-8ADC-2305404AED18}"/>
                </a:ext>
              </a:extLst>
            </p:cNvPr>
            <p:cNvSpPr/>
            <p:nvPr/>
          </p:nvSpPr>
          <p:spPr>
            <a:xfrm rot="5400000" flipV="1">
              <a:off x="4572000" y="4947138"/>
              <a:ext cx="937846" cy="1101970"/>
            </a:xfrm>
            <a:prstGeom prst="bentUpArrow">
              <a:avLst/>
            </a:prstGeom>
            <a:noFill/>
            <a:ln>
              <a:solidFill>
                <a:srgbClr val="EF7F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трелка: изогнутая вверх 17">
              <a:extLst>
                <a:ext uri="{FF2B5EF4-FFF2-40B4-BE49-F238E27FC236}">
                  <a16:creationId xmlns:a16="http://schemas.microsoft.com/office/drawing/2014/main" id="{ED094BED-45BC-4C04-8EFF-2FA8C87A4457}"/>
                </a:ext>
              </a:extLst>
            </p:cNvPr>
            <p:cNvSpPr/>
            <p:nvPr/>
          </p:nvSpPr>
          <p:spPr>
            <a:xfrm rot="16200000" flipH="1" flipV="1">
              <a:off x="5794634" y="4947138"/>
              <a:ext cx="937846" cy="1101970"/>
            </a:xfrm>
            <a:prstGeom prst="bentUpArrow">
              <a:avLst/>
            </a:prstGeom>
            <a:noFill/>
            <a:ln>
              <a:solidFill>
                <a:srgbClr val="EF7F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977918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41BB1C69-D3C5-4456-9EAB-1EBD47C00A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2610" y="1403911"/>
            <a:ext cx="11440498" cy="2025089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</a:pPr>
            <a:r>
              <a:rPr lang="ru-RU" sz="2600" b="1" dirty="0">
                <a:solidFill>
                  <a:srgbClr val="EF7F1A"/>
                </a:solidFill>
              </a:rPr>
              <a:t>Приказами МС РФ №841 и №421 предусмотрена </a:t>
            </a:r>
            <a:r>
              <a:rPr lang="ru-RU" sz="2600" dirty="0"/>
              <a:t>компенсация части затрат подрядчиков:</a:t>
            </a:r>
          </a:p>
          <a:p>
            <a:pPr marL="905665" lvl="1" indent="-342900">
              <a:buClr>
                <a:srgbClr val="EF7F1A"/>
              </a:buClr>
              <a:buFont typeface="Arial" panose="020B0604020202020204" pitchFamily="34" charset="0"/>
              <a:buChar char="•"/>
            </a:pPr>
            <a:r>
              <a:rPr lang="ru-RU" sz="2600" dirty="0"/>
              <a:t>Банковская гарантия на обеспечение исполнения Контракта и гарантийных обязательств,</a:t>
            </a:r>
          </a:p>
          <a:p>
            <a:pPr marL="905665" lvl="1" indent="-342900">
              <a:buClr>
                <a:srgbClr val="EF7F1A"/>
              </a:buClr>
              <a:buFont typeface="Arial" panose="020B0604020202020204" pitchFamily="34" charset="0"/>
              <a:buChar char="•"/>
            </a:pPr>
            <a:r>
              <a:rPr lang="ru-RU" sz="2600" dirty="0"/>
              <a:t>Страхование объекта,</a:t>
            </a:r>
          </a:p>
          <a:p>
            <a:pPr marL="905665" lvl="1" indent="-342900">
              <a:buClr>
                <a:srgbClr val="EF7F1A"/>
              </a:buClr>
              <a:buFont typeface="Arial" panose="020B0604020202020204" pitchFamily="34" charset="0"/>
              <a:buChar char="•"/>
            </a:pPr>
            <a:r>
              <a:rPr lang="ru-RU" sz="2600" dirty="0"/>
              <a:t>Оплата процентов за пользование кредитами.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900" dirty="0"/>
          </a:p>
        </p:txBody>
      </p:sp>
      <p:sp>
        <p:nvSpPr>
          <p:cNvPr id="8" name="Заголовок 2">
            <a:extLst>
              <a:ext uri="{FF2B5EF4-FFF2-40B4-BE49-F238E27FC236}">
                <a16:creationId xmlns:a16="http://schemas.microsoft.com/office/drawing/2014/main" id="{6BEAA0DA-FDEB-41C9-9DB7-C1A893926EE0}"/>
              </a:ext>
            </a:extLst>
          </p:cNvPr>
          <p:cNvSpPr txBox="1">
            <a:spLocks/>
          </p:cNvSpPr>
          <p:nvPr/>
        </p:nvSpPr>
        <p:spPr>
          <a:xfrm>
            <a:off x="4196862" y="316592"/>
            <a:ext cx="7686246" cy="6277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dirty="0"/>
              <a:t>Отсутствие компенсации части затрат подрядчиков, предусмотренные Приказами Минстроя РФ №841 и №421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54F22DF-AE43-40E2-B71B-DC73B785D4FE}"/>
              </a:ext>
            </a:extLst>
          </p:cNvPr>
          <p:cNvCxnSpPr>
            <a:cxnSpLocks/>
          </p:cNvCxnSpPr>
          <p:nvPr/>
        </p:nvCxnSpPr>
        <p:spPr>
          <a:xfrm flipV="1">
            <a:off x="309188" y="998534"/>
            <a:ext cx="11440498" cy="45375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928CF18-1460-45DB-8801-CF2605647A2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60" y="421585"/>
            <a:ext cx="3443558" cy="522765"/>
          </a:xfrm>
          <a:prstGeom prst="rect">
            <a:avLst/>
          </a:prstGeom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5E56B8B2-372B-421F-B661-CBE75AE0476B}"/>
              </a:ext>
            </a:extLst>
          </p:cNvPr>
          <p:cNvGrpSpPr/>
          <p:nvPr/>
        </p:nvGrpSpPr>
        <p:grpSpPr>
          <a:xfrm>
            <a:off x="2294855" y="3611643"/>
            <a:ext cx="7364289" cy="752538"/>
            <a:chOff x="2294855" y="3476145"/>
            <a:chExt cx="7364289" cy="752538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BEF8CBA0-B1DF-4C8F-A3CD-C367D1396EED}"/>
                </a:ext>
              </a:extLst>
            </p:cNvPr>
            <p:cNvSpPr/>
            <p:nvPr/>
          </p:nvSpPr>
          <p:spPr>
            <a:xfrm>
              <a:off x="2294855" y="3476145"/>
              <a:ext cx="7353237" cy="752538"/>
            </a:xfrm>
            <a:prstGeom prst="roundRect">
              <a:avLst/>
            </a:prstGeom>
            <a:ln>
              <a:solidFill>
                <a:srgbClr val="EF7F1A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215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7B8C731-C1B7-4EA4-AC7E-56BE94870F60}"/>
                </a:ext>
              </a:extLst>
            </p:cNvPr>
            <p:cNvSpPr txBox="1"/>
            <p:nvPr/>
          </p:nvSpPr>
          <p:spPr>
            <a:xfrm>
              <a:off x="2305907" y="3632970"/>
              <a:ext cx="7353237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dirty="0"/>
                <a:t>Нет методики определения размера данных затрат</a:t>
              </a:r>
              <a:endParaRPr lang="ru-RU" sz="2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0" name="Текст 2">
            <a:extLst>
              <a:ext uri="{FF2B5EF4-FFF2-40B4-BE49-F238E27FC236}">
                <a16:creationId xmlns:a16="http://schemas.microsoft.com/office/drawing/2014/main" id="{6603E9BB-57D3-4A45-91EB-1B422C8994EC}"/>
              </a:ext>
            </a:extLst>
          </p:cNvPr>
          <p:cNvSpPr txBox="1">
            <a:spLocks/>
          </p:cNvSpPr>
          <p:nvPr/>
        </p:nvSpPr>
        <p:spPr>
          <a:xfrm>
            <a:off x="442610" y="4651817"/>
            <a:ext cx="11440498" cy="2025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125396" rtl="0" eaLnBrk="1" latinLnBrk="0" hangingPunct="1">
              <a:lnSpc>
                <a:spcPct val="90000"/>
              </a:lnSpc>
              <a:spcBef>
                <a:spcPts val="1231"/>
              </a:spcBef>
              <a:buFont typeface="Arial" panose="020B0604020202020204" pitchFamily="34" charset="0"/>
              <a:buNone/>
              <a:defRPr sz="3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2765" indent="0" algn="l" defTabSz="1125396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29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5527" indent="0" algn="l" defTabSz="1125396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8292" indent="0" algn="l" defTabSz="1125396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51056" indent="0" algn="l" defTabSz="1125396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94840" indent="-281350" algn="l" defTabSz="1125396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39" indent="-281350" algn="l" defTabSz="1125396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237" indent="-281350" algn="l" defTabSz="1125396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2934" indent="-281350" algn="l" defTabSz="1125396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b="1" dirty="0">
                <a:solidFill>
                  <a:srgbClr val="EF7F1A"/>
                </a:solidFill>
              </a:rPr>
              <a:t>Предлагается:</a:t>
            </a:r>
          </a:p>
          <a:p>
            <a:pPr marL="1019965" lvl="1" indent="-457200">
              <a:buClr>
                <a:srgbClr val="EF7F1A"/>
              </a:buClr>
              <a:buFont typeface="Arial" panose="020B0604020202020204" pitchFamily="34" charset="0"/>
              <a:buChar char="•"/>
            </a:pPr>
            <a:r>
              <a:rPr lang="ru-RU" sz="2200" dirty="0"/>
              <a:t>Компенсация фактически понесенных затрат через статью «Непредвиденные» на стадии исполнения контракта.</a:t>
            </a:r>
          </a:p>
          <a:p>
            <a:pPr marL="1019965" lvl="1" indent="-457200">
              <a:buClr>
                <a:srgbClr val="EF7F1A"/>
              </a:buClr>
              <a:buFont typeface="Arial" panose="020B0604020202020204" pitchFamily="34" charset="0"/>
              <a:buChar char="•"/>
            </a:pPr>
            <a:r>
              <a:rPr lang="ru-RU" sz="2200" dirty="0"/>
              <a:t>При разработке ПСД применять метод конъюнктурного анализа и закладывать данный затраты в общую статью.</a:t>
            </a:r>
          </a:p>
        </p:txBody>
      </p:sp>
    </p:spTree>
    <p:extLst>
      <p:ext uri="{BB962C8B-B14F-4D97-AF65-F5344CB8AC3E}">
        <p14:creationId xmlns:p14="http://schemas.microsoft.com/office/powerpoint/2010/main" val="1593780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52">
            <a:extLst>
              <a:ext uri="{FF2B5EF4-FFF2-40B4-BE49-F238E27FC236}">
                <a16:creationId xmlns:a16="http://schemas.microsoft.com/office/drawing/2014/main" id="{72EFFB80-031B-4A9C-B2A9-3EF3C6A961EC}"/>
              </a:ext>
            </a:extLst>
          </p:cNvPr>
          <p:cNvSpPr/>
          <p:nvPr/>
        </p:nvSpPr>
        <p:spPr>
          <a:xfrm>
            <a:off x="0" y="1048911"/>
            <a:ext cx="4102553" cy="5809089"/>
          </a:xfrm>
          <a:custGeom>
            <a:avLst/>
            <a:gdLst>
              <a:gd name="connsiteX0" fmla="*/ 0 w 6311018"/>
              <a:gd name="connsiteY0" fmla="*/ 0 h 10312714"/>
              <a:gd name="connsiteX1" fmla="*/ 3285486 w 6311018"/>
              <a:gd name="connsiteY1" fmla="*/ 0 h 10312714"/>
              <a:gd name="connsiteX2" fmla="*/ 3502227 w 6311018"/>
              <a:gd name="connsiteY2" fmla="*/ 134600 h 10312714"/>
              <a:gd name="connsiteX3" fmla="*/ 5465249 w 6311018"/>
              <a:gd name="connsiteY3" fmla="*/ 2228309 h 10312714"/>
              <a:gd name="connsiteX4" fmla="*/ 5465805 w 6311018"/>
              <a:gd name="connsiteY4" fmla="*/ 8538352 h 10312714"/>
              <a:gd name="connsiteX5" fmla="*/ 4152955 w 6311018"/>
              <a:gd name="connsiteY5" fmla="*/ 10135242 h 10312714"/>
              <a:gd name="connsiteX6" fmla="*/ 3935942 w 6311018"/>
              <a:gd name="connsiteY6" fmla="*/ 10312714 h 10312714"/>
              <a:gd name="connsiteX7" fmla="*/ 909 w 6311018"/>
              <a:gd name="connsiteY7" fmla="*/ 10312714 h 1031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11018" h="10312714">
                <a:moveTo>
                  <a:pt x="0" y="0"/>
                </a:moveTo>
                <a:lnTo>
                  <a:pt x="3285486" y="0"/>
                </a:lnTo>
                <a:lnTo>
                  <a:pt x="3502227" y="134600"/>
                </a:lnTo>
                <a:cubicBezTo>
                  <a:pt x="4295718" y="663675"/>
                  <a:pt x="4971971" y="1374223"/>
                  <a:pt x="5465249" y="2228309"/>
                </a:cubicBezTo>
                <a:cubicBezTo>
                  <a:pt x="6592743" y="4180506"/>
                  <a:pt x="6592955" y="6585957"/>
                  <a:pt x="5465805" y="8538352"/>
                </a:cubicBezTo>
                <a:cubicBezTo>
                  <a:pt x="5113571" y="9148476"/>
                  <a:pt x="4667970" y="9685382"/>
                  <a:pt x="4152955" y="10135242"/>
                </a:cubicBezTo>
                <a:lnTo>
                  <a:pt x="3935942" y="10312714"/>
                </a:lnTo>
                <a:lnTo>
                  <a:pt x="909" y="10312714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7" name="Freeform: Shape 4">
            <a:extLst>
              <a:ext uri="{FF2B5EF4-FFF2-40B4-BE49-F238E27FC236}">
                <a16:creationId xmlns:a16="http://schemas.microsoft.com/office/drawing/2014/main" id="{7610630B-F2EE-4E91-BB12-BC2D25142AF7}"/>
              </a:ext>
            </a:extLst>
          </p:cNvPr>
          <p:cNvSpPr/>
          <p:nvPr/>
        </p:nvSpPr>
        <p:spPr>
          <a:xfrm>
            <a:off x="2163259" y="1055169"/>
            <a:ext cx="3319694" cy="1876950"/>
          </a:xfrm>
          <a:custGeom>
            <a:avLst/>
            <a:gdLst>
              <a:gd name="connsiteX0" fmla="*/ 0 w 5486400"/>
              <a:gd name="connsiteY0" fmla="*/ 0 h 2831690"/>
              <a:gd name="connsiteX1" fmla="*/ 2743200 w 5486400"/>
              <a:gd name="connsiteY1" fmla="*/ 2831690 h 2831690"/>
              <a:gd name="connsiteX2" fmla="*/ 5486400 w 5486400"/>
              <a:gd name="connsiteY2" fmla="*/ 2831690 h 2831690"/>
              <a:gd name="connsiteX0" fmla="*/ 0 w 5531005"/>
              <a:gd name="connsiteY0" fmla="*/ 0 h 2720177"/>
              <a:gd name="connsiteX1" fmla="*/ 2787805 w 5531005"/>
              <a:gd name="connsiteY1" fmla="*/ 2720177 h 2720177"/>
              <a:gd name="connsiteX2" fmla="*/ 5531005 w 5531005"/>
              <a:gd name="connsiteY2" fmla="*/ 2720177 h 2720177"/>
              <a:gd name="connsiteX0" fmla="*/ 0 w 5531005"/>
              <a:gd name="connsiteY0" fmla="*/ 0 h 2720177"/>
              <a:gd name="connsiteX1" fmla="*/ 2787805 w 5531005"/>
              <a:gd name="connsiteY1" fmla="*/ 2720177 h 2720177"/>
              <a:gd name="connsiteX2" fmla="*/ 5531005 w 5531005"/>
              <a:gd name="connsiteY2" fmla="*/ 2720177 h 2720177"/>
              <a:gd name="connsiteX0" fmla="*/ 0 w 5531005"/>
              <a:gd name="connsiteY0" fmla="*/ 0 h 2720177"/>
              <a:gd name="connsiteX1" fmla="*/ 2787805 w 5531005"/>
              <a:gd name="connsiteY1" fmla="*/ 2720177 h 2720177"/>
              <a:gd name="connsiteX2" fmla="*/ 5531005 w 5531005"/>
              <a:gd name="connsiteY2" fmla="*/ 2720177 h 2720177"/>
              <a:gd name="connsiteX0" fmla="*/ 0 w 5531005"/>
              <a:gd name="connsiteY0" fmla="*/ 0 h 2720177"/>
              <a:gd name="connsiteX1" fmla="*/ 2787805 w 5531005"/>
              <a:gd name="connsiteY1" fmla="*/ 2720177 h 2720177"/>
              <a:gd name="connsiteX2" fmla="*/ 5531005 w 5531005"/>
              <a:gd name="connsiteY2" fmla="*/ 2720177 h 2720177"/>
              <a:gd name="connsiteX0" fmla="*/ 0 w 5531005"/>
              <a:gd name="connsiteY0" fmla="*/ 0 h 2742479"/>
              <a:gd name="connsiteX1" fmla="*/ 2653991 w 5531005"/>
              <a:gd name="connsiteY1" fmla="*/ 2742479 h 2742479"/>
              <a:gd name="connsiteX2" fmla="*/ 5531005 w 5531005"/>
              <a:gd name="connsiteY2" fmla="*/ 2720177 h 2742479"/>
              <a:gd name="connsiteX0" fmla="*/ 0 w 5531005"/>
              <a:gd name="connsiteY0" fmla="*/ 0 h 2742479"/>
              <a:gd name="connsiteX1" fmla="*/ 2653991 w 5531005"/>
              <a:gd name="connsiteY1" fmla="*/ 2742479 h 2742479"/>
              <a:gd name="connsiteX2" fmla="*/ 5531005 w 5531005"/>
              <a:gd name="connsiteY2" fmla="*/ 2720177 h 2742479"/>
              <a:gd name="connsiteX0" fmla="*/ 0 w 5531005"/>
              <a:gd name="connsiteY0" fmla="*/ 0 h 2742479"/>
              <a:gd name="connsiteX1" fmla="*/ 2653991 w 5531005"/>
              <a:gd name="connsiteY1" fmla="*/ 2742479 h 2742479"/>
              <a:gd name="connsiteX2" fmla="*/ 5531005 w 5531005"/>
              <a:gd name="connsiteY2" fmla="*/ 2720177 h 2742479"/>
              <a:gd name="connsiteX0" fmla="*/ 0 w 5405275"/>
              <a:gd name="connsiteY0" fmla="*/ 0 h 2753909"/>
              <a:gd name="connsiteX1" fmla="*/ 2528261 w 5405275"/>
              <a:gd name="connsiteY1" fmla="*/ 2753909 h 2753909"/>
              <a:gd name="connsiteX2" fmla="*/ 5405275 w 5405275"/>
              <a:gd name="connsiteY2" fmla="*/ 2731607 h 2753909"/>
              <a:gd name="connsiteX0" fmla="*/ 0 w 5405275"/>
              <a:gd name="connsiteY0" fmla="*/ 0 h 2753909"/>
              <a:gd name="connsiteX1" fmla="*/ 2528261 w 5405275"/>
              <a:gd name="connsiteY1" fmla="*/ 2753909 h 2753909"/>
              <a:gd name="connsiteX2" fmla="*/ 5405275 w 5405275"/>
              <a:gd name="connsiteY2" fmla="*/ 2731607 h 2753909"/>
              <a:gd name="connsiteX0" fmla="*/ 0 w 5405275"/>
              <a:gd name="connsiteY0" fmla="*/ 0 h 3336839"/>
              <a:gd name="connsiteX1" fmla="*/ 2768291 w 5405275"/>
              <a:gd name="connsiteY1" fmla="*/ 3336839 h 3336839"/>
              <a:gd name="connsiteX2" fmla="*/ 5405275 w 5405275"/>
              <a:gd name="connsiteY2" fmla="*/ 2731607 h 3336839"/>
              <a:gd name="connsiteX0" fmla="*/ 0 w 5405275"/>
              <a:gd name="connsiteY0" fmla="*/ 0 h 3336839"/>
              <a:gd name="connsiteX1" fmla="*/ 2768291 w 5405275"/>
              <a:gd name="connsiteY1" fmla="*/ 3336839 h 3336839"/>
              <a:gd name="connsiteX2" fmla="*/ 5405275 w 5405275"/>
              <a:gd name="connsiteY2" fmla="*/ 2731607 h 3336839"/>
              <a:gd name="connsiteX0" fmla="*/ 0 w 5405275"/>
              <a:gd name="connsiteY0" fmla="*/ 0 h 3336839"/>
              <a:gd name="connsiteX1" fmla="*/ 2734001 w 5405275"/>
              <a:gd name="connsiteY1" fmla="*/ 3336839 h 3336839"/>
              <a:gd name="connsiteX2" fmla="*/ 5405275 w 5405275"/>
              <a:gd name="connsiteY2" fmla="*/ 2731607 h 3336839"/>
              <a:gd name="connsiteX0" fmla="*/ 0 w 5531005"/>
              <a:gd name="connsiteY0" fmla="*/ 0 h 3336839"/>
              <a:gd name="connsiteX1" fmla="*/ 2734001 w 5531005"/>
              <a:gd name="connsiteY1" fmla="*/ 3336839 h 3336839"/>
              <a:gd name="connsiteX2" fmla="*/ 5531005 w 5531005"/>
              <a:gd name="connsiteY2" fmla="*/ 3314537 h 3336839"/>
              <a:gd name="connsiteX0" fmla="*/ 0 w 5542435"/>
              <a:gd name="connsiteY0" fmla="*/ 0 h 3337397"/>
              <a:gd name="connsiteX1" fmla="*/ 2734001 w 5542435"/>
              <a:gd name="connsiteY1" fmla="*/ 3336839 h 3337397"/>
              <a:gd name="connsiteX2" fmla="*/ 5542435 w 5542435"/>
              <a:gd name="connsiteY2" fmla="*/ 3337397 h 3337397"/>
              <a:gd name="connsiteX0" fmla="*/ 0 w 5542435"/>
              <a:gd name="connsiteY0" fmla="*/ 0 h 3337397"/>
              <a:gd name="connsiteX1" fmla="*/ 2656510 w 5542435"/>
              <a:gd name="connsiteY1" fmla="*/ 3321340 h 3337397"/>
              <a:gd name="connsiteX2" fmla="*/ 5542435 w 5542435"/>
              <a:gd name="connsiteY2" fmla="*/ 3337397 h 3337397"/>
              <a:gd name="connsiteX0" fmla="*/ 0 w 5542435"/>
              <a:gd name="connsiteY0" fmla="*/ 0 h 3337397"/>
              <a:gd name="connsiteX1" fmla="*/ 2579019 w 5542435"/>
              <a:gd name="connsiteY1" fmla="*/ 3321340 h 3337397"/>
              <a:gd name="connsiteX2" fmla="*/ 5542435 w 5542435"/>
              <a:gd name="connsiteY2" fmla="*/ 3337397 h 3337397"/>
              <a:gd name="connsiteX0" fmla="*/ 0 w 5542435"/>
              <a:gd name="connsiteY0" fmla="*/ 0 h 3337397"/>
              <a:gd name="connsiteX1" fmla="*/ 2708110 w 5542435"/>
              <a:gd name="connsiteY1" fmla="*/ 3321340 h 3337397"/>
              <a:gd name="connsiteX2" fmla="*/ 5542435 w 5542435"/>
              <a:gd name="connsiteY2" fmla="*/ 3337397 h 3337397"/>
              <a:gd name="connsiteX0" fmla="*/ 0 w 5542435"/>
              <a:gd name="connsiteY0" fmla="*/ 0 h 3337397"/>
              <a:gd name="connsiteX1" fmla="*/ 2729625 w 5542435"/>
              <a:gd name="connsiteY1" fmla="*/ 3332097 h 3337397"/>
              <a:gd name="connsiteX2" fmla="*/ 5542435 w 5542435"/>
              <a:gd name="connsiteY2" fmla="*/ 3337397 h 3337397"/>
              <a:gd name="connsiteX0" fmla="*/ 0 w 5542435"/>
              <a:gd name="connsiteY0" fmla="*/ 0 h 3337397"/>
              <a:gd name="connsiteX1" fmla="*/ 2718867 w 5542435"/>
              <a:gd name="connsiteY1" fmla="*/ 3332097 h 3337397"/>
              <a:gd name="connsiteX2" fmla="*/ 5542435 w 5542435"/>
              <a:gd name="connsiteY2" fmla="*/ 3337397 h 3337397"/>
              <a:gd name="connsiteX0" fmla="*/ 0 w 5542435"/>
              <a:gd name="connsiteY0" fmla="*/ 0 h 3337397"/>
              <a:gd name="connsiteX1" fmla="*/ 2718867 w 5542435"/>
              <a:gd name="connsiteY1" fmla="*/ 3332097 h 3337397"/>
              <a:gd name="connsiteX2" fmla="*/ 5542435 w 5542435"/>
              <a:gd name="connsiteY2" fmla="*/ 3337397 h 3337397"/>
              <a:gd name="connsiteX0" fmla="*/ 0 w 5542435"/>
              <a:gd name="connsiteY0" fmla="*/ 0 h 3337397"/>
              <a:gd name="connsiteX1" fmla="*/ 2718867 w 5542435"/>
              <a:gd name="connsiteY1" fmla="*/ 3332097 h 3337397"/>
              <a:gd name="connsiteX2" fmla="*/ 5542435 w 5542435"/>
              <a:gd name="connsiteY2" fmla="*/ 3337397 h 3337397"/>
              <a:gd name="connsiteX0" fmla="*/ 0 w 5542435"/>
              <a:gd name="connsiteY0" fmla="*/ 0 h 3337397"/>
              <a:gd name="connsiteX1" fmla="*/ 2718867 w 5542435"/>
              <a:gd name="connsiteY1" fmla="*/ 3332097 h 3337397"/>
              <a:gd name="connsiteX2" fmla="*/ 5542435 w 5542435"/>
              <a:gd name="connsiteY2" fmla="*/ 3337397 h 3337397"/>
              <a:gd name="connsiteX0" fmla="*/ 0 w 5155160"/>
              <a:gd name="connsiteY0" fmla="*/ 0 h 3348155"/>
              <a:gd name="connsiteX1" fmla="*/ 2718867 w 5155160"/>
              <a:gd name="connsiteY1" fmla="*/ 3332097 h 3348155"/>
              <a:gd name="connsiteX2" fmla="*/ 5155160 w 5155160"/>
              <a:gd name="connsiteY2" fmla="*/ 3348155 h 3348155"/>
              <a:gd name="connsiteX0" fmla="*/ 0 w 5133645"/>
              <a:gd name="connsiteY0" fmla="*/ 0 h 3332097"/>
              <a:gd name="connsiteX1" fmla="*/ 2718867 w 5133645"/>
              <a:gd name="connsiteY1" fmla="*/ 3332097 h 3332097"/>
              <a:gd name="connsiteX2" fmla="*/ 5133645 w 5133645"/>
              <a:gd name="connsiteY2" fmla="*/ 3326639 h 3332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33645" h="3332097">
                <a:moveTo>
                  <a:pt x="0" y="0"/>
                </a:moveTo>
                <a:cubicBezTo>
                  <a:pt x="1405490" y="882964"/>
                  <a:pt x="2182073" y="1971959"/>
                  <a:pt x="2718867" y="3332097"/>
                </a:cubicBezTo>
                <a:lnTo>
                  <a:pt x="5133645" y="3326639"/>
                </a:lnTo>
              </a:path>
            </a:pathLst>
          </a:custGeom>
          <a:noFill/>
          <a:ln w="19050">
            <a:solidFill>
              <a:srgbClr val="EF7F1A"/>
            </a:solidFill>
            <a:headEnd type="none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8" name="Заголовок 2">
            <a:extLst>
              <a:ext uri="{FF2B5EF4-FFF2-40B4-BE49-F238E27FC236}">
                <a16:creationId xmlns:a16="http://schemas.microsoft.com/office/drawing/2014/main" id="{6BEAA0DA-FDEB-41C9-9DB7-C1A893926EE0}"/>
              </a:ext>
            </a:extLst>
          </p:cNvPr>
          <p:cNvSpPr txBox="1">
            <a:spLocks/>
          </p:cNvSpPr>
          <p:nvPr/>
        </p:nvSpPr>
        <p:spPr>
          <a:xfrm>
            <a:off x="3904482" y="316592"/>
            <a:ext cx="7978626" cy="6277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400" dirty="0"/>
              <a:t>Несоответствие норм расхода материалов при строительстве и ремонте автомобильных дорог</a:t>
            </a:r>
          </a:p>
          <a:p>
            <a:pPr algn="r"/>
            <a:endParaRPr lang="ru-RU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54F22DF-AE43-40E2-B71B-DC73B785D4FE}"/>
              </a:ext>
            </a:extLst>
          </p:cNvPr>
          <p:cNvCxnSpPr>
            <a:cxnSpLocks/>
          </p:cNvCxnSpPr>
          <p:nvPr/>
        </p:nvCxnSpPr>
        <p:spPr>
          <a:xfrm flipV="1">
            <a:off x="309188" y="998534"/>
            <a:ext cx="11440498" cy="45375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928CF18-1460-45DB-8801-CF2605647A2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60" y="421585"/>
            <a:ext cx="3443558" cy="522765"/>
          </a:xfrm>
          <a:prstGeom prst="rect">
            <a:avLst/>
          </a:prstGeom>
        </p:spPr>
      </p:pic>
      <p:sp>
        <p:nvSpPr>
          <p:cNvPr id="11" name="Freeform: Shape 54">
            <a:extLst>
              <a:ext uri="{FF2B5EF4-FFF2-40B4-BE49-F238E27FC236}">
                <a16:creationId xmlns:a16="http://schemas.microsoft.com/office/drawing/2014/main" id="{B5013C18-945B-4633-80F6-F46AE0BCEBE2}"/>
              </a:ext>
            </a:extLst>
          </p:cNvPr>
          <p:cNvSpPr/>
          <p:nvPr/>
        </p:nvSpPr>
        <p:spPr>
          <a:xfrm>
            <a:off x="1995" y="1043909"/>
            <a:ext cx="3902487" cy="5814091"/>
          </a:xfrm>
          <a:custGeom>
            <a:avLst/>
            <a:gdLst>
              <a:gd name="connsiteX0" fmla="*/ 0 w 5853730"/>
              <a:gd name="connsiteY0" fmla="*/ 0 h 10312714"/>
              <a:gd name="connsiteX1" fmla="*/ 2336459 w 5853730"/>
              <a:gd name="connsiteY1" fmla="*/ 0 h 10312714"/>
              <a:gd name="connsiteX2" fmla="*/ 2592416 w 5853730"/>
              <a:gd name="connsiteY2" fmla="*/ 116247 h 10312714"/>
              <a:gd name="connsiteX3" fmla="*/ 5069249 w 5853730"/>
              <a:gd name="connsiteY3" fmla="*/ 2436828 h 10312714"/>
              <a:gd name="connsiteX4" fmla="*/ 5069765 w 5853730"/>
              <a:gd name="connsiteY4" fmla="*/ 8289622 h 10312714"/>
              <a:gd name="connsiteX5" fmla="*/ 3249334 w 5853730"/>
              <a:gd name="connsiteY5" fmla="*/ 10231935 h 10312714"/>
              <a:gd name="connsiteX6" fmla="*/ 3119309 w 5853730"/>
              <a:gd name="connsiteY6" fmla="*/ 10312714 h 10312714"/>
              <a:gd name="connsiteX7" fmla="*/ 909 w 5853730"/>
              <a:gd name="connsiteY7" fmla="*/ 10312714 h 1031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53730" h="10312714">
                <a:moveTo>
                  <a:pt x="0" y="0"/>
                </a:moveTo>
                <a:lnTo>
                  <a:pt x="2336459" y="0"/>
                </a:lnTo>
                <a:lnTo>
                  <a:pt x="2592416" y="116247"/>
                </a:lnTo>
                <a:cubicBezTo>
                  <a:pt x="3612185" y="619837"/>
                  <a:pt x="4480992" y="1418291"/>
                  <a:pt x="5069249" y="2436828"/>
                </a:cubicBezTo>
                <a:cubicBezTo>
                  <a:pt x="6115040" y="4247563"/>
                  <a:pt x="6115237" y="6478704"/>
                  <a:pt x="5069765" y="8289622"/>
                </a:cubicBezTo>
                <a:cubicBezTo>
                  <a:pt x="4612371" y="9081899"/>
                  <a:pt x="3985239" y="9741068"/>
                  <a:pt x="3249334" y="10231935"/>
                </a:cubicBezTo>
                <a:lnTo>
                  <a:pt x="3119309" y="10312714"/>
                </a:lnTo>
                <a:lnTo>
                  <a:pt x="909" y="10312714"/>
                </a:ln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2" name="Freeform: Shape 35">
            <a:extLst>
              <a:ext uri="{FF2B5EF4-FFF2-40B4-BE49-F238E27FC236}">
                <a16:creationId xmlns:a16="http://schemas.microsoft.com/office/drawing/2014/main" id="{2B0553CD-6EEC-440F-BE10-DDCC876BCCEC}"/>
              </a:ext>
            </a:extLst>
          </p:cNvPr>
          <p:cNvSpPr/>
          <p:nvPr/>
        </p:nvSpPr>
        <p:spPr>
          <a:xfrm>
            <a:off x="1578481" y="1043909"/>
            <a:ext cx="4510981" cy="3796211"/>
          </a:xfrm>
          <a:custGeom>
            <a:avLst/>
            <a:gdLst>
              <a:gd name="connsiteX0" fmla="*/ 0 w 5486400"/>
              <a:gd name="connsiteY0" fmla="*/ 0 h 2831690"/>
              <a:gd name="connsiteX1" fmla="*/ 2743200 w 5486400"/>
              <a:gd name="connsiteY1" fmla="*/ 2831690 h 2831690"/>
              <a:gd name="connsiteX2" fmla="*/ 5486400 w 5486400"/>
              <a:gd name="connsiteY2" fmla="*/ 2831690 h 2831690"/>
              <a:gd name="connsiteX0" fmla="*/ 0 w 5531005"/>
              <a:gd name="connsiteY0" fmla="*/ 0 h 2720177"/>
              <a:gd name="connsiteX1" fmla="*/ 2787805 w 5531005"/>
              <a:gd name="connsiteY1" fmla="*/ 2720177 h 2720177"/>
              <a:gd name="connsiteX2" fmla="*/ 5531005 w 5531005"/>
              <a:gd name="connsiteY2" fmla="*/ 2720177 h 2720177"/>
              <a:gd name="connsiteX0" fmla="*/ 0 w 5531005"/>
              <a:gd name="connsiteY0" fmla="*/ 0 h 2720177"/>
              <a:gd name="connsiteX1" fmla="*/ 2787805 w 5531005"/>
              <a:gd name="connsiteY1" fmla="*/ 2720177 h 2720177"/>
              <a:gd name="connsiteX2" fmla="*/ 5531005 w 5531005"/>
              <a:gd name="connsiteY2" fmla="*/ 2720177 h 2720177"/>
              <a:gd name="connsiteX0" fmla="*/ 0 w 5531005"/>
              <a:gd name="connsiteY0" fmla="*/ 0 h 2720177"/>
              <a:gd name="connsiteX1" fmla="*/ 2787805 w 5531005"/>
              <a:gd name="connsiteY1" fmla="*/ 2720177 h 2720177"/>
              <a:gd name="connsiteX2" fmla="*/ 5531005 w 5531005"/>
              <a:gd name="connsiteY2" fmla="*/ 2720177 h 2720177"/>
              <a:gd name="connsiteX0" fmla="*/ 0 w 5531005"/>
              <a:gd name="connsiteY0" fmla="*/ 0 h 2720177"/>
              <a:gd name="connsiteX1" fmla="*/ 2787805 w 5531005"/>
              <a:gd name="connsiteY1" fmla="*/ 2720177 h 2720177"/>
              <a:gd name="connsiteX2" fmla="*/ 5531005 w 5531005"/>
              <a:gd name="connsiteY2" fmla="*/ 2720177 h 2720177"/>
              <a:gd name="connsiteX0" fmla="*/ 0 w 5531005"/>
              <a:gd name="connsiteY0" fmla="*/ 0 h 2742479"/>
              <a:gd name="connsiteX1" fmla="*/ 2653991 w 5531005"/>
              <a:gd name="connsiteY1" fmla="*/ 2742479 h 2742479"/>
              <a:gd name="connsiteX2" fmla="*/ 5531005 w 5531005"/>
              <a:gd name="connsiteY2" fmla="*/ 2720177 h 2742479"/>
              <a:gd name="connsiteX0" fmla="*/ 0 w 5531005"/>
              <a:gd name="connsiteY0" fmla="*/ 0 h 2742479"/>
              <a:gd name="connsiteX1" fmla="*/ 2653991 w 5531005"/>
              <a:gd name="connsiteY1" fmla="*/ 2742479 h 2742479"/>
              <a:gd name="connsiteX2" fmla="*/ 5531005 w 5531005"/>
              <a:gd name="connsiteY2" fmla="*/ 2720177 h 2742479"/>
              <a:gd name="connsiteX0" fmla="*/ 0 w 5531005"/>
              <a:gd name="connsiteY0" fmla="*/ 0 h 2742479"/>
              <a:gd name="connsiteX1" fmla="*/ 2653991 w 5531005"/>
              <a:gd name="connsiteY1" fmla="*/ 2742479 h 2742479"/>
              <a:gd name="connsiteX2" fmla="*/ 5531005 w 5531005"/>
              <a:gd name="connsiteY2" fmla="*/ 2720177 h 2742479"/>
              <a:gd name="connsiteX0" fmla="*/ 0 w 5405275"/>
              <a:gd name="connsiteY0" fmla="*/ 0 h 2753909"/>
              <a:gd name="connsiteX1" fmla="*/ 2528261 w 5405275"/>
              <a:gd name="connsiteY1" fmla="*/ 2753909 h 2753909"/>
              <a:gd name="connsiteX2" fmla="*/ 5405275 w 5405275"/>
              <a:gd name="connsiteY2" fmla="*/ 2731607 h 2753909"/>
              <a:gd name="connsiteX0" fmla="*/ 0 w 5405275"/>
              <a:gd name="connsiteY0" fmla="*/ 0 h 2753909"/>
              <a:gd name="connsiteX1" fmla="*/ 2528261 w 5405275"/>
              <a:gd name="connsiteY1" fmla="*/ 2753909 h 2753909"/>
              <a:gd name="connsiteX2" fmla="*/ 5405275 w 5405275"/>
              <a:gd name="connsiteY2" fmla="*/ 2731607 h 2753909"/>
              <a:gd name="connsiteX0" fmla="*/ 0 w 5405275"/>
              <a:gd name="connsiteY0" fmla="*/ 0 h 3336839"/>
              <a:gd name="connsiteX1" fmla="*/ 2768291 w 5405275"/>
              <a:gd name="connsiteY1" fmla="*/ 3336839 h 3336839"/>
              <a:gd name="connsiteX2" fmla="*/ 5405275 w 5405275"/>
              <a:gd name="connsiteY2" fmla="*/ 2731607 h 3336839"/>
              <a:gd name="connsiteX0" fmla="*/ 0 w 5405275"/>
              <a:gd name="connsiteY0" fmla="*/ 0 h 3336839"/>
              <a:gd name="connsiteX1" fmla="*/ 2768291 w 5405275"/>
              <a:gd name="connsiteY1" fmla="*/ 3336839 h 3336839"/>
              <a:gd name="connsiteX2" fmla="*/ 5405275 w 5405275"/>
              <a:gd name="connsiteY2" fmla="*/ 2731607 h 3336839"/>
              <a:gd name="connsiteX0" fmla="*/ 0 w 5405275"/>
              <a:gd name="connsiteY0" fmla="*/ 0 h 3336839"/>
              <a:gd name="connsiteX1" fmla="*/ 2734001 w 5405275"/>
              <a:gd name="connsiteY1" fmla="*/ 3336839 h 3336839"/>
              <a:gd name="connsiteX2" fmla="*/ 5405275 w 5405275"/>
              <a:gd name="connsiteY2" fmla="*/ 2731607 h 3336839"/>
              <a:gd name="connsiteX0" fmla="*/ 0 w 5531005"/>
              <a:gd name="connsiteY0" fmla="*/ 0 h 3336839"/>
              <a:gd name="connsiteX1" fmla="*/ 2734001 w 5531005"/>
              <a:gd name="connsiteY1" fmla="*/ 3336839 h 3336839"/>
              <a:gd name="connsiteX2" fmla="*/ 5531005 w 5531005"/>
              <a:gd name="connsiteY2" fmla="*/ 3314537 h 3336839"/>
              <a:gd name="connsiteX0" fmla="*/ 0 w 5542435"/>
              <a:gd name="connsiteY0" fmla="*/ 0 h 3337397"/>
              <a:gd name="connsiteX1" fmla="*/ 2734001 w 5542435"/>
              <a:gd name="connsiteY1" fmla="*/ 3336839 h 3337397"/>
              <a:gd name="connsiteX2" fmla="*/ 5542435 w 5542435"/>
              <a:gd name="connsiteY2" fmla="*/ 3337397 h 3337397"/>
              <a:gd name="connsiteX0" fmla="*/ 0 w 6038381"/>
              <a:gd name="connsiteY0" fmla="*/ 0 h 5197194"/>
              <a:gd name="connsiteX1" fmla="*/ 3229947 w 6038381"/>
              <a:gd name="connsiteY1" fmla="*/ 5196636 h 5197194"/>
              <a:gd name="connsiteX2" fmla="*/ 6038381 w 6038381"/>
              <a:gd name="connsiteY2" fmla="*/ 5197194 h 5197194"/>
              <a:gd name="connsiteX0" fmla="*/ 0 w 6038381"/>
              <a:gd name="connsiteY0" fmla="*/ 0 h 5197194"/>
              <a:gd name="connsiteX1" fmla="*/ 3229947 w 6038381"/>
              <a:gd name="connsiteY1" fmla="*/ 5196636 h 5197194"/>
              <a:gd name="connsiteX2" fmla="*/ 6038381 w 6038381"/>
              <a:gd name="connsiteY2" fmla="*/ 5197194 h 5197194"/>
              <a:gd name="connsiteX0" fmla="*/ 0 w 6038381"/>
              <a:gd name="connsiteY0" fmla="*/ 0 h 5197194"/>
              <a:gd name="connsiteX1" fmla="*/ 3012971 w 6038381"/>
              <a:gd name="connsiteY1" fmla="*/ 5196636 h 5197194"/>
              <a:gd name="connsiteX2" fmla="*/ 6038381 w 6038381"/>
              <a:gd name="connsiteY2" fmla="*/ 5197194 h 5197194"/>
              <a:gd name="connsiteX0" fmla="*/ 0 w 6038381"/>
              <a:gd name="connsiteY0" fmla="*/ 0 h 5197194"/>
              <a:gd name="connsiteX1" fmla="*/ 3012971 w 6038381"/>
              <a:gd name="connsiteY1" fmla="*/ 5196636 h 5197194"/>
              <a:gd name="connsiteX2" fmla="*/ 6038381 w 6038381"/>
              <a:gd name="connsiteY2" fmla="*/ 5197194 h 5197194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157481"/>
              <a:gd name="connsiteY0" fmla="*/ 0 h 5042211"/>
              <a:gd name="connsiteX1" fmla="*/ 3043967 w 6157481"/>
              <a:gd name="connsiteY1" fmla="*/ 5041653 h 5042211"/>
              <a:gd name="connsiteX2" fmla="*/ 6157481 w 6157481"/>
              <a:gd name="connsiteY2" fmla="*/ 5042211 h 5042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7481" h="5042211">
                <a:moveTo>
                  <a:pt x="0" y="0"/>
                </a:moveTo>
                <a:cubicBezTo>
                  <a:pt x="2647339" y="886277"/>
                  <a:pt x="3586715" y="3365578"/>
                  <a:pt x="3043967" y="5041653"/>
                </a:cubicBezTo>
                <a:lnTo>
                  <a:pt x="6157481" y="5042211"/>
                </a:lnTo>
              </a:path>
            </a:pathLst>
          </a:custGeom>
          <a:noFill/>
          <a:ln w="19050">
            <a:solidFill>
              <a:srgbClr val="EF7F1A"/>
            </a:solidFill>
            <a:headEnd type="none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grpSp>
        <p:nvGrpSpPr>
          <p:cNvPr id="13" name="Group 17">
            <a:extLst>
              <a:ext uri="{FF2B5EF4-FFF2-40B4-BE49-F238E27FC236}">
                <a16:creationId xmlns:a16="http://schemas.microsoft.com/office/drawing/2014/main" id="{2675DE6C-B67D-4DC8-A3F0-FFDA4F75D032}"/>
              </a:ext>
            </a:extLst>
          </p:cNvPr>
          <p:cNvGrpSpPr/>
          <p:nvPr/>
        </p:nvGrpSpPr>
        <p:grpSpPr>
          <a:xfrm>
            <a:off x="4595380" y="1663766"/>
            <a:ext cx="7029864" cy="1642306"/>
            <a:chOff x="4864617" y="1314205"/>
            <a:chExt cx="6328721" cy="914452"/>
          </a:xfrm>
        </p:grpSpPr>
        <p:grpSp>
          <p:nvGrpSpPr>
            <p:cNvPr id="14" name="Group 18">
              <a:extLst>
                <a:ext uri="{FF2B5EF4-FFF2-40B4-BE49-F238E27FC236}">
                  <a16:creationId xmlns:a16="http://schemas.microsoft.com/office/drawing/2014/main" id="{CC3F87BB-7BB0-4867-BC9D-D4916CF25FD3}"/>
                </a:ext>
              </a:extLst>
            </p:cNvPr>
            <p:cNvGrpSpPr/>
            <p:nvPr/>
          </p:nvGrpSpPr>
          <p:grpSpPr>
            <a:xfrm>
              <a:off x="6209683" y="1314205"/>
              <a:ext cx="4983655" cy="914452"/>
              <a:chOff x="6735029" y="1244035"/>
              <a:chExt cx="4983655" cy="914452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2A76323-F7C0-4153-A2F0-9B52B71A5192}"/>
                  </a:ext>
                </a:extLst>
              </p:cNvPr>
              <p:cNvSpPr txBox="1"/>
              <p:nvPr/>
            </p:nvSpPr>
            <p:spPr>
              <a:xfrm>
                <a:off x="6751880" y="1644368"/>
                <a:ext cx="4507692" cy="51411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ru-RU" altLang="ko-KR" dirty="0">
                    <a:cs typeface="Arial" pitchFamily="34" charset="0"/>
                  </a:rPr>
                  <a:t>приводит к потерям на 1 км дороги III категории в размере не менее 311,6 м3 или 411,37 тыс. рублей</a:t>
                </a:r>
                <a:endParaRPr lang="en-US" altLang="ko-KR" dirty="0">
                  <a:cs typeface="Arial" pitchFamily="34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347A225-1CF1-4B52-9EFA-AA41DFCFCCB6}"/>
                  </a:ext>
                </a:extLst>
              </p:cNvPr>
              <p:cNvSpPr txBox="1"/>
              <p:nvPr/>
            </p:nvSpPr>
            <p:spPr>
              <a:xfrm>
                <a:off x="6735029" y="1244035"/>
                <a:ext cx="4983655" cy="514119"/>
              </a:xfrm>
              <a:prstGeom prst="rect">
                <a:avLst/>
              </a:prstGeom>
              <a:noFill/>
            </p:spPr>
            <p:txBody>
              <a:bodyPr wrap="square" lIns="108000" rIns="108000" rtlCol="0" anchor="ctr">
                <a:spAutoFit/>
              </a:bodyPr>
              <a:lstStyle/>
              <a:p>
                <a:r>
                  <a:rPr lang="ru-RU" altLang="ko-KR" dirty="0">
                    <a:latin typeface="Franklin Gothic Heavy" panose="020B0903020102020204" pitchFamily="34" charset="0"/>
                    <a:cs typeface="Arial" pitchFamily="34" charset="0"/>
                  </a:rPr>
                  <a:t>Разница в нормативном  и фактическом расходе сыпучих инертных материалов</a:t>
                </a:r>
              </a:p>
              <a:p>
                <a:endParaRPr lang="ko-KR" altLang="en-US" dirty="0">
                  <a:latin typeface="Franklin Gothic Heavy" panose="020B0903020102020204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4FE6B8C-ECF7-457E-BB0A-AAE1ADE81980}"/>
                </a:ext>
              </a:extLst>
            </p:cNvPr>
            <p:cNvSpPr txBox="1"/>
            <p:nvPr/>
          </p:nvSpPr>
          <p:spPr>
            <a:xfrm>
              <a:off x="4864617" y="1520838"/>
              <a:ext cx="958096" cy="359883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rgbClr val="EF7F1A"/>
                  </a:solidFill>
                  <a:cs typeface="Arial" pitchFamily="34" charset="0"/>
                </a:rPr>
                <a:t>0</a:t>
              </a:r>
              <a:r>
                <a:rPr lang="ru-RU" altLang="ko-KR" sz="3600" b="1" dirty="0">
                  <a:solidFill>
                    <a:srgbClr val="EF7F1A"/>
                  </a:solidFill>
                  <a:cs typeface="Arial" pitchFamily="34" charset="0"/>
                </a:rPr>
                <a:t>1</a:t>
              </a:r>
              <a:endParaRPr lang="ko-KR" altLang="en-US" sz="3600" b="1" dirty="0">
                <a:solidFill>
                  <a:srgbClr val="EF7F1A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2">
            <a:extLst>
              <a:ext uri="{FF2B5EF4-FFF2-40B4-BE49-F238E27FC236}">
                <a16:creationId xmlns:a16="http://schemas.microsoft.com/office/drawing/2014/main" id="{1D7D9F5A-0B55-4E92-9B47-F60ACE2BC678}"/>
              </a:ext>
            </a:extLst>
          </p:cNvPr>
          <p:cNvGrpSpPr/>
          <p:nvPr/>
        </p:nvGrpSpPr>
        <p:grpSpPr>
          <a:xfrm>
            <a:off x="4981843" y="3901574"/>
            <a:ext cx="6283621" cy="1940678"/>
            <a:chOff x="5100394" y="1580775"/>
            <a:chExt cx="5759988" cy="1407621"/>
          </a:xfrm>
        </p:grpSpPr>
        <p:grpSp>
          <p:nvGrpSpPr>
            <p:cNvPr id="21" name="Group 3">
              <a:extLst>
                <a:ext uri="{FF2B5EF4-FFF2-40B4-BE49-F238E27FC236}">
                  <a16:creationId xmlns:a16="http://schemas.microsoft.com/office/drawing/2014/main" id="{6CA42017-B822-4961-A094-AE6E47079F28}"/>
                </a:ext>
              </a:extLst>
            </p:cNvPr>
            <p:cNvGrpSpPr/>
            <p:nvPr/>
          </p:nvGrpSpPr>
          <p:grpSpPr>
            <a:xfrm>
              <a:off x="6127699" y="1580775"/>
              <a:ext cx="4732683" cy="1407621"/>
              <a:chOff x="6653045" y="1510605"/>
              <a:chExt cx="4732683" cy="1407621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F47F52C-7DA0-4601-A953-54E5EF7FB412}"/>
                  </a:ext>
                </a:extLst>
              </p:cNvPr>
              <p:cNvSpPr txBox="1"/>
              <p:nvPr/>
            </p:nvSpPr>
            <p:spPr>
              <a:xfrm>
                <a:off x="6653045" y="1846684"/>
                <a:ext cx="4676576" cy="107154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ru-RU" dirty="0"/>
                  <a:t>Объем в плотном теле: 92 000м3</a:t>
                </a:r>
              </a:p>
              <a:p>
                <a:r>
                  <a:rPr lang="ru-RU" dirty="0"/>
                  <a:t>Потребность материала по проекту: 101 200 м3</a:t>
                </a:r>
              </a:p>
              <a:p>
                <a:r>
                  <a:rPr lang="ru-RU" dirty="0"/>
                  <a:t>Потребность материала по факту: 119 600м3</a:t>
                </a:r>
              </a:p>
              <a:p>
                <a:r>
                  <a:rPr lang="ru-RU" dirty="0"/>
                  <a:t>Дополнительные некомпенсируемые затраты: 16 560 000 рублей</a:t>
                </a:r>
                <a:endParaRPr lang="en-US" altLang="ko-KR" dirty="0">
                  <a:cs typeface="Arial" pitchFamily="34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2E7C9B4-FB58-4EFF-B0BB-B0AD051280BE}"/>
                  </a:ext>
                </a:extLst>
              </p:cNvPr>
              <p:cNvSpPr txBox="1"/>
              <p:nvPr/>
            </p:nvSpPr>
            <p:spPr>
              <a:xfrm>
                <a:off x="6653045" y="1510605"/>
                <a:ext cx="4732683" cy="267885"/>
              </a:xfrm>
              <a:prstGeom prst="rect">
                <a:avLst/>
              </a:prstGeom>
              <a:noFill/>
            </p:spPr>
            <p:txBody>
              <a:bodyPr wrap="square" lIns="108000" rIns="108000" rtlCol="0" anchor="ctr">
                <a:spAutoFit/>
              </a:bodyPr>
              <a:lstStyle/>
              <a:p>
                <a:r>
                  <a:rPr lang="ru-RU" dirty="0">
                    <a:latin typeface="Franklin Gothic Heavy" panose="020B0903020102020204" pitchFamily="34" charset="0"/>
                  </a:rPr>
                  <a:t>На примере реального Объекта</a:t>
                </a:r>
                <a:endParaRPr lang="ko-KR" altLang="en-US" dirty="0">
                  <a:latin typeface="Franklin Gothic Heavy" panose="020B0903020102020204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278ACCC-F12F-4932-91E1-5D489771514D}"/>
                </a:ext>
              </a:extLst>
            </p:cNvPr>
            <p:cNvSpPr txBox="1"/>
            <p:nvPr/>
          </p:nvSpPr>
          <p:spPr>
            <a:xfrm>
              <a:off x="5100394" y="1637533"/>
              <a:ext cx="958096" cy="468799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rgbClr val="EF7F1A"/>
                  </a:solidFill>
                  <a:cs typeface="Arial" pitchFamily="34" charset="0"/>
                </a:rPr>
                <a:t>0</a:t>
              </a:r>
              <a:r>
                <a:rPr lang="ru-RU" altLang="ko-KR" sz="3600" b="1" dirty="0">
                  <a:solidFill>
                    <a:srgbClr val="EF7F1A"/>
                  </a:solidFill>
                  <a:cs typeface="Arial" pitchFamily="34" charset="0"/>
                </a:rPr>
                <a:t>2</a:t>
              </a:r>
              <a:endParaRPr lang="ko-KR" altLang="en-US" sz="3600" b="1" dirty="0">
                <a:solidFill>
                  <a:srgbClr val="EF7F1A"/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75CE9E00-7039-4D70-A803-3959DF083CCF}"/>
              </a:ext>
            </a:extLst>
          </p:cNvPr>
          <p:cNvSpPr txBox="1"/>
          <p:nvPr/>
        </p:nvSpPr>
        <p:spPr>
          <a:xfrm>
            <a:off x="296838" y="2519793"/>
            <a:ext cx="3137397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b="1" dirty="0">
                <a:solidFill>
                  <a:srgbClr val="EF7F1A"/>
                </a:solidFill>
                <a:latin typeface="Franklin Gothic Heavy" panose="020B0903020102020204" pitchFamily="34" charset="0"/>
              </a:rPr>
              <a:t>Предложения:</a:t>
            </a:r>
          </a:p>
          <a:p>
            <a:endParaRPr lang="ru-RU" b="1" dirty="0">
              <a:solidFill>
                <a:srgbClr val="EF7F1A"/>
              </a:solidFill>
              <a:latin typeface="Franklin Gothic Heavy" panose="020B0903020102020204" pitchFamily="34" charset="0"/>
            </a:endParaRPr>
          </a:p>
          <a:p>
            <a:r>
              <a:rPr lang="ru-RU" altLang="ko-KR" dirty="0">
                <a:solidFill>
                  <a:srgbClr val="767171"/>
                </a:solidFill>
                <a:cs typeface="Arial" pitchFamily="34" charset="0"/>
              </a:rPr>
              <a:t>при определении потребности инертного материала применять в ПСД паспортные характеристики материала и проводить лабораторные испытания коэффициента относительного уплотнения</a:t>
            </a:r>
            <a:endParaRPr lang="en-US" altLang="ko-KR" dirty="0">
              <a:solidFill>
                <a:srgbClr val="76717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602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2">
            <a:extLst>
              <a:ext uri="{FF2B5EF4-FFF2-40B4-BE49-F238E27FC236}">
                <a16:creationId xmlns:a16="http://schemas.microsoft.com/office/drawing/2014/main" id="{6BEAA0DA-FDEB-41C9-9DB7-C1A893926EE0}"/>
              </a:ext>
            </a:extLst>
          </p:cNvPr>
          <p:cNvSpPr txBox="1">
            <a:spLocks/>
          </p:cNvSpPr>
          <p:nvPr/>
        </p:nvSpPr>
        <p:spPr>
          <a:xfrm>
            <a:off x="4489938" y="316592"/>
            <a:ext cx="7393170" cy="6277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400" dirty="0"/>
              <a:t>Повышение качества проектно-сметной документации</a:t>
            </a:r>
            <a:endParaRPr lang="ru-RU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54F22DF-AE43-40E2-B71B-DC73B785D4FE}"/>
              </a:ext>
            </a:extLst>
          </p:cNvPr>
          <p:cNvCxnSpPr>
            <a:cxnSpLocks/>
          </p:cNvCxnSpPr>
          <p:nvPr/>
        </p:nvCxnSpPr>
        <p:spPr>
          <a:xfrm flipV="1">
            <a:off x="309188" y="998534"/>
            <a:ext cx="11440498" cy="45375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928CF18-1460-45DB-8801-CF2605647A2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60" y="421585"/>
            <a:ext cx="3443558" cy="522765"/>
          </a:xfrm>
          <a:prstGeom prst="rect">
            <a:avLst/>
          </a:prstGeom>
        </p:spPr>
      </p:pic>
      <p:sp>
        <p:nvSpPr>
          <p:cNvPr id="19" name="Текст 2">
            <a:extLst>
              <a:ext uri="{FF2B5EF4-FFF2-40B4-BE49-F238E27FC236}">
                <a16:creationId xmlns:a16="http://schemas.microsoft.com/office/drawing/2014/main" id="{5A16B5BF-D658-4369-9427-2057003ED11C}"/>
              </a:ext>
            </a:extLst>
          </p:cNvPr>
          <p:cNvSpPr txBox="1">
            <a:spLocks/>
          </p:cNvSpPr>
          <p:nvPr/>
        </p:nvSpPr>
        <p:spPr>
          <a:xfrm>
            <a:off x="442610" y="1403911"/>
            <a:ext cx="11440498" cy="20250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125396" rtl="0" eaLnBrk="1" latinLnBrk="0" hangingPunct="1">
              <a:lnSpc>
                <a:spcPct val="90000"/>
              </a:lnSpc>
              <a:spcBef>
                <a:spcPts val="1231"/>
              </a:spcBef>
              <a:buFont typeface="Arial" panose="020B0604020202020204" pitchFamily="34" charset="0"/>
              <a:buNone/>
              <a:defRPr sz="3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2765" indent="0" algn="l" defTabSz="1125396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29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5527" indent="0" algn="l" defTabSz="1125396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8292" indent="0" algn="l" defTabSz="1125396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51056" indent="0" algn="l" defTabSz="1125396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94840" indent="-281350" algn="l" defTabSz="1125396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39" indent="-281350" algn="l" defTabSz="1125396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237" indent="-281350" algn="l" defTabSz="1125396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2934" indent="-281350" algn="l" defTabSz="1125396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b="1" dirty="0">
                <a:solidFill>
                  <a:srgbClr val="EF7F1A"/>
                </a:solidFill>
              </a:rPr>
              <a:t>Примеры ситуаций, требующих решения:</a:t>
            </a:r>
          </a:p>
          <a:p>
            <a:pPr marL="285750" indent="-285750" algn="just">
              <a:buClr>
                <a:srgbClr val="EF7F1A"/>
              </a:buClr>
              <a:buFont typeface="Arial" panose="020B0604020202020204" pitchFamily="34" charset="0"/>
              <a:buChar char="•"/>
            </a:pPr>
            <a:r>
              <a:rPr lang="ru-RU" sz="1800" dirty="0"/>
              <a:t>При проектировании в транспортную схему закладывается дальность транспортировки инертного материала до середины Объекта. По факту же для обеспечения ритмичной работы на Объекте устраивается промежуточный склад или площадка складирования.</a:t>
            </a:r>
          </a:p>
          <a:p>
            <a:pPr marL="285750" indent="-285750" algn="just">
              <a:buClr>
                <a:srgbClr val="EF7F1A"/>
              </a:buClr>
              <a:buFont typeface="Arial" panose="020B0604020202020204" pitchFamily="34" charset="0"/>
              <a:buChar char="•"/>
            </a:pPr>
            <a:r>
              <a:rPr lang="ru-RU" sz="1800" dirty="0"/>
              <a:t>Не закладывается нанесение временной дорожной разметки и установки временных схем организации дорожного движения, что необходимо по требованию безопасности.</a:t>
            </a:r>
          </a:p>
          <a:p>
            <a:pPr marL="285750" indent="-285750" algn="just">
              <a:buClr>
                <a:srgbClr val="EF7F1A"/>
              </a:buClr>
              <a:buFont typeface="Arial" panose="020B0604020202020204" pitchFamily="34" charset="0"/>
              <a:buChar char="•"/>
            </a:pPr>
            <a:r>
              <a:rPr lang="ru-RU" sz="1800" dirty="0"/>
              <a:t>Не учитывается повторный проход </a:t>
            </a:r>
            <a:r>
              <a:rPr lang="ru-RU" sz="1800" dirty="0" err="1"/>
              <a:t>ресайклера</a:t>
            </a:r>
            <a:r>
              <a:rPr lang="ru-RU" sz="1800" dirty="0"/>
              <a:t> по смежным полосам, а также на ПСП.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C40FBBC1-5AB0-4272-9DC0-414D274C05F9}"/>
              </a:ext>
            </a:extLst>
          </p:cNvPr>
          <p:cNvSpPr/>
          <p:nvPr/>
        </p:nvSpPr>
        <p:spPr>
          <a:xfrm>
            <a:off x="442610" y="4148468"/>
            <a:ext cx="11440498" cy="2025088"/>
          </a:xfrm>
          <a:prstGeom prst="roundRect">
            <a:avLst/>
          </a:prstGeom>
          <a:ln>
            <a:solidFill>
              <a:srgbClr val="EF7F1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15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EFFDD5F-E42D-496B-910B-7299DAE9C4D5}"/>
              </a:ext>
            </a:extLst>
          </p:cNvPr>
          <p:cNvSpPr txBox="1"/>
          <p:nvPr/>
        </p:nvSpPr>
        <p:spPr>
          <a:xfrm>
            <a:off x="594338" y="4332240"/>
            <a:ext cx="11288770" cy="195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00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200" b="1" dirty="0">
                <a:solidFill>
                  <a:srgbClr val="EF7F1A"/>
                </a:solidFill>
              </a:rPr>
              <a:t>Предлагается:</a:t>
            </a:r>
          </a:p>
          <a:p>
            <a:pPr marL="285750" indent="-285750" algn="just" defTabSz="6000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F3821B"/>
              </a:buClr>
              <a:buFont typeface="Arial" panose="020B0604020202020204" pitchFamily="34" charset="0"/>
              <a:buChar char="•"/>
            </a:pPr>
            <a:r>
              <a:rPr lang="ru-RU" dirty="0">
                <a:cs typeface="Calibri" panose="020F0502020204030204" pitchFamily="34" charset="0"/>
              </a:rPr>
              <a:t>Создать рабочую группу (</a:t>
            </a:r>
            <a:r>
              <a:rPr lang="ru-RU" dirty="0"/>
              <a:t>2 подрядные организации, 2 проектных института, представители Заказчика и ВГЭ НСО).</a:t>
            </a:r>
          </a:p>
          <a:p>
            <a:pPr marL="285750" indent="-285750" algn="just" defTabSz="6000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F3821B"/>
              </a:buClr>
              <a:buFont typeface="Arial" panose="020B0604020202020204" pitchFamily="34" charset="0"/>
              <a:buChar char="•"/>
            </a:pPr>
            <a:r>
              <a:rPr lang="ru-RU" dirty="0">
                <a:cs typeface="Calibri" panose="020F0502020204030204" pitchFamily="34" charset="0"/>
              </a:rPr>
              <a:t>Разработать </a:t>
            </a:r>
            <a:r>
              <a:rPr lang="ru-RU" dirty="0"/>
              <a:t>документ для каждого вида работ (ремонт, капитальный ремонт, строительство и реконструкция) до августа 2023 года.</a:t>
            </a:r>
          </a:p>
          <a:p>
            <a:pPr defTabSz="6000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422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2E4FBA-3437-4D2A-B5B1-A2FB829F20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36"/>
          <a:stretch/>
        </p:blipFill>
        <p:spPr>
          <a:xfrm>
            <a:off x="5343497" y="1579285"/>
            <a:ext cx="6753287" cy="5278716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12C7283-5AE5-489E-B8DD-B55599EE5F20}"/>
              </a:ext>
            </a:extLst>
          </p:cNvPr>
          <p:cNvSpPr txBox="1">
            <a:spLocks/>
          </p:cNvSpPr>
          <p:nvPr/>
        </p:nvSpPr>
        <p:spPr>
          <a:xfrm>
            <a:off x="0" y="89185"/>
            <a:ext cx="8720142" cy="1697737"/>
          </a:xfrm>
          <a:prstGeom prst="rect">
            <a:avLst/>
          </a:prstGeom>
        </p:spPr>
        <p:txBody>
          <a:bodyPr vert="horz" lIns="112542" tIns="56271" rIns="112542" bIns="56271" rtlCol="0" anchor="b">
            <a:normAutofit/>
          </a:bodyPr>
          <a:lstStyle>
            <a:lvl1pPr algn="ctr" defTabSz="91436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46" dirty="0">
                <a:latin typeface="+mn-lt"/>
              </a:rPr>
              <a:t>Спасибо за внимание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474EDC9-2BDB-4E84-BB9C-83B79024F4C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80" y="3032930"/>
            <a:ext cx="6889804" cy="104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43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460">
        <p14:prism/>
      </p:transition>
    </mc:Choice>
    <mc:Fallback xmlns="">
      <p:transition spd="slow" advClick="0" advTm="3460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НАД 1">
      <a:dk1>
        <a:srgbClr val="7F7F7F"/>
      </a:dk1>
      <a:lt1>
        <a:sysClr val="window" lastClr="FFFFFF"/>
      </a:lt1>
      <a:dk2>
        <a:srgbClr val="595959"/>
      </a:dk2>
      <a:lt2>
        <a:srgbClr val="E7E6E6"/>
      </a:lt2>
      <a:accent1>
        <a:srgbClr val="2F5496"/>
      </a:accent1>
      <a:accent2>
        <a:srgbClr val="ED7D31"/>
      </a:accent2>
      <a:accent3>
        <a:srgbClr val="A5A5A5"/>
      </a:accent3>
      <a:accent4>
        <a:srgbClr val="FFC000"/>
      </a:accent4>
      <a:accent5>
        <a:srgbClr val="48A1FA"/>
      </a:accent5>
      <a:accent6>
        <a:srgbClr val="538135"/>
      </a:accent6>
      <a:hlink>
        <a:srgbClr val="0563C1"/>
      </a:hlink>
      <a:folHlink>
        <a:srgbClr val="4A2739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НАД ГК_коррект.19.01.23" id="{0D5976C5-8A78-43C4-AB3D-098362503F26}" vid="{7BBFD985-4D52-454A-9991-F9035D923D5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13751</TotalTime>
  <Words>491</Words>
  <Application>Microsoft Office PowerPoint</Application>
  <PresentationFormat>Широкоэкранный</PresentationFormat>
  <Paragraphs>52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돋움</vt:lpstr>
      <vt:lpstr>Arial</vt:lpstr>
      <vt:lpstr>Calibri</vt:lpstr>
      <vt:lpstr>Franklin Gothic Book</vt:lpstr>
      <vt:lpstr>Franklin Gothic Heavy</vt:lpstr>
      <vt:lpstr>Franklin Gothic Medium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Насырова Ольга Олеговна</dc:creator>
  <cp:lastModifiedBy>Матайс Анастасия Викторовна</cp:lastModifiedBy>
  <cp:revision>237</cp:revision>
  <cp:lastPrinted>2023-06-21T12:57:59Z</cp:lastPrinted>
  <dcterms:created xsi:type="dcterms:W3CDTF">2021-05-19T07:41:13Z</dcterms:created>
  <dcterms:modified xsi:type="dcterms:W3CDTF">2023-06-28T04:36:53Z</dcterms:modified>
</cp:coreProperties>
</file>