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7" r:id="rId3"/>
    <p:sldId id="259" r:id="rId4"/>
    <p:sldId id="260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D"/>
    <a:srgbClr val="FF7C80"/>
    <a:srgbClr val="FF5050"/>
    <a:srgbClr val="CC3300"/>
    <a:srgbClr val="FF0000"/>
    <a:srgbClr val="5B9BD5"/>
    <a:srgbClr val="E7E6E6"/>
    <a:srgbClr val="A5A5A5"/>
    <a:srgbClr val="4472C4"/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1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606" y="8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 w="47625">
              <a:solidFill>
                <a:schemeClr val="bg1"/>
              </a:solidFill>
            </a:ln>
            <a:effectLst/>
          </c:spPr>
          <c:invertIfNegative val="0"/>
          <c:dPt>
            <c:idx val="2"/>
            <c:invertIfNegative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 w="47625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  <c:extLst>
              <c:ext xmlns:c16="http://schemas.microsoft.com/office/drawing/2014/chart" uri="{C3380CC4-5D6E-409C-BE32-E72D297353CC}">
                <c16:uniqueId val="{00000001-E9BA-4D75-B7E2-DAC5B54956F0}"/>
              </c:ext>
            </c:extLst>
          </c:dPt>
          <c:dLbls>
            <c:dLbl>
              <c:idx val="0"/>
              <c:layout>
                <c:manualLayout>
                  <c:x val="6.0386473429951577E-3"/>
                  <c:y val="0.4650349081322113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E9BA-4D75-B7E2-DAC5B54956F0}"/>
                </c:ext>
              </c:extLst>
            </c:dLbl>
            <c:dLbl>
              <c:idx val="1"/>
              <c:layout>
                <c:manualLayout>
                  <c:x val="0"/>
                  <c:y val="0.5880600161036959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E9BA-4D75-B7E2-DAC5B54956F0}"/>
                </c:ext>
              </c:extLst>
            </c:dLbl>
            <c:dLbl>
              <c:idx val="2"/>
              <c:layout>
                <c:manualLayout>
                  <c:x val="3.6231884057971015E-3"/>
                  <c:y val="5.6591549666882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bg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E9BA-4D75-B7E2-DAC5B5495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2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Общее количество ДТП</c:v>
                </c:pt>
                <c:pt idx="1">
                  <c:v>Число раненых</c:v>
                </c:pt>
                <c:pt idx="2">
                  <c:v>Число погибших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2184</c:v>
                </c:pt>
                <c:pt idx="1">
                  <c:v>2741</c:v>
                </c:pt>
                <c:pt idx="2">
                  <c:v>255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9BA-4D75-B7E2-DAC5B54956F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077294685990338E-3"/>
                  <c:y val="0.5708365009876881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5893719806763288E-2"/>
                      <c:h val="5.265474621179537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E9BA-4D75-B7E2-DAC5B54956F0}"/>
                </c:ext>
              </c:extLst>
            </c:dLbl>
            <c:dLbl>
              <c:idx val="1"/>
              <c:layout>
                <c:manualLayout>
                  <c:x val="-8.856580457753038E-17"/>
                  <c:y val="0.708624621915750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E9BA-4D75-B7E2-DAC5B54956F0}"/>
                </c:ext>
              </c:extLst>
            </c:dLbl>
            <c:dLbl>
              <c:idx val="2"/>
              <c:layout>
                <c:manualLayout>
                  <c:x val="0"/>
                  <c:y val="6.15125539857422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E9BA-4D75-B7E2-DAC5B54956F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Общее количество ДТП</c:v>
                </c:pt>
                <c:pt idx="1">
                  <c:v>Число раненых</c:v>
                </c:pt>
                <c:pt idx="2">
                  <c:v>Число погибших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2662</c:v>
                </c:pt>
                <c:pt idx="1">
                  <c:v>3286</c:v>
                </c:pt>
                <c:pt idx="2">
                  <c:v>281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9BA-4D75-B7E2-DAC5B54956F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7"/>
        <c:axId val="1904469807"/>
        <c:axId val="1904471471"/>
      </c:barChart>
      <c:catAx>
        <c:axId val="190446980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904471471"/>
        <c:crosses val="autoZero"/>
        <c:auto val="1"/>
        <c:lblAlgn val="ctr"/>
        <c:lblOffset val="100"/>
        <c:noMultiLvlLbl val="0"/>
      </c:catAx>
      <c:valAx>
        <c:axId val="190447147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90446980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Лист1!$A$2:$C$17</cx:f>
        <cx:lvl ptCount="16">
          <cx:pt idx="0">погибли в результате наезда на пешехода, из которых 2/3 произошли вне пешеходного перехода</cx:pt>
          <cx:pt idx="1">погибли по вине лиц, не имеющих права на управление ТС </cx:pt>
          <cx:pt idx="2">погибли по иным причинам</cx:pt>
          <cx:pt idx="3">погибли по вине водителей в состоянии алкогольного опьянения</cx:pt>
          <cx:pt idx="4">погибли в ДТП связанных с выездом на встречную полосу движения</cx:pt>
        </cx:lvl>
        <cx:lvl ptCount="16"/>
        <cx:lvl ptCount="16"/>
      </cx:strDim>
      <cx:numDim type="size">
        <cx:f>Лист1!$D$2:$D$17</cx:f>
        <cx:lvl ptCount="16" formatCode="Основной">
          <cx:pt idx="0">25</cx:pt>
          <cx:pt idx="1">9</cx:pt>
          <cx:pt idx="2">4</cx:pt>
          <cx:pt idx="3">25</cx:pt>
          <cx:pt idx="4">37</cx:pt>
        </cx:lvl>
      </cx:numDim>
    </cx:data>
  </cx:chartData>
  <cx:chart>
    <cx:plotArea>
      <cx:plotAreaRegion>
        <cx:plotSurface>
          <cx:spPr>
            <a:effectLst/>
          </cx:spPr>
        </cx:plotSurface>
        <cx:series layoutId="sunburst" uniqueId="{72147F11-B367-4646-BB12-13E6791CCDAC}">
          <cx:tx>
            <cx:txData>
              <cx:f>Лист1!$D$1</cx:f>
              <cx:v>Ряд 1</cx:v>
            </cx:txData>
          </cx:tx>
          <cx:spPr>
            <a:ln w="85725" cmpd="sng">
              <a:solidFill>
                <a:schemeClr val="bg1"/>
              </a:solidFill>
            </a:ln>
            <a:effectLst/>
          </cx:spPr>
          <cx:dataPt idx="0">
            <cx:spPr>
              <a:solidFill>
                <a:srgbClr val="FF7C80"/>
              </a:solidFill>
            </cx:spPr>
          </cx:dataPt>
          <cx:dataPt idx="2">
            <cx:spPr>
              <a:solidFill>
                <a:srgbClr val="4D4D4D"/>
              </a:solidFill>
            </cx:spPr>
          </cx:dataPt>
          <cx:dataPt idx="3">
            <cx:spPr>
              <a:solidFill>
                <a:srgbClr val="FF0000"/>
              </a:solidFill>
            </cx:spPr>
          </cx:dataPt>
          <cx:dataPt idx="4">
            <cx:spPr>
              <a:solidFill>
                <a:srgbClr val="C00000"/>
              </a:solidFill>
            </cx:spPr>
          </cx:dataPt>
          <cx:dataId val="0"/>
        </cx:series>
      </cx:plotAreaRegion>
    </cx:plotArea>
  </cx:chart>
  <cx:clrMapOvr bg1="lt1" tx1="dk1" bg2="lt2" tx2="dk2" accent1="accent1" accent2="accent2" accent3="accent3" accent4="accent4" accent5="accent5" accent6="accent6" hlink="hlink" folHlink="folHlink"/>
</cx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 ДТП по вине лиц, не имеющих права на управление ТС</c:v>
                </c:pt>
                <c:pt idx="1">
                  <c:v>количество ДТП связанных с выездом на встречную полосу движения </c:v>
                </c:pt>
                <c:pt idx="2">
                  <c:v>количество наездов на пешеходов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173</c:v>
                </c:pt>
                <c:pt idx="1">
                  <c:v>253</c:v>
                </c:pt>
                <c:pt idx="2">
                  <c:v>785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479-4292-ABB2-F32003DE652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количество ДТП по вине лиц, не имеющих права на управление ТС</c:v>
                </c:pt>
                <c:pt idx="1">
                  <c:v>количество ДТП связанных с выездом на встречную полосу движения </c:v>
                </c:pt>
                <c:pt idx="2">
                  <c:v>количество наездов на пешеходов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242</c:v>
                </c:pt>
                <c:pt idx="1">
                  <c:v>312</c:v>
                </c:pt>
                <c:pt idx="2">
                  <c:v>938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479-4292-ABB2-F32003DE6525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13640303"/>
        <c:axId val="913643631"/>
      </c:barChart>
      <c:catAx>
        <c:axId val="913640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13643631"/>
        <c:crosses val="autoZero"/>
        <c:auto val="1"/>
        <c:lblAlgn val="ctr"/>
        <c:lblOffset val="100"/>
        <c:noMultiLvlLbl val="0"/>
      </c:catAx>
      <c:valAx>
        <c:axId val="91364363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364030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6957799827785554"/>
          <c:y val="2.481348853421448E-2"/>
          <c:w val="0.61426553882803303"/>
          <c:h val="0.872104637113476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2.423832909097451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6A2-4594-8EF2-554C484F3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Количество ДТП с участием
детей-велосипедистов</c:v>
                </c:pt>
                <c:pt idx="1">
                  <c:v>Количество ДТП с детьми-водителями 
мототранспорта</c:v>
                </c:pt>
                <c:pt idx="2">
                  <c:v>Количество ДТП с детьми-пешеходами</c:v>
                </c:pt>
                <c:pt idx="3">
                  <c:v>Число погибших в ДТП детей</c:v>
                </c:pt>
                <c:pt idx="4">
                  <c:v>Число раненых в ДТП детей</c:v>
                </c:pt>
                <c:pt idx="5">
                  <c:v>Общее количество ДТП
с участием детей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18</c:v>
                </c:pt>
                <c:pt idx="1">
                  <c:v>21</c:v>
                </c:pt>
                <c:pt idx="2">
                  <c:v>161</c:v>
                </c:pt>
                <c:pt idx="3">
                  <c:v>7</c:v>
                </c:pt>
                <c:pt idx="4">
                  <c:v>347</c:v>
                </c:pt>
                <c:pt idx="5">
                  <c:v>319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A2-4594-8EF2-554C484F340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-1.819192278628289E-4"/>
                  <c:y val="-2.4813488534214936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6A2-4594-8EF2-554C484F340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Количество ДТП с участием
детей-велосипедистов</c:v>
                </c:pt>
                <c:pt idx="1">
                  <c:v>Количество ДТП с детьми-водителями 
мототранспорта</c:v>
                </c:pt>
                <c:pt idx="2">
                  <c:v>Количество ДТП с детьми-пешеходами</c:v>
                </c:pt>
                <c:pt idx="3">
                  <c:v>Число погибших в ДТП детей</c:v>
                </c:pt>
                <c:pt idx="4">
                  <c:v>Число раненых в ДТП детей</c:v>
                </c:pt>
                <c:pt idx="5">
                  <c:v>Общее количество ДТП
с участием детей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29</c:v>
                </c:pt>
                <c:pt idx="1">
                  <c:v>45</c:v>
                </c:pt>
                <c:pt idx="2">
                  <c:v>219</c:v>
                </c:pt>
                <c:pt idx="3">
                  <c:v>11</c:v>
                </c:pt>
                <c:pt idx="4">
                  <c:v>451</c:v>
                </c:pt>
                <c:pt idx="5">
                  <c:v>418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A2-4594-8EF2-554C484F340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785573423"/>
        <c:axId val="785585487"/>
      </c:barChart>
      <c:catAx>
        <c:axId val="7855734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solidFill>
            <a:schemeClr val="bg1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785585487"/>
        <c:crosses val="autoZero"/>
        <c:auto val="1"/>
        <c:lblAlgn val="ctr"/>
        <c:lblOffset val="100"/>
        <c:noMultiLvlLbl val="0"/>
      </c:catAx>
      <c:valAx>
        <c:axId val="785585487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7855734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4"/>
              <c:layout>
                <c:manualLayout>
                  <c:x val="-8.856580457753038E-17"/>
                  <c:y val="4.204568054697789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DC6-4991-84DD-E8245F25439B}"/>
                </c:ext>
              </c:extLst>
            </c:dLbl>
            <c:dLbl>
              <c:idx val="5"/>
              <c:layout>
                <c:manualLayout>
                  <c:x val="0"/>
                  <c:y val="4.256567056624258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FDC6-4991-84DD-E8245F2543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Общее количество ДТП</c:v>
                </c:pt>
                <c:pt idx="1">
                  <c:v>Количество наездов на пешеходов</c:v>
                </c:pt>
                <c:pt idx="2">
                  <c:v>Количество ДТП связанных с выездом на встречную полосу движения </c:v>
                </c:pt>
                <c:pt idx="3">
                  <c:v>Количество ДТП с участием детей</c:v>
                </c:pt>
                <c:pt idx="4">
                  <c:v>Количество погибших по вине водителей в состоянии алкогольного опьянения</c:v>
                </c:pt>
                <c:pt idx="5">
                  <c:v>Количество ДТП по вине лиц, не имеющих права на управление 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467</c:v>
                </c:pt>
                <c:pt idx="1">
                  <c:v>187</c:v>
                </c:pt>
                <c:pt idx="2">
                  <c:v>75</c:v>
                </c:pt>
                <c:pt idx="3">
                  <c:v>73</c:v>
                </c:pt>
                <c:pt idx="4">
                  <c:v>23</c:v>
                </c:pt>
                <c:pt idx="5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DC6-4991-84DD-E8245F25439B}"/>
            </c:ext>
          </c:extLst>
        </c:ser>
        <c:dLbls>
          <c:dLblPos val="inBase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913640303"/>
        <c:axId val="913643631"/>
      </c:barChart>
      <c:catAx>
        <c:axId val="91364030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913643631"/>
        <c:crosses val="autoZero"/>
        <c:auto val="1"/>
        <c:lblAlgn val="ctr"/>
        <c:lblOffset val="100"/>
        <c:noMultiLvlLbl val="0"/>
      </c:catAx>
      <c:valAx>
        <c:axId val="913643631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9136403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solidFill>
            <a:schemeClr val="tx1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8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31" kern="1200"/>
    <cs:bodyPr wrap="square" lIns="38100" tIns="19050" rIns="38100" bIns="19050" anchor="ctr">
      <a:spAutoFit/>
    </cs:bodyPr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Table>
  <cs:downBar>
    <cs:lnRef idx="0"/>
    <cs:fillRef idx="0"/>
    <cs:effectRef idx="0"/>
    <cs:fontRef idx="minor">
      <a:schemeClr val="tx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  <a:lumOff val="10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  <cs:bodyPr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0.40409</cdr:x>
      <cdr:y>0.25827</cdr:y>
    </cdr:from>
    <cdr:to>
      <cdr:x>0.66734</cdr:x>
      <cdr:y>0.45563</cdr:y>
    </cdr:to>
    <cdr:grpSp>
      <cdr:nvGrpSpPr>
        <cdr:cNvPr id="5" name="Группа 4"/>
        <cdr:cNvGrpSpPr/>
      </cdr:nvGrpSpPr>
      <cdr:grpSpPr>
        <a:xfrm xmlns:a="http://schemas.openxmlformats.org/drawingml/2006/main">
          <a:off x="1769710" y="1055013"/>
          <a:ext cx="1152902" cy="806200"/>
          <a:chOff x="1786754" y="-1447987"/>
          <a:chExt cx="1152880" cy="806207"/>
        </a:xfrm>
      </cdr:grpSpPr>
      <cdr:cxnSp macro="">
        <cdr:nvCxnSpPr>
          <cdr:cNvPr id="2" name="Соединительная линия уступом 1"/>
          <cdr:cNvCxnSpPr/>
        </cdr:nvCxnSpPr>
        <cdr:spPr>
          <a:xfrm xmlns:a="http://schemas.openxmlformats.org/drawingml/2006/main" rot="5400000" flipH="1" flipV="1">
            <a:off x="2003966" y="-983968"/>
            <a:ext cx="359523" cy="324853"/>
          </a:xfrm>
          <a:prstGeom xmlns:a="http://schemas.openxmlformats.org/drawingml/2006/main" prst="bentConnector3">
            <a:avLst/>
          </a:prstGeom>
          <a:ln xmlns:a="http://schemas.openxmlformats.org/drawingml/2006/main">
            <a:tailEnd type="triangle"/>
          </a:ln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sp macro="" textlink="">
        <cdr:nvSpPr>
          <cdr:cNvPr id="4" name="TextBox 122"/>
          <cdr:cNvSpPr txBox="1"/>
        </cdr:nvSpPr>
        <cdr:spPr>
          <a:xfrm xmlns:a="http://schemas.openxmlformats.org/drawingml/2006/main">
            <a:off x="1786754" y="-1447987"/>
            <a:ext cx="1152880" cy="461665"/>
          </a:xfrm>
          <a:prstGeom xmlns:a="http://schemas.openxmlformats.org/drawingml/2006/main" prst="rect">
            <a:avLst/>
          </a:prstGeom>
          <a:noFill xmlns:a="http://schemas.openxmlformats.org/drawingml/2006/main"/>
        </cdr:spPr>
        <cdr:txBody>
          <a:bodyPr xmlns:a="http://schemas.openxmlformats.org/drawingml/2006/main" wrap="none" rtlCol="0">
            <a:spAutoFit/>
          </a:bodyPr>
          <a:lstStyle xmlns:a="http://schemas.openxmlformats.org/drawingml/2006/main"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r>
              <a:rPr lang="ru-RU" sz="2400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+23,3%</a:t>
            </a:r>
            <a:endParaRPr lang="ru-RU" sz="2400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0.45905</cdr:x>
      <cdr:y>0.20588</cdr:y>
    </cdr:from>
    <cdr:to>
      <cdr:x>0.61923</cdr:x>
      <cdr:y>0.35504</cdr:y>
    </cdr:to>
    <cdr:sp macro="" textlink="">
      <cdr:nvSpPr>
        <cdr:cNvPr id="6" name="Выноска 1 (без границы) 5"/>
        <cdr:cNvSpPr/>
      </cdr:nvSpPr>
      <cdr:spPr>
        <a:xfrm xmlns:a="http://schemas.openxmlformats.org/drawingml/2006/main">
          <a:off x="4827145" y="1179096"/>
          <a:ext cx="1684420" cy="854241"/>
        </a:xfrm>
        <a:prstGeom xmlns:a="http://schemas.openxmlformats.org/drawingml/2006/main" prst="callout1">
          <a:avLst>
            <a:gd name="adj1" fmla="val 52594"/>
            <a:gd name="adj2" fmla="val -4235"/>
            <a:gd name="adj3" fmla="val 274500"/>
            <a:gd name="adj4" fmla="val -27714"/>
          </a:avLst>
        </a:prstGeom>
        <a:solidFill xmlns:a="http://schemas.openxmlformats.org/drawingml/2006/main">
          <a:schemeClr val="bg2"/>
        </a:solidFill>
        <a:ln xmlns:a="http://schemas.openxmlformats.org/drawingml/2006/main">
          <a:solidFill>
            <a:schemeClr val="tx1"/>
          </a:solidFill>
        </a:ln>
        <a:effectLst xmlns:a="http://schemas.openxmlformats.org/drawingml/2006/main">
          <a:outerShdw blurRad="50800" dist="38100" dir="2700000" algn="tl" rotWithShape="0">
            <a:prstClr val="black">
              <a:alpha val="40000"/>
            </a:prstClr>
          </a:outerShdw>
        </a:effectLst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60,4% от всех погибших в ДТП</a:t>
          </a:r>
          <a:endParaRPr lang="ru-RU" sz="1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E49030-8EB1-45A0-B395-371561E775B6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7F2A46-4A57-4D4C-8BBD-E54FFD3D95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9051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7F2A46-4A57-4D4C-8BBD-E54FFD3D956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1978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429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650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705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66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75052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7859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0664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442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585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558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190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8D638-44A4-4FF9-8883-ECE9B7FB9FC8}" type="datetimeFigureOut">
              <a:rPr lang="ru-RU" smtClean="0"/>
              <a:t>27.05.2024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83356-896A-41FD-A138-A918E91AB7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5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3069" y="-15413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аварийности по итогам 2023 г.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5190096"/>
              </p:ext>
            </p:extLst>
          </p:nvPr>
        </p:nvGraphicFramePr>
        <p:xfrm>
          <a:off x="838200" y="1263315"/>
          <a:ext cx="10515600" cy="5161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2513069" y="1591175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,9%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903979" y="868309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19,9%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9360567" y="4237924"/>
            <a:ext cx="13773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10,2%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V="1">
            <a:off x="1993552" y="2051347"/>
            <a:ext cx="481266" cy="1076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 стрелкой 39"/>
          <p:cNvCxnSpPr/>
          <p:nvPr/>
        </p:nvCxnSpPr>
        <p:spPr>
          <a:xfrm flipV="1">
            <a:off x="5422713" y="1341117"/>
            <a:ext cx="481266" cy="10768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flipV="1">
            <a:off x="9131968" y="4805482"/>
            <a:ext cx="228599" cy="34132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65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Прямая со стрелкой 20"/>
          <p:cNvCxnSpPr/>
          <p:nvPr/>
        </p:nvCxnSpPr>
        <p:spPr>
          <a:xfrm flipH="1">
            <a:off x="8439150" y="1962150"/>
            <a:ext cx="942975" cy="0"/>
          </a:xfrm>
          <a:prstGeom prst="straightConnector1">
            <a:avLst/>
          </a:prstGeom>
          <a:ln w="31750">
            <a:solidFill>
              <a:schemeClr val="bg1"/>
            </a:solidFill>
            <a:headEnd type="oval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cx="http://schemas.microsoft.com/office/drawing/2014/chartex" Requires="cx">
          <p:graphicFrame>
            <p:nvGraphicFramePr>
              <p:cNvPr id="27" name="Объект 26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53367948"/>
                  </p:ext>
                </p:extLst>
              </p:nvPr>
            </p:nvGraphicFramePr>
            <p:xfrm>
              <a:off x="-1097960" y="1348272"/>
              <a:ext cx="9787046" cy="3994654"/>
            </p:xfrm>
            <a:graphic>
              <a:graphicData uri="http://schemas.microsoft.com/office/drawing/2014/chartex">
                <c:chart xmlns:c="http://schemas.openxmlformats.org/drawingml/2006/chart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27" name="Объект 26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1097960" y="1348272"/>
                <a:ext cx="9787046" cy="3994654"/>
              </a:xfrm>
              <a:prstGeom prst="rect">
                <a:avLst/>
              </a:prstGeom>
            </p:spPr>
          </p:pic>
        </mc:Fallback>
      </mc:AlternateContent>
      <p:grpSp>
        <p:nvGrpSpPr>
          <p:cNvPr id="111" name="Группа 110"/>
          <p:cNvGrpSpPr/>
          <p:nvPr/>
        </p:nvGrpSpPr>
        <p:grpSpPr>
          <a:xfrm>
            <a:off x="216568" y="804327"/>
            <a:ext cx="9666912" cy="5477725"/>
            <a:chOff x="484995" y="890434"/>
            <a:chExt cx="10536790" cy="5627184"/>
          </a:xfrm>
        </p:grpSpPr>
        <p:sp>
          <p:nvSpPr>
            <p:cNvPr id="35" name="TextBox 34"/>
            <p:cNvSpPr txBox="1"/>
            <p:nvPr/>
          </p:nvSpPr>
          <p:spPr>
            <a:xfrm>
              <a:off x="6963343" y="1704146"/>
              <a:ext cx="159530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6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37%</a:t>
              </a:r>
              <a:endParaRPr lang="ru-RU" sz="6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558652" y="1598817"/>
              <a:ext cx="2463133" cy="12330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погибли в ДТП,</a:t>
              </a:r>
            </a:p>
            <a:p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связанных с выездом</a:t>
              </a:r>
            </a:p>
            <a:p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встречную </a:t>
              </a:r>
            </a:p>
            <a:p>
              <a:r>
                <a:rPr lang="ru-RU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полосу движения</a:t>
              </a:r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3388514" y="5552868"/>
              <a:ext cx="1125629" cy="7078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25%</a:t>
              </a:r>
              <a:endParaRPr lang="ru-RU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507731" y="5537478"/>
              <a:ext cx="2854350" cy="9801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погибли в результате наезда на пешехода,</a:t>
              </a:r>
            </a:p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из которых 2/3 произошли вне</a:t>
              </a:r>
            </a:p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пешеходного перехода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9" name="Соединительная линия уступом 48"/>
            <p:cNvCxnSpPr/>
            <p:nvPr/>
          </p:nvCxnSpPr>
          <p:spPr>
            <a:xfrm flipV="1">
              <a:off x="6303470" y="2344787"/>
              <a:ext cx="664433" cy="442793"/>
            </a:xfrm>
            <a:prstGeom prst="bentConnector3">
              <a:avLst>
                <a:gd name="adj1" fmla="val 1259"/>
              </a:avLst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6" name="Соединительная линия уступом 55"/>
            <p:cNvCxnSpPr/>
            <p:nvPr/>
          </p:nvCxnSpPr>
          <p:spPr>
            <a:xfrm rot="16200000" flipH="1">
              <a:off x="2891405" y="5378682"/>
              <a:ext cx="767365" cy="267066"/>
            </a:xfrm>
            <a:prstGeom prst="bentConnector3">
              <a:avLst>
                <a:gd name="adj1" fmla="val 99931"/>
              </a:avLst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Соединительная линия уступом 62"/>
            <p:cNvCxnSpPr/>
            <p:nvPr/>
          </p:nvCxnSpPr>
          <p:spPr>
            <a:xfrm rot="10800000" flipV="1">
              <a:off x="1687297" y="3429000"/>
              <a:ext cx="593563" cy="387182"/>
            </a:xfrm>
            <a:prstGeom prst="bentConnector3">
              <a:avLst>
                <a:gd name="adj1" fmla="val 100675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1077588" y="3841082"/>
              <a:ext cx="112562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25%</a:t>
              </a:r>
              <a:endParaRPr lang="ru-RU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4995" y="4548968"/>
              <a:ext cx="2310814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погибли по вине водителей в состоянии алкогольного опьянения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3" name="Соединительная линия уступом 72"/>
            <p:cNvCxnSpPr/>
            <p:nvPr/>
          </p:nvCxnSpPr>
          <p:spPr>
            <a:xfrm rot="10800000">
              <a:off x="2448977" y="1431487"/>
              <a:ext cx="707230" cy="453778"/>
            </a:xfrm>
            <a:prstGeom prst="bentConnector3">
              <a:avLst>
                <a:gd name="adj1" fmla="val 597"/>
              </a:avLst>
            </a:prstGeom>
            <a:ln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1" name="TextBox 80"/>
            <p:cNvSpPr txBox="1"/>
            <p:nvPr/>
          </p:nvSpPr>
          <p:spPr>
            <a:xfrm>
              <a:off x="1334068" y="1106193"/>
              <a:ext cx="8691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9%</a:t>
              </a:r>
              <a:endParaRPr lang="ru-RU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78074" y="1734612"/>
              <a:ext cx="1818447" cy="7386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погибли по вине лиц,</a:t>
              </a:r>
            </a:p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не имеющих права </a:t>
              </a:r>
            </a:p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на управление ТС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536964" y="890434"/>
              <a:ext cx="869149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4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4%</a:t>
              </a:r>
              <a:endParaRPr lang="ru-RU" sz="4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318341" y="1030080"/>
              <a:ext cx="164500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погибли в ДТП </a:t>
              </a:r>
            </a:p>
            <a:p>
              <a:r>
                <a:rPr lang="ru-RU" sz="1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по иным причинам</a:t>
              </a:r>
              <a:endParaRPr lang="ru-RU" sz="1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01" name="Соединительная линия уступом 100"/>
            <p:cNvCxnSpPr/>
            <p:nvPr/>
          </p:nvCxnSpPr>
          <p:spPr>
            <a:xfrm flipV="1">
              <a:off x="4189335" y="1184109"/>
              <a:ext cx="390088" cy="374315"/>
            </a:xfrm>
            <a:prstGeom prst="bentConnector3">
              <a:avLst>
                <a:gd name="adj1" fmla="val -2434"/>
              </a:avLst>
            </a:prstGeom>
            <a:ln w="12700"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aphicFrame>
        <p:nvGraphicFramePr>
          <p:cNvPr id="110" name="Диаграмма 109"/>
          <p:cNvGraphicFramePr/>
          <p:nvPr>
            <p:extLst>
              <p:ext uri="{D42A27DB-BD31-4B8C-83A1-F6EECF244321}">
                <p14:modId xmlns:p14="http://schemas.microsoft.com/office/powerpoint/2010/main" val="22233979"/>
              </p:ext>
            </p:extLst>
          </p:nvPr>
        </p:nvGraphicFramePr>
        <p:xfrm>
          <a:off x="7324346" y="2516886"/>
          <a:ext cx="4379494" cy="4084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125" name="Группа 124"/>
          <p:cNvGrpSpPr/>
          <p:nvPr/>
        </p:nvGrpSpPr>
        <p:grpSpPr>
          <a:xfrm>
            <a:off x="7732121" y="2090770"/>
            <a:ext cx="3849242" cy="2456170"/>
            <a:chOff x="7735747" y="2269042"/>
            <a:chExt cx="3849242" cy="2456170"/>
          </a:xfrm>
        </p:grpSpPr>
        <p:cxnSp>
          <p:nvCxnSpPr>
            <p:cNvPr id="116" name="Соединительная линия уступом 115"/>
            <p:cNvCxnSpPr/>
            <p:nvPr/>
          </p:nvCxnSpPr>
          <p:spPr>
            <a:xfrm rot="5400000" flipH="1" flipV="1">
              <a:off x="7936510" y="4383024"/>
              <a:ext cx="359523" cy="324853"/>
            </a:xfrm>
            <a:prstGeom prst="bentConnector3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Соединительная линия уступом 116"/>
            <p:cNvCxnSpPr/>
            <p:nvPr/>
          </p:nvCxnSpPr>
          <p:spPr>
            <a:xfrm rot="5400000" flipH="1" flipV="1">
              <a:off x="10575977" y="2803630"/>
              <a:ext cx="592718" cy="372983"/>
            </a:xfrm>
            <a:prstGeom prst="bentConnector3">
              <a:avLst>
                <a:gd name="adj1" fmla="val 64209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TextBox 122"/>
            <p:cNvSpPr txBox="1"/>
            <p:nvPr/>
          </p:nvSpPr>
          <p:spPr>
            <a:xfrm>
              <a:off x="7735747" y="3904024"/>
              <a:ext cx="11528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solidFill>
                    <a:srgbClr val="5B9BD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+39,9%</a:t>
              </a:r>
              <a:endParaRPr lang="ru-RU" sz="2400" dirty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10432109" y="2269042"/>
              <a:ext cx="11528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dirty="0" smtClean="0">
                  <a:solidFill>
                    <a:srgbClr val="5B9BD5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+19,5%</a:t>
              </a:r>
              <a:endParaRPr lang="ru-RU" sz="2400" dirty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26" name="Заголовок 1"/>
          <p:cNvSpPr>
            <a:spLocks noGrp="1"/>
          </p:cNvSpPr>
          <p:nvPr>
            <p:ph type="title"/>
          </p:nvPr>
        </p:nvSpPr>
        <p:spPr>
          <a:xfrm>
            <a:off x="2513069" y="-154135"/>
            <a:ext cx="10515600" cy="1325563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аварийности по итогам 2023 г.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2" name="Полилиния 131"/>
          <p:cNvSpPr/>
          <p:nvPr/>
        </p:nvSpPr>
        <p:spPr>
          <a:xfrm>
            <a:off x="7253113" y="1985605"/>
            <a:ext cx="4331369" cy="4535905"/>
          </a:xfrm>
          <a:custGeom>
            <a:avLst/>
            <a:gdLst>
              <a:gd name="connsiteX0" fmla="*/ 12032 w 4331369"/>
              <a:gd name="connsiteY0" fmla="*/ 1443789 h 4535905"/>
              <a:gd name="connsiteX1" fmla="*/ 0 w 4331369"/>
              <a:gd name="connsiteY1" fmla="*/ 4535905 h 4535905"/>
              <a:gd name="connsiteX2" fmla="*/ 4331369 w 4331369"/>
              <a:gd name="connsiteY2" fmla="*/ 4523873 h 4535905"/>
              <a:gd name="connsiteX3" fmla="*/ 4319337 w 4331369"/>
              <a:gd name="connsiteY3" fmla="*/ 0 h 4535905"/>
              <a:gd name="connsiteX4" fmla="*/ 3164306 w 4331369"/>
              <a:gd name="connsiteY4" fmla="*/ 12031 h 4535905"/>
              <a:gd name="connsiteX5" fmla="*/ 3164306 w 4331369"/>
              <a:gd name="connsiteY5" fmla="*/ 1455821 h 4535905"/>
              <a:gd name="connsiteX6" fmla="*/ 12032 w 4331369"/>
              <a:gd name="connsiteY6" fmla="*/ 1443789 h 4535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31369" h="4535905">
                <a:moveTo>
                  <a:pt x="12032" y="1443789"/>
                </a:moveTo>
                <a:cubicBezTo>
                  <a:pt x="8021" y="2474494"/>
                  <a:pt x="4011" y="3505200"/>
                  <a:pt x="0" y="4535905"/>
                </a:cubicBezTo>
                <a:lnTo>
                  <a:pt x="4331369" y="4523873"/>
                </a:lnTo>
                <a:cubicBezTo>
                  <a:pt x="4327358" y="3015915"/>
                  <a:pt x="4323348" y="1507958"/>
                  <a:pt x="4319337" y="0"/>
                </a:cubicBezTo>
                <a:lnTo>
                  <a:pt x="3164306" y="12031"/>
                </a:lnTo>
                <a:lnTo>
                  <a:pt x="3164306" y="1455821"/>
                </a:lnTo>
                <a:lnTo>
                  <a:pt x="12032" y="1443789"/>
                </a:lnTo>
                <a:close/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401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6713928"/>
              </p:ext>
            </p:extLst>
          </p:nvPr>
        </p:nvGraphicFramePr>
        <p:xfrm>
          <a:off x="348917" y="1058779"/>
          <a:ext cx="11004884" cy="5118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1177564" y="-142104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детского дорожно-транспортного травматизма по итогам 2023 г.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278586" y="1345290"/>
            <a:ext cx="1045479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+31%</a:t>
            </a:r>
            <a:endParaRPr lang="ru-RU" sz="2800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47685" y="2044619"/>
            <a:ext cx="1045479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+30%</a:t>
            </a:r>
            <a:endParaRPr lang="ru-RU" sz="2800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940705" y="2735485"/>
            <a:ext cx="1045479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+57%</a:t>
            </a:r>
            <a:endParaRPr lang="ru-RU" sz="2800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63590" y="3617871"/>
            <a:ext cx="1045479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+36%</a:t>
            </a:r>
            <a:endParaRPr lang="ru-RU" sz="2800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81337" y="4287511"/>
            <a:ext cx="1480983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+114,3%</a:t>
            </a:r>
            <a:endParaRPr lang="ru-RU" sz="2800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40705" y="4970627"/>
            <a:ext cx="1314784" cy="523220"/>
          </a:xfrm>
          <a:prstGeom prst="rect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5B9BD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+61,1%</a:t>
            </a:r>
            <a:endParaRPr lang="ru-RU" sz="2800" dirty="0">
              <a:solidFill>
                <a:srgbClr val="5B9BD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5395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550544" y="-23018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аварийности по итогам 2024 г. (1 квартал)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0516571"/>
              </p:ext>
            </p:extLst>
          </p:nvPr>
        </p:nvGraphicFramePr>
        <p:xfrm>
          <a:off x="296779" y="962526"/>
          <a:ext cx="10515600" cy="57270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Выноска 1 (без границы) 11"/>
          <p:cNvSpPr/>
          <p:nvPr/>
        </p:nvSpPr>
        <p:spPr>
          <a:xfrm>
            <a:off x="1961149" y="1095375"/>
            <a:ext cx="1070810" cy="601578"/>
          </a:xfrm>
          <a:prstGeom prst="callout1">
            <a:avLst>
              <a:gd name="adj1" fmla="val 52594"/>
              <a:gd name="adj2" fmla="val -4235"/>
              <a:gd name="adj3" fmla="val 112500"/>
              <a:gd name="adj4" fmla="val -38333"/>
            </a:avLst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+3,5%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Выноска 1 (без границы) 12"/>
          <p:cNvSpPr/>
          <p:nvPr/>
        </p:nvSpPr>
        <p:spPr>
          <a:xfrm>
            <a:off x="3304674" y="2695074"/>
            <a:ext cx="1070810" cy="601578"/>
          </a:xfrm>
          <a:prstGeom prst="callout1">
            <a:avLst>
              <a:gd name="adj1" fmla="val 52594"/>
              <a:gd name="adj2" fmla="val -4235"/>
              <a:gd name="adj3" fmla="val 150500"/>
              <a:gd name="adj4" fmla="val -37210"/>
            </a:avLst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+7,5%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Выноска 1 (без границы) 13"/>
          <p:cNvSpPr/>
          <p:nvPr/>
        </p:nvSpPr>
        <p:spPr>
          <a:xfrm>
            <a:off x="6808344" y="3471362"/>
            <a:ext cx="1167537" cy="601578"/>
          </a:xfrm>
          <a:prstGeom prst="callout1">
            <a:avLst>
              <a:gd name="adj1" fmla="val 52594"/>
              <a:gd name="adj2" fmla="val -4235"/>
              <a:gd name="adj3" fmla="val 170500"/>
              <a:gd name="adj4" fmla="val -38239"/>
            </a:avLst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+12,3%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Выноска 1 (без границы) 15"/>
          <p:cNvSpPr/>
          <p:nvPr/>
        </p:nvSpPr>
        <p:spPr>
          <a:xfrm>
            <a:off x="8548673" y="2691566"/>
            <a:ext cx="1690913" cy="1002631"/>
          </a:xfrm>
          <a:prstGeom prst="callout1">
            <a:avLst>
              <a:gd name="adj1" fmla="val 52594"/>
              <a:gd name="adj2" fmla="val -4235"/>
              <a:gd name="adj3" fmla="val 220900"/>
              <a:gd name="adj4" fmla="val -26836"/>
            </a:avLst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16,7% от всех погибших в ДТП</a:t>
            </a:r>
            <a:endParaRPr kumimoji="0" lang="ru-RU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7" name="Выноска 1 (без границы) 16"/>
          <p:cNvSpPr/>
          <p:nvPr/>
        </p:nvSpPr>
        <p:spPr>
          <a:xfrm>
            <a:off x="10337474" y="3826042"/>
            <a:ext cx="1312155" cy="605588"/>
          </a:xfrm>
          <a:prstGeom prst="callout1">
            <a:avLst>
              <a:gd name="adj1" fmla="val 62528"/>
              <a:gd name="adj2" fmla="val -4235"/>
              <a:gd name="adj3" fmla="val 176076"/>
              <a:gd name="adj4" fmla="val -37856"/>
            </a:avLst>
          </a:prstGeom>
          <a:solidFill>
            <a:schemeClr val="bg2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+29,4%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110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165</Words>
  <Application>Microsoft Office PowerPoint</Application>
  <PresentationFormat>Широкоэкранный</PresentationFormat>
  <Paragraphs>51</Paragraphs>
  <Slides>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Тема Office</vt:lpstr>
      <vt:lpstr>Анализ аварийности по итогам 2023 г.</vt:lpstr>
      <vt:lpstr>Анализ аварийности по итогам 2023 г.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Храмкова Надежда Сергеевна</dc:creator>
  <cp:lastModifiedBy>Храмкова Надежда Сергеевна</cp:lastModifiedBy>
  <cp:revision>37</cp:revision>
  <dcterms:created xsi:type="dcterms:W3CDTF">2024-05-24T02:31:18Z</dcterms:created>
  <dcterms:modified xsi:type="dcterms:W3CDTF">2024-05-27T09:46:16Z</dcterms:modified>
</cp:coreProperties>
</file>