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18288000" cy="10287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2" d="100"/>
          <a:sy n="72" d="100"/>
        </p:scale>
        <p:origin x="-648" y="-108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8" y="-425605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  <p:txBody>
          <a:bodyPr/>
          <a:p>
            <a:pPr>
              <a:defRPr/>
            </a:pPr>
            <a:r>
              <a:rPr/>
              <a:t>Каа</a:t>
            </a:r>
            <a:endParaRPr/>
          </a:p>
        </p:txBody>
      </p:sp>
      <p:sp>
        <p:nvSpPr>
          <p:cNvPr id="3" name="Freeform 3"/>
          <p:cNvSpPr/>
          <p:nvPr/>
        </p:nvSpPr>
        <p:spPr bwMode="auto">
          <a:xfrm rot="-5400000">
            <a:off x="9729410" y="528442"/>
            <a:ext cx="11437052" cy="8971163"/>
          </a:xfrm>
          <a:custGeom>
            <a:avLst/>
            <a:gdLst/>
            <a:ahLst/>
            <a:cxnLst/>
            <a:rect l="l" t="t" r="r" b="b"/>
            <a:pathLst>
              <a:path w="11437052" h="8971163" fill="norm" stroke="1" extrusionOk="0">
                <a:moveTo>
                  <a:pt x="0" y="0"/>
                </a:moveTo>
                <a:lnTo>
                  <a:pt x="11437052" y="0"/>
                </a:lnTo>
                <a:lnTo>
                  <a:pt x="11437052" y="8971163"/>
                </a:lnTo>
                <a:lnTo>
                  <a:pt x="0" y="8971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 rot="-5400000">
            <a:off x="-5454871" y="4115034"/>
            <a:ext cx="9082182" cy="5189105"/>
            <a:chOff x="0" y="0"/>
            <a:chExt cx="12109576" cy="691880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6759832" cy="6796906"/>
            </a:xfrm>
            <a:custGeom>
              <a:avLst/>
              <a:gdLst/>
              <a:ahLst/>
              <a:cxnLst/>
              <a:rect l="l" t="t" r="r" b="b"/>
              <a:pathLst>
                <a:path w="6759832" h="6796906" fill="norm" stroke="1" extrusionOk="0">
                  <a:moveTo>
                    <a:pt x="0" y="0"/>
                  </a:moveTo>
                  <a:lnTo>
                    <a:pt x="6759832" y="0"/>
                  </a:lnTo>
                  <a:lnTo>
                    <a:pt x="6759832" y="6796906"/>
                  </a:lnTo>
                  <a:lnTo>
                    <a:pt x="0" y="6796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6" name="Freeform 6"/>
            <p:cNvSpPr/>
            <p:nvPr/>
          </p:nvSpPr>
          <p:spPr bwMode="auto">
            <a:xfrm>
              <a:off x="5349745" y="121901"/>
              <a:ext cx="6759832" cy="6796906"/>
            </a:xfrm>
            <a:custGeom>
              <a:avLst/>
              <a:gdLst/>
              <a:ahLst/>
              <a:cxnLst/>
              <a:rect l="l" t="t" r="r" b="b"/>
              <a:pathLst>
                <a:path w="6759832" h="6796906" fill="norm" stroke="1" extrusionOk="0">
                  <a:moveTo>
                    <a:pt x="0" y="0"/>
                  </a:moveTo>
                  <a:lnTo>
                    <a:pt x="6759831" y="0"/>
                  </a:lnTo>
                  <a:lnTo>
                    <a:pt x="6759831" y="6796905"/>
                  </a:lnTo>
                  <a:lnTo>
                    <a:pt x="0" y="6796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/>
            </a:blipFill>
          </p:spPr>
        </p:sp>
      </p:grpSp>
      <p:sp>
        <p:nvSpPr>
          <p:cNvPr id="7" name="Freeform 7"/>
          <p:cNvSpPr/>
          <p:nvPr/>
        </p:nvSpPr>
        <p:spPr bwMode="auto">
          <a:xfrm>
            <a:off x="472215" y="334405"/>
            <a:ext cx="6264636" cy="2641588"/>
          </a:xfrm>
          <a:custGeom>
            <a:avLst/>
            <a:gdLst/>
            <a:ahLst/>
            <a:cxnLst/>
            <a:rect l="l" t="t" r="r" b="b"/>
            <a:pathLst>
              <a:path w="6264636" h="2641588" fill="norm" stroke="1" extrusionOk="0">
                <a:moveTo>
                  <a:pt x="0" y="0"/>
                </a:moveTo>
                <a:lnTo>
                  <a:pt x="6264636" y="0"/>
                </a:lnTo>
                <a:lnTo>
                  <a:pt x="6264636" y="2641588"/>
                </a:lnTo>
                <a:lnTo>
                  <a:pt x="0" y="2641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  <p:txBody>
          <a:bodyPr/>
          <a:p>
            <a:pPr>
              <a:defRPr/>
            </a:pPr>
            <a:endParaRPr/>
          </a:p>
        </p:txBody>
      </p:sp>
      <p:sp>
        <p:nvSpPr>
          <p:cNvPr id="8" name="Freeform 8"/>
          <p:cNvSpPr/>
          <p:nvPr/>
        </p:nvSpPr>
        <p:spPr bwMode="auto">
          <a:xfrm>
            <a:off x="10216153" y="500567"/>
            <a:ext cx="7465949" cy="1824160"/>
          </a:xfrm>
          <a:custGeom>
            <a:avLst/>
            <a:gdLst/>
            <a:ahLst/>
            <a:cxnLst/>
            <a:rect l="l" t="t" r="r" b="b"/>
            <a:pathLst>
              <a:path w="7465949" h="1824160" fill="norm" stroke="1" extrusionOk="0">
                <a:moveTo>
                  <a:pt x="0" y="0"/>
                </a:moveTo>
                <a:lnTo>
                  <a:pt x="7465949" y="0"/>
                </a:lnTo>
                <a:lnTo>
                  <a:pt x="7465949" y="1824160"/>
                </a:lnTo>
                <a:lnTo>
                  <a:pt x="0" y="182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9" name="TextBox 9"/>
          <p:cNvSpPr txBox="1"/>
          <p:nvPr/>
        </p:nvSpPr>
        <p:spPr bwMode="auto">
          <a:xfrm flipH="0" flipV="0">
            <a:off x="2364120" y="3736251"/>
            <a:ext cx="13269694" cy="373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4400" b="1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lang="ru-RU" sz="44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роблемные </a:t>
            </a:r>
            <a:r>
              <a:rPr lang="ru-RU" sz="44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вопросы при обеспечении транспортной безопасности на объектах транспортной инфраструктуры дорожного хозяйства</a:t>
            </a:r>
            <a:br>
              <a:rPr lang="ru-RU" sz="4400"/>
            </a:br>
            <a:endParaRPr lang="en-US" sz="4200">
              <a:solidFill>
                <a:srgbClr val="BD0101"/>
              </a:solidFill>
              <a:latin typeface="Montserrat Ultra-Bold"/>
            </a:endParaRPr>
          </a:p>
        </p:txBody>
      </p:sp>
      <p:sp>
        <p:nvSpPr>
          <p:cNvPr id="10" name="AutoShape 10"/>
          <p:cNvSpPr/>
          <p:nvPr/>
        </p:nvSpPr>
        <p:spPr bwMode="auto">
          <a:xfrm flipV="1">
            <a:off x="2354183" y="8223504"/>
            <a:ext cx="8362704" cy="0"/>
          </a:xfrm>
          <a:prstGeom prst="line">
            <a:avLst/>
          </a:prstGeom>
          <a:ln w="19050" cap="flat">
            <a:solidFill>
              <a:srgbClr val="1260A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 bwMode="auto">
          <a:xfrm flipH="0" flipV="0">
            <a:off x="2354182" y="8296341"/>
            <a:ext cx="10814882" cy="396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0" u="none" strike="noStrike" cap="none" spc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З</a:t>
            </a:r>
            <a:r>
              <a:rPr lang="en-US" sz="2600" b="1" i="0" u="none" strike="noStrike" cap="none" spc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А</a:t>
            </a:r>
            <a:r>
              <a:rPr sz="2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МЕСТИТЕЛЬ НАЧАЛЬНИКА ОТДЕЛА ИССО ГKУ ТУАД</a:t>
            </a:r>
            <a:endParaRPr sz="2600" b="1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86003124" name=""/>
          <p:cNvSpPr txBox="1"/>
          <p:nvPr/>
        </p:nvSpPr>
        <p:spPr bwMode="auto">
          <a:xfrm flipH="0" flipV="0">
            <a:off x="7562584" y="4869115"/>
            <a:ext cx="316318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239847480" name=""/>
          <p:cNvSpPr txBox="1"/>
          <p:nvPr/>
        </p:nvSpPr>
        <p:spPr bwMode="auto">
          <a:xfrm flipH="0" flipV="0">
            <a:off x="2294084" y="7516505"/>
            <a:ext cx="5492715" cy="54912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lnSpc>
                <a:spcPts val="3600"/>
              </a:lnSpc>
              <a:defRPr/>
            </a:pPr>
            <a:r>
              <a:rPr lang="ru-RU" sz="2600">
                <a:solidFill>
                  <a:srgbClr val="1260A4"/>
                </a:solidFill>
                <a:latin typeface="Times New Roman"/>
                <a:cs typeface="Times New Roman"/>
              </a:rPr>
              <a:t>Кашеваров </a:t>
            </a:r>
            <a:r>
              <a:rPr lang="ru-RU" sz="2600">
                <a:solidFill>
                  <a:srgbClr val="1260A4"/>
                </a:solidFill>
                <a:latin typeface="Times New Roman"/>
                <a:cs typeface="Times New Roman"/>
              </a:rPr>
              <a:t>Михаил Сергеевич</a:t>
            </a:r>
            <a:endParaRPr sz="2600">
              <a:solidFill>
                <a:srgbClr val="1260A4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3004" y="32734"/>
            <a:ext cx="12634088" cy="7020337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 bwMode="auto">
          <a:xfrm>
            <a:off x="533400" y="7052534"/>
            <a:ext cx="172212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Помимо перечисленных факторов свои коррективы в очередность оснащения объектов могут внести сторонние организации. На сегодняшний день уже есть 2 решения суда, обязывающих ГКУ НСО ТУАД оснастить ОТИ 2 </a:t>
            </a:r>
            <a:r>
              <a:rPr lang="ru-RU" sz="3200">
                <a:latin typeface="Times New Roman"/>
                <a:cs typeface="Times New Roman"/>
              </a:rPr>
              <a:t>категории, расположенные в отдаленных районах Новосибирской области </a:t>
            </a:r>
            <a:r>
              <a:rPr lang="ru-RU" sz="3200">
                <a:latin typeface="Times New Roman"/>
                <a:cs typeface="Times New Roman"/>
              </a:rPr>
              <a:t>раньше 1 </a:t>
            </a:r>
            <a:r>
              <a:rPr lang="ru-RU" sz="3200">
                <a:latin typeface="Times New Roman"/>
                <a:cs typeface="Times New Roman"/>
              </a:rPr>
              <a:t>категории, расположенных на дороже регионального значения. </a:t>
            </a:r>
            <a:endParaRPr/>
          </a:p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Также </a:t>
            </a:r>
            <a:r>
              <a:rPr lang="ru-RU" sz="3200">
                <a:latin typeface="Times New Roman"/>
                <a:cs typeface="Times New Roman"/>
              </a:rPr>
              <a:t>в производстве находится 6 судебных процессов</a:t>
            </a:r>
            <a:r>
              <a:rPr lang="ru-RU" sz="3200">
                <a:latin typeface="Times New Roman"/>
                <a:cs typeface="Times New Roman"/>
              </a:rPr>
              <a:t>. После их завершения СТИ обязан будет переработать планы оснащения в соответствии с решениями Суда.</a:t>
            </a:r>
            <a:endParaRPr lang="ru-RU"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sp>
        <p:nvSpPr>
          <p:cNvPr id="3" name="Прямоугольник 2"/>
          <p:cNvSpPr/>
          <p:nvPr/>
        </p:nvSpPr>
        <p:spPr bwMode="auto">
          <a:xfrm>
            <a:off x="1541948" y="1943100"/>
            <a:ext cx="15316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3000">
                <a:latin typeface="Times New Roman"/>
                <a:cs typeface="Times New Roman"/>
              </a:rPr>
              <a:t>Внести </a:t>
            </a:r>
            <a:r>
              <a:rPr lang="ru-RU" sz="3000">
                <a:latin typeface="Times New Roman"/>
                <a:cs typeface="Times New Roman"/>
              </a:rPr>
              <a:t>изменение в количество категорий т.к. по существу 1, 2 и 3 категории требуют оснащения схожим набором оборудования, незначительно отличающихся их функционалом и стоимостью. Предлагается разделить ОТИ протяженностью свыше 25 метров на подлежащие и не подлежащие оснащению</a:t>
            </a:r>
            <a:r>
              <a:rPr lang="ru-RU" sz="3000">
                <a:latin typeface="Times New Roman"/>
                <a:cs typeface="Times New Roman"/>
              </a:rPr>
              <a:t>;</a:t>
            </a:r>
            <a:endParaRPr/>
          </a:p>
          <a:p>
            <a:pPr algn="just">
              <a:defRPr/>
            </a:pPr>
            <a:endParaRPr lang="ru-RU" sz="300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3000">
                <a:latin typeface="Times New Roman"/>
                <a:cs typeface="Times New Roman"/>
              </a:rPr>
              <a:t> </a:t>
            </a:r>
            <a:r>
              <a:rPr lang="ru-RU" sz="3000">
                <a:latin typeface="Times New Roman"/>
                <a:cs typeface="Times New Roman"/>
              </a:rPr>
              <a:t>В виду сложившейся геополитической ситуации провести повторный процесс присвоения категория для определения объектов наиболее уязвимых к современным угрозам</a:t>
            </a:r>
            <a:r>
              <a:rPr lang="ru-RU" sz="3000">
                <a:latin typeface="Times New Roman"/>
                <a:cs typeface="Times New Roman"/>
              </a:rPr>
              <a:t>;</a:t>
            </a:r>
            <a:endParaRPr/>
          </a:p>
          <a:p>
            <a:pPr algn="just">
              <a:defRPr/>
            </a:pPr>
            <a:endParaRPr lang="ru-RU" sz="300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3000">
                <a:latin typeface="Times New Roman"/>
                <a:cs typeface="Times New Roman"/>
              </a:rPr>
              <a:t> </a:t>
            </a:r>
            <a:r>
              <a:rPr lang="ru-RU" sz="3000">
                <a:latin typeface="Times New Roman"/>
                <a:cs typeface="Times New Roman"/>
              </a:rPr>
              <a:t>Обязать СТИ при повторном присвоении категорий согласовывать с областными антитеррористическими комиссиями сведения направляемые в ФДА </a:t>
            </a:r>
            <a:r>
              <a:rPr lang="ru-RU" sz="3000">
                <a:latin typeface="Times New Roman"/>
                <a:cs typeface="Times New Roman"/>
              </a:rPr>
              <a:t>Росавтодор</a:t>
            </a:r>
            <a:r>
              <a:rPr lang="ru-RU" sz="3000">
                <a:latin typeface="Times New Roman"/>
                <a:cs typeface="Times New Roman"/>
              </a:rPr>
              <a:t> в целях определения </a:t>
            </a:r>
            <a:r>
              <a:rPr lang="ru-RU" sz="3000">
                <a:latin typeface="Times New Roman"/>
                <a:cs typeface="Times New Roman"/>
              </a:rPr>
              <a:t>фактической важности </a:t>
            </a:r>
            <a:r>
              <a:rPr lang="ru-RU" sz="3000">
                <a:latin typeface="Times New Roman"/>
                <a:cs typeface="Times New Roman"/>
              </a:rPr>
              <a:t>того или иного ОТИ </a:t>
            </a:r>
            <a:r>
              <a:rPr lang="ru-RU" sz="3000">
                <a:latin typeface="Times New Roman"/>
                <a:cs typeface="Times New Roman"/>
              </a:rPr>
              <a:t>для функционирования транспортного </a:t>
            </a:r>
            <a:r>
              <a:rPr lang="ru-RU" sz="3000">
                <a:latin typeface="Times New Roman"/>
                <a:cs typeface="Times New Roman"/>
              </a:rPr>
              <a:t>комплекса</a:t>
            </a:r>
            <a:r>
              <a:rPr lang="ru-RU" sz="3000">
                <a:latin typeface="Times New Roman"/>
                <a:cs typeface="Times New Roman"/>
              </a:rPr>
              <a:t>;</a:t>
            </a:r>
            <a:endParaRPr/>
          </a:p>
          <a:p>
            <a:pPr algn="just">
              <a:defRPr/>
            </a:pPr>
            <a:endParaRPr lang="ru-RU" sz="300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3000">
                <a:latin typeface="Times New Roman"/>
                <a:cs typeface="Times New Roman"/>
              </a:rPr>
              <a:t> </a:t>
            </a:r>
            <a:r>
              <a:rPr lang="ru-RU" sz="3000">
                <a:latin typeface="Times New Roman"/>
                <a:cs typeface="Times New Roman"/>
              </a:rPr>
              <a:t>Вместо параметра «Проектная пропускная способности», на сегодняшний день используемого при присвоении категории предлагается учитывать «Фактическую интенсивность движения» как параметр, наиболее точно передающий важность ОТИ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676400" y="266700"/>
            <a:ext cx="14782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>
                <a:latin typeface="Times New Roman"/>
                <a:cs typeface="Times New Roman"/>
              </a:rPr>
              <a:t>Пути решения проблемы низких темпов выполнения требований Законодательства:</a:t>
            </a:r>
            <a:endParaRPr lang="ru-RU"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8866" t="0" r="7515" b="37816"/>
          <a:stretch/>
        </p:blipFill>
        <p:spPr bwMode="auto">
          <a:xfrm>
            <a:off x="7010399" y="3325394"/>
            <a:ext cx="11369305" cy="69616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8463" t="0" r="0" b="6399"/>
          <a:stretch/>
        </p:blipFill>
        <p:spPr bwMode="auto">
          <a:xfrm>
            <a:off x="0" y="3322711"/>
            <a:ext cx="8991600" cy="69642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13248" y="647700"/>
            <a:ext cx="17373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/>
              <a:t>- Внести </a:t>
            </a:r>
            <a:r>
              <a:rPr lang="ru-RU" sz="3000"/>
              <a:t>изменения в область применения Требований таким образом, чтобы распространить их лишь на объекты, возводимые в рамках выполнения работ по строительству и реконструкции, что, безусловно, положительно скажется на качестве оснащения т.к. спроектированные объекты будут отвечать всем Требованиям Законодательства и иметь высокий уровень антитеррористической защищенности с первого дня эксплуатации.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sp>
        <p:nvSpPr>
          <p:cNvPr id="6" name="Прямоугольник 5"/>
          <p:cNvSpPr/>
          <p:nvPr/>
        </p:nvSpPr>
        <p:spPr bwMode="auto">
          <a:xfrm>
            <a:off x="1808648" y="3428801"/>
            <a:ext cx="14782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/>
              <a:t>В случае </a:t>
            </a:r>
            <a:r>
              <a:rPr lang="ru-RU" sz="4400"/>
              <a:t>принятия </a:t>
            </a:r>
            <a:r>
              <a:rPr lang="ru-RU" sz="4400"/>
              <a:t>данных положений у субъектов транспортной инфраструктуры появится возможность сфокусировать доведенное финансирование на наиболее важные ОТИ, расположенные на основных транспортных магистралях.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grpSp>
        <p:nvGrpSpPr>
          <p:cNvPr id="3" name="Group 4"/>
          <p:cNvGrpSpPr/>
          <p:nvPr/>
        </p:nvGrpSpPr>
        <p:grpSpPr bwMode="auto">
          <a:xfrm rot="-5400000">
            <a:off x="-5454871" y="4115034"/>
            <a:ext cx="9082182" cy="5189105"/>
            <a:chOff x="0" y="0"/>
            <a:chExt cx="12109576" cy="6918806"/>
          </a:xfrm>
        </p:grpSpPr>
        <p:sp>
          <p:nvSpPr>
            <p:cNvPr id="4" name="Freeform 5"/>
            <p:cNvSpPr/>
            <p:nvPr/>
          </p:nvSpPr>
          <p:spPr bwMode="auto">
            <a:xfrm>
              <a:off x="0" y="0"/>
              <a:ext cx="6759832" cy="6796906"/>
            </a:xfrm>
            <a:custGeom>
              <a:avLst/>
              <a:gdLst/>
              <a:ahLst/>
              <a:cxnLst/>
              <a:rect l="l" t="t" r="r" b="b"/>
              <a:pathLst>
                <a:path w="6759832" h="6796906" fill="norm" stroke="1" extrusionOk="0">
                  <a:moveTo>
                    <a:pt x="0" y="0"/>
                  </a:moveTo>
                  <a:lnTo>
                    <a:pt x="6759832" y="0"/>
                  </a:lnTo>
                  <a:lnTo>
                    <a:pt x="6759832" y="6796906"/>
                  </a:lnTo>
                  <a:lnTo>
                    <a:pt x="0" y="6796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/>
            </a:blipFill>
          </p:spPr>
        </p:sp>
        <p:sp>
          <p:nvSpPr>
            <p:cNvPr id="5" name="Freeform 6"/>
            <p:cNvSpPr/>
            <p:nvPr/>
          </p:nvSpPr>
          <p:spPr bwMode="auto">
            <a:xfrm>
              <a:off x="5349745" y="121901"/>
              <a:ext cx="6759832" cy="6796906"/>
            </a:xfrm>
            <a:custGeom>
              <a:avLst/>
              <a:gdLst/>
              <a:ahLst/>
              <a:cxnLst/>
              <a:rect l="l" t="t" r="r" b="b"/>
              <a:pathLst>
                <a:path w="6759832" h="6796906" fill="norm" stroke="1" extrusionOk="0">
                  <a:moveTo>
                    <a:pt x="0" y="0"/>
                  </a:moveTo>
                  <a:lnTo>
                    <a:pt x="6759831" y="0"/>
                  </a:lnTo>
                  <a:lnTo>
                    <a:pt x="6759831" y="6796905"/>
                  </a:lnTo>
                  <a:lnTo>
                    <a:pt x="0" y="6796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</p:grpSp>
      <p:sp>
        <p:nvSpPr>
          <p:cNvPr id="6" name="Freeform 3"/>
          <p:cNvSpPr/>
          <p:nvPr/>
        </p:nvSpPr>
        <p:spPr bwMode="auto">
          <a:xfrm rot="-5400000">
            <a:off x="8188602" y="458406"/>
            <a:ext cx="11437052" cy="8971163"/>
          </a:xfrm>
          <a:custGeom>
            <a:avLst/>
            <a:gdLst/>
            <a:ahLst/>
            <a:cxnLst/>
            <a:rect l="l" t="t" r="r" b="b"/>
            <a:pathLst>
              <a:path w="11437052" h="8971163" fill="norm" stroke="1" extrusionOk="0">
                <a:moveTo>
                  <a:pt x="0" y="0"/>
                </a:moveTo>
                <a:lnTo>
                  <a:pt x="11437052" y="0"/>
                </a:lnTo>
                <a:lnTo>
                  <a:pt x="11437052" y="8971163"/>
                </a:lnTo>
                <a:lnTo>
                  <a:pt x="0" y="8971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7" name="Freeform 7"/>
          <p:cNvSpPr/>
          <p:nvPr/>
        </p:nvSpPr>
        <p:spPr bwMode="auto">
          <a:xfrm>
            <a:off x="472215" y="334405"/>
            <a:ext cx="6264636" cy="2641588"/>
          </a:xfrm>
          <a:custGeom>
            <a:avLst/>
            <a:gdLst/>
            <a:ahLst/>
            <a:cxnLst/>
            <a:rect l="l" t="t" r="r" b="b"/>
            <a:pathLst>
              <a:path w="6264636" h="2641588" fill="norm" stroke="1" extrusionOk="0">
                <a:moveTo>
                  <a:pt x="0" y="0"/>
                </a:moveTo>
                <a:lnTo>
                  <a:pt x="6264636" y="0"/>
                </a:lnTo>
                <a:lnTo>
                  <a:pt x="6264636" y="2641588"/>
                </a:lnTo>
                <a:lnTo>
                  <a:pt x="0" y="2641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8" name="Freeform 8"/>
          <p:cNvSpPr/>
          <p:nvPr/>
        </p:nvSpPr>
        <p:spPr bwMode="auto">
          <a:xfrm>
            <a:off x="10216153" y="500567"/>
            <a:ext cx="7465949" cy="1824160"/>
          </a:xfrm>
          <a:custGeom>
            <a:avLst/>
            <a:gdLst/>
            <a:ahLst/>
            <a:cxnLst/>
            <a:rect l="l" t="t" r="r" b="b"/>
            <a:pathLst>
              <a:path w="7465949" h="1824160" fill="norm" stroke="1" extrusionOk="0">
                <a:moveTo>
                  <a:pt x="0" y="0"/>
                </a:moveTo>
                <a:lnTo>
                  <a:pt x="7465949" y="0"/>
                </a:lnTo>
                <a:lnTo>
                  <a:pt x="7465949" y="1824160"/>
                </a:lnTo>
                <a:lnTo>
                  <a:pt x="0" y="182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9" name="TextBox 8"/>
          <p:cNvSpPr txBox="1"/>
          <p:nvPr/>
        </p:nvSpPr>
        <p:spPr bwMode="auto">
          <a:xfrm>
            <a:off x="6342548" y="4559266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Спасибо за внимание!</a:t>
            </a:r>
            <a:endParaRPr lang="ru-RU"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6187" t="7010" r="0" b="8729"/>
          <a:stretch/>
        </p:blipFill>
        <p:spPr bwMode="auto">
          <a:xfrm>
            <a:off x="7616618" y="3026470"/>
            <a:ext cx="10647772" cy="72632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3110" t="12500" r="30577" b="23092"/>
          <a:stretch/>
        </p:blipFill>
        <p:spPr bwMode="auto">
          <a:xfrm>
            <a:off x="1" y="3026470"/>
            <a:ext cx="9468942" cy="72605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9"/>
          <p:cNvSpPr txBox="1"/>
          <p:nvPr/>
        </p:nvSpPr>
        <p:spPr bwMode="auto">
          <a:xfrm>
            <a:off x="1" y="0"/>
            <a:ext cx="18288000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2200">
                <a:latin typeface="Times New Roman"/>
                <a:cs typeface="Times New Roman"/>
              </a:rPr>
              <a:t>Вопросы безопасности – </a:t>
            </a:r>
            <a:r>
              <a:rPr lang="ru-RU" sz="2200">
                <a:latin typeface="Times New Roman"/>
                <a:cs typeface="Times New Roman"/>
              </a:rPr>
              <a:t>одни из наиболее актуальных в текущей геополитической ситуации. </a:t>
            </a:r>
            <a:r>
              <a:rPr lang="ru-RU" sz="2200">
                <a:latin typeface="Times New Roman"/>
                <a:cs typeface="Times New Roman"/>
              </a:rPr>
              <a:t>В этом контексте </a:t>
            </a:r>
            <a:r>
              <a:rPr lang="ru-RU" sz="2200">
                <a:latin typeface="Times New Roman"/>
                <a:cs typeface="Times New Roman"/>
              </a:rPr>
              <a:t>те превентивные </a:t>
            </a:r>
            <a:r>
              <a:rPr lang="ru-RU" sz="2200">
                <a:latin typeface="Times New Roman"/>
                <a:cs typeface="Times New Roman"/>
              </a:rPr>
              <a:t>меры в области обеспечения </a:t>
            </a:r>
            <a:r>
              <a:rPr lang="ru-RU" sz="2200">
                <a:latin typeface="Times New Roman"/>
                <a:cs typeface="Times New Roman"/>
              </a:rPr>
              <a:t>безопасности, </a:t>
            </a:r>
            <a:r>
              <a:rPr lang="ru-RU" sz="2200">
                <a:latin typeface="Times New Roman"/>
                <a:cs typeface="Times New Roman"/>
              </a:rPr>
              <a:t>которые </a:t>
            </a:r>
            <a:r>
              <a:rPr lang="ru-RU" sz="2200">
                <a:latin typeface="Times New Roman"/>
                <a:cs typeface="Times New Roman"/>
              </a:rPr>
              <a:t>действуют в </a:t>
            </a:r>
            <a:r>
              <a:rPr lang="ru-RU" sz="2200">
                <a:latin typeface="Times New Roman"/>
                <a:cs typeface="Times New Roman"/>
              </a:rPr>
              <a:t>нашей стране, уже не кажутся окружающим чем-то бессмысленным и чрезмерным. Комплекс мер по обеспечению транспортной безопасности </a:t>
            </a:r>
            <a:r>
              <a:rPr lang="ru-RU" sz="2200">
                <a:latin typeface="Times New Roman"/>
                <a:cs typeface="Times New Roman"/>
              </a:rPr>
              <a:t>целями </a:t>
            </a:r>
            <a:r>
              <a:rPr lang="ru-RU" sz="2200">
                <a:latin typeface="Times New Roman"/>
                <a:cs typeface="Times New Roman"/>
              </a:rPr>
              <a:t>которой является устойчивое и безопасное функционирование транспортного комплекса, защита интересов личности, общества и государства от актов незаконного </a:t>
            </a:r>
            <a:r>
              <a:rPr lang="ru-RU" sz="2200">
                <a:latin typeface="Times New Roman"/>
                <a:cs typeface="Times New Roman"/>
              </a:rPr>
              <a:t>вмешательства.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3920211" y="-3995281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sp>
        <p:nvSpPr>
          <p:cNvPr id="4" name="TextBox 9"/>
          <p:cNvSpPr/>
          <p:nvPr/>
        </p:nvSpPr>
        <p:spPr bwMode="auto">
          <a:xfrm>
            <a:off x="2025229" y="1503608"/>
            <a:ext cx="139446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В оперативном управлении ГКУ НСО ТУАД числится </a:t>
            </a:r>
            <a:r>
              <a:rPr lang="ru-RU" sz="2200" b="1">
                <a:latin typeface="Times New Roman"/>
                <a:cs typeface="Times New Roman"/>
              </a:rPr>
              <a:t>279</a:t>
            </a:r>
            <a:r>
              <a:rPr lang="ru-RU" sz="2200">
                <a:latin typeface="Times New Roman"/>
                <a:cs typeface="Times New Roman"/>
              </a:rPr>
              <a:t> мостовых </a:t>
            </a:r>
            <a:r>
              <a:rPr lang="ru-RU" sz="2200">
                <a:latin typeface="Times New Roman"/>
                <a:cs typeface="Times New Roman"/>
              </a:rPr>
              <a:t>сооружений, на </a:t>
            </a:r>
            <a:r>
              <a:rPr lang="ru-RU" sz="2200" b="1">
                <a:latin typeface="Times New Roman"/>
                <a:cs typeface="Times New Roman"/>
              </a:rPr>
              <a:t>142 </a:t>
            </a:r>
            <a:r>
              <a:rPr lang="ru-RU" sz="2200">
                <a:latin typeface="Times New Roman"/>
                <a:cs typeface="Times New Roman"/>
              </a:rPr>
              <a:t>из них </a:t>
            </a:r>
            <a:r>
              <a:rPr lang="ru-RU" sz="2200">
                <a:latin typeface="Times New Roman"/>
                <a:cs typeface="Times New Roman"/>
              </a:rPr>
              <a:t> необходимо </a:t>
            </a:r>
            <a:r>
              <a:rPr lang="ru-RU" sz="2200">
                <a:latin typeface="Times New Roman"/>
                <a:cs typeface="Times New Roman"/>
              </a:rPr>
              <a:t>выполнять работы по оснащению специальными средствами обеспечения транспортной </a:t>
            </a:r>
            <a:r>
              <a:rPr lang="ru-RU" sz="2200">
                <a:latin typeface="Times New Roman"/>
                <a:cs typeface="Times New Roman"/>
              </a:rPr>
              <a:t>безопасности.</a:t>
            </a:r>
            <a:endParaRPr lang="ru-RU" sz="2200">
              <a:latin typeface="Times New Roman"/>
              <a:cs typeface="Times New Roman"/>
            </a:endParaRPr>
          </a:p>
        </p:txBody>
      </p:sp>
      <p:sp>
        <p:nvSpPr>
          <p:cNvPr id="5" name="TextBox 9"/>
          <p:cNvSpPr txBox="1"/>
          <p:nvPr/>
        </p:nvSpPr>
        <p:spPr bwMode="auto">
          <a:xfrm>
            <a:off x="2364122" y="571500"/>
            <a:ext cx="13266817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3000">
                <a:latin typeface="Times New Roman"/>
                <a:cs typeface="Times New Roman"/>
              </a:rPr>
              <a:t>Оперативная информация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2743200" y="2628903"/>
          <a:ext cx="12496800" cy="6857994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{5C22544A-7EE6-4342-B048-85BDC9FD1C3A}</a:tableStyleId>
              </a:tblPr>
              <a:tblGrid>
                <a:gridCol w="9680784"/>
                <a:gridCol w="2816016"/>
              </a:tblGrid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Параметр: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на 15.06.2024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Количество мостовых сооружений,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279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А/д мостовые сооружения,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274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Пешеходные мосты,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Суммарная длина всех мостовых сооружений, м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13479.0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Суммарная длина а/д мостовых сооружений, м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12973.1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Большие а/д мосты (L&gt;100 м),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16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Средние а/д мосты (25≤L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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100 м),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170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Малые а/д мосты (L&lt;25 м),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89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Железобетонные а/д мосты, </a:t>
                      </a:r>
                      <a:r>
                        <a:rPr lang="ru-RU" sz="1800">
                          <a:latin typeface="Times New Roman"/>
                          <a:cs typeface="Times New Roman"/>
                        </a:rPr>
                        <a:t>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207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  <a:tr h="623454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Металлические а/д мосты, шт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p>
                      <a:pPr algn="r"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cs typeface="Times New Roman"/>
                        </a:rPr>
                        <a:t>68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174" marR="65174" marT="0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sp>
        <p:nvSpPr>
          <p:cNvPr id="4" name="TextBox 9"/>
          <p:cNvSpPr txBox="1"/>
          <p:nvPr/>
        </p:nvSpPr>
        <p:spPr bwMode="auto">
          <a:xfrm>
            <a:off x="685800" y="190500"/>
            <a:ext cx="17373600" cy="9682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000">
                <a:latin typeface="Times New Roman"/>
                <a:cs typeface="Times New Roman"/>
              </a:rPr>
              <a:t>Согласно требованиям действующего законодательства оснащение ОТИ ИТС ОТБ выполняется в соответствии ст. 7 ПП №2201 от 21.11.2020) в качестве основных предлагается рассмотреть следующие:</a:t>
            </a:r>
            <a:endParaRPr/>
          </a:p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 </a:t>
            </a:r>
            <a:endParaRPr/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п.п</a:t>
            </a:r>
            <a:r>
              <a:rPr lang="ru-RU" sz="2000" b="1">
                <a:latin typeface="Times New Roman"/>
                <a:cs typeface="Times New Roman"/>
              </a:rPr>
              <a:t>. 3)</a:t>
            </a:r>
            <a:r>
              <a:rPr lang="ru-RU" sz="2000">
                <a:latin typeface="Times New Roman"/>
                <a:cs typeface="Times New Roman"/>
              </a:rPr>
              <a:t> образовать (сформировать) и (или) привлечь для защиты объекта транспортной инфраструктуры в соответствии с планом обеспечения транспортной безопасности объекта транспортной инфраструктуры подразделение (подразделения) транспортной безопасности, включающее в себя: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работников, оснащенных переносными средствами видеонаблюдения, ручными средствами досмотра (</a:t>
            </a:r>
            <a:r>
              <a:rPr lang="ru-RU" sz="2000">
                <a:latin typeface="Times New Roman"/>
                <a:cs typeface="Times New Roman"/>
              </a:rPr>
              <a:t>металлодетекторами</a:t>
            </a:r>
            <a:r>
              <a:rPr lang="ru-RU" sz="2000">
                <a:latin typeface="Times New Roman"/>
                <a:cs typeface="Times New Roman"/>
              </a:rPr>
              <a:t>, газоанализаторами паров взрывчатых веществ);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специально оснащенные мобильные группы быстрого реагирования, круглосуточно выполняющие задачи по реагированию на подготовку совершения или совершение актов незаконного вмешательства в зоне транспортной безопасности объекта транспортной инфраструктуры. 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 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п.п</a:t>
            </a:r>
            <a:r>
              <a:rPr lang="ru-RU" sz="2000" b="1">
                <a:latin typeface="Times New Roman"/>
                <a:cs typeface="Times New Roman"/>
              </a:rPr>
              <a:t>. 22)</a:t>
            </a:r>
            <a:r>
              <a:rPr lang="ru-RU" sz="2000">
                <a:latin typeface="Times New Roman"/>
                <a:cs typeface="Times New Roman"/>
              </a:rPr>
              <a:t> выделить и оборудовать в соответствии с утвержденным планом обеспечения безопасности объекта отдельные помещения или участки помещений на объекте транспортной инфраструктуры I и II категорий (для объектов транспортной инфраструктуры III и IV категории - при необходимости):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для размещения работников подразделений транспортной безопасности;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для временного хранения добровольно сданных, обнаруженных и изъятых в ходе досмотра, дополнительного досмотра или повторного досмотра предметов и веществ, которые запрещены или ограничены для перемещения;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 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п.п</a:t>
            </a:r>
            <a:r>
              <a:rPr lang="ru-RU" sz="2000" b="1">
                <a:latin typeface="Times New Roman"/>
                <a:cs typeface="Times New Roman"/>
              </a:rPr>
              <a:t>. 23)</a:t>
            </a:r>
            <a:r>
              <a:rPr lang="ru-RU" sz="2000">
                <a:latin typeface="Times New Roman"/>
                <a:cs typeface="Times New Roman"/>
              </a:rPr>
              <a:t> создать на объекте транспортной инфраструктуры I, II и III категорий помещения или участки помещений для управления техническими средствами и силами обеспечения транспортной безопасности  в соответствии с утвержденным планом обеспечения безопасности объекта и оснастить пункты управления обеспечением транспортной безопасности необходимыми средствами управления и связи, обеспечивающими взаимодействие как между силами обеспечения транспортной безопасности объекта транспортной инфраструктуры, так и силами обеспечения транспортной безопасности других объектов транспортной инфраструктуры, с которыми имеется технологическое взаимодействие. 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>
                <a:latin typeface="Times New Roman"/>
                <a:cs typeface="Times New Roman"/>
              </a:rPr>
              <a:t> 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п.п</a:t>
            </a:r>
            <a:r>
              <a:rPr lang="ru-RU" sz="2000" b="1">
                <a:latin typeface="Times New Roman"/>
                <a:cs typeface="Times New Roman"/>
              </a:rPr>
              <a:t>. 24) </a:t>
            </a:r>
            <a:r>
              <a:rPr lang="ru-RU" sz="2000">
                <a:latin typeface="Times New Roman"/>
                <a:cs typeface="Times New Roman"/>
              </a:rPr>
              <a:t>обеспечить в соответствии с планом обеспечения безопасности объекта и с учетом особенностей функционирования объекта транспортной инфраструктуры непрерывное функционирование пунктов управления обеспечением транспортной безопасности, а также накопление, обработку и хранение в электронном виде данных с технических средств обеспечения транспортной безопасности;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 </a:t>
            </a:r>
            <a:endParaRPr lang="ru-RU"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latin typeface="Times New Roman"/>
                <a:cs typeface="Times New Roman"/>
              </a:rPr>
              <a:t>п.п</a:t>
            </a:r>
            <a:r>
              <a:rPr lang="ru-RU" sz="2000" b="1">
                <a:latin typeface="Times New Roman"/>
                <a:cs typeface="Times New Roman"/>
              </a:rPr>
              <a:t>. 25) </a:t>
            </a:r>
            <a:r>
              <a:rPr lang="ru-RU" sz="2000">
                <a:latin typeface="Times New Roman"/>
                <a:cs typeface="Times New Roman"/>
              </a:rPr>
              <a:t>обеспечить аудио- и видеозапись в целях документирования действий сил обеспечения транспортной безопасности на контрольно-пропускных пунктах и постах объекта транспортной инфраструктуры I и II категорий, а также пунктах управления обеспечением транспортной безопасности в соответствии с планом обеспечения безопасности объекта;</a:t>
            </a:r>
            <a:endParaRPr lang="ru-RU" sz="2000">
              <a:latin typeface="Times New Roman"/>
              <a:cs typeface="Times New Roman"/>
            </a:endParaRPr>
          </a:p>
          <a:p>
            <a:pPr algn="ctr">
              <a:lnSpc>
                <a:spcPts val="3500"/>
              </a:lnSpc>
              <a:defRPr/>
            </a:pPr>
            <a:endParaRPr lang="ru-RU" sz="3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3896600" y="-4013526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0352" t="35431" r="20634" b="22378"/>
          <a:stretch/>
        </p:blipFill>
        <p:spPr bwMode="auto">
          <a:xfrm>
            <a:off x="0" y="1866900"/>
            <a:ext cx="18288000" cy="84201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9"/>
          <p:cNvSpPr txBox="1"/>
          <p:nvPr/>
        </p:nvSpPr>
        <p:spPr bwMode="auto">
          <a:xfrm>
            <a:off x="2364122" y="190500"/>
            <a:ext cx="13266817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3000">
                <a:latin typeface="Times New Roman"/>
                <a:cs typeface="Times New Roman"/>
              </a:rPr>
              <a:t>Принципиальная схема оснащения ОТИ инженерными средствами обеспечения транспортной безопасности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8028" t="35305" r="24155" b="13614"/>
          <a:stretch/>
        </p:blipFill>
        <p:spPr bwMode="auto">
          <a:xfrm>
            <a:off x="0" y="2019301"/>
            <a:ext cx="18288000" cy="82677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9"/>
          <p:cNvSpPr txBox="1"/>
          <p:nvPr/>
        </p:nvSpPr>
        <p:spPr bwMode="auto">
          <a:xfrm>
            <a:off x="2364122" y="571500"/>
            <a:ext cx="13266817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3000">
                <a:latin typeface="Times New Roman"/>
                <a:cs typeface="Times New Roman"/>
              </a:rPr>
              <a:t>Схема границ зоны транспортной безопасности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3938456" y="-4011564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3910" t="0" r="0" b="15242"/>
          <a:stretch/>
        </p:blipFill>
        <p:spPr bwMode="auto">
          <a:xfrm>
            <a:off x="0" y="1409700"/>
            <a:ext cx="18287999" cy="8877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9"/>
          <p:cNvSpPr txBox="1"/>
          <p:nvPr/>
        </p:nvSpPr>
        <p:spPr bwMode="auto">
          <a:xfrm>
            <a:off x="2349096" y="266700"/>
            <a:ext cx="13266817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3000">
                <a:latin typeface="Times New Roman"/>
                <a:cs typeface="Times New Roman"/>
              </a:rPr>
              <a:t>Приведение сооружений в нормативное состояние – первично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32309" y="-4032309"/>
            <a:ext cx="10335479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0" t="13880" r="18973" b="13462"/>
          <a:stretch/>
        </p:blipFill>
        <p:spPr bwMode="auto">
          <a:xfrm>
            <a:off x="0" y="1408043"/>
            <a:ext cx="18287999" cy="88789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9"/>
          <p:cNvSpPr txBox="1"/>
          <p:nvPr/>
        </p:nvSpPr>
        <p:spPr bwMode="auto">
          <a:xfrm>
            <a:off x="2364120" y="342900"/>
            <a:ext cx="13266817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defRPr/>
            </a:pPr>
            <a:r>
              <a:rPr lang="ru-RU" sz="3000">
                <a:latin typeface="Times New Roman"/>
                <a:cs typeface="Times New Roman"/>
              </a:rPr>
              <a:t>Приведение сооружений в нормативное состояние – первично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 rot="-5400000">
            <a:off x="4055742" y="-4055744"/>
            <a:ext cx="10288611" cy="18400096"/>
          </a:xfrm>
          <a:custGeom>
            <a:avLst/>
            <a:gdLst/>
            <a:ahLst/>
            <a:cxnLst/>
            <a:rect l="l" t="t" r="r" b="b"/>
            <a:pathLst>
              <a:path w="10335479" h="18400096" fill="norm" stroke="1" extrusionOk="0">
                <a:moveTo>
                  <a:pt x="0" y="0"/>
                </a:moveTo>
                <a:lnTo>
                  <a:pt x="10335479" y="0"/>
                </a:lnTo>
                <a:lnTo>
                  <a:pt x="10335479" y="18400097"/>
                </a:lnTo>
                <a:lnTo>
                  <a:pt x="0" y="1840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/>
          </a:blipFill>
          <a:ln cap="sq">
            <a:noFill/>
            <a:prstDash val="solid"/>
            <a:miter/>
          </a:ln>
        </p:spPr>
      </p:sp>
      <p:sp>
        <p:nvSpPr>
          <p:cNvPr id="4" name="TextBox 9"/>
          <p:cNvSpPr txBox="1"/>
          <p:nvPr/>
        </p:nvSpPr>
        <p:spPr bwMode="auto">
          <a:xfrm>
            <a:off x="1295400" y="1562100"/>
            <a:ext cx="15316200" cy="5681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ru-RU" sz="3000">
                <a:latin typeface="Times New Roman"/>
                <a:cs typeface="Times New Roman"/>
              </a:rPr>
              <a:t>Согласно </a:t>
            </a:r>
            <a:r>
              <a:rPr lang="ru-RU" sz="3000">
                <a:latin typeface="Times New Roman"/>
                <a:cs typeface="Times New Roman"/>
              </a:rPr>
              <a:t>п.п</a:t>
            </a:r>
            <a:r>
              <a:rPr lang="ru-RU" sz="3000">
                <a:latin typeface="Times New Roman"/>
                <a:cs typeface="Times New Roman"/>
              </a:rPr>
              <a:t>. 7 п. 7 </a:t>
            </a:r>
            <a:r>
              <a:rPr lang="ru-RU" sz="3200">
                <a:latin typeface="Times New Roman"/>
                <a:cs typeface="Times New Roman"/>
              </a:rPr>
              <a:t>Требований по обеспечению транспортной безопасности, в том числе требования к антитеррористической защищенности объектов (территорий), учитывающие уровни безопасности для различных категорий объектов транспортной инфраструктуры дорожного хозяйства утверждённых постановлением Правительства Российской Федерации от </a:t>
            </a:r>
            <a:r>
              <a:rPr lang="ru-RU" sz="3200">
                <a:latin typeface="Times New Roman"/>
                <a:cs typeface="Times New Roman"/>
              </a:rPr>
              <a:t>21 декабря 2020 г. </a:t>
            </a:r>
            <a:r>
              <a:rPr lang="ru-RU" sz="3200">
                <a:latin typeface="Times New Roman"/>
                <a:cs typeface="Times New Roman"/>
              </a:rPr>
              <a:t>№ 2201: </a:t>
            </a:r>
            <a:endParaRPr/>
          </a:p>
          <a:p>
            <a:pPr algn="just">
              <a:defRPr/>
            </a:pPr>
            <a:endParaRPr lang="ru-RU" sz="3200">
              <a:latin typeface="Times New Roman"/>
              <a:cs typeface="Times New Roman"/>
            </a:endParaRPr>
          </a:p>
          <a:p>
            <a:pPr>
              <a:defRPr/>
            </a:pPr>
            <a:endParaRPr lang="ru-RU" sz="320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Субъект транспортной инфраструктуры обязан реализовать </a:t>
            </a:r>
            <a:r>
              <a:rPr lang="ru-RU" sz="3200">
                <a:latin typeface="Times New Roman"/>
                <a:cs typeface="Times New Roman"/>
              </a:rPr>
              <a:t>план обеспечения безопасности объекта поэтапно, </a:t>
            </a:r>
            <a:r>
              <a:rPr lang="ru-RU" sz="3200">
                <a:latin typeface="Times New Roman"/>
                <a:cs typeface="Times New Roman"/>
              </a:rPr>
              <a:t>не позднее </a:t>
            </a:r>
            <a:r>
              <a:rPr lang="ru-RU" sz="3200">
                <a:latin typeface="Times New Roman"/>
                <a:cs typeface="Times New Roman"/>
              </a:rPr>
              <a:t>2 лет со дня присвоения категории объекту </a:t>
            </a:r>
            <a:r>
              <a:rPr lang="ru-RU" sz="3200">
                <a:latin typeface="Times New Roman"/>
                <a:cs typeface="Times New Roman"/>
              </a:rPr>
              <a:t>транспортной инфраструктуры</a:t>
            </a:r>
            <a:r>
              <a:rPr lang="ru-RU" sz="3200">
                <a:latin typeface="Times New Roman"/>
                <a:cs typeface="Times New Roman"/>
              </a:rPr>
              <a:t>;</a:t>
            </a:r>
            <a:endParaRPr/>
          </a:p>
          <a:p>
            <a:pPr algn="ctr">
              <a:lnSpc>
                <a:spcPts val="5880"/>
              </a:lnSpc>
              <a:defRPr/>
            </a:pPr>
            <a:endParaRPr lang="ru-RU" sz="3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Р7-Офис/7.4.0.341</Application>
  <DocSecurity>0</DocSecurity>
  <PresentationFormat>Произвольный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Презы СТФ</dc:title>
  <dc:subject/>
  <dc:creator/>
  <cp:keywords/>
  <dc:description/>
  <dc:identifier>DAF8ii9hcFc</dc:identifier>
  <dc:language/>
  <cp:lastModifiedBy/>
  <cp:revision>26</cp:revision>
  <dcterms:created xsi:type="dcterms:W3CDTF">2006-08-16T00:00:00Z</dcterms:created>
  <dcterms:modified xsi:type="dcterms:W3CDTF">2024-06-17T12:03:05Z</dcterms:modified>
  <cp:category/>
  <cp:contentStatus/>
  <cp:version/>
</cp:coreProperties>
</file>