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350" r:id="rId3"/>
    <p:sldId id="359" r:id="rId4"/>
    <p:sldId id="355" r:id="rId5"/>
    <p:sldId id="358" r:id="rId6"/>
    <p:sldId id="329" r:id="rId7"/>
    <p:sldId id="263" r:id="rId8"/>
    <p:sldId id="352" r:id="rId9"/>
    <p:sldId id="360" r:id="rId10"/>
    <p:sldId id="283" r:id="rId11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 А. Шершнев" initials="ДАШ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923"/>
    <a:srgbClr val="FABE00"/>
    <a:srgbClr val="0F6FC6"/>
    <a:srgbClr val="083763"/>
    <a:srgbClr val="EF5131"/>
    <a:srgbClr val="21B2C9"/>
    <a:srgbClr val="115964"/>
    <a:srgbClr val="08684E"/>
    <a:srgbClr val="10CF9B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>
      <p:cViewPr>
        <p:scale>
          <a:sx n="150" d="100"/>
          <a:sy n="150" d="100"/>
        </p:scale>
        <p:origin x="144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 dirty="0"/>
              <a:t>Обслуживаемые ВВП по Государственному заданию, км</a:t>
            </a:r>
          </a:p>
        </c:rich>
      </c:tx>
      <c:layout>
        <c:manualLayout>
          <c:xMode val="edge"/>
          <c:yMode val="edge"/>
          <c:x val="2.570423086893479E-2"/>
          <c:y val="2.4312153378822761E-2"/>
        </c:manualLayout>
      </c:layout>
      <c:overlay val="0"/>
    </c:title>
    <c:autoTitleDeleted val="0"/>
    <c:view3D>
      <c:rotX val="30"/>
      <c:rotY val="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41665061010856"/>
          <c:y val="0.15101475211462992"/>
          <c:w val="0.83181542966130007"/>
          <c:h val="0.663749823593174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ВВП, км</c:v>
                </c:pt>
              </c:strCache>
            </c:strRef>
          </c:tx>
          <c:explosion val="8"/>
          <c:dPt>
            <c:idx val="0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7F-469C-8CD5-18EEBDCC6FAA}"/>
              </c:ext>
            </c:extLst>
          </c:dPt>
          <c:dPt>
            <c:idx val="1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3-AD7F-469C-8CD5-18EEBDCC6FAA}"/>
              </c:ext>
            </c:extLst>
          </c:dPt>
          <c:dPt>
            <c:idx val="2"/>
            <c:bubble3D val="0"/>
            <c:explosion val="29"/>
            <c:extLst xmlns:c16r2="http://schemas.microsoft.com/office/drawing/2015/06/chart">
              <c:ext xmlns:c16="http://schemas.microsoft.com/office/drawing/2014/chart" uri="{C3380CC4-5D6E-409C-BE32-E72D297353CC}">
                <c16:uniqueId val="{00000005-AD7F-469C-8CD5-18EEBDCC6FAA}"/>
              </c:ext>
            </c:extLst>
          </c:dPt>
          <c:dPt>
            <c:idx val="3"/>
            <c:bubble3D val="0"/>
            <c:explosion val="40"/>
            <c:spPr>
              <a:solidFill>
                <a:srgbClr val="F5692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7F-469C-8CD5-18EEBDCC6FAA}"/>
              </c:ext>
            </c:extLst>
          </c:dPt>
          <c:dPt>
            <c:idx val="4"/>
            <c:bubble3D val="0"/>
            <c:explosion val="19"/>
            <c:spPr>
              <a:solidFill>
                <a:srgbClr val="0BD0D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71B-4B85-A1A8-8D4B52E0C8B6}"/>
              </c:ext>
            </c:extLst>
          </c:dPt>
          <c:dPt>
            <c:idx val="5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9-B71B-4B85-A1A8-8D4B52E0C8B6}"/>
              </c:ext>
            </c:extLst>
          </c:dPt>
          <c:dLbls>
            <c:dLbl>
              <c:idx val="3"/>
              <c:layout>
                <c:manualLayout>
                  <c:x val="2.2514058267030075E-2"/>
                  <c:y val="-5.4048841594395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7F-469C-8CD5-18EEBDCC6FAA}"/>
                </c:ext>
              </c:extLst>
            </c:dLbl>
            <c:dLbl>
              <c:idx val="4"/>
              <c:layout>
                <c:manualLayout>
                  <c:x val="-6.0335888604969821E-2"/>
                  <c:y val="-3.11749427979356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1B-4B85-A1A8-8D4B52E0C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 гарантированными габаритами и освещаемой обстановкой</c:v>
                </c:pt>
                <c:pt idx="1">
                  <c:v>с гарантированными габаритами и светоотражающей обстановкой</c:v>
                </c:pt>
                <c:pt idx="2">
                  <c:v>с гарантированными габаритами и неосвещаемой обстановкой</c:v>
                </c:pt>
                <c:pt idx="3">
                  <c:v>без гарантированых габаритов и освещаемой обстановкой</c:v>
                </c:pt>
                <c:pt idx="4">
                  <c:v>без гарантированых габаритов и  неосвещаемой обстановкой</c:v>
                </c:pt>
                <c:pt idx="5">
                  <c:v>без навигационного ограждения и гарантированных габаритов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6032</c:v>
                </c:pt>
                <c:pt idx="1">
                  <c:v>2665</c:v>
                </c:pt>
                <c:pt idx="2">
                  <c:v>880</c:v>
                </c:pt>
                <c:pt idx="3">
                  <c:v>24</c:v>
                </c:pt>
                <c:pt idx="4">
                  <c:v>259</c:v>
                </c:pt>
                <c:pt idx="5">
                  <c:v>11877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7F-469C-8CD5-18EEBDCC6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4892356021453187E-2"/>
          <c:y val="0.13087171995904359"/>
          <c:w val="0.34653521403604726"/>
          <c:h val="0.65402849822159548"/>
        </c:manualLayout>
      </c:layout>
      <c:overlay val="0"/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FF858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330433333258829E-2"/>
                  <c:y val="-4.80685770199925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46-4DEA-A4F2-8CFCB6336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Гарантированные габариты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46-4DEA-A4F2-8CFCB6336569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 2023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46-4DEA-A4F2-8CFCB6336569}"/>
              </c:ext>
            </c:extLst>
          </c:dPt>
          <c:dLbls>
            <c:dLbl>
              <c:idx val="0"/>
              <c:layout>
                <c:manualLayout>
                  <c:x val="6.8937132464344505E-2"/>
                  <c:y val="-4.63052265857409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346-4DEA-A4F2-8CFCB6336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Гарантированные габариты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46-4DEA-A4F2-8CFCB6336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169984"/>
        <c:axId val="129262720"/>
        <c:axId val="0"/>
      </c:bar3DChart>
      <c:catAx>
        <c:axId val="16816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9262720"/>
        <c:crosses val="autoZero"/>
        <c:auto val="1"/>
        <c:lblAlgn val="ctr"/>
        <c:lblOffset val="100"/>
        <c:noMultiLvlLbl val="0"/>
      </c:catAx>
      <c:valAx>
        <c:axId val="129262720"/>
        <c:scaling>
          <c:orientation val="minMax"/>
          <c:min val="6000"/>
        </c:scaling>
        <c:delete val="1"/>
        <c:axPos val="l"/>
        <c:numFmt formatCode="General" sourceLinked="1"/>
        <c:majorTickMark val="none"/>
        <c:minorTickMark val="none"/>
        <c:tickLblPos val="nextTo"/>
        <c:crossAx val="16816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57064938523339"/>
          <c:y val="0.88649586276384829"/>
          <c:w val="0.50324457930308675"/>
          <c:h val="8.7433647695994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20297955525445E-2"/>
          <c:y val="0.10861117774046535"/>
          <c:w val="0.98377949824368371"/>
          <c:h val="0.524733938468142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FF8585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4A-4ADC-BE04-20AAA4B5D0C4}"/>
              </c:ext>
            </c:extLst>
          </c:dPt>
          <c:dLbls>
            <c:dLbl>
              <c:idx val="0"/>
              <c:layout>
                <c:manualLayout>
                  <c:x val="7.5110386570594476E-2"/>
                  <c:y val="-2.9341042700298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4A-4ADC-BE04-20AAA4B5D0C4}"/>
                </c:ext>
              </c:extLst>
            </c:dLbl>
            <c:dLbl>
              <c:idx val="1"/>
              <c:layout>
                <c:manualLayout>
                  <c:x val="-4.05512543907909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4A-4ADC-BE04-20AAA4B5D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Береговые знаки, ед.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4A-4ADC-BE04-20AAA4B5D0C4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EF513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21B2C9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44A-4ADC-BE04-20AAA4B5D0C4}"/>
              </c:ext>
            </c:extLst>
          </c:dPt>
          <c:dLbls>
            <c:dLbl>
              <c:idx val="0"/>
              <c:layout>
                <c:manualLayout>
                  <c:x val="7.1701282295570185E-2"/>
                  <c:y val="-3.861500717492941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11221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4A-4ADC-BE04-20AAA4B5D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Береговые знаки, ед.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3830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4A-4ADC-BE04-20AAA4B5D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838912"/>
        <c:axId val="196039744"/>
        <c:axId val="0"/>
      </c:bar3DChart>
      <c:catAx>
        <c:axId val="19683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039744"/>
        <c:crosses val="autoZero"/>
        <c:auto val="1"/>
        <c:lblAlgn val="r"/>
        <c:lblOffset val="100"/>
        <c:noMultiLvlLbl val="0"/>
      </c:catAx>
      <c:valAx>
        <c:axId val="196039744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68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07703653519078"/>
          <c:y val="0.75206095113052485"/>
          <c:w val="0.61249314862254967"/>
          <c:h val="0.215872795445077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02508781581688E-3"/>
          <c:y val="6.3528761202799086E-2"/>
          <c:w val="0.98377949824368371"/>
          <c:h val="0.553783440139263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69C-4AF9-858C-4D9F143D70C5}"/>
              </c:ext>
            </c:extLst>
          </c:dPt>
          <c:dLbls>
            <c:dLbl>
              <c:idx val="0"/>
              <c:layout>
                <c:manualLayout>
                  <c:x val="4.2392774988951713E-2"/>
                  <c:y val="-1.90836396841479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69C-4AF9-858C-4D9F143D70C5}"/>
                </c:ext>
              </c:extLst>
            </c:dLbl>
            <c:dLbl>
              <c:idx val="1"/>
              <c:layout>
                <c:manualLayout>
                  <c:x val="-4.05512543907909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9C-4AF9-858C-4D9F143D7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Плавучие знаки, ед.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3279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9C-4AF9-858C-4D9F143D70C5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69C-4AF9-858C-4D9F143D70C5}"/>
              </c:ext>
            </c:extLst>
          </c:dPt>
          <c:dLbls>
            <c:dLbl>
              <c:idx val="0"/>
              <c:layout>
                <c:manualLayout>
                  <c:x val="6.3320377568017769E-2"/>
                  <c:y val="-3.32700622645524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6084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69C-4AF9-858C-4D9F143D7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</c:f>
              <c:strCache>
                <c:ptCount val="1"/>
                <c:pt idx="0">
                  <c:v>Плавучие знаки, ед.</c:v>
                </c:pt>
              </c:strCache>
            </c:strRef>
          </c:cat>
          <c:val>
            <c:numRef>
              <c:f>Лист1!$D$3</c:f>
              <c:numCache>
                <c:formatCode>General</c:formatCode>
                <c:ptCount val="1"/>
                <c:pt idx="0">
                  <c:v>3350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9C-4AF9-858C-4D9F143D7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164992"/>
        <c:axId val="196041472"/>
        <c:axId val="0"/>
      </c:bar3DChart>
      <c:catAx>
        <c:axId val="5416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6041472"/>
        <c:crosses val="autoZero"/>
        <c:auto val="1"/>
        <c:lblAlgn val="r"/>
        <c:lblOffset val="100"/>
        <c:noMultiLvlLbl val="0"/>
      </c:catAx>
      <c:valAx>
        <c:axId val="196041472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41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13" cy="495300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398" tIns="45699" rIns="91398" bIns="45699" rtlCol="0"/>
          <a:lstStyle>
            <a:lvl1pPr algn="r">
              <a:defRPr sz="1200"/>
            </a:lvl1pPr>
          </a:lstStyle>
          <a:p>
            <a:fld id="{BA5299A2-2941-402E-984D-95D4FC70B695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8" tIns="45699" rIns="91398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3" y="4748216"/>
            <a:ext cx="5389563" cy="3884612"/>
          </a:xfrm>
          <a:prstGeom prst="rect">
            <a:avLst/>
          </a:prstGeom>
        </p:spPr>
        <p:txBody>
          <a:bodyPr vert="horz" lIns="91398" tIns="45699" rIns="91398" bIns="456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013"/>
            <a:ext cx="2919413" cy="495300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398" tIns="45699" rIns="91398" bIns="45699" rtlCol="0" anchor="b"/>
          <a:lstStyle>
            <a:lvl1pPr algn="r">
              <a:defRPr sz="1200"/>
            </a:lvl1pPr>
          </a:lstStyle>
          <a:p>
            <a:fld id="{CE8C8F58-C31E-4702-B081-97EB3FC52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9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8F58-C31E-4702-B081-97EB3FC52F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3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C8F58-C31E-4702-B081-97EB3FC52F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g"/><Relationship Id="rId11" Type="http://schemas.openxmlformats.org/officeDocument/2006/relationships/image" Target="../media/image2.emf"/><Relationship Id="rId5" Type="http://schemas.openxmlformats.org/officeDocument/2006/relationships/image" Target="../media/image8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fif"/><Relationship Id="rId13" Type="http://schemas.openxmlformats.org/officeDocument/2006/relationships/image" Target="../media/image2.emf"/><Relationship Id="rId3" Type="http://schemas.openxmlformats.org/officeDocument/2006/relationships/image" Target="../media/image17.png"/><Relationship Id="rId7" Type="http://schemas.openxmlformats.org/officeDocument/2006/relationships/image" Target="../media/image19.jfi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microsoft.com/office/2007/relationships/hdphoto" Target="../media/hdphoto2.wdp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chart" Target="../charts/chart4.xml"/><Relationship Id="rId4" Type="http://schemas.microsoft.com/office/2007/relationships/hdphoto" Target="../media/hdphoto1.wdp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A133004-CFFF-D9BE-7227-307FB6A51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31470"/>
              </p:ext>
            </p:extLst>
          </p:nvPr>
        </p:nvGraphicFramePr>
        <p:xfrm>
          <a:off x="3746684" y="532472"/>
          <a:ext cx="1650632" cy="158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1942276" imgH="1864171" progId="CorelDraw.Graphic.16">
                  <p:embed/>
                </p:oleObj>
              </mc:Choice>
              <mc:Fallback>
                <p:oleObj name="CorelDRAW" r:id="rId3" imgW="1942276" imgH="1864171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684" y="532472"/>
                        <a:ext cx="1650632" cy="1584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2402" y="2225501"/>
            <a:ext cx="869924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 Государственного задания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Иртышводпуть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навигационный период 2022 года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задачах на 2023 год</a:t>
            </a:r>
          </a:p>
        </p:txBody>
      </p:sp>
      <p:pic>
        <p:nvPicPr>
          <p:cNvPr id="6" name="Picture 4" descr="https://images.vector-images.com/104/e410_mintra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2472"/>
            <a:ext cx="1440000" cy="15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Сергей.GBUVPIS\Desktop\печать\стенд\morfl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92" y="532473"/>
            <a:ext cx="1440000" cy="15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0178" y="2225501"/>
            <a:ext cx="6323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pic>
        <p:nvPicPr>
          <p:cNvPr id="12" name="Picture 5" descr="C:\Users\Сергей.GBUVPIS\Desktop\печать\стенд\morfl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1470"/>
            <a:ext cx="6543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WIN2012R2\tranzit\логотип_нов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50"/>
            <a:ext cx="69240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83" y="600566"/>
            <a:ext cx="4276955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Обь-Иртышского бассейна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281D76-F7E8-8CC9-4020-C28503FED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" y="2499742"/>
            <a:ext cx="5085911" cy="27515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3D0F46-9650-474F-AAC2-1B790EF1F29D}"/>
              </a:ext>
            </a:extLst>
          </p:cNvPr>
          <p:cNvSpPr txBox="1"/>
          <p:nvPr/>
        </p:nvSpPr>
        <p:spPr>
          <a:xfrm>
            <a:off x="71279" y="927365"/>
            <a:ext cx="5022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Обь-Иртышский бассейн внутренних водных путей является одним из крупнейших в России, в его состав входят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747 км эксплуатируемых внутренних водных путей, из которых протяжённость водных путей с гарантированными габаритами судовых ходов составляет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9577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км. Речная магистраль Обь-Иртышского бассейна простирается от южных границ РФ до трасс Северного  морского пути по территориям Уральского и Сибирского федеральных округов 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2A7213-B4BE-562D-55F5-B4C345279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82" y="555526"/>
            <a:ext cx="3846322" cy="45123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254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893E81-0590-1120-C844-F8A7B8E68537}"/>
              </a:ext>
            </a:extLst>
          </p:cNvPr>
          <p:cNvSpPr/>
          <p:nvPr/>
        </p:nvSpPr>
        <p:spPr>
          <a:xfrm>
            <a:off x="8943007" y="4893866"/>
            <a:ext cx="233245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91F0440-776E-B3B0-8FA0-963E426B5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37861"/>
              </p:ext>
            </p:extLst>
          </p:nvPr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DRAW" r:id="rId5" imgW="1942276" imgH="1864171" progId="CorelDraw.Graphic.16">
                  <p:embed/>
                </p:oleObj>
              </mc:Choice>
              <mc:Fallback>
                <p:oleObj name="CorelDRAW" r:id="rId5" imgW="1942276" imgH="1864171" progId="CorelDraw.Graphic.16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xmlns="" id="{4A133004-CFFF-D9BE-7227-307FB6A51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3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86565" y="416691"/>
            <a:ext cx="6202166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государственного задания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C14DFE-BC1D-4DCD-8C97-BB2250BACCAD}"/>
              </a:ext>
            </a:extLst>
          </p:cNvPr>
          <p:cNvSpPr txBox="1"/>
          <p:nvPr/>
        </p:nvSpPr>
        <p:spPr>
          <a:xfrm>
            <a:off x="1038574" y="724384"/>
            <a:ext cx="339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внутренних водных путей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5A1D323E-08ED-40F1-A6F4-780A64F28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69682"/>
              </p:ext>
            </p:extLst>
          </p:nvPr>
        </p:nvGraphicFramePr>
        <p:xfrm>
          <a:off x="245720" y="1016572"/>
          <a:ext cx="4980151" cy="1828800"/>
        </p:xfrm>
        <a:graphic>
          <a:graphicData uri="http://schemas.openxmlformats.org/drawingml/2006/table">
            <a:tbl>
              <a:tblPr firstRow="1" bandRow="1"/>
              <a:tblGrid>
                <a:gridCol w="828092">
                  <a:extLst>
                    <a:ext uri="{9D8B030D-6E8A-4147-A177-3AD203B41FA5}">
                      <a16:colId xmlns:a16="http://schemas.microsoft.com/office/drawing/2014/main" xmlns="" val="2178017230"/>
                    </a:ext>
                  </a:extLst>
                </a:gridCol>
                <a:gridCol w="445896">
                  <a:extLst>
                    <a:ext uri="{9D8B030D-6E8A-4147-A177-3AD203B41FA5}">
                      <a16:colId xmlns:a16="http://schemas.microsoft.com/office/drawing/2014/main" xmlns="" val="3576819698"/>
                    </a:ext>
                  </a:extLst>
                </a:gridCol>
                <a:gridCol w="445896">
                  <a:extLst>
                    <a:ext uri="{9D8B030D-6E8A-4147-A177-3AD203B41FA5}">
                      <a16:colId xmlns:a16="http://schemas.microsoft.com/office/drawing/2014/main" xmlns="" val="1752656593"/>
                    </a:ext>
                  </a:extLst>
                </a:gridCol>
                <a:gridCol w="445896">
                  <a:extLst>
                    <a:ext uri="{9D8B030D-6E8A-4147-A177-3AD203B41FA5}">
                      <a16:colId xmlns:a16="http://schemas.microsoft.com/office/drawing/2014/main" xmlns="" val="810710366"/>
                    </a:ext>
                  </a:extLst>
                </a:gridCol>
                <a:gridCol w="445896">
                  <a:extLst>
                    <a:ext uri="{9D8B030D-6E8A-4147-A177-3AD203B41FA5}">
                      <a16:colId xmlns:a16="http://schemas.microsoft.com/office/drawing/2014/main" xmlns="" val="2928376933"/>
                    </a:ext>
                  </a:extLst>
                </a:gridCol>
                <a:gridCol w="509594">
                  <a:extLst>
                    <a:ext uri="{9D8B030D-6E8A-4147-A177-3AD203B41FA5}">
                      <a16:colId xmlns:a16="http://schemas.microsoft.com/office/drawing/2014/main" xmlns="" val="114656470"/>
                    </a:ext>
                  </a:extLst>
                </a:gridCol>
                <a:gridCol w="562736">
                  <a:extLst>
                    <a:ext uri="{9D8B030D-6E8A-4147-A177-3AD203B41FA5}">
                      <a16:colId xmlns:a16="http://schemas.microsoft.com/office/drawing/2014/main" xmlns="" val="2656079689"/>
                    </a:ext>
                  </a:extLst>
                </a:gridCol>
                <a:gridCol w="6364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96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9439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внутренних водных путей, км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673867"/>
                  </a:ext>
                </a:extLst>
              </a:tr>
              <a:tr h="1943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7469068"/>
                  </a:ext>
                </a:extLst>
              </a:tr>
              <a:tr h="194397"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733941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Задано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3865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3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8399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14663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2318100"/>
                  </a:ext>
                </a:extLst>
              </a:tr>
              <a:tr h="194397"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659326"/>
                  </a:ext>
                </a:extLst>
              </a:tr>
              <a:tr h="194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Задано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3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21747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xmlns="" id="{92138306-0A08-40BA-9112-314CB6715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892961"/>
              </p:ext>
            </p:extLst>
          </p:nvPr>
        </p:nvGraphicFramePr>
        <p:xfrm>
          <a:off x="100088" y="2859782"/>
          <a:ext cx="65601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5400E91-78F9-410C-A93D-9562B56CB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360055"/>
              </p:ext>
            </p:extLst>
          </p:nvPr>
        </p:nvGraphicFramePr>
        <p:xfrm>
          <a:off x="5698902" y="1627599"/>
          <a:ext cx="3131839" cy="292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2D3245-F0B7-498D-ADD5-D3ADFCA15C00}"/>
              </a:ext>
            </a:extLst>
          </p:cNvPr>
          <p:cNvSpPr/>
          <p:nvPr/>
        </p:nvSpPr>
        <p:spPr>
          <a:xfrm>
            <a:off x="5506221" y="1282502"/>
            <a:ext cx="3517200" cy="526633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/>
              <a:t>Г</a:t>
            </a:r>
            <a:r>
              <a:rPr lang="ru-RU" sz="1400" baseline="0" dirty="0"/>
              <a:t>арантированные габариты судового хода в динамике</a:t>
            </a:r>
            <a:r>
              <a:rPr lang="ru-RU" sz="1400" dirty="0"/>
              <a:t>, км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27035285-0FFE-4CA3-9CC8-9DF6B3A714C5}"/>
              </a:ext>
            </a:extLst>
          </p:cNvPr>
          <p:cNvCxnSpPr>
            <a:cxnSpLocks/>
          </p:cNvCxnSpPr>
          <p:nvPr/>
        </p:nvCxnSpPr>
        <p:spPr>
          <a:xfrm flipV="1">
            <a:off x="4788024" y="3097572"/>
            <a:ext cx="2736304" cy="1094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4797AF8-9160-47CF-B1D1-E232F05B7A10}"/>
              </a:ext>
            </a:extLst>
          </p:cNvPr>
          <p:cNvSpPr/>
          <p:nvPr/>
        </p:nvSpPr>
        <p:spPr>
          <a:xfrm>
            <a:off x="8943007" y="4893866"/>
            <a:ext cx="233245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F19434-5B9E-1481-450B-A97D6A03D2BB}"/>
              </a:ext>
            </a:extLst>
          </p:cNvPr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8C65A669-BBD5-8793-1D4F-BCF132C30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37627"/>
              </p:ext>
            </p:extLst>
          </p:nvPr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5" imgW="1942276" imgH="1864171" progId="CorelDraw.Graphic.16">
                  <p:embed/>
                </p:oleObj>
              </mc:Choice>
              <mc:Fallback>
                <p:oleObj name="CorelDRAW" r:id="rId5" imgW="1942276" imgH="1864171" progId="CorelDraw.Graphic.16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91F0440-776E-B3B0-8FA0-963E426B5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436ED56-5C99-9135-6BDD-8CD35ADD5704}"/>
              </a:ext>
            </a:extLst>
          </p:cNvPr>
          <p:cNvCxnSpPr>
            <a:cxnSpLocks/>
          </p:cNvCxnSpPr>
          <p:nvPr/>
        </p:nvCxnSpPr>
        <p:spPr>
          <a:xfrm flipV="1">
            <a:off x="4712255" y="3097572"/>
            <a:ext cx="2812073" cy="547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44ACB4BA-708E-6A92-5C0A-534A4154015D}"/>
              </a:ext>
            </a:extLst>
          </p:cNvPr>
          <p:cNvCxnSpPr>
            <a:cxnSpLocks/>
          </p:cNvCxnSpPr>
          <p:nvPr/>
        </p:nvCxnSpPr>
        <p:spPr>
          <a:xfrm flipV="1">
            <a:off x="4211960" y="3097572"/>
            <a:ext cx="3312368" cy="1467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1314DDF-D136-4067-8300-6C4A558A398E}"/>
              </a:ext>
            </a:extLst>
          </p:cNvPr>
          <p:cNvSpPr/>
          <p:nvPr/>
        </p:nvSpPr>
        <p:spPr>
          <a:xfrm>
            <a:off x="1670120" y="366931"/>
            <a:ext cx="5691164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улучшение характеристик участков ВВП</a:t>
            </a:r>
            <a:endParaRPr kumimoji="0" lang="ru-RU" alt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95F2D1-03CC-C57B-2AEA-146C3319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48" y="748515"/>
            <a:ext cx="2449683" cy="236874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2CF07F6-3887-B01B-95A2-C7C4F443C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2" y="2801676"/>
            <a:ext cx="3867101" cy="22804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875B991A-91A5-4B5E-8BDC-C9902E5F56BB}"/>
              </a:ext>
            </a:extLst>
          </p:cNvPr>
          <p:cNvSpPr/>
          <p:nvPr/>
        </p:nvSpPr>
        <p:spPr>
          <a:xfrm rot="15572061">
            <a:off x="3730007" y="1302006"/>
            <a:ext cx="726349" cy="1429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EE10144A-77AA-27CF-D4E2-2FC480A15809}"/>
              </a:ext>
            </a:extLst>
          </p:cNvPr>
          <p:cNvSpPr/>
          <p:nvPr/>
        </p:nvSpPr>
        <p:spPr>
          <a:xfrm rot="16685029">
            <a:off x="1346411" y="3090064"/>
            <a:ext cx="726349" cy="2179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5D3F4CE-5858-3BC4-6414-8E741687F5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30" y="3137056"/>
            <a:ext cx="2445904" cy="19204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3F811EBA-3344-A83E-EF05-982978E3FCA2}"/>
              </a:ext>
            </a:extLst>
          </p:cNvPr>
          <p:cNvSpPr/>
          <p:nvPr/>
        </p:nvSpPr>
        <p:spPr>
          <a:xfrm rot="18400027">
            <a:off x="7244381" y="3683986"/>
            <a:ext cx="403981" cy="864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55B5B41-102B-B603-EBC9-F8280FA1B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6" y="2422713"/>
            <a:ext cx="2865434" cy="268416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308DAD06-084A-616B-2174-6775F0ACC609}"/>
              </a:ext>
            </a:extLst>
          </p:cNvPr>
          <p:cNvSpPr/>
          <p:nvPr/>
        </p:nvSpPr>
        <p:spPr>
          <a:xfrm rot="12565566">
            <a:off x="4839962" y="2857719"/>
            <a:ext cx="401961" cy="7955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E5CD7AA-6250-B12C-C0C7-612FC50FA4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" y="788381"/>
            <a:ext cx="3116620" cy="25779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FE6C57-84BD-442D-A60A-FD11C18B39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04" y="774332"/>
            <a:ext cx="3362960" cy="2592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B6F616C-2A13-EB34-13C2-729DC7FEF75D}"/>
              </a:ext>
            </a:extLst>
          </p:cNvPr>
          <p:cNvSpPr/>
          <p:nvPr/>
        </p:nvSpPr>
        <p:spPr>
          <a:xfrm rot="19525865">
            <a:off x="7676132" y="1857034"/>
            <a:ext cx="726349" cy="1429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81A5D9D-EC31-D917-6B62-EE0E1BF5D585}"/>
              </a:ext>
            </a:extLst>
          </p:cNvPr>
          <p:cNvSpPr/>
          <p:nvPr/>
        </p:nvSpPr>
        <p:spPr>
          <a:xfrm>
            <a:off x="8943007" y="4893866"/>
            <a:ext cx="233245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5D17668D-2E6A-2FBE-977C-38BA4A908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37627"/>
              </p:ext>
            </p:extLst>
          </p:nvPr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DRAW" r:id="rId10" imgW="1942276" imgH="1864171" progId="CorelDraw.Graphic.16">
                  <p:embed/>
                </p:oleObj>
              </mc:Choice>
              <mc:Fallback>
                <p:oleObj name="CorelDRAW" r:id="rId10" imgW="1942276" imgH="1864171" progId="CorelDraw.Graphic.16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91F0440-776E-B3B0-8FA0-963E426B5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1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91566" y="513540"/>
            <a:ext cx="8098837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содержания внутренних водных путей в навигацию 2023 году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C6B96A5-C05E-4892-997A-C7184CF25D71}"/>
              </a:ext>
            </a:extLst>
          </p:cNvPr>
          <p:cNvSpPr/>
          <p:nvPr/>
        </p:nvSpPr>
        <p:spPr>
          <a:xfrm>
            <a:off x="8818775" y="4860064"/>
            <a:ext cx="355778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A762E9-0D88-EEBF-18FE-5D04B280B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93" y="2256983"/>
            <a:ext cx="3676650" cy="27146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7A29C6-D6CA-75BB-2CBC-5A6AB7EA0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4209"/>
            <a:ext cx="3297926" cy="22717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B38834-668F-F45E-9296-80AEDD641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8803"/>
            <a:ext cx="3758746" cy="266314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471E57D7-BDFB-7471-47C2-172C8A5F40D1}"/>
              </a:ext>
            </a:extLst>
          </p:cNvPr>
          <p:cNvSpPr/>
          <p:nvPr/>
        </p:nvSpPr>
        <p:spPr>
          <a:xfrm rot="15432733">
            <a:off x="984464" y="1791025"/>
            <a:ext cx="240798" cy="570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EF5410F5-D173-98AD-D6D4-7F147137B62A}"/>
              </a:ext>
            </a:extLst>
          </p:cNvPr>
          <p:cNvSpPr/>
          <p:nvPr/>
        </p:nvSpPr>
        <p:spPr>
          <a:xfrm rot="19007025">
            <a:off x="1782431" y="3206081"/>
            <a:ext cx="240798" cy="570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67731D4C-244C-2BDB-C872-E2231827E282}"/>
              </a:ext>
            </a:extLst>
          </p:cNvPr>
          <p:cNvSpPr/>
          <p:nvPr/>
        </p:nvSpPr>
        <p:spPr>
          <a:xfrm rot="20782566">
            <a:off x="6887990" y="3460250"/>
            <a:ext cx="281908" cy="625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8C2702F-4730-410E-F4AD-A88C5EA2B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26" y="855507"/>
            <a:ext cx="3493352" cy="25148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43092097-27F0-96D7-4BF4-817BDCF67D3B}"/>
              </a:ext>
            </a:extLst>
          </p:cNvPr>
          <p:cNvSpPr/>
          <p:nvPr/>
        </p:nvSpPr>
        <p:spPr>
          <a:xfrm rot="2923786">
            <a:off x="5250024" y="2383360"/>
            <a:ext cx="261277" cy="738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CDDB45A-D9F8-90BF-5CE8-60F8C0077C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17" y="931801"/>
            <a:ext cx="2624263" cy="2725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xmlns="" id="{F880FE82-D840-C909-8932-79C25800B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37627"/>
              </p:ext>
            </p:extLst>
          </p:nvPr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8" imgW="1942276" imgH="1864171" progId="CorelDraw.Graphic.16">
                  <p:embed/>
                </p:oleObj>
              </mc:Choice>
              <mc:Fallback>
                <p:oleObj name="CorelDRAW" r:id="rId8" imgW="1942276" imgH="1864171" progId="CorelDraw.Graphic.16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91F0440-776E-B3B0-8FA0-963E426B5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DE6680B-72C5-1C32-51E1-190CE11C34D4}"/>
              </a:ext>
            </a:extLst>
          </p:cNvPr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</p:spTree>
    <p:extLst>
      <p:ext uri="{BB962C8B-B14F-4D97-AF65-F5344CB8AC3E}">
        <p14:creationId xmlns:p14="http://schemas.microsoft.com/office/powerpoint/2010/main" val="23600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7A77296-74E1-4168-92EB-E41D12529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14" y="1604214"/>
            <a:ext cx="2343770" cy="1376900"/>
          </a:xfrm>
          <a:prstGeom prst="rect">
            <a:avLst/>
          </a:prstGeom>
          <a:effectLst>
            <a:glow>
              <a:schemeClr val="bg2">
                <a:lumMod val="50000"/>
                <a:alpha val="40000"/>
              </a:schemeClr>
            </a:glow>
            <a:softEdge rad="63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35DCE19-66EC-43F1-AB6B-3BC4660A4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46" y="750472"/>
            <a:ext cx="2378765" cy="1376900"/>
          </a:xfrm>
          <a:prstGeom prst="rect">
            <a:avLst/>
          </a:prstGeom>
          <a:effectLst>
            <a:glow>
              <a:schemeClr val="bg2">
                <a:lumMod val="50000"/>
                <a:alpha val="40000"/>
              </a:schemeClr>
            </a:glow>
            <a:softEdge rad="508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9DA024-F308-4654-9E72-A64DA652C611}"/>
              </a:ext>
            </a:extLst>
          </p:cNvPr>
          <p:cNvSpPr txBox="1"/>
          <p:nvPr/>
        </p:nvSpPr>
        <p:spPr>
          <a:xfrm>
            <a:off x="4971247" y="874631"/>
            <a:ext cx="1848939" cy="1019076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>
            <a:defPPr>
              <a:defRPr lang="ru-RU"/>
            </a:defPPr>
            <a:lvl1pPr>
              <a:defRPr sz="1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Навигационные знаки на обслуживаемых водных путях действуют  как по латеральной, так  и кардинальной системам расстановки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E61DB9D-8410-4C2C-B631-8D41CD09575E}"/>
              </a:ext>
            </a:extLst>
          </p:cNvPr>
          <p:cNvSpPr/>
          <p:nvPr/>
        </p:nvSpPr>
        <p:spPr>
          <a:xfrm>
            <a:off x="6956658" y="2677147"/>
            <a:ext cx="2090833" cy="311190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aseline="0" dirty="0"/>
              <a:t> </a:t>
            </a:r>
            <a:r>
              <a:rPr lang="ru-RU" sz="1200" i="1" baseline="0" dirty="0"/>
              <a:t>Всего знаков – </a:t>
            </a:r>
            <a:r>
              <a:rPr lang="en-US" sz="1200" i="1" dirty="0"/>
              <a:t>17 305 </a:t>
            </a:r>
            <a:r>
              <a:rPr lang="ru-RU" sz="1200" i="1" baseline="0" dirty="0"/>
              <a:t> ед</a:t>
            </a:r>
            <a:r>
              <a:rPr lang="ru-RU" sz="1400" baseline="0" dirty="0"/>
              <a:t>.</a:t>
            </a:r>
            <a:endParaRPr lang="ru-RU" sz="1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C924D1D-3480-427D-8763-159D7475F28E}"/>
              </a:ext>
            </a:extLst>
          </p:cNvPr>
          <p:cNvSpPr/>
          <p:nvPr/>
        </p:nvSpPr>
        <p:spPr>
          <a:xfrm>
            <a:off x="1486565" y="416691"/>
            <a:ext cx="6202166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средств навигационного оборудования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55633E-D67A-4CF3-8F8F-A264A3CB9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46" y="2981114"/>
            <a:ext cx="2409865" cy="197243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2CE149-9B8E-4742-AE9F-503F05E0FD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14" y="2981114"/>
            <a:ext cx="2125485" cy="1979798"/>
          </a:xfrm>
          <a:prstGeom prst="rect">
            <a:avLst/>
          </a:prstGeom>
          <a:effectLst>
            <a:softEdge rad="76200"/>
          </a:effectLst>
        </p:spPr>
      </p:pic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A7F06D7E-2EC0-451D-9632-DE21C6DCA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63793"/>
              </p:ext>
            </p:extLst>
          </p:nvPr>
        </p:nvGraphicFramePr>
        <p:xfrm>
          <a:off x="-119002" y="2710837"/>
          <a:ext cx="2378021" cy="237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BCA4601C-1C37-4908-BC24-C36A1489B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587666"/>
              </p:ext>
            </p:extLst>
          </p:nvPr>
        </p:nvGraphicFramePr>
        <p:xfrm>
          <a:off x="4520030" y="2865914"/>
          <a:ext cx="2206225" cy="219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9A687F-EC06-4615-BD83-E1F824796A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6" y="732455"/>
            <a:ext cx="2984778" cy="1662711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F37554E-3FF1-4181-873B-DD50A3CCDEF7}"/>
              </a:ext>
            </a:extLst>
          </p:cNvPr>
          <p:cNvCxnSpPr/>
          <p:nvPr/>
        </p:nvCxnSpPr>
        <p:spPr>
          <a:xfrm>
            <a:off x="107504" y="2842462"/>
            <a:ext cx="482453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705E054-A342-4809-9C8B-FD2D2F322E1F}"/>
              </a:ext>
            </a:extLst>
          </p:cNvPr>
          <p:cNvCxnSpPr/>
          <p:nvPr/>
        </p:nvCxnSpPr>
        <p:spPr>
          <a:xfrm flipV="1">
            <a:off x="4932040" y="825150"/>
            <a:ext cx="0" cy="20173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A7AD31C-0A03-45C4-916E-0087CA0DFFA1}"/>
              </a:ext>
            </a:extLst>
          </p:cNvPr>
          <p:cNvCxnSpPr/>
          <p:nvPr/>
        </p:nvCxnSpPr>
        <p:spPr>
          <a:xfrm>
            <a:off x="4932040" y="825150"/>
            <a:ext cx="40729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5CE130F-55A1-4BE1-933D-44743FD10B1E}"/>
              </a:ext>
            </a:extLst>
          </p:cNvPr>
          <p:cNvSpPr/>
          <p:nvPr/>
        </p:nvSpPr>
        <p:spPr>
          <a:xfrm>
            <a:off x="-13531" y="2308503"/>
            <a:ext cx="5039505" cy="557411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Обслуживанием  внутренних водных путей занимается - 93  обстановочных бригад. </a:t>
            </a:r>
          </a:p>
          <a:p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протяжённость обслуживаемого участка 1 ед. обстановочной бригадой</a:t>
            </a:r>
          </a:p>
          <a:p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E2C7BC2-B7B1-485C-A16B-07B8308B3463}"/>
              </a:ext>
            </a:extLst>
          </p:cNvPr>
          <p:cNvSpPr/>
          <p:nvPr/>
        </p:nvSpPr>
        <p:spPr>
          <a:xfrm>
            <a:off x="8943007" y="4893866"/>
            <a:ext cx="233245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1791D2-C1D5-A283-635C-818CF2E0D99A}"/>
              </a:ext>
            </a:extLst>
          </p:cNvPr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E54817BC-E917-58DC-CAE2-DF577D764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37627"/>
              </p:ext>
            </p:extLst>
          </p:nvPr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DRAW" r:id="rId12" imgW="1942276" imgH="1864171" progId="CorelDraw.Graphic.16">
                  <p:embed/>
                </p:oleObj>
              </mc:Choice>
              <mc:Fallback>
                <p:oleObj name="CorelDRAW" r:id="rId12" imgW="1942276" imgH="1864171" progId="CorelDraw.Graphic.16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91F0440-776E-B3B0-8FA0-963E426B5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9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26331" y="771470"/>
            <a:ext cx="3850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дноуглубительных работ,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тыс.м</a:t>
            </a:r>
            <a:r>
              <a:rPr lang="ru-RU" sz="16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D2605D56-3508-4D65-830E-4A7D6DD29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66132"/>
              </p:ext>
            </p:extLst>
          </p:nvPr>
        </p:nvGraphicFramePr>
        <p:xfrm>
          <a:off x="577565" y="1122836"/>
          <a:ext cx="8020165" cy="914400"/>
        </p:xfrm>
        <a:graphic>
          <a:graphicData uri="http://schemas.openxmlformats.org/drawingml/2006/table">
            <a:tbl>
              <a:tblPr firstRow="1" bandRow="1"/>
              <a:tblGrid>
                <a:gridCol w="1293575">
                  <a:extLst>
                    <a:ext uri="{9D8B030D-6E8A-4147-A177-3AD203B41FA5}">
                      <a16:colId xmlns:a16="http://schemas.microsoft.com/office/drawing/2014/main" xmlns="" val="1136296416"/>
                    </a:ext>
                  </a:extLst>
                </a:gridCol>
                <a:gridCol w="1403227">
                  <a:extLst>
                    <a:ext uri="{9D8B030D-6E8A-4147-A177-3AD203B41FA5}">
                      <a16:colId xmlns:a16="http://schemas.microsoft.com/office/drawing/2014/main" xmlns="" val="2564542899"/>
                    </a:ext>
                  </a:extLst>
                </a:gridCol>
                <a:gridCol w="1434930">
                  <a:extLst>
                    <a:ext uri="{9D8B030D-6E8A-4147-A177-3AD203B41FA5}">
                      <a16:colId xmlns:a16="http://schemas.microsoft.com/office/drawing/2014/main" xmlns="" val="323443835"/>
                    </a:ext>
                  </a:extLst>
                </a:gridCol>
                <a:gridCol w="1302863">
                  <a:extLst>
                    <a:ext uri="{9D8B030D-6E8A-4147-A177-3AD203B41FA5}">
                      <a16:colId xmlns:a16="http://schemas.microsoft.com/office/drawing/2014/main" xmlns="" val="3012585129"/>
                    </a:ext>
                  </a:extLst>
                </a:gridCol>
                <a:gridCol w="12894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369662867"/>
                    </a:ext>
                  </a:extLst>
                </a:gridCol>
              </a:tblGrid>
              <a:tr h="504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Исполнение, %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0969541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562356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0B02AAA-8D95-4442-9914-E9C9219BCE36}"/>
              </a:ext>
            </a:extLst>
          </p:cNvPr>
          <p:cNvSpPr/>
          <p:nvPr/>
        </p:nvSpPr>
        <p:spPr>
          <a:xfrm>
            <a:off x="8964488" y="4893866"/>
            <a:ext cx="233245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9B13F0-1B4A-3CD1-84EF-A62C7A746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083940"/>
            <a:ext cx="4692403" cy="2934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90B60AE-2753-4B9D-AD16-FB09CE15C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" y="2139702"/>
            <a:ext cx="3819795" cy="28802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8F7AE6-3826-7DF6-7AD9-C3326D828AE5}"/>
              </a:ext>
            </a:extLst>
          </p:cNvPr>
          <p:cNvSpPr/>
          <p:nvPr/>
        </p:nvSpPr>
        <p:spPr>
          <a:xfrm>
            <a:off x="1486565" y="416691"/>
            <a:ext cx="6202166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дноуглубительных работ в навигационный период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090F4AA-BE44-CBFE-AAA4-01CF207A0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37627"/>
              </p:ext>
            </p:extLst>
          </p:nvPr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5" imgW="1942276" imgH="1864171" progId="CorelDraw.Graphic.16">
                  <p:embed/>
                </p:oleObj>
              </mc:Choice>
              <mc:Fallback>
                <p:oleObj name="CorelDRAW" r:id="rId5" imgW="1942276" imgH="1864171" progId="CorelDraw.Graphic.16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91F0440-776E-B3B0-8FA0-963E426B5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3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pic>
        <p:nvPicPr>
          <p:cNvPr id="64" name="Picture 5" descr="C:\Users\Сергей.GBUVPIS\Desktop\печать\стенд\morflo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1470"/>
            <a:ext cx="6543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\\WIN2012R2\tranzit\логотип_нов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50"/>
            <a:ext cx="69240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B3B214-FC16-80AD-1854-4E3FA6EE2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43558"/>
            <a:ext cx="3528392" cy="4142316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5D5385E-6352-86BC-C778-93790E679214}"/>
              </a:ext>
            </a:extLst>
          </p:cNvPr>
          <p:cNvSpPr/>
          <p:nvPr/>
        </p:nvSpPr>
        <p:spPr>
          <a:xfrm>
            <a:off x="5933162" y="2744469"/>
            <a:ext cx="2151095" cy="2133841"/>
          </a:xfrm>
          <a:prstGeom prst="ellipse">
            <a:avLst/>
          </a:prstGeom>
          <a:solidFill>
            <a:schemeClr val="accent5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18CFF73-ECD3-5BC1-5BC4-0F3FA8607BB9}"/>
              </a:ext>
            </a:extLst>
          </p:cNvPr>
          <p:cNvSpPr/>
          <p:nvPr/>
        </p:nvSpPr>
        <p:spPr>
          <a:xfrm>
            <a:off x="5671835" y="1174168"/>
            <a:ext cx="2151095" cy="2208869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3359624-BBAE-0E08-14CB-B2821EBD00AF}"/>
              </a:ext>
            </a:extLst>
          </p:cNvPr>
          <p:cNvSpPr/>
          <p:nvPr/>
        </p:nvSpPr>
        <p:spPr>
          <a:xfrm>
            <a:off x="7524328" y="3579862"/>
            <a:ext cx="1364849" cy="1387896"/>
          </a:xfrm>
          <a:prstGeom prst="ellipse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xmlns="" id="{6D7F0356-CB8A-A533-3778-27CA82F5C966}"/>
              </a:ext>
            </a:extLst>
          </p:cNvPr>
          <p:cNvSpPr/>
          <p:nvPr/>
        </p:nvSpPr>
        <p:spPr>
          <a:xfrm>
            <a:off x="6372200" y="1932054"/>
            <a:ext cx="144016" cy="149742"/>
          </a:xfrm>
          <a:prstGeom prst="flowChartConnector">
            <a:avLst/>
          </a:prstGeom>
          <a:solidFill>
            <a:srgbClr val="D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xmlns="" id="{C7BAF242-34D4-D395-4137-924012846191}"/>
              </a:ext>
            </a:extLst>
          </p:cNvPr>
          <p:cNvSpPr/>
          <p:nvPr/>
        </p:nvSpPr>
        <p:spPr>
          <a:xfrm>
            <a:off x="6812425" y="4109585"/>
            <a:ext cx="144016" cy="149742"/>
          </a:xfrm>
          <a:prstGeom prst="flowChartConnector">
            <a:avLst/>
          </a:prstGeom>
          <a:solidFill>
            <a:srgbClr val="D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xmlns="" id="{C2C890DD-1A7B-4F38-72A7-046C35F8AEFA}"/>
              </a:ext>
            </a:extLst>
          </p:cNvPr>
          <p:cNvSpPr/>
          <p:nvPr/>
        </p:nvSpPr>
        <p:spPr>
          <a:xfrm>
            <a:off x="8062736" y="4198939"/>
            <a:ext cx="144016" cy="149742"/>
          </a:xfrm>
          <a:prstGeom prst="flowChartConnector">
            <a:avLst/>
          </a:prstGeom>
          <a:solidFill>
            <a:srgbClr val="D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0F7738BB-030F-5D54-4C1D-9854D41A7576}"/>
              </a:ext>
            </a:extLst>
          </p:cNvPr>
          <p:cNvCxnSpPr/>
          <p:nvPr/>
        </p:nvCxnSpPr>
        <p:spPr>
          <a:xfrm flipV="1">
            <a:off x="6500137" y="1653422"/>
            <a:ext cx="555927" cy="299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D33BFD01-AC62-5E86-DA92-347BDA540EAA}"/>
              </a:ext>
            </a:extLst>
          </p:cNvPr>
          <p:cNvCxnSpPr>
            <a:cxnSpLocks/>
          </p:cNvCxnSpPr>
          <p:nvPr/>
        </p:nvCxnSpPr>
        <p:spPr>
          <a:xfrm>
            <a:off x="6444208" y="2073354"/>
            <a:ext cx="541994" cy="924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50CF3BDD-C7DE-4D5A-720B-2A062A0519A2}"/>
              </a:ext>
            </a:extLst>
          </p:cNvPr>
          <p:cNvCxnSpPr>
            <a:cxnSpLocks/>
          </p:cNvCxnSpPr>
          <p:nvPr/>
        </p:nvCxnSpPr>
        <p:spPr>
          <a:xfrm flipH="1" flipV="1">
            <a:off x="6622294" y="3194487"/>
            <a:ext cx="221366" cy="916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82100230-ED75-7EDE-B139-074F560A0886}"/>
              </a:ext>
            </a:extLst>
          </p:cNvPr>
          <p:cNvCxnSpPr>
            <a:cxnSpLocks/>
          </p:cNvCxnSpPr>
          <p:nvPr/>
        </p:nvCxnSpPr>
        <p:spPr>
          <a:xfrm flipV="1">
            <a:off x="6960359" y="4020137"/>
            <a:ext cx="762564" cy="1726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41FAB3B5-C0B3-3E00-2C40-A8CBFE2DE906}"/>
              </a:ext>
            </a:extLst>
          </p:cNvPr>
          <p:cNvCxnSpPr>
            <a:cxnSpLocks/>
          </p:cNvCxnSpPr>
          <p:nvPr/>
        </p:nvCxnSpPr>
        <p:spPr>
          <a:xfrm flipV="1">
            <a:off x="8164601" y="3728319"/>
            <a:ext cx="179125" cy="479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457D1EF1-76AC-6044-B818-BF25FFCF3C53}"/>
              </a:ext>
            </a:extLst>
          </p:cNvPr>
          <p:cNvCxnSpPr>
            <a:cxnSpLocks/>
          </p:cNvCxnSpPr>
          <p:nvPr/>
        </p:nvCxnSpPr>
        <p:spPr>
          <a:xfrm>
            <a:off x="8164601" y="4348681"/>
            <a:ext cx="209888" cy="377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38987B5-60EE-8DE9-2577-F7DBAF68C3BD}"/>
              </a:ext>
            </a:extLst>
          </p:cNvPr>
          <p:cNvSpPr/>
          <p:nvPr/>
        </p:nvSpPr>
        <p:spPr>
          <a:xfrm>
            <a:off x="1670120" y="366931"/>
            <a:ext cx="5691164" cy="341967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в Обь-Иртышском бассейне</a:t>
            </a:r>
            <a:endParaRPr kumimoji="0" lang="ru-RU" altLang="ru-RU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5" name="Picture 2" descr="C:\Users\Сергей.GBUVPIS\Desktop\КВ связь\Правила радиосвязи.jpg">
            <a:extLst>
              <a:ext uri="{FF2B5EF4-FFF2-40B4-BE49-F238E27FC236}">
                <a16:creationId xmlns:a16="http://schemas.microsoft.com/office/drawing/2014/main" xmlns="" id="{904A8475-1409-FBC0-C391-046CA4E8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06" y="1069256"/>
            <a:ext cx="2467476" cy="35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C:\Users\Сергей.GBUVPIS\Desktop\КВ связь\Рисунок1.jpg">
            <a:extLst>
              <a:ext uri="{FF2B5EF4-FFF2-40B4-BE49-F238E27FC236}">
                <a16:creationId xmlns:a16="http://schemas.microsoft.com/office/drawing/2014/main" xmlns="" id="{4BDA1504-BC82-7914-AC6E-450A3AB1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9" y="850406"/>
            <a:ext cx="2450630" cy="366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846546-D35F-E0E2-2471-D5C6D7B0A869}"/>
              </a:ext>
            </a:extLst>
          </p:cNvPr>
          <p:cNvSpPr/>
          <p:nvPr/>
        </p:nvSpPr>
        <p:spPr>
          <a:xfrm>
            <a:off x="8943007" y="4893866"/>
            <a:ext cx="233245" cy="249634"/>
          </a:xfrm>
          <a:prstGeom prst="rect">
            <a:avLst/>
          </a:prstGeom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3FE5C95-000F-D3A4-9BCC-E6863982E532}"/>
              </a:ext>
            </a:extLst>
          </p:cNvPr>
          <p:cNvSpPr/>
          <p:nvPr/>
        </p:nvSpPr>
        <p:spPr>
          <a:xfrm>
            <a:off x="7230454" y="2774999"/>
            <a:ext cx="1364849" cy="1387896"/>
          </a:xfrm>
          <a:prstGeom prst="ellipse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xmlns="" id="{CB4D5B83-2910-0D0E-550B-32F6712B30EF}"/>
              </a:ext>
            </a:extLst>
          </p:cNvPr>
          <p:cNvSpPr/>
          <p:nvPr/>
        </p:nvSpPr>
        <p:spPr>
          <a:xfrm>
            <a:off x="7872311" y="3319205"/>
            <a:ext cx="144016" cy="149742"/>
          </a:xfrm>
          <a:prstGeom prst="flowChartConnector">
            <a:avLst/>
          </a:prstGeom>
          <a:solidFill>
            <a:srgbClr val="D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E0EA817F-CEF1-4559-BEF5-7779C3173BCA}"/>
              </a:ext>
            </a:extLst>
          </p:cNvPr>
          <p:cNvCxnSpPr>
            <a:cxnSpLocks/>
          </p:cNvCxnSpPr>
          <p:nvPr/>
        </p:nvCxnSpPr>
        <p:spPr>
          <a:xfrm>
            <a:off x="7951138" y="3468947"/>
            <a:ext cx="0" cy="578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9421F09F-3FC7-C131-8982-72513B5C15B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578437" y="3101720"/>
            <a:ext cx="314965" cy="239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374969-F30A-F0EB-D405-FC7464DEAE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000" r="366"/>
          <a:stretch/>
        </p:blipFill>
        <p:spPr>
          <a:xfrm>
            <a:off x="37076" y="783967"/>
            <a:ext cx="3901732" cy="43450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9753D1CC-9216-4F34-89C9-A493915EC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56" y="2765501"/>
            <a:ext cx="5125099" cy="2259841"/>
          </a:xfrm>
          <a:prstGeom prst="rect">
            <a:avLst/>
          </a:prstGeom>
        </p:spPr>
      </p:pic>
      <p:sp>
        <p:nvSpPr>
          <p:cNvPr id="2" name="AutoShape 5" descr="http://www.gazprom-neft.ru/img/sibneft/152/26-27-b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9486" y="437799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и объемы перевозок в Обь-Иртышском бассейне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xmlns="" id="{0BE55050-C0E6-41CF-BAFD-F8790FAE4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28207"/>
              </p:ext>
            </p:extLst>
          </p:nvPr>
        </p:nvGraphicFramePr>
        <p:xfrm>
          <a:off x="3964370" y="735104"/>
          <a:ext cx="4147113" cy="2571907"/>
        </p:xfrm>
        <a:graphic>
          <a:graphicData uri="http://schemas.openxmlformats.org/drawingml/2006/table">
            <a:tbl>
              <a:tblPr/>
              <a:tblGrid>
                <a:gridCol w="2402480">
                  <a:extLst>
                    <a:ext uri="{9D8B030D-6E8A-4147-A177-3AD203B41FA5}">
                      <a16:colId xmlns:a16="http://schemas.microsoft.com/office/drawing/2014/main" xmlns="" val="549673255"/>
                    </a:ext>
                  </a:extLst>
                </a:gridCol>
                <a:gridCol w="918228">
                  <a:extLst>
                    <a:ext uri="{9D8B030D-6E8A-4147-A177-3AD203B41FA5}">
                      <a16:colId xmlns:a16="http://schemas.microsoft.com/office/drawing/2014/main" xmlns="" val="2709337933"/>
                    </a:ext>
                  </a:extLst>
                </a:gridCol>
                <a:gridCol w="826405">
                  <a:extLst>
                    <a:ext uri="{9D8B030D-6E8A-4147-A177-3AD203B41FA5}">
                      <a16:colId xmlns:a16="http://schemas.microsoft.com/office/drawing/2014/main" xmlns="" val="98906095"/>
                    </a:ext>
                  </a:extLst>
                </a:gridCol>
              </a:tblGrid>
              <a:tr h="3417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Вид перевозки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мес.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2022г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мес.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2023г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620449"/>
                  </a:ext>
                </a:extLst>
              </a:tr>
              <a:tr h="3417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000" b="1" i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Пассажирские </a:t>
                      </a:r>
                    </a:p>
                    <a:p>
                      <a:pPr algn="ctr"/>
                      <a:r>
                        <a:rPr lang="ru-RU" sz="1000" b="1" i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перевозки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,(</a:t>
                      </a:r>
                      <a:r>
                        <a:rPr lang="ru-RU" sz="1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253559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602855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8671753"/>
                  </a:ext>
                </a:extLst>
              </a:tr>
              <a:tr h="3417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Нефтеналив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1478108"/>
                  </a:ext>
                </a:extLst>
              </a:tr>
              <a:tr h="341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Песок (русловая добыча тыс. </a:t>
                      </a:r>
                    </a:p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тонн</a:t>
                      </a:r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731,7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1357,3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8168052"/>
                  </a:ext>
                </a:extLst>
              </a:tr>
              <a:tr h="34172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Щебень</a:t>
                      </a:r>
                    </a:p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(тыс. тонн)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1010,1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2519,5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3637421"/>
                  </a:ext>
                </a:extLst>
              </a:tr>
              <a:tr h="3417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Строительные материалы (тыс. тонн)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287,5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156,4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3692407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Техника (тыс. тонн)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505,5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687,9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2396393"/>
                  </a:ext>
                </a:extLst>
              </a:tr>
              <a:tr h="176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(в т.ч. древесина, уголь)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138,8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147,2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2028691"/>
                  </a:ext>
                </a:extLst>
              </a:tr>
              <a:tr h="169483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грузов тыс. тонн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2787,2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rtl="0" eaLnBrk="1" fontAlgn="ctr" latinLnBrk="0" hangingPunct="1"/>
                      <a:r>
                        <a:rPr kumimoji="0"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4989,7</a:t>
                      </a:r>
                      <a:endParaRPr kumimoji="0"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993355"/>
                  </a:ext>
                </a:extLst>
              </a:tr>
            </a:tbl>
          </a:graphicData>
        </a:graphic>
      </p:graphicFrame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EB3AA5A1-483D-4DC3-AA19-AB79F03EBF02}"/>
              </a:ext>
            </a:extLst>
          </p:cNvPr>
          <p:cNvSpPr/>
          <p:nvPr/>
        </p:nvSpPr>
        <p:spPr>
          <a:xfrm>
            <a:off x="1435631" y="4255103"/>
            <a:ext cx="165420" cy="1743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55AFFF8-8E43-4494-897D-AA326B9440A7}"/>
              </a:ext>
            </a:extLst>
          </p:cNvPr>
          <p:cNvSpPr/>
          <p:nvPr/>
        </p:nvSpPr>
        <p:spPr>
          <a:xfrm>
            <a:off x="1769224" y="4585822"/>
            <a:ext cx="587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B3C14580-8792-4DDC-9C63-1F06B0EB237F}"/>
              </a:ext>
            </a:extLst>
          </p:cNvPr>
          <p:cNvGrpSpPr/>
          <p:nvPr/>
        </p:nvGrpSpPr>
        <p:grpSpPr>
          <a:xfrm>
            <a:off x="184969" y="1451766"/>
            <a:ext cx="2111720" cy="3630275"/>
            <a:chOff x="2286852" y="1015201"/>
            <a:chExt cx="2883757" cy="5722555"/>
          </a:xfrm>
        </p:grpSpPr>
        <p:sp>
          <p:nvSpPr>
            <p:cNvPr id="63" name="Полилиния 34">
              <a:extLst>
                <a:ext uri="{FF2B5EF4-FFF2-40B4-BE49-F238E27FC236}">
                  <a16:creationId xmlns:a16="http://schemas.microsoft.com/office/drawing/2014/main" xmlns="" id="{A0040836-F437-4317-A5C7-0A14843243A4}"/>
                </a:ext>
              </a:extLst>
            </p:cNvPr>
            <p:cNvSpPr/>
            <p:nvPr/>
          </p:nvSpPr>
          <p:spPr>
            <a:xfrm rot="246133">
              <a:off x="2286852" y="2063787"/>
              <a:ext cx="1752022" cy="3302324"/>
            </a:xfrm>
            <a:custGeom>
              <a:avLst/>
              <a:gdLst>
                <a:gd name="connsiteX0" fmla="*/ 1921690 w 1921690"/>
                <a:gd name="connsiteY0" fmla="*/ 3929743 h 3929743"/>
                <a:gd name="connsiteX1" fmla="*/ 16690 w 1921690"/>
                <a:gd name="connsiteY1" fmla="*/ 1589314 h 3929743"/>
                <a:gd name="connsiteX2" fmla="*/ 941976 w 1921690"/>
                <a:gd name="connsiteY2" fmla="*/ 0 h 3929743"/>
                <a:gd name="connsiteX3" fmla="*/ 941976 w 1921690"/>
                <a:gd name="connsiteY3" fmla="*/ 0 h 392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1690" h="3929743">
                  <a:moveTo>
                    <a:pt x="1921690" y="3929743"/>
                  </a:moveTo>
                  <a:cubicBezTo>
                    <a:pt x="1050833" y="3087007"/>
                    <a:pt x="179976" y="2244271"/>
                    <a:pt x="16690" y="1589314"/>
                  </a:cubicBezTo>
                  <a:cubicBezTo>
                    <a:pt x="-146596" y="934357"/>
                    <a:pt x="941976" y="0"/>
                    <a:pt x="941976" y="0"/>
                  </a:cubicBezTo>
                  <a:lnTo>
                    <a:pt x="941976" y="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5" name="Полилиния 36">
              <a:extLst>
                <a:ext uri="{FF2B5EF4-FFF2-40B4-BE49-F238E27FC236}">
                  <a16:creationId xmlns:a16="http://schemas.microsoft.com/office/drawing/2014/main" xmlns="" id="{8973B938-5514-48E8-8D09-365EB47AA135}"/>
                </a:ext>
              </a:extLst>
            </p:cNvPr>
            <p:cNvSpPr/>
            <p:nvPr/>
          </p:nvSpPr>
          <p:spPr>
            <a:xfrm>
              <a:off x="3470790" y="4596754"/>
              <a:ext cx="581180" cy="782135"/>
            </a:xfrm>
            <a:custGeom>
              <a:avLst/>
              <a:gdLst>
                <a:gd name="connsiteX0" fmla="*/ 973643 w 973643"/>
                <a:gd name="connsiteY0" fmla="*/ 1121228 h 1121228"/>
                <a:gd name="connsiteX1" fmla="*/ 146328 w 973643"/>
                <a:gd name="connsiteY1" fmla="*/ 370114 h 1121228"/>
                <a:gd name="connsiteX2" fmla="*/ 4814 w 973643"/>
                <a:gd name="connsiteY2" fmla="*/ 0 h 112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643" h="1121228">
                  <a:moveTo>
                    <a:pt x="973643" y="1121228"/>
                  </a:moveTo>
                  <a:cubicBezTo>
                    <a:pt x="640721" y="839106"/>
                    <a:pt x="307799" y="556985"/>
                    <a:pt x="146328" y="370114"/>
                  </a:cubicBezTo>
                  <a:cubicBezTo>
                    <a:pt x="-15143" y="183243"/>
                    <a:pt x="-5165" y="91621"/>
                    <a:pt x="4814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6" name="Полилиния 37">
              <a:extLst>
                <a:ext uri="{FF2B5EF4-FFF2-40B4-BE49-F238E27FC236}">
                  <a16:creationId xmlns:a16="http://schemas.microsoft.com/office/drawing/2014/main" xmlns="" id="{BFB51AD6-5D95-44D6-9E0A-A0C8A08B0337}"/>
                </a:ext>
              </a:extLst>
            </p:cNvPr>
            <p:cNvSpPr/>
            <p:nvPr/>
          </p:nvSpPr>
          <p:spPr>
            <a:xfrm rot="19894990">
              <a:off x="4418190" y="5716780"/>
              <a:ext cx="214367" cy="1020976"/>
            </a:xfrm>
            <a:custGeom>
              <a:avLst/>
              <a:gdLst>
                <a:gd name="connsiteX0" fmla="*/ 307793 w 307793"/>
                <a:gd name="connsiteY0" fmla="*/ 342900 h 342900"/>
                <a:gd name="connsiteX1" fmla="*/ 12518 w 307793"/>
                <a:gd name="connsiteY1" fmla="*/ 190500 h 342900"/>
                <a:gd name="connsiteX2" fmla="*/ 50618 w 307793"/>
                <a:gd name="connsiteY2" fmla="*/ 0 h 342900"/>
                <a:gd name="connsiteX3" fmla="*/ 50618 w 307793"/>
                <a:gd name="connsiteY3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93" h="342900">
                  <a:moveTo>
                    <a:pt x="307793" y="342900"/>
                  </a:moveTo>
                  <a:cubicBezTo>
                    <a:pt x="181587" y="295275"/>
                    <a:pt x="55381" y="247650"/>
                    <a:pt x="12518" y="190500"/>
                  </a:cubicBezTo>
                  <a:cubicBezTo>
                    <a:pt x="-30345" y="133350"/>
                    <a:pt x="50618" y="0"/>
                    <a:pt x="50618" y="0"/>
                  </a:cubicBezTo>
                  <a:lnTo>
                    <a:pt x="50618" y="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68" name="Прямая со стрелкой 67">
              <a:extLst>
                <a:ext uri="{FF2B5EF4-FFF2-40B4-BE49-F238E27FC236}">
                  <a16:creationId xmlns:a16="http://schemas.microsoft.com/office/drawing/2014/main" xmlns="" id="{09CD39D9-DE7B-4428-8B48-13C2A9E82C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6799" y="3777074"/>
              <a:ext cx="109861" cy="509943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xmlns="" id="{17A11F8C-CC9E-4FC8-8310-698EBC063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9346" y="3366035"/>
              <a:ext cx="716736" cy="58991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xmlns="" id="{9E88389F-8CDC-426E-B2B6-BACF9B43C3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4780" y="3219134"/>
              <a:ext cx="255346" cy="23967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xmlns="" id="{01849A75-3B8B-4024-A7B1-D6A3C5625F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8624" y="2132175"/>
              <a:ext cx="230660" cy="758161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xmlns="" id="{6C899D3C-5EDE-404A-8FCC-B2200EBC1F6E}"/>
                </a:ext>
              </a:extLst>
            </p:cNvPr>
            <p:cNvCxnSpPr>
              <a:cxnSpLocks/>
            </p:cNvCxnSpPr>
            <p:nvPr/>
          </p:nvCxnSpPr>
          <p:spPr>
            <a:xfrm>
              <a:off x="3668883" y="1944748"/>
              <a:ext cx="542728" cy="18020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xmlns="" id="{55F4574D-3A81-408B-ACD6-50EC224A7BDC}"/>
                </a:ext>
              </a:extLst>
            </p:cNvPr>
            <p:cNvCxnSpPr>
              <a:cxnSpLocks/>
            </p:cNvCxnSpPr>
            <p:nvPr/>
          </p:nvCxnSpPr>
          <p:spPr>
            <a:xfrm>
              <a:off x="3697017" y="2094058"/>
              <a:ext cx="1473592" cy="5914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xmlns="" id="{D9F6443F-E6A9-47C3-9944-1CAD0CB7F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3196" y="1466591"/>
              <a:ext cx="795277" cy="3953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>
              <a:extLst>
                <a:ext uri="{FF2B5EF4-FFF2-40B4-BE49-F238E27FC236}">
                  <a16:creationId xmlns:a16="http://schemas.microsoft.com/office/drawing/2014/main" xmlns="" id="{A9B11C91-7F7D-47C8-9D47-905CDA4EA4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3017" y="1015201"/>
              <a:ext cx="1093717" cy="6844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Овал 135">
            <a:extLst>
              <a:ext uri="{FF2B5EF4-FFF2-40B4-BE49-F238E27FC236}">
                <a16:creationId xmlns:a16="http://schemas.microsoft.com/office/drawing/2014/main" xmlns="" id="{53961BDD-368C-4B32-A784-F235AA427D23}"/>
              </a:ext>
            </a:extLst>
          </p:cNvPr>
          <p:cNvSpPr/>
          <p:nvPr/>
        </p:nvSpPr>
        <p:spPr>
          <a:xfrm>
            <a:off x="1738884" y="3059018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xmlns="" id="{D5110F0C-57B9-45F3-89FD-DBFAA4A76F93}"/>
              </a:ext>
            </a:extLst>
          </p:cNvPr>
          <p:cNvSpPr/>
          <p:nvPr/>
        </p:nvSpPr>
        <p:spPr>
          <a:xfrm>
            <a:off x="1062988" y="2996568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xmlns="" id="{55108995-5A3F-4707-8BD7-657E61C85445}"/>
              </a:ext>
            </a:extLst>
          </p:cNvPr>
          <p:cNvSpPr/>
          <p:nvPr/>
        </p:nvSpPr>
        <p:spPr>
          <a:xfrm>
            <a:off x="970849" y="1927588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5F5A17F2-665F-43E7-B20E-74854F2636D5}"/>
              </a:ext>
            </a:extLst>
          </p:cNvPr>
          <p:cNvSpPr/>
          <p:nvPr/>
        </p:nvSpPr>
        <p:spPr>
          <a:xfrm>
            <a:off x="871939" y="3566835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2" name="Овал 161">
            <a:extLst>
              <a:ext uri="{FF2B5EF4-FFF2-40B4-BE49-F238E27FC236}">
                <a16:creationId xmlns:a16="http://schemas.microsoft.com/office/drawing/2014/main" xmlns="" id="{458BA336-BF4F-4F76-823F-C3CB98E4827B}"/>
              </a:ext>
            </a:extLst>
          </p:cNvPr>
          <p:cNvSpPr/>
          <p:nvPr/>
        </p:nvSpPr>
        <p:spPr>
          <a:xfrm>
            <a:off x="2052063" y="1372794"/>
            <a:ext cx="135422" cy="13035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xmlns="" id="{5DE0257D-882E-4646-BC2E-DAD6CC0D97F9}"/>
              </a:ext>
            </a:extLst>
          </p:cNvPr>
          <p:cNvSpPr/>
          <p:nvPr/>
        </p:nvSpPr>
        <p:spPr>
          <a:xfrm>
            <a:off x="1760915" y="1592710"/>
            <a:ext cx="135422" cy="13035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E4BBF4FE-7BD4-45D0-913B-5C6378915F84}"/>
              </a:ext>
            </a:extLst>
          </p:cNvPr>
          <p:cNvSpPr/>
          <p:nvPr/>
        </p:nvSpPr>
        <p:spPr>
          <a:xfrm>
            <a:off x="2370349" y="2385884"/>
            <a:ext cx="135422" cy="13035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A2159226-51C7-4BA0-911C-16E15FEB3A23}"/>
              </a:ext>
            </a:extLst>
          </p:cNvPr>
          <p:cNvSpPr/>
          <p:nvPr/>
        </p:nvSpPr>
        <p:spPr>
          <a:xfrm>
            <a:off x="2260870" y="2462599"/>
            <a:ext cx="9063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Тарко</a:t>
            </a:r>
            <a:r>
              <a:rPr lang="ru-RU" sz="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-Сале</a:t>
            </a:r>
          </a:p>
        </p:txBody>
      </p:sp>
      <p:sp>
        <p:nvSpPr>
          <p:cNvPr id="168" name="Овал 167">
            <a:extLst>
              <a:ext uri="{FF2B5EF4-FFF2-40B4-BE49-F238E27FC236}">
                <a16:creationId xmlns:a16="http://schemas.microsoft.com/office/drawing/2014/main" xmlns="" id="{8519CE5E-B6D5-49B6-BB34-9F17980A850E}"/>
              </a:ext>
            </a:extLst>
          </p:cNvPr>
          <p:cNvSpPr/>
          <p:nvPr/>
        </p:nvSpPr>
        <p:spPr>
          <a:xfrm>
            <a:off x="1632595" y="2151398"/>
            <a:ext cx="135422" cy="13035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xmlns="" id="{6247841F-8C8F-44E4-9FD9-77F6C87E5554}"/>
              </a:ext>
            </a:extLst>
          </p:cNvPr>
          <p:cNvSpPr/>
          <p:nvPr/>
        </p:nvSpPr>
        <p:spPr>
          <a:xfrm>
            <a:off x="1525350" y="2114879"/>
            <a:ext cx="9063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Надым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A6B5EFB5-530C-4DCD-B7B8-022748AC06A4}"/>
              </a:ext>
            </a:extLst>
          </p:cNvPr>
          <p:cNvSpPr/>
          <p:nvPr/>
        </p:nvSpPr>
        <p:spPr>
          <a:xfrm>
            <a:off x="1888204" y="1473304"/>
            <a:ext cx="9063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Тазовский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xmlns="" id="{4EBD74EE-7830-477D-BD96-A9685F2AF1D1}"/>
              </a:ext>
            </a:extLst>
          </p:cNvPr>
          <p:cNvSpPr/>
          <p:nvPr/>
        </p:nvSpPr>
        <p:spPr>
          <a:xfrm>
            <a:off x="1590672" y="1670674"/>
            <a:ext cx="90637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Ямбург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CD95718-C96F-49C9-A672-EF40231AF3FF}"/>
              </a:ext>
            </a:extLst>
          </p:cNvPr>
          <p:cNvSpPr/>
          <p:nvPr/>
        </p:nvSpPr>
        <p:spPr>
          <a:xfrm>
            <a:off x="3980815" y="4164075"/>
            <a:ext cx="1927735" cy="8434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D5E4C83A-B9DA-47DD-9F6C-67095B5B3DA1}"/>
              </a:ext>
            </a:extLst>
          </p:cNvPr>
          <p:cNvCxnSpPr/>
          <p:nvPr/>
        </p:nvCxnSpPr>
        <p:spPr>
          <a:xfrm>
            <a:off x="3054083" y="4402394"/>
            <a:ext cx="216024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FC444578-E95D-41D8-AF38-3103EBA05330}"/>
              </a:ext>
            </a:extLst>
          </p:cNvPr>
          <p:cNvSpPr/>
          <p:nvPr/>
        </p:nvSpPr>
        <p:spPr>
          <a:xfrm>
            <a:off x="4185157" y="4255103"/>
            <a:ext cx="192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Пассажироперевозки</a:t>
            </a:r>
          </a:p>
          <a:p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Грузоперевозки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4DF2B1B-12D2-C92C-5128-464AE7C865E1}"/>
              </a:ext>
            </a:extLst>
          </p:cNvPr>
          <p:cNvSpPr/>
          <p:nvPr/>
        </p:nvSpPr>
        <p:spPr>
          <a:xfrm>
            <a:off x="8897590" y="4871790"/>
            <a:ext cx="233245" cy="249634"/>
          </a:xfrm>
          <a:prstGeom prst="rect">
            <a:avLst/>
          </a:prstGeom>
          <a:solidFill>
            <a:schemeClr val="bg1"/>
          </a:solidFill>
        </p:spPr>
        <p:txBody>
          <a:bodyPr wrap="square" lIns="94820" tIns="47410" rIns="94820" bIns="4741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C80026-EE1E-8D3D-E24D-22EC8E4DA558}"/>
              </a:ext>
            </a:extLst>
          </p:cNvPr>
          <p:cNvSpPr txBox="1"/>
          <p:nvPr/>
        </p:nvSpPr>
        <p:spPr>
          <a:xfrm>
            <a:off x="2103154" y="42178"/>
            <a:ext cx="496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 «Администрация «Обь-Иртышводпуть»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7BF1F61-8314-0E66-C6F9-FD88209CA6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59" y="17235"/>
          <a:ext cx="802847" cy="77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orelDRAW" r:id="rId6" imgW="1942276" imgH="1864171" progId="CorelDraw.Graphic.16">
                  <p:embed/>
                </p:oleObj>
              </mc:Choice>
              <mc:Fallback>
                <p:oleObj name="CorelDRAW" r:id="rId6" imgW="1942276" imgH="1864171" progId="CorelDraw.Graphic.16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xmlns="" id="{47BF1F61-8314-0E66-C6F9-FD88209CA6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59" y="17235"/>
                        <a:ext cx="802847" cy="77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ED95994-1931-FA4C-B7F9-59389D9F669A}"/>
              </a:ext>
            </a:extLst>
          </p:cNvPr>
          <p:cNvSpPr/>
          <p:nvPr/>
        </p:nvSpPr>
        <p:spPr>
          <a:xfrm>
            <a:off x="3038228" y="3755424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CFE89D86-164D-B040-BC0A-9F2D193F5BE2}"/>
              </a:ext>
            </a:extLst>
          </p:cNvPr>
          <p:cNvSpPr/>
          <p:nvPr/>
        </p:nvSpPr>
        <p:spPr>
          <a:xfrm>
            <a:off x="2377623" y="3350144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7016A94-28ED-D285-B951-52C81FD3A123}"/>
              </a:ext>
            </a:extLst>
          </p:cNvPr>
          <p:cNvSpPr/>
          <p:nvPr/>
        </p:nvSpPr>
        <p:spPr>
          <a:xfrm>
            <a:off x="2879396" y="4204502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753A98E-98F0-1900-B739-B5265E6B9979}"/>
              </a:ext>
            </a:extLst>
          </p:cNvPr>
          <p:cNvSpPr/>
          <p:nvPr/>
        </p:nvSpPr>
        <p:spPr>
          <a:xfrm>
            <a:off x="2863442" y="4533768"/>
            <a:ext cx="165420" cy="1651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BEEE9C9C-3FDA-C4F0-F835-FDCBC40E2917}"/>
              </a:ext>
            </a:extLst>
          </p:cNvPr>
          <p:cNvCxnSpPr>
            <a:cxnSpLocks/>
          </p:cNvCxnSpPr>
          <p:nvPr/>
        </p:nvCxnSpPr>
        <p:spPr>
          <a:xfrm flipH="1" flipV="1">
            <a:off x="1244633" y="3244226"/>
            <a:ext cx="280717" cy="9356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D236D657-4C4B-3EB9-683A-EDF3AF5E1938}"/>
              </a:ext>
            </a:extLst>
          </p:cNvPr>
          <p:cNvCxnSpPr>
            <a:cxnSpLocks/>
          </p:cNvCxnSpPr>
          <p:nvPr/>
        </p:nvCxnSpPr>
        <p:spPr>
          <a:xfrm flipH="1" flipV="1">
            <a:off x="855646" y="2789565"/>
            <a:ext cx="2120495" cy="10781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0800B3E9-19CF-0B7A-75B5-F604438ACF97}"/>
              </a:ext>
            </a:extLst>
          </p:cNvPr>
          <p:cNvCxnSpPr>
            <a:cxnSpLocks/>
          </p:cNvCxnSpPr>
          <p:nvPr/>
        </p:nvCxnSpPr>
        <p:spPr>
          <a:xfrm flipH="1" flipV="1">
            <a:off x="1270194" y="3181780"/>
            <a:ext cx="1557156" cy="10081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25883612-DB0E-A891-34DA-4E3E8E731AF9}"/>
              </a:ext>
            </a:extLst>
          </p:cNvPr>
          <p:cNvCxnSpPr>
            <a:cxnSpLocks/>
          </p:cNvCxnSpPr>
          <p:nvPr/>
        </p:nvCxnSpPr>
        <p:spPr>
          <a:xfrm flipH="1" flipV="1">
            <a:off x="1888204" y="3244226"/>
            <a:ext cx="973499" cy="9754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DE7EBC33-9D34-71F1-2BF1-BEE6A41259E5}"/>
              </a:ext>
            </a:extLst>
          </p:cNvPr>
          <p:cNvCxnSpPr>
            <a:cxnSpLocks/>
          </p:cNvCxnSpPr>
          <p:nvPr/>
        </p:nvCxnSpPr>
        <p:spPr>
          <a:xfrm flipH="1" flipV="1">
            <a:off x="2543043" y="3515249"/>
            <a:ext cx="320276" cy="6943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6C2F7695-C912-3762-CB39-8EC46DD1153F}"/>
              </a:ext>
            </a:extLst>
          </p:cNvPr>
          <p:cNvCxnSpPr>
            <a:cxnSpLocks/>
          </p:cNvCxnSpPr>
          <p:nvPr/>
        </p:nvCxnSpPr>
        <p:spPr>
          <a:xfrm flipH="1">
            <a:off x="2711459" y="4388652"/>
            <a:ext cx="149957" cy="1551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90F02148-F6C3-2693-80ED-235752434DDA}"/>
              </a:ext>
            </a:extLst>
          </p:cNvPr>
          <p:cNvCxnSpPr>
            <a:cxnSpLocks/>
          </p:cNvCxnSpPr>
          <p:nvPr/>
        </p:nvCxnSpPr>
        <p:spPr>
          <a:xfrm flipH="1" flipV="1">
            <a:off x="2725906" y="4630784"/>
            <a:ext cx="397946" cy="2788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FDFDD085-59DD-76FC-4C44-7B3141D64F61}"/>
              </a:ext>
            </a:extLst>
          </p:cNvPr>
          <p:cNvCxnSpPr>
            <a:cxnSpLocks/>
          </p:cNvCxnSpPr>
          <p:nvPr/>
        </p:nvCxnSpPr>
        <p:spPr>
          <a:xfrm flipH="1">
            <a:off x="4067944" y="4779592"/>
            <a:ext cx="25604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xmlns="" id="{5214A5C4-1D2C-61BE-A1D1-73F03752BFC1}"/>
              </a:ext>
            </a:extLst>
          </p:cNvPr>
          <p:cNvCxnSpPr>
            <a:cxnSpLocks/>
          </p:cNvCxnSpPr>
          <p:nvPr/>
        </p:nvCxnSpPr>
        <p:spPr>
          <a:xfrm flipH="1">
            <a:off x="4067944" y="4402394"/>
            <a:ext cx="256040" cy="3521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9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8273</TotalTime>
  <Words>457</Words>
  <Application>Microsoft Office PowerPoint</Application>
  <PresentationFormat>Экран (16:9)</PresentationFormat>
  <Paragraphs>152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В. Тебенков</dc:creator>
  <cp:lastModifiedBy>Константин О. Жулин</cp:lastModifiedBy>
  <cp:revision>318</cp:revision>
  <cp:lastPrinted>2023-06-26T12:30:42Z</cp:lastPrinted>
  <dcterms:created xsi:type="dcterms:W3CDTF">2018-05-21T01:48:22Z</dcterms:created>
  <dcterms:modified xsi:type="dcterms:W3CDTF">2023-06-26T12:46:20Z</dcterms:modified>
</cp:coreProperties>
</file>