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461" r:id="rId2"/>
    <p:sldId id="503" r:id="rId3"/>
    <p:sldId id="504" r:id="rId4"/>
    <p:sldId id="505" r:id="rId5"/>
    <p:sldId id="506" r:id="rId6"/>
    <p:sldId id="507" r:id="rId7"/>
    <p:sldId id="508" r:id="rId8"/>
    <p:sldId id="516" r:id="rId9"/>
    <p:sldId id="509" r:id="rId10"/>
    <p:sldId id="511" r:id="rId11"/>
    <p:sldId id="510" r:id="rId12"/>
    <p:sldId id="512" r:id="rId13"/>
    <p:sldId id="513" r:id="rId14"/>
    <p:sldId id="514" r:id="rId15"/>
    <p:sldId id="515" r:id="rId16"/>
    <p:sldId id="462" r:id="rId17"/>
  </p:sldIdLst>
  <p:sldSz cx="9144000" cy="6858000" type="screen4x3"/>
  <p:notesSz cx="6805613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71">
          <p15:clr>
            <a:srgbClr val="A4A3A4"/>
          </p15:clr>
        </p15:guide>
        <p15:guide id="3" orient="horz" pos="482">
          <p15:clr>
            <a:srgbClr val="A4A3A4"/>
          </p15:clr>
        </p15:guide>
        <p15:guide id="4" orient="horz" pos="1162">
          <p15:clr>
            <a:srgbClr val="A4A3A4"/>
          </p15:clr>
        </p15:guide>
        <p15:guide id="5" orient="horz" pos="3884">
          <p15:clr>
            <a:srgbClr val="A4A3A4"/>
          </p15:clr>
        </p15:guide>
        <p15:guide id="6" pos="2880">
          <p15:clr>
            <a:srgbClr val="A4A3A4"/>
          </p15:clr>
        </p15:guide>
        <p15:guide id="7" pos="249">
          <p15:clr>
            <a:srgbClr val="A4A3A4"/>
          </p15:clr>
        </p15:guide>
        <p15:guide id="8" pos="839">
          <p15:clr>
            <a:srgbClr val="A4A3A4"/>
          </p15:clr>
        </p15:guide>
        <p15:guide id="9" pos="5692">
          <p15:clr>
            <a:srgbClr val="A4A3A4"/>
          </p15:clr>
        </p15:guide>
        <p15:guide id="10" pos="32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ladimir" initials="V" lastIdx="2" clrIdx="0">
    <p:extLst>
      <p:ext uri="{19B8F6BF-5375-455C-9EA6-DF929625EA0E}">
        <p15:presenceInfo xmlns:p15="http://schemas.microsoft.com/office/powerpoint/2012/main" userId="134ebee7c61d7c6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3962"/>
    <a:srgbClr val="FF9966"/>
    <a:srgbClr val="FFCC66"/>
    <a:srgbClr val="B88C00"/>
    <a:srgbClr val="F5F961"/>
    <a:srgbClr val="D27D00"/>
    <a:srgbClr val="1C3462"/>
    <a:srgbClr val="C89800"/>
    <a:srgbClr val="FF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97" autoAdjust="0"/>
    <p:restoredTop sz="93813" autoAdjust="0"/>
  </p:normalViewPr>
  <p:slideViewPr>
    <p:cSldViewPr>
      <p:cViewPr varScale="1">
        <p:scale>
          <a:sx n="111" d="100"/>
          <a:sy n="111" d="100"/>
        </p:scale>
        <p:origin x="3054" y="102"/>
      </p:cViewPr>
      <p:guideLst>
        <p:guide orient="horz" pos="2160"/>
        <p:guide orient="horz" pos="1071"/>
        <p:guide orient="horz" pos="482"/>
        <p:guide orient="horz" pos="1162"/>
        <p:guide orient="horz" pos="3884"/>
        <p:guide pos="2880"/>
        <p:guide pos="249"/>
        <p:guide pos="839"/>
        <p:guide pos="5692"/>
        <p:guide pos="3288"/>
      </p:guideLst>
    </p:cSldViewPr>
  </p:slideViewPr>
  <p:outlineViewPr>
    <p:cViewPr>
      <p:scale>
        <a:sx n="33" d="100"/>
        <a:sy n="33" d="100"/>
      </p:scale>
      <p:origin x="0" y="31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4939" y="0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8F6F834-A585-4354-946C-965C182F416F}" type="datetimeFigureOut">
              <a:rPr lang="ru-RU"/>
              <a:pPr>
                <a:defRPr/>
              </a:pPr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562" y="4723448"/>
            <a:ext cx="5444490" cy="44748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4939" y="9445169"/>
            <a:ext cx="2949099" cy="4972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DCE14D68-1013-4F7C-BF07-97CE6032F7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85870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1EC96-FB7A-45C2-9C17-EC9AD306A2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9B9A6A-82B2-4BB5-B400-67A69EA9ED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97DEC-388B-42E4-9C61-F90F5D083A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F0DA3-5C7B-4573-AF7B-FF91DD981F2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55E3F-4D03-4A43-A177-D850AD769A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83F845-0A52-4F79-91A2-E7606EEF38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5B3D9-F629-43B6-BC01-4B3ECBC5E9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B95AB-0D07-4AB3-B00C-E82A8ABE1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C65B6-80CA-4BC7-94F6-6696B8DA45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35CCF-AC17-482A-B6C0-683756F713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EBB742-56B6-4DA7-BDCF-75C65C89A1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D164A-C96B-498D-ACB6-66F8A60DC4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15296-0ACF-4161-BCC8-84B62C9226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3CA0EFA-6E1C-4748-B068-5D7D01D7A6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9233" y="3456387"/>
            <a:ext cx="7844768" cy="1412773"/>
          </a:xfrm>
        </p:spPr>
        <p:txBody>
          <a:bodyPr/>
          <a:lstStyle/>
          <a:p>
            <a:br>
              <a:rPr lang="ru-RU" sz="2600" b="1" dirty="0">
                <a:solidFill>
                  <a:srgbClr val="0070C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ru-RU" sz="2600" b="1" dirty="0">
                <a:solidFill>
                  <a:srgbClr val="0070C0"/>
                </a:solidFill>
                <a:latin typeface="Calibri" pitchFamily="34" charset="0"/>
                <a:cs typeface="Calibri" panose="020F0502020204030204" pitchFamily="34" charset="0"/>
              </a:rPr>
              <a:t>ТЕХНОЛОГИИ И ОБОРУДОВАНИЕ</a:t>
            </a:r>
            <a:br>
              <a:rPr lang="ru-RU" sz="2600" b="1" dirty="0">
                <a:solidFill>
                  <a:srgbClr val="0070C0"/>
                </a:solidFill>
                <a:latin typeface="Calibri" pitchFamily="34" charset="0"/>
                <a:cs typeface="Calibri" panose="020F0502020204030204" pitchFamily="34" charset="0"/>
              </a:rPr>
            </a:br>
            <a:r>
              <a:rPr lang="ru-RU" sz="2600" b="1" dirty="0">
                <a:solidFill>
                  <a:srgbClr val="0070C0"/>
                </a:solidFill>
                <a:latin typeface="Calibri" pitchFamily="34" charset="0"/>
                <a:cs typeface="Calibri" panose="020F0502020204030204" pitchFamily="34" charset="0"/>
              </a:rPr>
              <a:t>ДЛЯ ОЦЕНКИ КАЧЕСТВА ДОРОЖНЫХ РАБОТ </a:t>
            </a:r>
            <a:br>
              <a:rPr lang="ru-RU" sz="2600" b="1" dirty="0">
                <a:solidFill>
                  <a:srgbClr val="0070C0"/>
                </a:solidFill>
                <a:latin typeface="Calibri" pitchFamily="34" charset="0"/>
                <a:cs typeface="Calibri" panose="020F0502020204030204" pitchFamily="34" charset="0"/>
              </a:rPr>
            </a:b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1331913" y="5879013"/>
            <a:ext cx="77390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endParaRPr lang="ru-RU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  <a:p>
            <a:pPr algn="ctr">
              <a:defRPr/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Новосибирск, 29.06</a:t>
            </a: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</a:t>
            </a: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2023</a:t>
            </a:r>
          </a:p>
        </p:txBody>
      </p:sp>
      <p:pic>
        <p:nvPicPr>
          <p:cNvPr id="10" name="Рисунок 9" descr="Комп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39952" y="1734986"/>
            <a:ext cx="2350872" cy="1947865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352086" y="4437112"/>
            <a:ext cx="7739062" cy="17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Бойков </a:t>
            </a:r>
            <a:r>
              <a:rPr lang="en-US" sz="2400" b="1" dirty="0" err="1">
                <a:solidFill>
                  <a:srgbClr val="C00000"/>
                </a:solidFill>
                <a:latin typeface="Calibri" pitchFamily="34" charset="0"/>
              </a:rPr>
              <a:t>Ник</a:t>
            </a:r>
            <a:r>
              <a:rPr lang="ru-RU" sz="2400" b="1" dirty="0" err="1">
                <a:solidFill>
                  <a:srgbClr val="C00000"/>
                </a:solidFill>
                <a:latin typeface="Calibri" pitchFamily="34" charset="0"/>
              </a:rPr>
              <a:t>олай</a:t>
            </a:r>
            <a:r>
              <a:rPr lang="ru-RU" sz="2400" b="1" dirty="0">
                <a:solidFill>
                  <a:srgbClr val="C00000"/>
                </a:solidFill>
                <a:latin typeface="Calibri" pitchFamily="34" charset="0"/>
              </a:rPr>
              <a:t> Владимирович, </a:t>
            </a:r>
            <a:br>
              <a:rPr lang="ru-RU" sz="2400" b="1" dirty="0">
                <a:solidFill>
                  <a:srgbClr val="C00000"/>
                </a:solidFill>
                <a:latin typeface="Calibri" pitchFamily="34" charset="0"/>
              </a:rPr>
            </a:br>
            <a:r>
              <a:rPr lang="ru-RU" sz="2000" dirty="0">
                <a:solidFill>
                  <a:srgbClr val="C00000"/>
                </a:solidFill>
                <a:latin typeface="Calibri" pitchFamily="34" charset="0"/>
              </a:rPr>
              <a:t>директор ООО «</a:t>
            </a:r>
            <a:r>
              <a:rPr lang="ru-RU" sz="2000" dirty="0" err="1">
                <a:solidFill>
                  <a:srgbClr val="C00000"/>
                </a:solidFill>
                <a:latin typeface="Calibri" pitchFamily="34" charset="0"/>
              </a:rPr>
              <a:t>Индор</a:t>
            </a:r>
            <a:r>
              <a:rPr lang="ru-RU" sz="2000" dirty="0">
                <a:solidFill>
                  <a:srgbClr val="C00000"/>
                </a:solidFill>
                <a:latin typeface="Calibri" pitchFamily="34" charset="0"/>
              </a:rPr>
              <a:t>-Центр»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F4FE7B-6100-C5D1-2FB9-8ED1C2BCE26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96" y="296716"/>
            <a:ext cx="2264200" cy="42667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74007C-9B3F-B3D1-8FA5-74694566A6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55400"/>
            <a:ext cx="3129647" cy="509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04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4624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УСТАНОВКА МД-РДТ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МЕТОДУ МИКРО-ДЕВАЛЬ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052736"/>
            <a:ext cx="7355160" cy="4853136"/>
          </a:xfrm>
        </p:spPr>
        <p:txBody>
          <a:bodyPr/>
          <a:lstStyle/>
          <a:p>
            <a:pPr algn="just"/>
            <a:r>
              <a:rPr lang="ru-RU" sz="1350" dirty="0">
                <a:solidFill>
                  <a:srgbClr val="444444"/>
                </a:solidFill>
                <a:latin typeface="Arial" panose="020B0604020202020204" pitchFamily="34" charset="0"/>
              </a:rPr>
              <a:t>В ходе проводимых на установке испытаний определяется потеря массы исследуемой пробы щебня (гравия), возникающая в процессе трения зерен материала, стальных шаров и воды. Оставшаяся после просеивания через сито с размером ячеек 1,6 мм часть материала используется для расчета показателя микро-</a:t>
            </a:r>
            <a:r>
              <a:rPr lang="ru-RU" sz="1350" dirty="0" err="1">
                <a:solidFill>
                  <a:srgbClr val="444444"/>
                </a:solidFill>
                <a:latin typeface="Arial" panose="020B0604020202020204" pitchFamily="34" charset="0"/>
              </a:rPr>
              <a:t>Деваль</a:t>
            </a:r>
            <a:r>
              <a:rPr lang="ru-RU" sz="1350" dirty="0">
                <a:solidFill>
                  <a:srgbClr val="444444"/>
                </a:solidFill>
                <a:latin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ru-RU" sz="15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EC195-6B52-5D45-2040-EAAB78BAD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23741"/>
            <a:ext cx="4931601" cy="4463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C31453-9F80-CD40-12DF-FB459D7DD36A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03D223-3FCF-4EDE-18D2-A6EA7D52E35D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426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752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НОРДИК-ТЕСТ РДТ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ИСПЫТАТЕЛЬНАЯ УСТАНОВКА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980728"/>
            <a:ext cx="7427168" cy="4853136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Предназначена для испытания абразивного износа щебня и гравия, применяемого для приготовления асфальтобетонных смесей, скандинавским методом в соответствии с требованиями документа ПНСТ 510-2020 «Дороги автомобильные общего пользования. Материалы минеральные. Метод определения устойчивости щебня к истиранию шипованными шинами (по показателю «Нордик тест»).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В основе методики испытаний - определение потери массы пробы щебня, возникающей в процессе абразивного действия, оказываемого на зерна щебня стальными шарами внутри барабана испытательной установки.</a:t>
            </a:r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461CBD-6F88-96A9-F1A1-9A2FF5358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210" y="2964630"/>
            <a:ext cx="2837788" cy="39066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53132DB-2299-16F4-6F6B-E06237157A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017" y="3334158"/>
            <a:ext cx="2120811" cy="31676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46E02C-3C18-B1A3-1D9A-CE83FA8EBD60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A4B99B-A1AB-55F7-050A-7DF120A9F2B5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4007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752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МАРШАЛЛА УМ-РДТ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АВТОМАТИЧЕСКИЙ УПЛОТНИТЕЛЬ 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0152" y="980728"/>
            <a:ext cx="3168352" cy="5823520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Предназначен для подготовки цилиндрических образцов асфальто-бетонных смесей диаметром 101,6 и 152,4 мм методом уплотнения (прессования) в соответствии с требованиями ГОСТ Р 58406.9-2019 «Дороги общего пользования. Смеси асфальтобетонные дорожные и асфальтобетон.</a:t>
            </a:r>
          </a:p>
          <a:p>
            <a:pPr algn="just"/>
            <a:endParaRPr lang="ru-RU" sz="15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Метод приготовления образцов уплотнителем Маршалла» с целью проведения лабораторных испытаний физических и механических свойств асфальтобетонных смесей.</a:t>
            </a:r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20B8AB9-A248-9B84-8670-FB6EC01167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929" y="1196751"/>
            <a:ext cx="2710239" cy="56649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563ECE-677D-E5C4-AE8B-1C2BCE93BF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620688"/>
            <a:ext cx="2293487" cy="5886313"/>
          </a:xfrm>
          <a:prstGeom prst="rect">
            <a:avLst/>
          </a:prstGeom>
        </p:spPr>
      </p:pic>
      <p:sp>
        <p:nvSpPr>
          <p:cNvPr id="15" name="Выноска 2 (граница и черта) 8">
            <a:extLst>
              <a:ext uri="{FF2B5EF4-FFF2-40B4-BE49-F238E27FC236}">
                <a16:creationId xmlns:a16="http://schemas.microsoft.com/office/drawing/2014/main" id="{63DEA318-D281-B343-92AD-A6D94D3F6B86}"/>
              </a:ext>
            </a:extLst>
          </p:cNvPr>
          <p:cNvSpPr/>
          <p:nvPr/>
        </p:nvSpPr>
        <p:spPr>
          <a:xfrm rot="16200000" flipH="1" flipV="1">
            <a:off x="1948644" y="4038433"/>
            <a:ext cx="1054095" cy="1386740"/>
          </a:xfrm>
          <a:prstGeom prst="accentBorderCallout2">
            <a:avLst>
              <a:gd name="adj1" fmla="val -1403"/>
              <a:gd name="adj2" fmla="val -5068"/>
              <a:gd name="adj3" fmla="val -2014"/>
              <a:gd name="adj4" fmla="val -238303"/>
              <a:gd name="adj5" fmla="val 77710"/>
              <a:gd name="adj6" fmla="val -238595"/>
            </a:avLst>
          </a:prstGeom>
          <a:solidFill>
            <a:schemeClr val="bg1"/>
          </a:solidFill>
          <a:ln w="19050">
            <a:solidFill>
              <a:srgbClr val="2361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3A166AD-4BE0-06EE-D3E0-731863D6E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0" t="11242" r="13973" b="7200"/>
          <a:stretch/>
        </p:blipFill>
        <p:spPr>
          <a:xfrm>
            <a:off x="1655316" y="4197411"/>
            <a:ext cx="1658966" cy="12895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36660A1-CFD7-FD6D-3B3B-A52617BD0B38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B4506B-495A-00F9-131C-D443113A4425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671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752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УСТАНОВКА УК 1-РДТ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ИСПЫТАНИЙ А/Б НА КОЛЕЕОБРАЗОВАНИЕ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193" y="980728"/>
            <a:ext cx="4066311" cy="5823520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Предназначена для проведения лабораторных испытаний плоских образцов асфальтобетонных дорожных покрытий при воздействии на них нормированной циклической колесной нагрузки и измерения происходящей при этом пластической деформации.</a:t>
            </a:r>
          </a:p>
          <a:p>
            <a:pPr algn="just"/>
            <a:endParaRPr lang="ru-RU" sz="15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Испытания проводятся в соответствии с ГОСТ Р 58406.3-2020 «Дороги автомобильные общего пользования. Смеси асфальто-бетонные дорожные и асфальтобетон. Метод определения стойкости к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колееобразованию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прокатыванием нагруженного колеса».</a:t>
            </a:r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2FB92F-41FE-B081-9EE8-66440C34C1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71"/>
          <a:stretch/>
        </p:blipFill>
        <p:spPr>
          <a:xfrm>
            <a:off x="1406156" y="1207408"/>
            <a:ext cx="3636037" cy="43200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6D7E5BF-BFA8-F3E0-CA18-51B98D8F31B1}"/>
              </a:ext>
            </a:extLst>
          </p:cNvPr>
          <p:cNvGrpSpPr>
            <a:grpSpLocks noChangeAspect="1"/>
          </p:cNvGrpSpPr>
          <p:nvPr/>
        </p:nvGrpSpPr>
        <p:grpSpPr>
          <a:xfrm>
            <a:off x="720570" y="4087408"/>
            <a:ext cx="2113347" cy="1440000"/>
            <a:chOff x="6459060" y="4188753"/>
            <a:chExt cx="2830747" cy="1998174"/>
          </a:xfrm>
        </p:grpSpPr>
        <p:sp>
          <p:nvSpPr>
            <p:cNvPr id="6" name="Выноска 2 (граница и черта) 13">
              <a:extLst>
                <a:ext uri="{FF2B5EF4-FFF2-40B4-BE49-F238E27FC236}">
                  <a16:creationId xmlns:a16="http://schemas.microsoft.com/office/drawing/2014/main" id="{82FCC028-BA94-39BC-9D2D-BE6705B33044}"/>
                </a:ext>
              </a:extLst>
            </p:cNvPr>
            <p:cNvSpPr/>
            <p:nvPr/>
          </p:nvSpPr>
          <p:spPr>
            <a:xfrm rot="5400000" flipV="1">
              <a:off x="6894983" y="3849459"/>
              <a:ext cx="1945934" cy="2642673"/>
            </a:xfrm>
            <a:prstGeom prst="accentBorderCallout2">
              <a:avLst>
                <a:gd name="adj1" fmla="val -1403"/>
                <a:gd name="adj2" fmla="val -5068"/>
                <a:gd name="adj3" fmla="val -1403"/>
                <a:gd name="adj4" fmla="val -13402"/>
                <a:gd name="adj5" fmla="val 46929"/>
                <a:gd name="adj6" fmla="val -89539"/>
              </a:avLst>
            </a:prstGeom>
            <a:solidFill>
              <a:schemeClr val="bg1"/>
            </a:solidFill>
            <a:ln w="19050">
              <a:solidFill>
                <a:srgbClr val="2361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323949D-9097-CC97-ABB7-B110BAA4F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060" y="4188753"/>
              <a:ext cx="2830747" cy="1998174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E09F92F-E166-68C0-02FC-2808D295317F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72B6B-0124-17A7-DC11-CE1342B4DCB4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5358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752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ПРЕСС СЕКТОРНЫЙ ПС-РДТ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2193" y="980728"/>
            <a:ext cx="4066311" cy="5823520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Предназначен для формования плоских образцов ас­фальтобетона для лабораторных испытаний, в том числе и на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колеебразование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.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Особенностью является способ формования, полно­стью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имити-рующий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уплотнение а/б покрытия дорожными катками в реальных условиях. 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Конструкцией установки предусмотрена возможность изменения усилия давления формующего элемента - сек­тора на поверхность образца.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Испытания проводятся в соответствии с требования­ми документа ГОСТ Р 58406.4-2020 «Дороги автомобиль­ные общего пользования. Смеси асфальтобетонные до­рожные и асфальтобетон.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Приготов-ление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образцов-плит вальцовым уплотнителем».</a:t>
            </a:r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5A3294-AE20-94C5-E3F4-37D2E9B540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35" y="1012488"/>
            <a:ext cx="3318785" cy="504000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7FB73ACA-08C1-D699-A8B2-BD4E330F989B}"/>
              </a:ext>
            </a:extLst>
          </p:cNvPr>
          <p:cNvGrpSpPr>
            <a:grpSpLocks noChangeAspect="1"/>
          </p:cNvGrpSpPr>
          <p:nvPr/>
        </p:nvGrpSpPr>
        <p:grpSpPr>
          <a:xfrm>
            <a:off x="899593" y="4077072"/>
            <a:ext cx="2287324" cy="2705696"/>
            <a:chOff x="-381440" y="3480245"/>
            <a:chExt cx="2713847" cy="3210233"/>
          </a:xfrm>
        </p:grpSpPr>
        <p:sp>
          <p:nvSpPr>
            <p:cNvPr id="11" name="Выноска 2 (граница и черта) 7">
              <a:extLst>
                <a:ext uri="{FF2B5EF4-FFF2-40B4-BE49-F238E27FC236}">
                  <a16:creationId xmlns:a16="http://schemas.microsoft.com/office/drawing/2014/main" id="{45AB0B01-26EF-231A-1CEE-6BCD75FCE113}"/>
                </a:ext>
              </a:extLst>
            </p:cNvPr>
            <p:cNvSpPr/>
            <p:nvPr/>
          </p:nvSpPr>
          <p:spPr>
            <a:xfrm rot="5400000" flipV="1">
              <a:off x="-563014" y="3755487"/>
              <a:ext cx="3087803" cy="2615979"/>
            </a:xfrm>
            <a:prstGeom prst="accentBorderCallout2">
              <a:avLst>
                <a:gd name="adj1" fmla="val -1403"/>
                <a:gd name="adj2" fmla="val -5068"/>
                <a:gd name="adj3" fmla="val -1403"/>
                <a:gd name="adj4" fmla="val -13402"/>
                <a:gd name="adj5" fmla="val 86635"/>
                <a:gd name="adj6" fmla="val -31931"/>
              </a:avLst>
            </a:prstGeom>
            <a:solidFill>
              <a:sysClr val="window" lastClr="FFFFFF"/>
            </a:solidFill>
            <a:ln w="19050" cap="flat" cmpd="sng" algn="ctr">
              <a:solidFill>
                <a:srgbClr val="2361C6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A8B2952-2C96-1A67-EB2C-E9ACB0782B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917" b="4516"/>
            <a:stretch/>
          </p:blipFill>
          <p:spPr>
            <a:xfrm>
              <a:off x="-381440" y="3480245"/>
              <a:ext cx="2713847" cy="3210233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3B20DE4-867D-0563-3320-7736F0C758E5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64363-15C4-28A8-54BF-4E1321F3F9B8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947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752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СЕРТИФИКАЦИЯ ЛАБОРАТОРНЫХ КОМПЛЕКСОВ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18427FAA-46F4-DE34-CDD1-14402173C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9632" y="980728"/>
            <a:ext cx="7427168" cy="4853136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При поставке лабораторного комплекса осуществляется пуско-наладка оборудования и предоставляется соответствующая метрологическая документация: свидетельства о поверке на средства измерения или аттестат первичной аттестации испытательного оборудования с приложением протокола первичных испытаний, программой и методикой аттестации; а также аттестат аккредитации (регистрации) испытательной лаборатории. </a:t>
            </a:r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831E4F-FE01-790D-818B-957FAA3C3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057" y="2643787"/>
            <a:ext cx="2804982" cy="399963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477FD4D-73C9-904E-03DE-26D09E6D54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464" y="2643787"/>
            <a:ext cx="2330493" cy="33104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230DAD4-3757-6AFF-A7D7-3B7ACC7EA8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426797"/>
            <a:ext cx="3109856" cy="223453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9C2FC38-E375-CA3B-A0AA-D4FA11781B19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F6ECC0-4D14-2374-DE11-3ED902EDEB37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5764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19672" y="5866592"/>
            <a:ext cx="6419081" cy="51716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Новосибирск, 29.06.2023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>
                <a:solidFill>
                  <a:srgbClr val="1C3462"/>
                </a:solidFill>
                <a:latin typeface="Calibri" pitchFamily="34" charset="0"/>
              </a:rPr>
              <a:t>	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648"/>
            <a:ext cx="59150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DA7284-F919-FC1A-AF1E-A7682A3AF1AF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25760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ЛАБОРАТОРНЫЕ КОМПЛЕКСЫ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КОНТРОЛЯ КАЧЕСТВА ДОРОЖНЫХ РАБОТ 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052736"/>
            <a:ext cx="7355160" cy="4853136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Предназначены для проведения детального лабораторного контроля и испытания дорожно-строительных материалов при возведении и ремонте автомобильных дорог. </a:t>
            </a:r>
          </a:p>
          <a:p>
            <a:pPr algn="just"/>
            <a:endParaRPr lang="ru-RU" sz="15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Лабораторные комплексы могут быть использованы там, где нет возможности установить стационарную лабораторию, а также при необходимости перевозиться с места на место. </a:t>
            </a:r>
          </a:p>
          <a:p>
            <a:pPr algn="just"/>
            <a:endParaRPr lang="ru-RU" sz="1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85146F-8E9D-0DEA-2EE9-684E8EFE6F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84" y="3284984"/>
            <a:ext cx="6843431" cy="187220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93E17AF-7D71-40ED-E5AB-D9B904AEF0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604083"/>
            <a:ext cx="5238197" cy="177724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9ACBDC-3E73-D7D1-0F50-12825148E5A8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CDC52-E007-E3B5-EDFC-E8DC20A1612A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0867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125760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ЛАБОРАТОРНЫЕ КОМПЛЕКСЫ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КОНТРОЛЯ КАЧЕСТВА ДОРОЖНЫХ РАБОТ 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052736"/>
            <a:ext cx="7355160" cy="4853136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Лабораторные комплексы выполняются на базе вагончиков либо морских контейнеров с теплоизолированными стенами, приточно-вытяжной системой вентиляции, дополнительным подогревом, кондиционированием воздуха, ярким освещением, рационально размещённой функциональной мебелью и сантехникой, что позволяет эксплуатировать её среди прочего в полевых условиях в самых разных регионах.</a:t>
            </a:r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3F72512-7B63-F476-4A9A-82CF170DD6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" t="3202" r="1983" b="21704"/>
          <a:stretch/>
        </p:blipFill>
        <p:spPr>
          <a:xfrm rot="5400000">
            <a:off x="1488133" y="3369469"/>
            <a:ext cx="3873072" cy="22946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F5694A-7A94-199E-70C9-0F29884317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" t="4428" b="5307"/>
          <a:stretch/>
        </p:blipFill>
        <p:spPr>
          <a:xfrm>
            <a:off x="5373682" y="2550168"/>
            <a:ext cx="2613948" cy="18803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34E9CC-91F9-CC4A-C1D4-0221468F66C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" b="5663"/>
          <a:stretch/>
        </p:blipFill>
        <p:spPr>
          <a:xfrm>
            <a:off x="5362594" y="4572952"/>
            <a:ext cx="2625036" cy="18803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37A51B-4169-3078-485E-A3B310B17757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C8E230-CB5A-7244-D4AA-67C312206359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1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752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ЛАБОРАТОРНОЕ ОСНАЩЕНИЕ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773832"/>
            <a:ext cx="7355160" cy="5751512"/>
          </a:xfrm>
        </p:spPr>
        <p:txBody>
          <a:bodyPr/>
          <a:lstStyle/>
          <a:p>
            <a:pPr marL="0" indent="0" algn="just">
              <a:buNone/>
            </a:pP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Лабораторные комплексы, в соответствии с потребностями Заказчика, могут быть оснащены комплектом приборов и оборудования позволяющим производить: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щебня (гравия) (ГОСТ 32703-2014);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песка природного (ГОСТ 32824-2014);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песка дробленого (ГОСТ 32730-2014);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битумов нефтяных дорожных вязких (ГОСТ 33133-2014);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эмульсий битумных дорожных (ГОСТ Р 58952.1-2020);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порошка минерального для асфальтобетонных смесей (ГОСТ 32761-2014);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горячих асфальтобетонных смесей и асфальтобетона (ГОСТ Р 58406.2-2020);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смесей асфальтобетонных и асфальтобетона щебеночно-мастичных (ГОСТ Р 58406.1-2020);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смесей песчано-гравийных для строи-тельных работ (ГОСТ 23735-2014);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щебеночно-гравийно-песчаных смесей для покрытий и оснований автомобильных дорог (ГОСТ 25607-2009);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литых асфальтобетонных смесей (ГОСТ Р 54401-2020);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испытание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пескосоляных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смесей (ГОСТ 33387-2015);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определение основных характеристик грунтов.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определение основных характеристик бетона.</a:t>
            </a:r>
          </a:p>
          <a:p>
            <a:pPr marL="0" indent="0" algn="just">
              <a:buNone/>
            </a:pPr>
            <a:endParaRPr lang="ru-RU" sz="15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D3166C-CC98-789E-8CD9-C9950AD55040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93208A-60E7-65E1-D4D9-384A2695FB5F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109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752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ЛАБОРАТОРНОЕ ОСНАЩЕНИЕ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D9CA1E-BACE-AF86-12F5-B3C882DDAA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t="172" r="8490" b="-172"/>
          <a:stretch/>
        </p:blipFill>
        <p:spPr>
          <a:xfrm>
            <a:off x="1866705" y="1052736"/>
            <a:ext cx="3057413" cy="51516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A528EA-E8E3-7787-8E26-1BBE23F21B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5944" r="938" b="2602"/>
          <a:stretch/>
        </p:blipFill>
        <p:spPr>
          <a:xfrm>
            <a:off x="5100848" y="3729077"/>
            <a:ext cx="3574936" cy="247531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641EF6-6A02-501D-305E-E0712D37C5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r="12133"/>
          <a:stretch/>
        </p:blipFill>
        <p:spPr>
          <a:xfrm>
            <a:off x="5100848" y="1052737"/>
            <a:ext cx="3574936" cy="24742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ABE106-A306-5C7C-6B8D-AE6677B50622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410319-0715-0A28-29EF-771DF49D2165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5181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53752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ЛАБОРАТОРНОЕ ОСНАЩЕНИЕ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A14CF-8B64-B874-5678-0904F5486E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r="5141"/>
          <a:stretch/>
        </p:blipFill>
        <p:spPr>
          <a:xfrm>
            <a:off x="0" y="1405744"/>
            <a:ext cx="9144000" cy="41834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607B58-7694-3BCD-8219-575936C55CB6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E654EF-3F49-C7BD-8F3D-9249129FF7CF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882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4624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УСТАНОВКА УКМП-РДТ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ИСПЫТАНИЙ А/Б  ПО МЕТОДУ ПРАЛЛЯ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908720"/>
            <a:ext cx="7355160" cy="4853136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Предназначена для проведения лабораторных испытаний на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истираемость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образцов асфальтобетона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асфальтобетона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в условиях влаги и под воздействием шипованной резины в соответствии с ГОСТ Р 58406.5-2020 «Дороги автомобильные общего пользования. Смеси асфальтобетонные дорожные и асфальтобетон. Метод определения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истираемости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».</a:t>
            </a:r>
          </a:p>
          <a:p>
            <a:pPr marL="0" indent="0" algn="just">
              <a:buNone/>
            </a:pPr>
            <a:endParaRPr lang="ru-RU" sz="1400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E262CD37-8587-15AE-86F4-1F471BEFC25B}"/>
              </a:ext>
            </a:extLst>
          </p:cNvPr>
          <p:cNvGrpSpPr/>
          <p:nvPr/>
        </p:nvGrpSpPr>
        <p:grpSpPr>
          <a:xfrm>
            <a:off x="2339752" y="2276872"/>
            <a:ext cx="5737260" cy="4256375"/>
            <a:chOff x="411178" y="1424230"/>
            <a:chExt cx="6251932" cy="494963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9B244EC-C8C9-7DE7-DEB9-FD57A19E2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8" y="1424230"/>
              <a:ext cx="6251932" cy="2916747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C7E29FF1-8CDC-67D8-E774-8C744928A7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" r="3464"/>
            <a:stretch/>
          </p:blipFill>
          <p:spPr>
            <a:xfrm>
              <a:off x="440362" y="4483676"/>
              <a:ext cx="2879387" cy="1890187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4E23ED78-3DD8-B4BF-85A0-239A2714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4" y="4483676"/>
              <a:ext cx="3173821" cy="1890187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CF89AA5-1AB7-7F9C-D90A-DE105EDA6642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9C5B4-B1AF-81A2-C3DD-0F46A6D76613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163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4624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УСТАНОВКА УКМП-РДТ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ИСПЫТАНИЙ А/Б  ПО МЕТОДУ ПРАЛЛЯ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908720"/>
            <a:ext cx="7355160" cy="4853136"/>
          </a:xfrm>
        </p:spPr>
        <p:txBody>
          <a:bodyPr/>
          <a:lstStyle/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В основу методики оценки износостойкости образцов асфальтобетона был положен тест по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Праллю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(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Prall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test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), применяемый в европейских странах для оценки влияния шипованной резины автомобильного транспорта на покрытия автомобильных дорог (EN 12697-16).</a:t>
            </a:r>
          </a:p>
          <a:p>
            <a:pPr algn="just"/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Показатель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истираемости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асфальтобетона, определяемый в ходе испытания по методу </a:t>
            </a:r>
            <a:r>
              <a:rPr lang="ru-RU" sz="1500" dirty="0" err="1">
                <a:solidFill>
                  <a:srgbClr val="444444"/>
                </a:solidFill>
                <a:latin typeface="Arial" panose="020B0604020202020204" pitchFamily="34" charset="0"/>
              </a:rPr>
              <a:t>Пралля</a:t>
            </a:r>
            <a:r>
              <a:rPr lang="ru-RU" sz="1500" dirty="0">
                <a:solidFill>
                  <a:srgbClr val="444444"/>
                </a:solidFill>
                <a:latin typeface="Arial" panose="020B0604020202020204" pitchFamily="34" charset="0"/>
              </a:rPr>
              <a:t> позволяет примерно оценить его долговечность при эксплуатации.</a:t>
            </a:r>
          </a:p>
          <a:p>
            <a:pPr algn="just"/>
            <a:endParaRPr lang="ru-RU" sz="15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F89AA5-1AB7-7F9C-D90A-DE105EDA6642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178323-7049-6593-7F20-CB6C0342B779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68064954-4FAD-2B3A-DBC8-4686D8F1032A}"/>
              </a:ext>
            </a:extLst>
          </p:cNvPr>
          <p:cNvGrpSpPr/>
          <p:nvPr/>
        </p:nvGrpSpPr>
        <p:grpSpPr>
          <a:xfrm>
            <a:off x="2339752" y="2276872"/>
            <a:ext cx="5737260" cy="4256375"/>
            <a:chOff x="411178" y="1424230"/>
            <a:chExt cx="6251932" cy="4949633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6D32A92-2947-5C7F-86B1-2B2A4421D8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78" y="1424230"/>
              <a:ext cx="6251932" cy="2916747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8AF94F46-5152-2C99-D5DA-8EF9128B06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4" r="3464"/>
            <a:stretch/>
          </p:blipFill>
          <p:spPr>
            <a:xfrm>
              <a:off x="440362" y="4483676"/>
              <a:ext cx="2879387" cy="1890187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6D324842-45A6-4D20-52D3-57412252F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4" y="4483676"/>
              <a:ext cx="3173821" cy="18901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73271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9927CA-9C16-74EF-F2E8-6E4F5D6B5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1640" y="44624"/>
            <a:ext cx="7355160" cy="1143000"/>
          </a:xfrm>
        </p:spPr>
        <p:txBody>
          <a:bodyPr/>
          <a:lstStyle/>
          <a:p>
            <a: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УСТАНОВКА МД-РДТ</a:t>
            </a:r>
            <a:br>
              <a:rPr lang="ru-RU" sz="2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МЕТОДУ МИКРО-ДЕВАЛЬ</a:t>
            </a:r>
            <a:endParaRPr lang="ru-RU" sz="2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4BB19E-475F-330A-62BF-A08B182AB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40" y="1052736"/>
            <a:ext cx="7355160" cy="4853136"/>
          </a:xfrm>
        </p:spPr>
        <p:txBody>
          <a:bodyPr/>
          <a:lstStyle/>
          <a:p>
            <a:pPr algn="just"/>
            <a:r>
              <a:rPr lang="ru-RU" sz="1350" dirty="0">
                <a:solidFill>
                  <a:srgbClr val="444444"/>
                </a:solidFill>
                <a:latin typeface="Arial" panose="020B0604020202020204" pitchFamily="34" charset="0"/>
              </a:rPr>
              <a:t>Предназначена для определения сопротивления истиранию зерен щебня (гравия) из горных пород (со средней плотностью зерен от 2,0 до 3,5 г/см, применяемых при строительстве, ремонте, капитальном ремонте, реконструкции и содержании автомобильных дорог общего пользования), по показателю микро-</a:t>
            </a:r>
            <a:r>
              <a:rPr lang="ru-RU" sz="1350" dirty="0" err="1">
                <a:solidFill>
                  <a:srgbClr val="444444"/>
                </a:solidFill>
                <a:latin typeface="Arial" panose="020B0604020202020204" pitchFamily="34" charset="0"/>
              </a:rPr>
              <a:t>Деваль</a:t>
            </a:r>
            <a:r>
              <a:rPr lang="ru-RU" sz="1350" dirty="0">
                <a:solidFill>
                  <a:srgbClr val="444444"/>
                </a:solidFill>
                <a:latin typeface="Arial" panose="020B0604020202020204" pitchFamily="34" charset="0"/>
              </a:rPr>
              <a:t> в соответствии с требованиями ГОСТ 33024-2014 «Дороги автомобильные общего пользования. Щебень и гравий из горных пород. Определение сопротивления </a:t>
            </a:r>
            <a:r>
              <a:rPr lang="ru-RU" sz="1350" dirty="0" err="1">
                <a:solidFill>
                  <a:srgbClr val="444444"/>
                </a:solidFill>
                <a:latin typeface="Arial" panose="020B0604020202020204" pitchFamily="34" charset="0"/>
              </a:rPr>
              <a:t>истираемости</a:t>
            </a:r>
            <a:r>
              <a:rPr lang="ru-RU" sz="1350" dirty="0">
                <a:solidFill>
                  <a:srgbClr val="444444"/>
                </a:solidFill>
                <a:latin typeface="Arial" panose="020B0604020202020204" pitchFamily="34" charset="0"/>
              </a:rPr>
              <a:t> по показателю микро-</a:t>
            </a:r>
            <a:r>
              <a:rPr lang="ru-RU" sz="1350" dirty="0" err="1">
                <a:solidFill>
                  <a:srgbClr val="444444"/>
                </a:solidFill>
                <a:latin typeface="Arial" panose="020B0604020202020204" pitchFamily="34" charset="0"/>
              </a:rPr>
              <a:t>Деваль</a:t>
            </a:r>
            <a:r>
              <a:rPr lang="ru-RU" sz="1350" dirty="0">
                <a:solidFill>
                  <a:srgbClr val="444444"/>
                </a:solidFill>
                <a:latin typeface="Arial" panose="020B0604020202020204" pitchFamily="34" charset="0"/>
              </a:rPr>
              <a:t>».</a:t>
            </a:r>
          </a:p>
          <a:p>
            <a:pPr marL="0" indent="0" algn="just">
              <a:buNone/>
            </a:pPr>
            <a:endParaRPr lang="ru-RU" sz="1500" dirty="0">
              <a:solidFill>
                <a:srgbClr val="444444"/>
              </a:solidFill>
              <a:latin typeface="Arial" panose="020B0604020202020204" pitchFamily="34" charset="0"/>
            </a:endParaRPr>
          </a:p>
          <a:p>
            <a:pPr marL="0" indent="0" algn="just">
              <a:buNone/>
            </a:pP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F3EC195-6B52-5D45-2040-EAAB78BAD7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423741"/>
            <a:ext cx="4931601" cy="4463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A2BB39-BA61-F781-368D-B2B367E5D0C6}"/>
              </a:ext>
            </a:extLst>
          </p:cNvPr>
          <p:cNvSpPr txBox="1"/>
          <p:nvPr/>
        </p:nvSpPr>
        <p:spPr>
          <a:xfrm>
            <a:off x="395288" y="6165850"/>
            <a:ext cx="461962" cy="40005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30000">
                <a:schemeClr val="bg1">
                  <a:lumMod val="50000"/>
                </a:schemeClr>
              </a:gs>
              <a:gs pos="100000">
                <a:schemeClr val="bg1">
                  <a:lumMod val="75000"/>
                </a:schemeClr>
              </a:gs>
            </a:gsLst>
            <a:lin ang="16200000" scaled="0"/>
            <a:tileRect/>
          </a:gra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72000" rIns="7200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2F239C79-0847-4EE1-BA5C-033C3C43284C}" type="slidenum">
              <a:rPr lang="ru-RU" sz="2000" b="1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9</a:t>
            </a:fld>
            <a:endParaRPr lang="ru-RU" sz="2000" b="1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34069E-393E-DFA1-06FE-FAFC14296D59}"/>
              </a:ext>
            </a:extLst>
          </p:cNvPr>
          <p:cNvSpPr txBox="1"/>
          <p:nvPr/>
        </p:nvSpPr>
        <p:spPr>
          <a:xfrm>
            <a:off x="3155268" y="6464369"/>
            <a:ext cx="37079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u="sng" dirty="0" err="1">
                <a:solidFill>
                  <a:schemeClr val="accent2"/>
                </a:solidFill>
                <a:latin typeface="+mj-lt"/>
              </a:rPr>
              <a:t>росдортех.рф</a:t>
            </a:r>
            <a:endParaRPr lang="ru-RU" sz="1200" u="sng" dirty="0">
              <a:solidFill>
                <a:schemeClr val="accent2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975435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59174</TotalTime>
  <Words>931</Words>
  <Application>Microsoft Office PowerPoint</Application>
  <PresentationFormat>Экран (4:3)</PresentationFormat>
  <Paragraphs>87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Calibri</vt:lpstr>
      <vt:lpstr>Оформление по умолчанию</vt:lpstr>
      <vt:lpstr> ТЕХНОЛОГИИ И ОБОРУДОВАНИЕ ДЛЯ ОЦЕНКИ КАЧЕСТВА ДОРОЖНЫХ РАБОТ  </vt:lpstr>
      <vt:lpstr>ЛАБОРАТОРНЫЕ КОМПЛЕКСЫ КОНТРОЛЯ КАЧЕСТВА ДОРОЖНЫХ РАБОТ </vt:lpstr>
      <vt:lpstr>ЛАБОРАТОРНЫЕ КОМПЛЕКСЫ КОНТРОЛЯ КАЧЕСТВА ДОРОЖНЫХ РАБОТ </vt:lpstr>
      <vt:lpstr>ЛАБОРАТОРНОЕ ОСНАЩЕНИЕ</vt:lpstr>
      <vt:lpstr>ЛАБОРАТОРНОЕ ОСНАЩЕНИЕ</vt:lpstr>
      <vt:lpstr>ЛАБОРАТОРНОЕ ОСНАЩЕНИЕ</vt:lpstr>
      <vt:lpstr>УСТАНОВКА УКМП-РДТ ДЛЯ ИСПЫТАНИЙ А/Б  ПО МЕТОДУ ПРАЛЛЯ</vt:lpstr>
      <vt:lpstr>УСТАНОВКА УКМП-РДТ ДЛЯ ИСПЫТАНИЙ А/Б  ПО МЕТОДУ ПРАЛЛЯ</vt:lpstr>
      <vt:lpstr>УСТАНОВКА МД-РДТ ПО МЕТОДУ МИКРО-ДЕВАЛЬ</vt:lpstr>
      <vt:lpstr>УСТАНОВКА МД-РДТ ПО МЕТОДУ МИКРО-ДЕВАЛЬ</vt:lpstr>
      <vt:lpstr>НОРДИК-ТЕСТ РДТ ИСПЫТАТЕЛЬНАЯ УСТАНОВКА</vt:lpstr>
      <vt:lpstr>МАРШАЛЛА УМ-РДТ АВТОМАТИЧЕСКИЙ УПЛОТНИТЕЛЬ </vt:lpstr>
      <vt:lpstr>УСТАНОВКА УК 1-РДТ ДЛЯ ИСПЫТАНИЙ А/Б НА КОЛЕЕОБРАЗОВАНИЕ</vt:lpstr>
      <vt:lpstr>ПРЕСС СЕКТОРНЫЙ ПС-РДТ</vt:lpstr>
      <vt:lpstr>СЕРТИФИКАЦИЯ ЛАБОРАТОРНЫХ КОМПЛЕКСОВ</vt:lpstr>
      <vt:lpstr>Презентация PowerPoint</vt:lpstr>
    </vt:vector>
  </TitlesOfParts>
  <Company>ИндорСофт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Сарычев</dc:creator>
  <cp:lastModifiedBy>Байгулов Андрей Николаевич</cp:lastModifiedBy>
  <cp:revision>848</cp:revision>
  <dcterms:created xsi:type="dcterms:W3CDTF">2007-11-01T09:55:49Z</dcterms:created>
  <dcterms:modified xsi:type="dcterms:W3CDTF">2023-06-27T10:18:23Z</dcterms:modified>
</cp:coreProperties>
</file>