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74" r:id="rId2"/>
    <p:sldId id="272" r:id="rId3"/>
    <p:sldId id="465" r:id="rId4"/>
    <p:sldId id="300" r:id="rId5"/>
    <p:sldId id="463" r:id="rId6"/>
    <p:sldId id="464" r:id="rId7"/>
    <p:sldId id="479" r:id="rId8"/>
    <p:sldId id="466" r:id="rId9"/>
    <p:sldId id="467" r:id="rId10"/>
    <p:sldId id="469" r:id="rId11"/>
    <p:sldId id="477" r:id="rId12"/>
    <p:sldId id="462" r:id="rId1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0B9"/>
    <a:srgbClr val="F28849"/>
    <a:srgbClr val="7BB657"/>
    <a:srgbClr val="99FF66"/>
    <a:srgbClr val="21A2DE"/>
    <a:srgbClr val="005D9C"/>
    <a:srgbClr val="7E9632"/>
    <a:srgbClr val="22280E"/>
    <a:srgbClr val="0F6FC6"/>
    <a:srgbClr val="546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44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15C1D-0492-4428-B0DD-58226037E13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F5C0-BBCB-4615-ADA7-2B45523B0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44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D7497-A653-43A2-B0C1-6167A87F784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6655-4107-4CB5-A48B-8DF44D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524B-E557-4727-9BF9-C3CEFA2F56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8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AF96-61FE-40E6-B581-220880B88C95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11000" y="6400412"/>
            <a:ext cx="511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10E199-3481-49FE-94FB-E0B4FF24A052}" type="slidenum"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‹#›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12" y="184387"/>
            <a:ext cx="1350685" cy="309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41275"/>
            <a:ext cx="804762" cy="599347"/>
          </a:xfrm>
          <a:prstGeom prst="rect">
            <a:avLst/>
          </a:prstGeom>
        </p:spPr>
      </p:pic>
      <p:grpSp>
        <p:nvGrpSpPr>
          <p:cNvPr id="10" name="Группа 9"/>
          <p:cNvGrpSpPr/>
          <p:nvPr userDrawn="1"/>
        </p:nvGrpSpPr>
        <p:grpSpPr>
          <a:xfrm>
            <a:off x="0" y="6704377"/>
            <a:ext cx="12192000" cy="153623"/>
            <a:chOff x="-1" y="6677024"/>
            <a:chExt cx="12192000" cy="15362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-1" y="6677024"/>
              <a:ext cx="12192000" cy="153623"/>
              <a:chOff x="-1" y="6677024"/>
              <a:chExt cx="12192000" cy="153623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-1" y="6677024"/>
                <a:ext cx="295275" cy="15362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572697" y="6677024"/>
                <a:ext cx="4844932" cy="15362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95275" y="6677024"/>
                <a:ext cx="3054658" cy="153623"/>
              </a:xfrm>
              <a:prstGeom prst="rect">
                <a:avLst/>
              </a:prstGeom>
              <a:solidFill>
                <a:srgbClr val="996633">
                  <a:alpha val="7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0417629" y="6677024"/>
                <a:ext cx="1774370" cy="153623"/>
              </a:xfrm>
              <a:prstGeom prst="rect">
                <a:avLst/>
              </a:prstGeom>
              <a:solidFill>
                <a:srgbClr val="FFC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3349932" y="6677024"/>
              <a:ext cx="2222763" cy="153623"/>
            </a:xfrm>
            <a:prstGeom prst="rect">
              <a:avLst/>
            </a:prstGeom>
            <a:solidFill>
              <a:srgbClr val="546422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887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FBCF-C897-49BD-AD3B-42D95633EE74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EF-11F3-45EC-92AE-CE2A208A976F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ACDD-E04E-48A9-93EF-3A594FEE571E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6704377"/>
            <a:ext cx="12192000" cy="153623"/>
            <a:chOff x="-1" y="6677024"/>
            <a:chExt cx="12192000" cy="15362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1" y="6677024"/>
              <a:ext cx="12192000" cy="153623"/>
              <a:chOff x="-1" y="6677024"/>
              <a:chExt cx="12192000" cy="153623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1" y="6677024"/>
                <a:ext cx="295275" cy="15362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572697" y="6677024"/>
                <a:ext cx="4844932" cy="15362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95275" y="6677024"/>
                <a:ext cx="3054658" cy="153623"/>
              </a:xfrm>
              <a:prstGeom prst="rect">
                <a:avLst/>
              </a:prstGeom>
              <a:solidFill>
                <a:srgbClr val="996633">
                  <a:alpha val="7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0417629" y="6677024"/>
                <a:ext cx="1774370" cy="153623"/>
              </a:xfrm>
              <a:prstGeom prst="rect">
                <a:avLst/>
              </a:prstGeom>
              <a:solidFill>
                <a:srgbClr val="FFC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3349932" y="6677024"/>
              <a:ext cx="2222763" cy="153623"/>
            </a:xfrm>
            <a:prstGeom prst="rect">
              <a:avLst/>
            </a:prstGeom>
            <a:solidFill>
              <a:srgbClr val="546422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9893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8D8-03E9-4756-A58E-323F4DB66F29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8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0EE2-FF14-4CDA-928D-04661E6AF5FF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1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E495-4663-4BB0-ACAA-BF4F75DEC3A7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FAE4-4B18-4E1A-8989-36EBF27A6099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2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5CD0-96D7-4C63-96AE-6D13D849D837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1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5B2F-60CB-49F6-9DCE-36CD0E7605E8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6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968F-34FF-4B37-8951-ECA1DF48650B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6535-75C0-4F93-ABCB-78B2E8B8E76A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138">
                <a:srgbClr val="107EBC">
                  <a:alpha val="15000"/>
                </a:srgbClr>
              </a:gs>
              <a:gs pos="0">
                <a:srgbClr val="21A2DE">
                  <a:alpha val="0"/>
                </a:srgbClr>
              </a:gs>
              <a:gs pos="90000">
                <a:srgbClr val="0970AE">
                  <a:alpha val="25000"/>
                </a:srgbClr>
              </a:gs>
              <a:gs pos="78000">
                <a:srgbClr val="005D9C">
                  <a:alpha val="33000"/>
                </a:srgbClr>
              </a:gs>
              <a:gs pos="100000">
                <a:srgbClr val="21A2DE">
                  <a:alpha val="2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BD43715-AF81-4AF4-83DC-E9B860CA4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2202" y="4449749"/>
            <a:ext cx="4530572" cy="69689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B0F0"/>
                </a:solidFill>
                <a:latin typeface="HeliosC" panose="00000500000000000000" pitchFamily="2" charset="-52"/>
              </a:rPr>
              <a:t>Литвин Евгений Владимирович</a:t>
            </a:r>
            <a:endParaRPr lang="ru-RU" sz="2000" dirty="0">
              <a:solidFill>
                <a:srgbClr val="00B0F0"/>
              </a:solidFill>
              <a:latin typeface="HeliosC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4D91A1-6170-E40C-3185-2664B5164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59" y="5616500"/>
            <a:ext cx="3171931" cy="682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729663" y="5095827"/>
            <a:ext cx="6479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HeliosC" panose="00000500000000000000" pitchFamily="2" charset="-52"/>
              </a:rPr>
              <a:t>X Международный Сибирский транспортный форум </a:t>
            </a:r>
          </a:p>
          <a:p>
            <a:r>
              <a:rPr lang="ru-RU" sz="1600" b="1" dirty="0">
                <a:solidFill>
                  <a:schemeClr val="bg1"/>
                </a:solidFill>
                <a:latin typeface="HeliosC" panose="00000500000000000000" pitchFamily="2" charset="-52"/>
              </a:rPr>
              <a:t>и выставка «Современный транспорт и инфраструктура»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C841B7-48E7-9B58-E91E-668773C5EF78}"/>
              </a:ext>
            </a:extLst>
          </p:cNvPr>
          <p:cNvSpPr txBox="1"/>
          <p:nvPr/>
        </p:nvSpPr>
        <p:spPr>
          <a:xfrm>
            <a:off x="8438704" y="5774443"/>
            <a:ext cx="229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iosC" panose="00000500000000000000" pitchFamily="2" charset="-52"/>
              </a:rPr>
              <a:t>28 – 30 июня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92261B-A526-2749-BE36-95FCA2003A01}"/>
              </a:ext>
            </a:extLst>
          </p:cNvPr>
          <p:cNvSpPr txBox="1"/>
          <p:nvPr/>
        </p:nvSpPr>
        <p:spPr>
          <a:xfrm>
            <a:off x="9445258" y="6271730"/>
            <a:ext cx="235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HeliosC" panose="00000500000000000000" pitchFamily="2" charset="-52"/>
              </a:rPr>
              <a:t>г. Новосибирск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11" y="673678"/>
            <a:ext cx="1660581" cy="3802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32" y="560837"/>
            <a:ext cx="813642" cy="6059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7750" y="2177381"/>
            <a:ext cx="107528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МУЛЬТИМОДАЛЬНАЯ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ДОСТУПНОСТЬ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ОБЪЕКТОВ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ТУРИСТИЧЕСКОГО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" panose="0000050000000000000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ПОКАЗА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" panose="0000050000000000000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2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82098" y="100377"/>
            <a:ext cx="948151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ДОКУМЕНТЫ ТРАНСПОРТНОГО ПЛАНИРОВАНИЯ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5DFFF7C7-D9F9-55F0-254D-54732A85729C}"/>
              </a:ext>
            </a:extLst>
          </p:cNvPr>
          <p:cNvSpPr/>
          <p:nvPr/>
        </p:nvSpPr>
        <p:spPr>
          <a:xfrm>
            <a:off x="3400769" y="1804613"/>
            <a:ext cx="1882322" cy="1858135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Программа комплексного развития транспортной инфраструктуры (ПКРТИ)</a:t>
            </a:r>
          </a:p>
        </p:txBody>
      </p:sp>
      <p:sp>
        <p:nvSpPr>
          <p:cNvPr id="65" name="Заголовок 4">
            <a:extLst>
              <a:ext uri="{FF2B5EF4-FFF2-40B4-BE49-F238E27FC236}">
                <a16:creationId xmlns:a16="http://schemas.microsoft.com/office/drawing/2014/main" xmlns="" id="{E690EE4D-0805-73F1-B110-643A2536EC95}"/>
              </a:ext>
            </a:extLst>
          </p:cNvPr>
          <p:cNvSpPr txBox="1">
            <a:spLocks/>
          </p:cNvSpPr>
          <p:nvPr/>
        </p:nvSpPr>
        <p:spPr>
          <a:xfrm>
            <a:off x="625259" y="1803849"/>
            <a:ext cx="1852835" cy="186587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Субъект</a:t>
            </a:r>
          </a:p>
        </p:txBody>
      </p:sp>
      <p:sp>
        <p:nvSpPr>
          <p:cNvPr id="66" name="Заголовок 4">
            <a:extLst>
              <a:ext uri="{FF2B5EF4-FFF2-40B4-BE49-F238E27FC236}">
                <a16:creationId xmlns:a16="http://schemas.microsoft.com/office/drawing/2014/main" xmlns="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3400769" y="3962707"/>
            <a:ext cx="2294136" cy="900113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ПКРТИ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3C9D576-0F4A-903E-1EF0-8C5E61748138}"/>
              </a:ext>
            </a:extLst>
          </p:cNvPr>
          <p:cNvSpPr/>
          <p:nvPr/>
        </p:nvSpPr>
        <p:spPr>
          <a:xfrm>
            <a:off x="7418741" y="1792822"/>
            <a:ext cx="1846974" cy="185813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Региональный комплексный план транспортного обслуживания (РКПТО)*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13FEB43B-75ED-98A7-D0EF-381016E33287}"/>
              </a:ext>
            </a:extLst>
          </p:cNvPr>
          <p:cNvSpPr/>
          <p:nvPr/>
        </p:nvSpPr>
        <p:spPr>
          <a:xfrm>
            <a:off x="625259" y="5118522"/>
            <a:ext cx="1852835" cy="10805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Муниципальное образование </a:t>
            </a:r>
          </a:p>
        </p:txBody>
      </p:sp>
      <p:sp>
        <p:nvSpPr>
          <p:cNvPr id="69" name="Заголовок 4">
            <a:extLst>
              <a:ext uri="{FF2B5EF4-FFF2-40B4-BE49-F238E27FC236}">
                <a16:creationId xmlns:a16="http://schemas.microsoft.com/office/drawing/2014/main" xmlns="" id="{E690EE4D-0805-73F1-B110-643A2536EC95}"/>
              </a:ext>
            </a:extLst>
          </p:cNvPr>
          <p:cNvSpPr txBox="1">
            <a:spLocks/>
          </p:cNvSpPr>
          <p:nvPr/>
        </p:nvSpPr>
        <p:spPr>
          <a:xfrm>
            <a:off x="625259" y="3960327"/>
            <a:ext cx="1852835" cy="900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Агломерация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5DFFF7C7-D9F9-55F0-254D-54732A85729C}"/>
              </a:ext>
            </a:extLst>
          </p:cNvPr>
          <p:cNvSpPr/>
          <p:nvPr/>
        </p:nvSpPr>
        <p:spPr>
          <a:xfrm>
            <a:off x="5466642" y="1804614"/>
            <a:ext cx="1788128" cy="1858135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Комплексные схема организации транспортного обслуживания (КСОТ)</a:t>
            </a:r>
          </a:p>
        </p:txBody>
      </p:sp>
      <p:sp>
        <p:nvSpPr>
          <p:cNvPr id="71" name="Заголовок 4">
            <a:extLst>
              <a:ext uri="{FF2B5EF4-FFF2-40B4-BE49-F238E27FC236}">
                <a16:creationId xmlns:a16="http://schemas.microsoft.com/office/drawing/2014/main" xmlns="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6145727" y="3960326"/>
            <a:ext cx="2276475" cy="900113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КСОТ</a:t>
            </a:r>
          </a:p>
        </p:txBody>
      </p:sp>
      <p:sp>
        <p:nvSpPr>
          <p:cNvPr id="72" name="Заголовок 4">
            <a:extLst>
              <a:ext uri="{FF2B5EF4-FFF2-40B4-BE49-F238E27FC236}">
                <a16:creationId xmlns:a16="http://schemas.microsoft.com/office/drawing/2014/main" xmlns="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8873025" y="3960327"/>
            <a:ext cx="2287721" cy="900113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КСОДД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13FEB43B-75ED-98A7-D0EF-381016E33287}"/>
              </a:ext>
            </a:extLst>
          </p:cNvPr>
          <p:cNvSpPr/>
          <p:nvPr/>
        </p:nvSpPr>
        <p:spPr>
          <a:xfrm>
            <a:off x="3422590" y="5133057"/>
            <a:ext cx="1041424" cy="1065966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ПКРТИ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13FEB43B-75ED-98A7-D0EF-381016E33287}"/>
              </a:ext>
            </a:extLst>
          </p:cNvPr>
          <p:cNvSpPr/>
          <p:nvPr/>
        </p:nvSpPr>
        <p:spPr>
          <a:xfrm>
            <a:off x="4930703" y="5133057"/>
            <a:ext cx="4735138" cy="106596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 планирования 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регулярных перевозок (ДПРП)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13FEB43B-75ED-98A7-D0EF-381016E33287}"/>
              </a:ext>
            </a:extLst>
          </p:cNvPr>
          <p:cNvSpPr/>
          <p:nvPr/>
        </p:nvSpPr>
        <p:spPr>
          <a:xfrm>
            <a:off x="10132530" y="5135666"/>
            <a:ext cx="1041424" cy="1063357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КСОДД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81033" y="949866"/>
            <a:ext cx="159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Территория</a:t>
            </a:r>
          </a:p>
        </p:txBody>
      </p:sp>
      <p:sp>
        <p:nvSpPr>
          <p:cNvPr id="77" name="Левая фигурная скобка 76"/>
          <p:cNvSpPr/>
          <p:nvPr/>
        </p:nvSpPr>
        <p:spPr>
          <a:xfrm rot="5400000">
            <a:off x="7062340" y="-2526171"/>
            <a:ext cx="342494" cy="8295492"/>
          </a:xfrm>
          <a:prstGeom prst="leftBrace">
            <a:avLst>
              <a:gd name="adj1" fmla="val 8333"/>
              <a:gd name="adj2" fmla="val 49064"/>
            </a:avLst>
          </a:prstGeom>
          <a:noFill/>
          <a:ln w="1905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93813" y="949866"/>
            <a:ext cx="257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Виды документов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5DFFF7C7-D9F9-55F0-254D-54732A85729C}"/>
              </a:ext>
            </a:extLst>
          </p:cNvPr>
          <p:cNvSpPr/>
          <p:nvPr/>
        </p:nvSpPr>
        <p:spPr>
          <a:xfrm>
            <a:off x="9415973" y="1803849"/>
            <a:ext cx="1744773" cy="186587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Региональный стандарт транспортного обслуживания (РСТО)*</a:t>
            </a:r>
          </a:p>
        </p:txBody>
      </p:sp>
    </p:spTree>
    <p:extLst>
      <p:ext uri="{BB962C8B-B14F-4D97-AF65-F5344CB8AC3E}">
        <p14:creationId xmlns:p14="http://schemas.microsoft.com/office/powerpoint/2010/main" val="2936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098" y="100377"/>
            <a:ext cx="9481517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ПЛАНИРОВАНИЕ ДОСТУПНОСТИ ТУРИСТИЧЕСКИХ ОБЪЕКТОВ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FF7C7-D9F9-55F0-254D-54732A85729C}"/>
              </a:ext>
            </a:extLst>
          </p:cNvPr>
          <p:cNvSpPr/>
          <p:nvPr/>
        </p:nvSpPr>
        <p:spPr>
          <a:xfrm>
            <a:off x="3400767" y="1804613"/>
            <a:ext cx="1882323" cy="1401585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СТП РФ в части объектов транспорта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690EE4D-0805-73F1-B110-643A2536EC95}"/>
              </a:ext>
            </a:extLst>
          </p:cNvPr>
          <p:cNvSpPr txBox="1">
            <a:spLocks/>
          </p:cNvSpPr>
          <p:nvPr/>
        </p:nvSpPr>
        <p:spPr>
          <a:xfrm>
            <a:off x="625259" y="1803850"/>
            <a:ext cx="1852835" cy="14074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РФ, туристический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макрокластер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3C9D576-0F4A-903E-1EF0-8C5E61748138}"/>
              </a:ext>
            </a:extLst>
          </p:cNvPr>
          <p:cNvSpPr/>
          <p:nvPr/>
        </p:nvSpPr>
        <p:spPr>
          <a:xfrm>
            <a:off x="7254770" y="3507470"/>
            <a:ext cx="3919184" cy="118651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Комплексный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план транспортного обслуживания </a:t>
            </a:r>
            <a:r>
              <a:rPr lang="ru-RU" kern="0" dirty="0">
                <a:solidFill>
                  <a:prstClr val="black"/>
                </a:solidFill>
              </a:rPr>
              <a:t>туристических </a:t>
            </a:r>
            <a:r>
              <a:rPr lang="ru-RU" kern="0" dirty="0" smtClean="0">
                <a:solidFill>
                  <a:prstClr val="black"/>
                </a:solidFill>
              </a:rPr>
              <a:t>объектов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3FEB43B-75ED-98A7-D0EF-381016E33287}"/>
              </a:ext>
            </a:extLst>
          </p:cNvPr>
          <p:cNvSpPr/>
          <p:nvPr/>
        </p:nvSpPr>
        <p:spPr>
          <a:xfrm>
            <a:off x="625259" y="4973700"/>
            <a:ext cx="1852835" cy="12253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Муниципальное образование/ туристический объект 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E690EE4D-0805-73F1-B110-643A2536EC95}"/>
              </a:ext>
            </a:extLst>
          </p:cNvPr>
          <p:cNvSpPr txBox="1">
            <a:spLocks/>
          </p:cNvSpPr>
          <p:nvPr/>
        </p:nvSpPr>
        <p:spPr>
          <a:xfrm>
            <a:off x="625259" y="3496322"/>
            <a:ext cx="1852835" cy="118669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Субъект РФ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DFFF7C7-D9F9-55F0-254D-54732A85729C}"/>
              </a:ext>
            </a:extLst>
          </p:cNvPr>
          <p:cNvSpPr/>
          <p:nvPr/>
        </p:nvSpPr>
        <p:spPr>
          <a:xfrm>
            <a:off x="5466642" y="1804614"/>
            <a:ext cx="1788128" cy="1401585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Мастер-планы туристических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кластеров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033" y="949866"/>
            <a:ext cx="159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Территория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 rot="5400000">
            <a:off x="7062340" y="-2526171"/>
            <a:ext cx="342494" cy="8295492"/>
          </a:xfrm>
          <a:prstGeom prst="leftBrace">
            <a:avLst>
              <a:gd name="adj1" fmla="val 8333"/>
              <a:gd name="adj2" fmla="val 49064"/>
            </a:avLst>
          </a:prstGeom>
          <a:noFill/>
          <a:ln w="19050" cap="flat" cmpd="sng" algn="ctr">
            <a:solidFill>
              <a:srgbClr val="333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3813" y="949866"/>
            <a:ext cx="257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Виды документов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DFFF7C7-D9F9-55F0-254D-54732A85729C}"/>
              </a:ext>
            </a:extLst>
          </p:cNvPr>
          <p:cNvSpPr/>
          <p:nvPr/>
        </p:nvSpPr>
        <p:spPr>
          <a:xfrm>
            <a:off x="7438323" y="1803850"/>
            <a:ext cx="3722424" cy="140742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Стандарт транспортного обслуживания туристических объектов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DFFF7C7-D9F9-55F0-254D-54732A85729C}"/>
              </a:ext>
            </a:extLst>
          </p:cNvPr>
          <p:cNvSpPr/>
          <p:nvPr/>
        </p:nvSpPr>
        <p:spPr>
          <a:xfrm>
            <a:off x="6217842" y="4975998"/>
            <a:ext cx="1970815" cy="1205882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Мастер-планы туристических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объектов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3C9D576-0F4A-903E-1EF0-8C5E61748138}"/>
              </a:ext>
            </a:extLst>
          </p:cNvPr>
          <p:cNvSpPr/>
          <p:nvPr/>
        </p:nvSpPr>
        <p:spPr>
          <a:xfrm>
            <a:off x="8374189" y="4990182"/>
            <a:ext cx="2799766" cy="120884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kern="0" dirty="0">
                <a:solidFill>
                  <a:prstClr val="black"/>
                </a:solidFill>
              </a:rPr>
              <a:t>Схемы транспортного обслуживания туристических объектов</a:t>
            </a:r>
          </a:p>
        </p:txBody>
      </p:sp>
      <p:sp>
        <p:nvSpPr>
          <p:cNvPr id="24" name="Заголовок 4">
            <a:extLst>
              <a:ext uri="{FF2B5EF4-FFF2-40B4-BE49-F238E27FC236}">
                <a16:creationId xmlns:a16="http://schemas.microsoft.com/office/drawing/2014/main" xmlns="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3400768" y="3507470"/>
            <a:ext cx="3668772" cy="118651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Региональные стратегии развития туризма</a:t>
            </a:r>
          </a:p>
        </p:txBody>
      </p:sp>
      <p:sp>
        <p:nvSpPr>
          <p:cNvPr id="25" name="Заголовок 4">
            <a:extLst>
              <a:ext uri="{FF2B5EF4-FFF2-40B4-BE49-F238E27FC236}">
                <a16:creationId xmlns:a16="http://schemas.microsoft.com/office/drawing/2014/main" xmlns="" id="{4CCE4EF5-2EAF-D6BB-BFFA-86FFAA419DB1}"/>
              </a:ext>
            </a:extLst>
          </p:cNvPr>
          <p:cNvSpPr txBox="1">
            <a:spLocks/>
          </p:cNvSpPr>
          <p:nvPr/>
        </p:nvSpPr>
        <p:spPr>
          <a:xfrm>
            <a:off x="3400767" y="4992481"/>
            <a:ext cx="2631543" cy="1189399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kern="0" dirty="0">
                <a:solidFill>
                  <a:prstClr val="black"/>
                </a:solidFill>
              </a:rPr>
              <a:t>Муниципальные стратегии развития туризма</a:t>
            </a:r>
          </a:p>
        </p:txBody>
      </p:sp>
    </p:spTree>
    <p:extLst>
      <p:ext uri="{BB962C8B-B14F-4D97-AF65-F5344CB8AC3E}">
        <p14:creationId xmlns:p14="http://schemas.microsoft.com/office/powerpoint/2010/main" val="24243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анные 2"/>
          <p:cNvSpPr/>
          <p:nvPr/>
        </p:nvSpPr>
        <p:spPr>
          <a:xfrm>
            <a:off x="-895351" y="-152398"/>
            <a:ext cx="7315201" cy="7190862"/>
          </a:xfrm>
          <a:prstGeom prst="flowChartInputOutput">
            <a:avLst/>
          </a:prstGeom>
          <a:blipFill>
            <a:blip r:embed="rId2"/>
            <a:srcRect/>
            <a:stretch>
              <a:fillRect l="-58951" t="-19931" r="-47123" b="-21815"/>
            </a:stretch>
          </a:blipFill>
          <a:ln>
            <a:noFill/>
          </a:ln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C:\Users\elitvin\Desktop\КСОДД_сер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92" y="811699"/>
            <a:ext cx="2358351" cy="17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5412206" y="2761135"/>
            <a:ext cx="6779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МОО «КООРДИНАЦИОННЫЙ СОВЕТ ПО ОРГАНИЗАЦИИ ДОРОЖНОГО ДВИЖЕНИЯ»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2206" y="3626215"/>
            <a:ext cx="6816725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Член Президиума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Литвин Евгений Владимирович</a:t>
            </a:r>
          </a:p>
          <a:p>
            <a:pPr>
              <a:defRPr/>
            </a:pPr>
            <a:endParaRPr lang="en-US" sz="9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www.ksodd.ru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ksodd@ksodd.ru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Телефон: +7 985 991-84-54</a:t>
            </a:r>
          </a:p>
          <a:p>
            <a:pPr algn="ctr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7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098" y="100377"/>
            <a:ext cx="948151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ПОКАЗАТЕЛИ КАЧЕСТВА ТРАНСПОРТНОГО ОБСЛУЖИВАНИЯ НАСЕЛЕНИЯ*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75" y="1085340"/>
            <a:ext cx="11563350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30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Доступность</a:t>
            </a:r>
          </a:p>
          <a:p>
            <a:r>
              <a:rPr lang="ru-RU" sz="2000" dirty="0"/>
              <a:t>Под доступностью понимается наличие возможности получения населением услуг по перевозке пассажиров и багажа.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Надежность</a:t>
            </a:r>
          </a:p>
          <a:p>
            <a:r>
              <a:rPr lang="ru-RU" sz="2000" dirty="0"/>
              <a:t>Надежность представляет собой стабильность получения услуг по перевозке пассажиров и багажа по маршрутам регулярных перевозок и предсказуемость уровня их качества.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Комфортность</a:t>
            </a:r>
          </a:p>
          <a:p>
            <a:r>
              <a:rPr lang="ru-RU" sz="2000" dirty="0"/>
              <a:t>Под комфортностью понимается уровень удобства пользования услугами по перевозке пассажиров и багажа по маршрутам регулярных перевозок, в том числе отсутствие физиологического и психологического дискомфорта для пассажиров в процессе потребления услуги.</a:t>
            </a:r>
          </a:p>
          <a:p>
            <a:pPr algn="just"/>
            <a:endParaRPr lang="ru-RU" sz="2000" b="1" dirty="0"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98" y="6265207"/>
            <a:ext cx="11949481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>
              <a:lnSpc>
                <a:spcPts val="12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* Распоряжение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Министерства транспорта РФ от 31 января 2017 г. № НА-19-р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 утверждении социального стандарта транспортного обслуживания населения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при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осуществлении перевозок пассажиров и багажа автомобильным транспортом и городским наземным электрическим транспортом» </a:t>
            </a:r>
          </a:p>
        </p:txBody>
      </p:sp>
    </p:spTree>
    <p:extLst>
      <p:ext uri="{BB962C8B-B14F-4D97-AF65-F5344CB8AC3E}">
        <p14:creationId xmlns:p14="http://schemas.microsoft.com/office/powerpoint/2010/main" val="77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" y="555952"/>
            <a:ext cx="1156335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Доступность: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Территориальная доступность остановочных </a:t>
            </a:r>
            <a:r>
              <a:rPr lang="ru-RU" dirty="0" smtClean="0"/>
              <a:t>пунктов;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Доступность остановочных пунктов, автовокзалов и автостанций для маломобильных групп </a:t>
            </a:r>
            <a:r>
              <a:rPr lang="ru-RU" dirty="0" smtClean="0"/>
              <a:t>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Доступность </a:t>
            </a:r>
            <a:r>
              <a:rPr lang="ru-RU" dirty="0"/>
              <a:t>транспортных средств для маломобильных групп </a:t>
            </a:r>
            <a:r>
              <a:rPr lang="ru-RU" dirty="0" smtClean="0"/>
              <a:t>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Ценовая доступность поездок по муниципальным маршрутам регулярных </a:t>
            </a:r>
            <a:r>
              <a:rPr lang="ru-RU" dirty="0" smtClean="0"/>
              <a:t>перевозок;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Оснащенность автовокзалов, автостанций и остановочных </a:t>
            </a:r>
            <a:r>
              <a:rPr lang="ru-RU" dirty="0" smtClean="0"/>
              <a:t>пунктов;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Частота обслуживания остановочных пунктов</a:t>
            </a:r>
            <a:endParaRPr lang="ru-RU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Надежность: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Соблюдение расписания маршрутов регулярных </a:t>
            </a:r>
            <a:r>
              <a:rPr lang="ru-RU" dirty="0" smtClean="0"/>
              <a:t>перевозок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Комфортность: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Оснащенность транспортных средств средствами информирования </a:t>
            </a:r>
            <a:r>
              <a:rPr lang="ru-RU" dirty="0" smtClean="0"/>
              <a:t>пассажиров;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Оснащенность транспортных средств системой безналичной оплаты </a:t>
            </a:r>
            <a:r>
              <a:rPr lang="ru-RU" dirty="0" smtClean="0"/>
              <a:t>проезда;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Температура в салоне транспортных </a:t>
            </a:r>
            <a:r>
              <a:rPr lang="ru-RU" dirty="0" smtClean="0"/>
              <a:t>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Соблюдение норм </a:t>
            </a:r>
            <a:r>
              <a:rPr lang="ru-RU" dirty="0" smtClean="0"/>
              <a:t>вместимости;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</a:t>
            </a:r>
            <a:r>
              <a:rPr lang="ru-RU" dirty="0" smtClean="0"/>
              <a:t>пересадок;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Экологичность;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Превышение установленного заводом-производителем срока службы транспортного </a:t>
            </a:r>
            <a:r>
              <a:rPr lang="ru-RU" dirty="0" smtClean="0"/>
              <a:t>средства;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информирования пассажиров</a:t>
            </a:r>
            <a:endParaRPr lang="ru-RU" b="1" dirty="0">
              <a:latin typeface="Candara" panose="020E0502030303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98" y="100377"/>
            <a:ext cx="948151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ПОКАЗАТЕЛИ КАЧЕСТВА ТРАНСПОРТНОГО ОБСЛУЖИВАНИЯ НАСЕЛЕНИЯ*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98" y="6265207"/>
            <a:ext cx="11949481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>
              <a:lnSpc>
                <a:spcPts val="12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* Распоряжение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Министерства транспорта РФ от 31 января 2017 г. № НА-19-р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 утверждении социального стандарта транспортного обслуживания населения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при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осуществлении перевозок пассажиров и багажа автомобильным транспортом и городским наземным электрическим транспортом» </a:t>
            </a:r>
          </a:p>
        </p:txBody>
      </p:sp>
    </p:spTree>
    <p:extLst>
      <p:ext uri="{BB962C8B-B14F-4D97-AF65-F5344CB8AC3E}">
        <p14:creationId xmlns:p14="http://schemas.microsoft.com/office/powerpoint/2010/main" val="2961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2572096" y="288394"/>
            <a:ext cx="1081418" cy="1081418"/>
          </a:xfrm>
          <a:prstGeom prst="ellipse">
            <a:avLst/>
          </a:prstGeom>
          <a:noFill/>
          <a:ln w="28575" cap="rnd">
            <a:solidFill>
              <a:srgbClr val="8EA0B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80620" y="932450"/>
            <a:ext cx="451339" cy="42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870740" y="233025"/>
            <a:ext cx="451339" cy="42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96800" y="964844"/>
            <a:ext cx="451339" cy="42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098" y="100377"/>
            <a:ext cx="948151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ТРАНСПОРТНЫЕ ЦЕПОЧКИ МУЛЬТИМОДАЛЬНОЙ ДОСТУПНОСТИ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98" y="1083204"/>
            <a:ext cx="8683753" cy="51411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0975" y="555952"/>
            <a:ext cx="11563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Международный (внешний) и межрегиональный (внутренний) туризм</a:t>
            </a:r>
            <a:endParaRPr lang="ru-RU" b="1" dirty="0">
              <a:latin typeface="Candara" panose="020E0502030303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967663" y="1404137"/>
            <a:ext cx="3595951" cy="2093806"/>
          </a:xfrm>
          <a:custGeom>
            <a:avLst/>
            <a:gdLst>
              <a:gd name="connsiteX0" fmla="*/ 0 w 3193143"/>
              <a:gd name="connsiteY0" fmla="*/ 2206563 h 2206563"/>
              <a:gd name="connsiteX1" fmla="*/ 783771 w 3193143"/>
              <a:gd name="connsiteY1" fmla="*/ 363249 h 2206563"/>
              <a:gd name="connsiteX2" fmla="*/ 3193143 w 3193143"/>
              <a:gd name="connsiteY2" fmla="*/ 391 h 220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3143" h="2206563">
                <a:moveTo>
                  <a:pt x="0" y="2206563"/>
                </a:moveTo>
                <a:cubicBezTo>
                  <a:pt x="125790" y="1468753"/>
                  <a:pt x="251581" y="730944"/>
                  <a:pt x="783771" y="363249"/>
                </a:cubicBezTo>
                <a:cubicBezTo>
                  <a:pt x="1315961" y="-4446"/>
                  <a:pt x="2254552" y="-2028"/>
                  <a:pt x="3193143" y="391"/>
                </a:cubicBezTo>
              </a:path>
            </a:pathLst>
          </a:custGeom>
          <a:noFill/>
          <a:ln w="57150">
            <a:solidFill>
              <a:srgbClr val="7E9632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15663" y="1211582"/>
            <a:ext cx="284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Пересадки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462" y="1764878"/>
            <a:ext cx="1479908" cy="1479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49374" t="27756" b="25573"/>
          <a:stretch/>
        </p:blipFill>
        <p:spPr>
          <a:xfrm>
            <a:off x="13168219" y="889940"/>
            <a:ext cx="614456" cy="566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070" y="4532510"/>
            <a:ext cx="1479908" cy="14799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109580" y="2085386"/>
            <a:ext cx="2848333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/>
              <a:t>ПОЕЗД </a:t>
            </a:r>
            <a:br>
              <a:rPr lang="ru-RU" sz="2000" b="1" dirty="0" smtClean="0"/>
            </a:br>
            <a:r>
              <a:rPr lang="ru-RU" sz="2000" b="1" dirty="0" smtClean="0"/>
              <a:t>+</a:t>
            </a:r>
            <a:br>
              <a:rPr lang="ru-RU" sz="2000" b="1" dirty="0" smtClean="0"/>
            </a:br>
            <a:r>
              <a:rPr lang="ru-RU" sz="2000" b="1" dirty="0" smtClean="0"/>
              <a:t>АВТОБУС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701894" y="3291349"/>
            <a:ext cx="2848333" cy="113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algn="ctr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/>
              <a:t>САМОЛЕТ</a:t>
            </a:r>
            <a:br>
              <a:rPr lang="ru-RU" sz="2000" b="1" dirty="0" smtClean="0"/>
            </a:br>
            <a:r>
              <a:rPr lang="ru-RU" sz="2000" b="1" dirty="0" smtClean="0"/>
              <a:t>+</a:t>
            </a:r>
            <a:br>
              <a:rPr lang="ru-RU" sz="2000" b="1" dirty="0" smtClean="0"/>
            </a:br>
            <a:r>
              <a:rPr lang="ru-RU" sz="2000" b="1" dirty="0" smtClean="0"/>
              <a:t>(Ж/Д)</a:t>
            </a:r>
            <a:br>
              <a:rPr lang="ru-RU" sz="2000" b="1" dirty="0" smtClean="0"/>
            </a:br>
            <a:r>
              <a:rPr lang="ru-RU" sz="2000" b="1" dirty="0" smtClean="0"/>
              <a:t>+ </a:t>
            </a:r>
            <a:br>
              <a:rPr lang="ru-RU" sz="2000" b="1" dirty="0" smtClean="0"/>
            </a:br>
            <a:r>
              <a:rPr lang="ru-RU" sz="2000" b="1" dirty="0" smtClean="0"/>
              <a:t>АВТОБУС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277913" y="4734381"/>
            <a:ext cx="284833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/>
              <a:t>ВОДНЫЙ ТРАНСПОРТ</a:t>
            </a:r>
            <a:br>
              <a:rPr lang="ru-RU" sz="2000" b="1" dirty="0" smtClean="0"/>
            </a:br>
            <a:r>
              <a:rPr lang="ru-RU" sz="2000" b="1" dirty="0" smtClean="0"/>
              <a:t>+</a:t>
            </a:r>
            <a:br>
              <a:rPr lang="ru-RU" sz="2000" b="1" dirty="0" smtClean="0"/>
            </a:br>
            <a:r>
              <a:rPr lang="ru-RU" sz="2000" b="1" dirty="0" smtClean="0"/>
              <a:t>АВТОБУС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t="27376" r="55260" b="22319"/>
          <a:stretch/>
        </p:blipFill>
        <p:spPr>
          <a:xfrm>
            <a:off x="12771736" y="163519"/>
            <a:ext cx="572795" cy="6440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t="26099" r="48576" b="25237"/>
          <a:stretch/>
        </p:blipFill>
        <p:spPr>
          <a:xfrm>
            <a:off x="12386880" y="844496"/>
            <a:ext cx="671177" cy="63516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3067070" y="766015"/>
            <a:ext cx="132566" cy="112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409164" y="1399683"/>
            <a:ext cx="132566" cy="112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120" y="3116786"/>
            <a:ext cx="139610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  <a14:imgEffect>
                      <a14:brightnessContrast bright="52000" contrast="-38000"/>
                    </a14:imgEffect>
                  </a14:imgLayer>
                </a14:imgProps>
              </a:ext>
            </a:extLst>
          </a:blip>
          <a:srcRect l="10383" b="8233"/>
          <a:stretch/>
        </p:blipFill>
        <p:spPr>
          <a:xfrm>
            <a:off x="-1801" y="1676404"/>
            <a:ext cx="5402978" cy="50244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350" y="700331"/>
            <a:ext cx="11563350" cy="504753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Требования туристов к объектам транспортной инфраструктуры, транспортно-пересадочным узлам</a:t>
            </a:r>
          </a:p>
          <a:p>
            <a:pPr>
              <a:lnSpc>
                <a:spcPct val="2000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2400" b="1" dirty="0" smtClean="0"/>
              <a:t>Аэропорты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/>
              <a:t>Железнодорожные  вокзалы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/>
              <a:t>Водные вокзалы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/>
              <a:t>Автовокзалы и автостанции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2098" y="100377"/>
            <a:ext cx="948151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ТРАНСПОРТНЫЕ ЦЕПОЧКИ МУЛЬТИМОДАЛЬНОЙ ДОСТУПНОСТИ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680397" y="1331495"/>
            <a:ext cx="1720777" cy="5037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87652" y="1749420"/>
            <a:ext cx="6771272" cy="45550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/>
              <a:t>Удобство пересадки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/>
              <a:t>Комфорт ожидания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/>
              <a:t>Информирование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Единый </a:t>
            </a:r>
            <a:r>
              <a:rPr lang="ru-RU" sz="2200" b="1" dirty="0" err="1" smtClean="0">
                <a:solidFill>
                  <a:srgbClr val="C00000"/>
                </a:solidFill>
              </a:rPr>
              <a:t>мультимодальный</a:t>
            </a:r>
            <a:r>
              <a:rPr lang="ru-RU" sz="2200" b="1" dirty="0" smtClean="0">
                <a:solidFill>
                  <a:srgbClr val="C00000"/>
                </a:solidFill>
              </a:rPr>
              <a:t> билет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Наличие ТПУ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Качественное такси/индивидуальный трансфер/аренда автомобилей и </a:t>
            </a:r>
            <a:r>
              <a:rPr lang="ru-RU" sz="2200" b="1" dirty="0" err="1" smtClean="0">
                <a:solidFill>
                  <a:srgbClr val="C00000"/>
                </a:solidFill>
              </a:rPr>
              <a:t>кемперов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Комфорт ожидания в зоне прибытия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(при раздельных терминалах)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6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2098" y="100377"/>
            <a:ext cx="948151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ТРАНСПОРТНЫЕ ЦЕПОЧКИ МУЛЬТИМОДАЛЬНОЙ ДОСТУПНОСТИ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75" y="555952"/>
            <a:ext cx="11563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Межмуниципальный туризм. Баланс видов транспорта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67665"/>
              </p:ext>
            </p:extLst>
          </p:nvPr>
        </p:nvGraphicFramePr>
        <p:xfrm>
          <a:off x="162285" y="982638"/>
          <a:ext cx="11683974" cy="56213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93560"/>
                <a:gridCol w="1105468"/>
                <a:gridCol w="2088108"/>
                <a:gridCol w="3548419"/>
                <a:gridCol w="3548419"/>
              </a:tblGrid>
              <a:tr h="694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транспорта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Стоимость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4000" dirty="0" smtClean="0"/>
                        <a:t>-</a:t>
                      </a:r>
                      <a:r>
                        <a:rPr lang="ru-RU" sz="2600" dirty="0" smtClean="0"/>
                        <a:t> </a:t>
                      </a:r>
                      <a:br>
                        <a:rPr lang="ru-RU" sz="2600" dirty="0" smtClean="0"/>
                      </a:br>
                      <a:r>
                        <a:rPr lang="ru-RU" sz="1200" dirty="0" smtClean="0"/>
                        <a:t>для туриста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4000" dirty="0" smtClean="0"/>
                        <a:t>- 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для государства</a:t>
                      </a:r>
                      <a:endParaRPr lang="ru-RU" sz="1200" dirty="0"/>
                    </a:p>
                  </a:txBody>
                  <a:tcPr anchor="ctr"/>
                </a:tc>
              </a:tr>
              <a:tr h="125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Личный автомобиль/ </a:t>
                      </a:r>
                      <a:r>
                        <a:rPr lang="ru-RU" sz="1600" dirty="0" err="1" smtClean="0"/>
                        <a:t>Каршеринг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Средняя/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Высокая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Свобода выбора маршрута и времени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Необходимость</a:t>
                      </a:r>
                      <a:r>
                        <a:rPr lang="ru-RU" sz="1600" baseline="0" dirty="0" smtClean="0"/>
                        <a:t> наличия парковки, дорог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Высокая стоимость инвестиций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Нерациональное использование земель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Экологические риски</a:t>
                      </a:r>
                      <a:endParaRPr lang="ru-RU" sz="1600" dirty="0"/>
                    </a:p>
                  </a:txBody>
                  <a:tcPr anchor="ctr"/>
                </a:tc>
              </a:tr>
              <a:tr h="1092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Такси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Высокая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Независимость от наличия парковочных</a:t>
                      </a:r>
                      <a:r>
                        <a:rPr lang="ru-RU" sz="1600" baseline="0" dirty="0" smtClean="0"/>
                        <a:t> мест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Трудность заказа обратного рейса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Непредсказуемость уровня</a:t>
                      </a:r>
                      <a:r>
                        <a:rPr lang="ru-RU" sz="1600" baseline="0" dirty="0" smtClean="0"/>
                        <a:t> комфорта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Слабое регулирование</a:t>
                      </a:r>
                      <a:r>
                        <a:rPr lang="ru-RU" sz="1600" baseline="0" dirty="0" smtClean="0"/>
                        <a:t> комфорта 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и безопасности</a:t>
                      </a:r>
                      <a:endParaRPr lang="ru-RU" sz="1600" dirty="0"/>
                    </a:p>
                  </a:txBody>
                  <a:tcPr anchor="ctr"/>
                </a:tc>
              </a:tr>
              <a:tr h="1411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Регулярные автобусные перевозки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Низкая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Низкая</a:t>
                      </a:r>
                      <a:r>
                        <a:rPr lang="ru-RU" sz="1600" baseline="0" dirty="0" smtClean="0"/>
                        <a:t> стоимость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Низкий уровень комфорта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Неудобное расписание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Привязка к</a:t>
                      </a:r>
                      <a:r>
                        <a:rPr lang="ru-RU" sz="1600" baseline="0" dirty="0" smtClean="0"/>
                        <a:t> остановкам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Неудобное</a:t>
                      </a:r>
                      <a:r>
                        <a:rPr lang="ru-RU" sz="1600" baseline="0" dirty="0" smtClean="0"/>
                        <a:t> расположение остановок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Сложность </a:t>
                      </a:r>
                      <a:r>
                        <a:rPr lang="ru-RU" sz="1600" baseline="0" dirty="0" smtClean="0"/>
                        <a:t>обоснования вложений 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в инфраструктуру</a:t>
                      </a:r>
                      <a:endParaRPr lang="ru-RU" sz="1600" dirty="0"/>
                    </a:p>
                  </a:txBody>
                  <a:tcPr anchor="ctr"/>
                </a:tc>
              </a:tr>
              <a:tr h="116958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Заказные автобусные перевозки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Средняя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Входит</a:t>
                      </a:r>
                      <a:r>
                        <a:rPr lang="ru-RU" sz="1600" baseline="0" dirty="0" smtClean="0"/>
                        <a:t> в турпакет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Зависимость</a:t>
                      </a:r>
                      <a:r>
                        <a:rPr lang="ru-RU" sz="1600" baseline="0" dirty="0" smtClean="0"/>
                        <a:t> от других участников группы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Высокая стоимость инвестиций 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1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2098" y="100377"/>
            <a:ext cx="9481517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ТРАНСПОРТНЫЕ ЦЕПОЧКИ МУЛЬТИМОДАЛЬНОЙ ДОСТУПНОСТИ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75" y="555952"/>
            <a:ext cx="11563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Межмуниципальный туризм. Баланс видов транспорта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95063"/>
              </p:ext>
            </p:extLst>
          </p:nvPr>
        </p:nvGraphicFramePr>
        <p:xfrm>
          <a:off x="162285" y="995141"/>
          <a:ext cx="11683974" cy="56115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75446"/>
                <a:gridCol w="1392072"/>
                <a:gridCol w="2019869"/>
                <a:gridCol w="3794077"/>
                <a:gridCol w="3002510"/>
              </a:tblGrid>
              <a:tr h="519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транспорта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Стоимость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4000" dirty="0" smtClean="0"/>
                        <a:t>-</a:t>
                      </a:r>
                      <a:r>
                        <a:rPr lang="ru-RU" sz="2600" dirty="0" smtClean="0"/>
                        <a:t> </a:t>
                      </a:r>
                      <a:br>
                        <a:rPr lang="ru-RU" sz="2600" dirty="0" smtClean="0"/>
                      </a:br>
                      <a:r>
                        <a:rPr lang="ru-RU" sz="1200" dirty="0" smtClean="0"/>
                        <a:t>для туриста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4000" dirty="0" smtClean="0"/>
                        <a:t>- 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для государства</a:t>
                      </a:r>
                      <a:endParaRPr lang="ru-RU" sz="1200" dirty="0"/>
                    </a:p>
                  </a:txBody>
                  <a:tcPr anchor="ctr"/>
                </a:tc>
              </a:tr>
              <a:tr h="111152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Ж/Д перевозки</a:t>
                      </a:r>
                      <a:r>
                        <a:rPr lang="ru-RU" sz="1600" baseline="0" dirty="0" smtClean="0"/>
                        <a:t> дальнего следования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Высокая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(для коротких расстояний)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Гарантированные</a:t>
                      </a:r>
                      <a:r>
                        <a:rPr lang="ru-RU" sz="1600" baseline="0" dirty="0" smtClean="0"/>
                        <a:t> качество и комфорт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Необходимость</a:t>
                      </a:r>
                      <a:r>
                        <a:rPr lang="ru-RU" sz="1600" baseline="0" dirty="0" smtClean="0"/>
                        <a:t> пересадки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Низкая доступность и комфортность объектов инфраструктуры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Сложность </a:t>
                      </a:r>
                      <a:r>
                        <a:rPr lang="ru-RU" sz="1600" baseline="0" dirty="0" smtClean="0"/>
                        <a:t>обоснования вложений в инфраструктуру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106389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Пригородные Ж/Д перевозки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Низкая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Гарантированные</a:t>
                      </a:r>
                      <a:r>
                        <a:rPr lang="ru-RU" sz="1600" baseline="0" dirty="0" smtClean="0"/>
                        <a:t> качество и комфорт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Зависимость от количества</a:t>
                      </a:r>
                      <a:r>
                        <a:rPr lang="ru-RU" sz="1600" baseline="0" dirty="0" smtClean="0"/>
                        <a:t> промежуточных остановок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Необходимость</a:t>
                      </a:r>
                      <a:r>
                        <a:rPr lang="ru-RU" sz="1600" baseline="0" dirty="0" smtClean="0"/>
                        <a:t> пересадки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Низкая доступность и комфортность объектов инфраструктуры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Сложность </a:t>
                      </a:r>
                      <a:r>
                        <a:rPr lang="ru-RU" sz="1600" baseline="0" dirty="0" smtClean="0"/>
                        <a:t>обоснования вложений в инфраструктуру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1374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Региональный</a:t>
                      </a:r>
                      <a:r>
                        <a:rPr lang="ru-RU" sz="1600" baseline="0" dirty="0" smtClean="0"/>
                        <a:t> водный транспорт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Высокая/ Средняя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Зрелищность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Долгое</a:t>
                      </a:r>
                      <a:r>
                        <a:rPr lang="ru-RU" sz="1600" baseline="0" dirty="0" smtClean="0"/>
                        <a:t> время в пути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Необходимость пересадки </a:t>
                      </a:r>
                    </a:p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Низкая доступность и комфортность объектов инфраструктуры </a:t>
                      </a:r>
                      <a:endParaRPr lang="ru-RU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Высокая стоимость инвестиций</a:t>
                      </a:r>
                    </a:p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Сложность </a:t>
                      </a:r>
                      <a:r>
                        <a:rPr lang="ru-RU" sz="1600" baseline="0" dirty="0" smtClean="0"/>
                        <a:t>обоснования вложений в инфраструктуру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11385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Велосипеды/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СИМы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/>
                        <a:t>Низкая/ Средняя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Свобода выбора маршрута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и времени</a:t>
                      </a:r>
                    </a:p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Зрелищность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Отсутствие</a:t>
                      </a:r>
                      <a:r>
                        <a:rPr lang="ru-RU" sz="1600" baseline="0" dirty="0" smtClean="0"/>
                        <a:t> инфраструктуры</a:t>
                      </a:r>
                    </a:p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8000" indent="-1080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Необходимость создания отдельной инфраструктуры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  <a14:imgEffect>
                      <a14:brightnessContrast bright="52000" contrast="-38000"/>
                    </a14:imgEffect>
                  </a14:imgLayer>
                </a14:imgProps>
              </a:ext>
            </a:extLst>
          </a:blip>
          <a:srcRect l="10383" b="8233"/>
          <a:stretch/>
        </p:blipFill>
        <p:spPr>
          <a:xfrm>
            <a:off x="-1801" y="1676404"/>
            <a:ext cx="5402978" cy="502443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2098" y="100377"/>
            <a:ext cx="9481517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ОБЪЕКТЫ ТРАНСПОРТНОЙ ИНФРАСТРУКТУРЫ </a:t>
            </a:r>
            <a:b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МЕЖМУНИЦИПАЛЬНОГО ТУРИЗМА. ТРЕБОВАНИЯ ТУРИСТОВ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680397" y="1331495"/>
            <a:ext cx="1720777" cy="50372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87652" y="2580416"/>
            <a:ext cx="6771272" cy="28931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/>
              <a:t>Удобство пересадки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/>
              <a:t>Комфорт ожидания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/>
              <a:t>Информирование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Единый </a:t>
            </a:r>
            <a:r>
              <a:rPr lang="ru-RU" sz="2200" b="1" dirty="0" err="1" smtClean="0">
                <a:solidFill>
                  <a:srgbClr val="C00000"/>
                </a:solidFill>
              </a:rPr>
              <a:t>мультимодальный</a:t>
            </a:r>
            <a:r>
              <a:rPr lang="ru-RU" sz="2200" b="1" dirty="0" smtClean="0">
                <a:solidFill>
                  <a:srgbClr val="C00000"/>
                </a:solidFill>
              </a:rPr>
              <a:t> билет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Наличие транспорта «последней мили»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350" y="700331"/>
            <a:ext cx="11563350" cy="52168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4800"/>
              </a:spcBef>
              <a:spcAft>
                <a:spcPts val="600"/>
              </a:spcAft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4800"/>
              </a:spcBef>
              <a:spcAft>
                <a:spcPts val="600"/>
              </a:spcAft>
            </a:pPr>
            <a:r>
              <a:rPr lang="ru-RU" sz="2400" b="1" dirty="0" smtClean="0"/>
              <a:t>Железнодорожные  </a:t>
            </a:r>
            <a:r>
              <a:rPr lang="ru-RU" sz="2400" b="1" dirty="0"/>
              <a:t>станции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ru-RU" sz="2400" b="1" dirty="0"/>
              <a:t>Остановочные </a:t>
            </a:r>
            <a:r>
              <a:rPr lang="ru-RU" sz="2400" b="1" dirty="0" smtClean="0"/>
              <a:t>и </a:t>
            </a:r>
            <a:r>
              <a:rPr lang="ru-RU" sz="2400" b="1" dirty="0" err="1" smtClean="0"/>
              <a:t>кассово</a:t>
            </a:r>
            <a:r>
              <a:rPr lang="ru-RU" sz="2400" b="1" dirty="0" smtClean="0"/>
              <a:t>-</a:t>
            </a:r>
            <a:br>
              <a:rPr lang="ru-RU" sz="2400" b="1" dirty="0" smtClean="0"/>
            </a:br>
            <a:r>
              <a:rPr lang="ru-RU" sz="2400" b="1" dirty="0" smtClean="0"/>
              <a:t>диспетчерские </a:t>
            </a:r>
            <a:r>
              <a:rPr lang="ru-RU" sz="2400" b="1" dirty="0"/>
              <a:t>пункты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ru-RU" sz="2400" b="1" dirty="0" smtClean="0"/>
              <a:t>Транспортно-</a:t>
            </a:r>
            <a:br>
              <a:rPr lang="ru-RU" sz="2400" b="1" dirty="0" smtClean="0"/>
            </a:br>
            <a:r>
              <a:rPr lang="ru-RU" sz="2400" b="1" dirty="0" smtClean="0"/>
              <a:t>пересадочные </a:t>
            </a:r>
            <a:r>
              <a:rPr lang="ru-RU" sz="2400" b="1" dirty="0"/>
              <a:t>узлы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ru-RU" sz="2400" b="1" dirty="0"/>
              <a:t>Речные причалы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ru-RU" sz="2400" b="1" dirty="0"/>
              <a:t>Велосипедная 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756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555952"/>
            <a:ext cx="11563350" cy="101566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600"/>
              </a:spcAft>
            </a:pPr>
            <a:r>
              <a:rPr lang="ru-RU" sz="2400" b="1" dirty="0" smtClean="0"/>
              <a:t>Последние 30 минут пути (5-10 км)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2098" y="100377"/>
            <a:ext cx="9481517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«ПОСЛЕДНЯЯ МИЛЯ».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ОСОБЕННОСТИ ДЛЯ РАЗНЫХ ВИДОВ ТРАНСПОРТА</a:t>
            </a:r>
            <a:endParaRPr lang="ru-RU" sz="2400" b="1" dirty="0">
              <a:solidFill>
                <a:srgbClr val="80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8" descr="Что такое транспортные средства индивидуальной мобильности? | ГИБДД | Авто  | Аргументы и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32" y="4256523"/>
            <a:ext cx="2696721" cy="17933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99" y="960156"/>
            <a:ext cx="5438835" cy="2276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0975" y="1571615"/>
            <a:ext cx="557635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Необходимы:</a:t>
            </a:r>
          </a:p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Парковки </a:t>
            </a:r>
            <a:r>
              <a:rPr lang="ru-RU" sz="2000" dirty="0"/>
              <a:t>для автомобилей и </a:t>
            </a:r>
            <a:r>
              <a:rPr lang="ru-RU" sz="2000" dirty="0" smtClean="0"/>
              <a:t>автобусов;</a:t>
            </a:r>
          </a:p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Обособленные пути, инфраструктура, организованные места </a:t>
            </a:r>
            <a:r>
              <a:rPr lang="ru-RU" sz="2000" dirty="0"/>
              <a:t>хранения </a:t>
            </a:r>
            <a:r>
              <a:rPr lang="ru-RU" sz="2000" dirty="0" err="1" smtClean="0"/>
              <a:t>СИМов</a:t>
            </a:r>
            <a:r>
              <a:rPr lang="ru-RU" sz="2000" dirty="0" smtClean="0"/>
              <a:t>;</a:t>
            </a:r>
          </a:p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Сопутствующая инфраструктура </a:t>
            </a:r>
            <a:br>
              <a:rPr lang="ru-RU" sz="2000" dirty="0" smtClean="0"/>
            </a:br>
            <a:r>
              <a:rPr lang="ru-RU" sz="2000" dirty="0" smtClean="0"/>
              <a:t>(туалеты, раздевалки с возможностью переодеться/принять душ)</a:t>
            </a:r>
            <a:endParaRPr lang="ru-RU" sz="2000" dirty="0"/>
          </a:p>
        </p:txBody>
      </p:sp>
      <p:pic>
        <p:nvPicPr>
          <p:cNvPr id="5122" name="Picture 2" descr="Городской велосипед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" y="4094902"/>
            <a:ext cx="2887056" cy="2405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0/ Средства индивидуальной мобильности: путь к безопасности 26/ Обх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32" y="2351706"/>
            <a:ext cx="2643744" cy="17933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224" y="3452089"/>
            <a:ext cx="3632362" cy="241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Где научиться вождению на квадроцикл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25" y="4094902"/>
            <a:ext cx="3206764" cy="2405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17121</TotalTime>
  <Words>667</Words>
  <Application>Microsoft Office PowerPoint</Application>
  <PresentationFormat>Произвольный</PresentationFormat>
  <Paragraphs>178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 Евгений</dc:creator>
  <cp:lastModifiedBy>Ганькина Ольга Леонидовна</cp:lastModifiedBy>
  <cp:revision>532</cp:revision>
  <cp:lastPrinted>2023-06-19T09:08:35Z</cp:lastPrinted>
  <dcterms:created xsi:type="dcterms:W3CDTF">2018-11-12T15:28:13Z</dcterms:created>
  <dcterms:modified xsi:type="dcterms:W3CDTF">2023-06-27T06:01:42Z</dcterms:modified>
</cp:coreProperties>
</file>