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IRoschupkina@admnsk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-133275" y="120575"/>
            <a:ext cx="9277200" cy="100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1" lang="ru-RU" sz="2000"/>
              <a:t>Проект резолюции круглого стола «Современные подходы в     развитии рельсового транспорта в городах Российской Федерации»</a:t>
            </a:r>
            <a:endParaRPr b="1" sz="2000"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84875" y="1124675"/>
            <a:ext cx="8640900" cy="56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1900">
                <a:solidFill>
                  <a:schemeClr val="dk1"/>
                </a:solidFill>
              </a:rPr>
              <a:t>1. Принять за основу, что построение успешных и эффективных систем общественного транспорта начинается с политической воли и понимания, что личный транспорт является наиболее дорогим и не безопасным способом передвижения, а проекты модернизации систем ГЭТ могут быть эффективными лишь при рассмотрении их как составной части системы общественного транспорта города или агломерации. </a:t>
            </a:r>
            <a:endParaRPr sz="1900"/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1900">
                <a:solidFill>
                  <a:schemeClr val="dk1"/>
                </a:solidFill>
              </a:rPr>
              <a:t>2. Рекомендовать Министерству транспорта Российской Федерации в целях развития трамвайного движения в регионах Российской Федерации: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1900">
                <a:solidFill>
                  <a:schemeClr val="dk1"/>
                </a:solidFill>
              </a:rPr>
              <a:t>2.1. Утвердить и применять в отношении субъектов РФ единую методику прогнозирования перспективных пассажирских потоков при разработке документов стратегического, территориального и транспортного планирования, а также в составе инженерных изысканий при разработке проектной и рабочей документации нового строительства, реконструкции и капитального ремонта объектов городского рельсового транспорта. </a:t>
            </a:r>
            <a:endParaRPr sz="1900"/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1900">
                <a:solidFill>
                  <a:schemeClr val="dk1"/>
                </a:solidFill>
              </a:rPr>
              <a:t>Методика должна предусматривать расчёт интегральных показателей работы транспортной системы, а также более детальный расчёт прогнозных потоков на исследуемых элементах.</a:t>
            </a:r>
            <a:endParaRPr sz="1900"/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ctrTitle"/>
          </p:nvPr>
        </p:nvSpPr>
        <p:spPr>
          <a:xfrm>
            <a:off x="-179526" y="120575"/>
            <a:ext cx="9144000" cy="100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1" lang="ru-RU" sz="2000"/>
              <a:t>Проект резолюции круглого стола «Современные подходы в развитии рельсового транспорта в городах Российской Федерации»</a:t>
            </a:r>
            <a:endParaRPr b="1" sz="2000"/>
          </a:p>
        </p:txBody>
      </p:sp>
      <p:sp>
        <p:nvSpPr>
          <p:cNvPr id="91" name="Google Shape;91;p14"/>
          <p:cNvSpPr txBox="1"/>
          <p:nvPr>
            <p:ph idx="1" type="subTitle"/>
          </p:nvPr>
        </p:nvSpPr>
        <p:spPr>
          <a:xfrm>
            <a:off x="189863" y="1340768"/>
            <a:ext cx="8640960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>
                <a:solidFill>
                  <a:schemeClr val="dk1"/>
                </a:solidFill>
              </a:rPr>
              <a:t>2.2. Завершить разработку федеральной программы развития городских систем электротранспорта, предусмотрев федеральную невозвратную субсидию на уровне не ниже 90%.</a:t>
            </a:r>
            <a:endParaRPr sz="2000"/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>
                <a:solidFill>
                  <a:schemeClr val="dk1"/>
                </a:solidFill>
              </a:rPr>
              <a:t>2.3. При актуализации приказа от 20.10.2021 № 351 «Об утверждении Порядка определения начальной (максимальной) цены контракта, а также цены контракта, заключаемого с единственным поставщиком (подрядчиком, исполнителем), при осуществлении закупок в сфере регулярных перевозок пассажиров и багажа автомобильным транспортом и городским наземным электрическим транспортом» предусмотреть увеличение начальной (максимальной) цены контракта (НМЦК) с учётом ежегодной индексации заработной платы водителей ГЭТ и других составляющих. </a:t>
            </a:r>
            <a:endParaRPr sz="2000"/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>
                <a:solidFill>
                  <a:schemeClr val="dk1"/>
                </a:solidFill>
              </a:rPr>
              <a:t>2.4. Внести изменения в закон о транспортном обслуживании населения городских агломераций с определением критериев качества перевозок или инициировать разработку нового закона.</a:t>
            </a:r>
            <a:endParaRPr sz="2000"/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ctrTitle"/>
          </p:nvPr>
        </p:nvSpPr>
        <p:spPr>
          <a:xfrm>
            <a:off x="100" y="120575"/>
            <a:ext cx="9144000" cy="100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1" lang="ru-RU" sz="2000"/>
              <a:t>Проект резолюции круглого стола «Современные подходы в развитии рельсового транспорта в городах Российской Федерации»</a:t>
            </a:r>
            <a:endParaRPr b="1" sz="2000"/>
          </a:p>
        </p:txBody>
      </p:sp>
      <p:sp>
        <p:nvSpPr>
          <p:cNvPr id="97" name="Google Shape;97;p15"/>
          <p:cNvSpPr txBox="1"/>
          <p:nvPr>
            <p:ph idx="1" type="subTitle"/>
          </p:nvPr>
        </p:nvSpPr>
        <p:spPr>
          <a:xfrm>
            <a:off x="179512" y="1146125"/>
            <a:ext cx="8640960" cy="511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>
                <a:solidFill>
                  <a:schemeClr val="dk1"/>
                </a:solidFill>
              </a:rPr>
              <a:t>2.5. Разработать программу по федеральному софинансированию транспортной работы в части дефицита, не покрываемого из региональных и местных бюджетов после выполнения нормативов билетной выручки.</a:t>
            </a:r>
            <a:endParaRPr sz="2000"/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>
                <a:solidFill>
                  <a:schemeClr val="dk1"/>
                </a:solidFill>
              </a:rPr>
              <a:t>2.6. при формировании федеральных проектов по развитию городского наземного электрического транспорта, рассмотреть возможность субсидирования части стоимости транспортной работы предприятий ГЭТ с обязательным условием выполнения установленного KPI (обновление инфраструктуры, исполнение транспортной работы, обеспечение уровня комфорта пассажирских перевозок, обновление подвижного состава и прочее).</a:t>
            </a:r>
            <a:endParaRPr sz="2000"/>
          </a:p>
          <a:p>
            <a:pPr indent="0" lvl="0" marL="0" rtl="0" algn="just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ctrTitle"/>
          </p:nvPr>
        </p:nvSpPr>
        <p:spPr>
          <a:xfrm>
            <a:off x="125850" y="273857"/>
            <a:ext cx="8892300" cy="5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1" lang="ru-RU" sz="2000"/>
              <a:t>Проект резолюции круглого стола «Современные подходы в развитии рельсового транспорта в городах Российской Федерации»</a:t>
            </a:r>
            <a:endParaRPr b="1" sz="2000"/>
          </a:p>
        </p:txBody>
      </p:sp>
      <p:sp>
        <p:nvSpPr>
          <p:cNvPr id="103" name="Google Shape;103;p16"/>
          <p:cNvSpPr txBox="1"/>
          <p:nvPr>
            <p:ph idx="1" type="subTitle"/>
          </p:nvPr>
        </p:nvSpPr>
        <p:spPr>
          <a:xfrm>
            <a:off x="251520" y="980728"/>
            <a:ext cx="8640960" cy="5688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ru-RU" sz="2000">
                <a:solidFill>
                  <a:schemeClr val="dk1"/>
                </a:solidFill>
              </a:rPr>
              <a:t>3. Рекомендовать субъектам Российской Федерации и органам местного самоуправления, в целях обеспечения эффективности вложений в трамвайные системы, при планировании модернизации и развития трамвайных систем ориентироваться на рекомендованные показатели производительности как подвижного состава, так и инфраструктуры (спрос на пассажирские перевозки по маршруту в пиковые часы нагрузки, меньшее время в пути с использованием трамвая по сравнению с временем в пути на автобусе/маршрутке, высокая точность соблюдения расписания, низкая конкуренция за пассажира с автобусами/маршрутками, привлекательность трамвая визуальная и по уровню комфорта и сервиса, соединение маршрутами районов генерации и поглощения пассажиропотоков, оптимальный коэффициент непрямолинейности трамвайных линий, обособление линий и обеспечение приоритета трамвая, корректировка трассировок и расписаний автобусной маршрутной сети с целью снижения конкуренции с трамвайными маршрутами, организация подвозных маршрутов к транспортно-пересадочным узлам (ТПУ), проектирование удобных и комфортных ТПУ).</a:t>
            </a:r>
            <a:endParaRPr sz="2000"/>
          </a:p>
          <a:p>
            <a:pPr indent="0" lvl="0" marL="0" rtl="0" algn="just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ctrTitle"/>
          </p:nvPr>
        </p:nvSpPr>
        <p:spPr>
          <a:xfrm>
            <a:off x="0" y="188650"/>
            <a:ext cx="8892300" cy="79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1" lang="ru-RU" sz="2000"/>
              <a:t>Проект резолюции круглого стола «Современные подходы в развитии рельсового транспорта в городах Российской Федерации»</a:t>
            </a:r>
            <a:endParaRPr b="1" sz="2000"/>
          </a:p>
        </p:txBody>
      </p:sp>
      <p:sp>
        <p:nvSpPr>
          <p:cNvPr id="109" name="Google Shape;109;p17"/>
          <p:cNvSpPr txBox="1"/>
          <p:nvPr>
            <p:ph idx="1" type="subTitle"/>
          </p:nvPr>
        </p:nvSpPr>
        <p:spPr>
          <a:xfrm>
            <a:off x="251520" y="980728"/>
            <a:ext cx="8640960" cy="15121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>
                <a:solidFill>
                  <a:schemeClr val="dk1"/>
                </a:solidFill>
              </a:rPr>
              <a:t>4. Отметить перспективность подхода городов Челябинска и Красноярска в части достройки незавершённых новых линий метрополитена в виде интеграции с линиями городского трамвая в качестве внеуличного транспорта в городах с численностью населения, приближающейся к 1 млн. жителей.</a:t>
            </a:r>
            <a:endParaRPr sz="2000"/>
          </a:p>
          <a:p>
            <a:pPr indent="0" lvl="0" marL="0" rtl="0" algn="just"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ctrTitle"/>
          </p:nvPr>
        </p:nvSpPr>
        <p:spPr>
          <a:xfrm>
            <a:off x="539552" y="1340768"/>
            <a:ext cx="8208912" cy="3960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ru-RU" sz="3600"/>
              <a:t>Предложения в итоговую резолюцию </a:t>
            </a:r>
            <a:r>
              <a:rPr lang="ru-RU" sz="3600"/>
              <a:t>круглого стола «Современные подходы в развитии рельсового транспорта в городах Российской Федерации»  просим прислать </a:t>
            </a:r>
            <a:r>
              <a:rPr b="1" lang="ru-RU" sz="3600"/>
              <a:t>до 28.06.2024 </a:t>
            </a:r>
            <a:r>
              <a:rPr lang="ru-RU" sz="3600"/>
              <a:t>на адрес электронной почты: </a:t>
            </a:r>
            <a:r>
              <a:rPr lang="ru-RU" sz="3600" u="sng">
                <a:solidFill>
                  <a:schemeClr val="hlink"/>
                </a:solidFill>
                <a:hlinkClick r:id="rId3"/>
              </a:rPr>
              <a:t>IRoschupkina@admnsk.ru</a:t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