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878" y="29"/>
      </p:cViewPr>
      <p:guideLst>
        <p:guide pos="2160"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12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1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jpg"/><Relationship Id="rId9" Type="http://schemas.openxmlformats.org/officeDocument/2006/relationships/image" Target="../media/image9.jpg"/><Relationship Id="rId10" Type="http://schemas.openxmlformats.org/officeDocument/2006/relationships/image" Target="../media/image10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831906" y="-4032309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5400000">
            <a:off x="8188603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472215" y="334406"/>
            <a:ext cx="6264636" cy="2641588"/>
          </a:xfrm>
          <a:custGeom>
            <a:avLst/>
            <a:gdLst/>
            <a:ahLst/>
            <a:cxnLst/>
            <a:rect l="l" t="t" r="r" b="b"/>
            <a:pathLst>
              <a:path w="6264636" h="2641588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8" name="Freeform 8"/>
          <p:cNvSpPr/>
          <p:nvPr/>
        </p:nvSpPr>
        <p:spPr>
          <a:xfrm>
            <a:off x="10216153" y="500567"/>
            <a:ext cx="7465949" cy="1824160"/>
          </a:xfrm>
          <a:custGeom>
            <a:avLst/>
            <a:gdLst/>
            <a:ahLst/>
            <a:cxnLst/>
            <a:rect l="l" t="t" r="r" b="b"/>
            <a:pathLst>
              <a:path w="7465949" h="1824160">
                <a:moveTo>
                  <a:pt x="0" y="0"/>
                </a:moveTo>
                <a:lnTo>
                  <a:pt x="7465949" y="0"/>
                </a:lnTo>
                <a:lnTo>
                  <a:pt x="7465949" y="1824160"/>
                </a:lnTo>
                <a:lnTo>
                  <a:pt x="0" y="18241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/>
          </a:blipFill>
        </p:spPr>
      </p:sp>
      <p:sp>
        <p:nvSpPr>
          <p:cNvPr id="9" name="TextBox 9"/>
          <p:cNvSpPr txBox="1"/>
          <p:nvPr/>
        </p:nvSpPr>
        <p:spPr>
          <a:xfrm>
            <a:off x="1825964" y="3654504"/>
            <a:ext cx="13182600" cy="3026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ru-RU" sz="5400" b="1" dirty="0">
                <a:solidFill>
                  <a:srgbClr val="FF0000"/>
                </a:solidFill>
              </a:rPr>
              <a:t>«Обеспечение транспортной безопасности объектов транспортной инфраструктуры в условиях современной реальности. Проблемные вопросы</a:t>
            </a:r>
            <a:r>
              <a:rPr lang="ru-RU" sz="5400" b="1" dirty="0" smtClean="0">
                <a:solidFill>
                  <a:srgbClr val="FF0000"/>
                </a:solidFill>
              </a:rPr>
              <a:t>»</a:t>
            </a:r>
            <a:r>
              <a:rPr lang="en-US" sz="5400" dirty="0" smtClean="0">
                <a:solidFill>
                  <a:srgbClr val="BD0101"/>
                </a:solidFill>
                <a:latin typeface="Montserrat Ultra-Bold"/>
              </a:rPr>
              <a:t> </a:t>
            </a:r>
            <a:endParaRPr lang="en-US" sz="5400" dirty="0">
              <a:solidFill>
                <a:srgbClr val="BD0101"/>
              </a:solidFill>
              <a:latin typeface="Montserrat Ultra-Bold"/>
            </a:endParaRPr>
          </a:p>
        </p:txBody>
      </p:sp>
      <p:sp>
        <p:nvSpPr>
          <p:cNvPr id="10" name="AutoShape 10"/>
          <p:cNvSpPr/>
          <p:nvPr/>
        </p:nvSpPr>
        <p:spPr>
          <a:xfrm flipV="1">
            <a:off x="1619496" y="8039100"/>
            <a:ext cx="8362704" cy="0"/>
          </a:xfrm>
          <a:prstGeom prst="line">
            <a:avLst/>
          </a:prstGeom>
          <a:ln w="19050" cap="flat">
            <a:solidFill>
              <a:srgbClr val="1260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680774" y="8272263"/>
            <a:ext cx="7628017" cy="495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1"/>
              </a:lnSpc>
            </a:pPr>
            <a:r>
              <a:rPr lang="ru-RU" sz="4400" b="1" i="1" dirty="0" smtClean="0">
                <a:solidFill>
                  <a:srgbClr val="1260A4"/>
                </a:solidFill>
              </a:rPr>
              <a:t>Ермолаев Сергей Викторович</a:t>
            </a:r>
            <a:endParaRPr lang="en-US" sz="4400" b="1" i="1" dirty="0">
              <a:solidFill>
                <a:srgbClr val="1260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9347" y="7238369"/>
            <a:ext cx="1341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cs typeface="Arial" pitchFamily="34" charset="0" panose="020B0604020202020204"/>
              </a:rPr>
              <a:t>Директор Сибирского филиала ФГУП «УВО Минтранса России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 panose="020B0604020202020204"/>
              </a:rPr>
              <a:t>»</a:t>
            </a:r>
            <a:endParaRPr lang="ru-RU" sz="3600" b="1" i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15438120" y="6362700"/>
            <a:ext cx="2514600" cy="2702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831904" y="-4009448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5400000">
            <a:off x="8188603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472215" y="334406"/>
            <a:ext cx="6264636" cy="2641588"/>
          </a:xfrm>
          <a:custGeom>
            <a:avLst/>
            <a:gdLst/>
            <a:ahLst/>
            <a:cxnLst/>
            <a:rect l="l" t="t" r="r" b="b"/>
            <a:pathLst>
              <a:path w="6264636" h="2641588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5621000" y="553448"/>
            <a:ext cx="2050292" cy="2203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4587" y="2975993"/>
            <a:ext cx="13518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/>
              <a:t>В настоящее время в связи с усложнившейся международной обстановкой, участившимися террористическими актами на общественно значимых объектах в т</a:t>
            </a:r>
            <a:r>
              <a:rPr lang="ru-RU" sz="3000" dirty="0" smtClean="0"/>
              <a:t>. ч</a:t>
            </a:r>
            <a:r>
              <a:rPr lang="ru-RU" sz="3000" dirty="0"/>
              <a:t>. транспортного комплекса Российской </a:t>
            </a:r>
            <a:r>
              <a:rPr lang="ru-RU" sz="3000" dirty="0" smtClean="0"/>
              <a:t>Федерации, </a:t>
            </a:r>
            <a:r>
              <a:rPr lang="ru-RU" sz="3000" dirty="0"/>
              <a:t>влекущие за собой гибель людей и разрушения важных государственных объектов. Актуальным на сегодняшний день является обеспечение транспортной безопасности с использованием работниками огнестрельного оружия</a:t>
            </a:r>
            <a:r>
              <a:rPr lang="ru-RU" sz="3000" dirty="0" smtClean="0"/>
              <a:t>.</a:t>
            </a:r>
            <a:endParaRPr lang="ru-RU" sz="3000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10792107" y="5600700"/>
            <a:ext cx="6909665" cy="3886200"/>
          </a:xfrm>
          <a:prstGeom prst="rect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619827" y="58293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/>
              <a:t>Данные требования по возможности заключения договоров собственниками ОТИ на вооруженную охрану закреплены в ст. 12.3 ФЗ-16 «О транспортной </a:t>
            </a:r>
            <a:r>
              <a:rPr lang="ru-RU" sz="3000" dirty="0" smtClean="0"/>
              <a:t>безопасности».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831906" y="-4032309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5400000">
            <a:off x="8188603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472215" y="334406"/>
            <a:ext cx="6264636" cy="2641588"/>
          </a:xfrm>
          <a:custGeom>
            <a:avLst/>
            <a:gdLst/>
            <a:ahLst/>
            <a:cxnLst/>
            <a:rect l="l" t="t" r="r" b="b"/>
            <a:pathLst>
              <a:path w="6264636" h="2641588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5621000" y="553448"/>
            <a:ext cx="2050292" cy="2203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0774" y="3390900"/>
            <a:ext cx="13518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 panose="05000000000000000000"/>
              <a:buChar char="ü"/>
            </a:pPr>
            <a:r>
              <a:rPr lang="ru-RU" sz="3000" b="1" dirty="0"/>
              <a:t>Защита объектов транспортной инфраструктуры от актов незаконного вмешательства в особый период.</a:t>
            </a:r>
            <a:endParaRPr lang="ru-RU" sz="3000" dirty="0"/>
          </a:p>
          <a:p>
            <a:pPr algn="just"/>
            <a:r>
              <a:rPr lang="ru-RU" sz="3000" dirty="0"/>
              <a:t> </a:t>
            </a:r>
          </a:p>
          <a:p>
            <a:pPr algn="just"/>
            <a:r>
              <a:rPr lang="ru-RU" sz="3000" dirty="0"/>
              <a:t>В соответствии с перечнем </a:t>
            </a:r>
            <a:r>
              <a:rPr lang="ru-RU" sz="3000" dirty="0" smtClean="0"/>
              <a:t>утвержденным </a:t>
            </a:r>
            <a:r>
              <a:rPr lang="ru-RU" sz="3000" dirty="0"/>
              <a:t>Правительством Российской Федерации, в особый период защита объектов транспортной инфраструктуры должна </a:t>
            </a:r>
            <a:r>
              <a:rPr lang="ru-RU" sz="3000" dirty="0" smtClean="0"/>
              <a:t>осуществляться </a:t>
            </a:r>
            <a:r>
              <a:rPr lang="ru-RU" sz="3000" dirty="0"/>
              <a:t>силами ФГУП «УВО Минтранса России». </a:t>
            </a:r>
            <a:endParaRPr lang="ru-RU" sz="3000" dirty="0" smtClean="0"/>
          </a:p>
          <a:p>
            <a:pPr algn="just"/>
            <a:endParaRPr lang="ru-RU" sz="3000" dirty="0" smtClean="0"/>
          </a:p>
          <a:p>
            <a:pPr algn="just"/>
            <a:r>
              <a:rPr lang="ru-RU" sz="3000" dirty="0" smtClean="0"/>
              <a:t>Чтобы оперативно обеспечить защиту конкретного объекта в особый период, этот объект должен </a:t>
            </a:r>
            <a:r>
              <a:rPr lang="ru-RU" sz="3000" dirty="0" smtClean="0"/>
              <a:t>находиться </a:t>
            </a:r>
            <a:r>
              <a:rPr lang="ru-RU" sz="3000" dirty="0" smtClean="0"/>
              <a:t>под защитой ведомственной охраны Минтранса России уже в мирное время. Это связано с тем, что для формирования нового подразделения необходимо время: для подбора, обучения и материального обеспечения.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831906" y="-4032309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5400000">
            <a:off x="8188603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472215" y="334406"/>
            <a:ext cx="6264636" cy="2641588"/>
          </a:xfrm>
          <a:custGeom>
            <a:avLst/>
            <a:gdLst/>
            <a:ahLst/>
            <a:cxnLst/>
            <a:rect l="l" t="t" r="r" b="b"/>
            <a:pathLst>
              <a:path w="6264636" h="2641588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5621000" y="553448"/>
            <a:ext cx="2050292" cy="22035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14799" y="3250167"/>
            <a:ext cx="97923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6600" b="1" dirty="0">
                <a:solidFill>
                  <a:srgbClr val="FF0000"/>
                </a:solidFill>
              </a:rPr>
              <a:t>Благодарю за </a:t>
            </a:r>
            <a:r>
              <a:rPr lang="ru-RU" altLang="ru-RU" sz="6600" b="1" dirty="0" smtClean="0">
                <a:solidFill>
                  <a:srgbClr val="FF0000"/>
                </a:solidFill>
              </a:rPr>
              <a:t>внимание!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5"/>
          <p:cNvPicPr>
            <a:picLocks noChangeAspect="1"/>
          </p:cNvPicPr>
          <p:nvPr/>
        </p:nvPicPr>
        <p:blipFill>
          <a:blip r:embed="rId8"/>
          <a:srcRect/>
          <a:stretch/>
        </p:blipFill>
        <p:spPr bwMode="auto">
          <a:xfrm>
            <a:off x="6528145" y="6743700"/>
            <a:ext cx="4628306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609225" y="4827586"/>
            <a:ext cx="144661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i="1" dirty="0">
                <a:solidFill>
                  <a:schemeClr val="accent1">
                    <a:lumMod val="75000"/>
                  </a:schemeClr>
                </a:solidFill>
                <a:cs typeface="Arial" pitchFamily="34" charset="0" panose="020B0604020202020204"/>
              </a:rPr>
              <a:t>Директор Сибирского филиала ФГУП «УВО Минтранса России</a:t>
            </a:r>
            <a:r>
              <a:rPr lang="ru-RU" sz="38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 panose="020B0604020202020204"/>
              </a:rPr>
              <a:t>»</a:t>
            </a:r>
            <a:endParaRPr lang="ru-RU" sz="3800" b="1" i="1" dirty="0"/>
          </a:p>
        </p:txBody>
      </p:sp>
      <p:sp>
        <p:nvSpPr>
          <p:cNvPr id="14" name="TextBox 11"/>
          <p:cNvSpPr txBox="1"/>
          <p:nvPr/>
        </p:nvSpPr>
        <p:spPr>
          <a:xfrm>
            <a:off x="1697175" y="5819104"/>
            <a:ext cx="7628017" cy="495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1"/>
              </a:lnSpc>
            </a:pPr>
            <a:r>
              <a:rPr lang="ru-RU" sz="4400" b="1" i="1" dirty="0" smtClean="0">
                <a:solidFill>
                  <a:srgbClr val="1260A4"/>
                </a:solidFill>
              </a:rPr>
              <a:t>Ермолаев Сергей Викторович</a:t>
            </a:r>
            <a:endParaRPr lang="en-US" sz="4400" b="1" i="1" dirty="0">
              <a:solidFill>
                <a:srgbClr val="1260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237971" y="-4032309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5400000">
            <a:off x="8188603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472215" y="334406"/>
            <a:ext cx="6264636" cy="2641588"/>
          </a:xfrm>
          <a:custGeom>
            <a:avLst/>
            <a:gdLst/>
            <a:ahLst/>
            <a:cxnLst/>
            <a:rect l="l" t="t" r="r" b="b"/>
            <a:pathLst>
              <a:path w="6264636" h="2641588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5621000" y="553448"/>
            <a:ext cx="2050292" cy="2203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0774" y="3133816"/>
            <a:ext cx="1351892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 panose="05000000000000000000"/>
              <a:buChar char="ü"/>
            </a:pPr>
            <a:r>
              <a:rPr lang="ru-RU" sz="3000" b="1" dirty="0"/>
              <a:t>Меры противодействия угрозам совершения актов незаконного вмешательства с использованием беспилотных летательных аппаратов на объектах транспортной инфраструктуры.</a:t>
            </a:r>
            <a:endParaRPr lang="ru-RU" sz="3000" dirty="0"/>
          </a:p>
          <a:p>
            <a:pPr algn="just"/>
            <a:r>
              <a:rPr lang="ru-RU" sz="3000" dirty="0"/>
              <a:t> </a:t>
            </a:r>
          </a:p>
          <a:p>
            <a:pPr algn="just"/>
            <a:r>
              <a:rPr lang="ru-RU" sz="3000" b="1" dirty="0"/>
              <a:t>Федеральный закон от 29.12.22 №638-ФЗ «О внесении изменений в Федеральный закон «Об оружии» и отдельные законодательные акты Российской Федерации»</a:t>
            </a:r>
            <a:r>
              <a:rPr lang="ru-RU" sz="3000" dirty="0"/>
              <a:t> добавил в ст. 11 Федерального закона от 14.04.99 №77-ФЗ «О ведомственной охране» и дает право работникам ведомственной охраны пресекать нахождение беспилотных воздушных судов в воздушном пространстве в целях отражения нападения на охраняемые объекты посредством подавления или преобразования сигналов дистанционного управления беспилотными воздушными судами, воздействия на их пульты управления, а также повреждения или уничтожения данных судов</a:t>
            </a:r>
            <a:r>
              <a:rPr lang="ru-RU" sz="3000" dirty="0" smtClean="0"/>
              <a:t>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831906" y="-4032309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5400000">
            <a:off x="8188603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472215" y="334406"/>
            <a:ext cx="6264636" cy="2641588"/>
          </a:xfrm>
          <a:custGeom>
            <a:avLst/>
            <a:gdLst/>
            <a:ahLst/>
            <a:cxnLst/>
            <a:rect l="l" t="t" r="r" b="b"/>
            <a:pathLst>
              <a:path w="6264636" h="2641588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5621000" y="553448"/>
            <a:ext cx="2050292" cy="2203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3467100"/>
            <a:ext cx="132946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/>
              <a:t>Федеральный закон от 30 января </a:t>
            </a:r>
            <a:r>
              <a:rPr lang="ru-RU" sz="3200" b="1" dirty="0" smtClean="0"/>
              <a:t>2024 года </a:t>
            </a:r>
            <a:r>
              <a:rPr lang="ru-RU" sz="3200" b="1" dirty="0"/>
              <a:t>№2-ФЗ «О внесении изменений в отдельные законодательные акты Российской Федерации» </a:t>
            </a:r>
            <a:r>
              <a:rPr lang="ru-RU" sz="3200" dirty="0"/>
              <a:t>вносит с 1 сентября 2024 года изменения в ФЗ-16 «О транспортной безопасности», согласно которым работники подразделений транспортной безопасности имеют право пресекать функционирование беспилотных аппаратов в целях защиты от АНВ объектов транспортной инфраструктуры, вокруг которых установлены зоны безопасности, в том числе посредством подавления или преобразования сигналов дистанционного управления беспилотными аппаратами, воздействия на них пульты управления, а также повреждения или уничтожения беспилотных аппаратов.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831906" y="-4032309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5400000">
            <a:off x="8188603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472215" y="334406"/>
            <a:ext cx="6157185" cy="2422546"/>
          </a:xfrm>
          <a:custGeom>
            <a:avLst/>
            <a:gdLst/>
            <a:ahLst/>
            <a:cxnLst/>
            <a:rect l="l" t="t" r="r" b="b"/>
            <a:pathLst>
              <a:path w="6264636" h="2641588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5621000" y="553448"/>
            <a:ext cx="2050292" cy="2203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0774" y="3086100"/>
            <a:ext cx="1361034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ИНСТРУКЦИЯ ПО ДЕЙСТВИЯМ ПРИ ОБНАРУЖЕНИИ БПА</a:t>
            </a:r>
          </a:p>
          <a:p>
            <a:pPr algn="ctr"/>
            <a:endParaRPr lang="ru-RU" sz="3200" b="1" dirty="0" smtClean="0"/>
          </a:p>
          <a:p>
            <a:pPr algn="just"/>
            <a:r>
              <a:rPr lang="ru-RU" sz="3200" dirty="0" smtClean="0"/>
              <a:t>В соответствии с инструкцией работники выполняющие задачу по охране объекта обязаны:</a:t>
            </a:r>
          </a:p>
          <a:p>
            <a:pPr algn="just"/>
            <a:r>
              <a:rPr lang="ru-RU" sz="3200" dirty="0" smtClean="0"/>
              <a:t>- постоянно наблюдать за БПА;</a:t>
            </a:r>
            <a:endParaRPr lang="ru-RU" sz="3200" dirty="0"/>
          </a:p>
          <a:p>
            <a:pPr algn="just"/>
            <a:r>
              <a:rPr lang="ru-RU" sz="3200" dirty="0"/>
              <a:t>- сообщить представителю </a:t>
            </a:r>
            <a:r>
              <a:rPr lang="ru-RU" sz="3200" dirty="0" smtClean="0"/>
              <a:t>охраняемого объекта </a:t>
            </a:r>
            <a:r>
              <a:rPr lang="ru-RU" sz="3200" dirty="0"/>
              <a:t>, </a:t>
            </a:r>
            <a:r>
              <a:rPr lang="ru-RU" sz="3200" dirty="0" smtClean="0"/>
              <a:t>сотрудникам МВД, ФСБ об </a:t>
            </a:r>
            <a:r>
              <a:rPr lang="ru-RU" sz="3200" dirty="0"/>
              <a:t>обнаружении БПА;</a:t>
            </a:r>
          </a:p>
          <a:p>
            <a:pPr algn="just"/>
            <a:r>
              <a:rPr lang="ru-RU" sz="3200" dirty="0" smtClean="0"/>
              <a:t>- продолжать </a:t>
            </a:r>
            <a:r>
              <a:rPr lang="ru-RU" sz="3200" dirty="0"/>
              <a:t>наблюдение за БПА, по возможности определить оператора </a:t>
            </a:r>
            <a:r>
              <a:rPr lang="ru-RU" sz="3200" dirty="0" smtClean="0"/>
              <a:t>и при </a:t>
            </a:r>
            <a:r>
              <a:rPr lang="ru-RU" sz="3200" dirty="0"/>
              <a:t>убытии БПА установить в каком направлении</a:t>
            </a:r>
            <a:r>
              <a:rPr lang="ru-RU" sz="3200" dirty="0" smtClean="0"/>
              <a:t>.</a:t>
            </a:r>
          </a:p>
          <a:p>
            <a:pPr algn="just"/>
            <a:r>
              <a:rPr lang="ru-RU" sz="3200" dirty="0" smtClean="0"/>
              <a:t>Разработана инструкция по порядку доведения и получения информации об угрозе воздушного нападения с использованием БПА</a:t>
            </a:r>
            <a:endParaRPr lang="ru-RU" sz="3200" dirty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831906" y="-4032309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5400000">
            <a:off x="8083894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472215" y="334406"/>
            <a:ext cx="6264636" cy="2641588"/>
          </a:xfrm>
          <a:custGeom>
            <a:avLst/>
            <a:gdLst/>
            <a:ahLst/>
            <a:cxnLst/>
            <a:rect l="l" t="t" r="r" b="b"/>
            <a:pathLst>
              <a:path w="6264636" h="2641588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5621000" y="553448"/>
            <a:ext cx="2050292" cy="2203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4294" y="4468380"/>
            <a:ext cx="1351892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1. Организовать </a:t>
            </a:r>
            <a:r>
              <a:rPr lang="ru-RU" sz="2800" dirty="0"/>
              <a:t>проведение дополнительной оценки уязвимости объектов транспортной </a:t>
            </a:r>
            <a:r>
              <a:rPr lang="ru-RU" sz="2800" dirty="0" smtClean="0"/>
              <a:t>инфраструктуры.</a:t>
            </a:r>
          </a:p>
          <a:p>
            <a:pPr algn="just"/>
            <a:r>
              <a:rPr lang="ru-RU" sz="2800" dirty="0" smtClean="0"/>
              <a:t>2</a:t>
            </a:r>
            <a:r>
              <a:rPr lang="ru-RU" sz="2800" dirty="0"/>
              <a:t>. На основании результатов оценки в Плане обеспечения транспортной безопасности установить:</a:t>
            </a:r>
          </a:p>
          <a:p>
            <a:pPr algn="just"/>
            <a:r>
              <a:rPr lang="ru-RU" sz="2800" dirty="0"/>
              <a:t>- границы охраняемого объекта (воздушной, наземной, подземной) </a:t>
            </a:r>
            <a:br>
              <a:rPr lang="ru-RU" sz="2800" dirty="0"/>
            </a:br>
            <a:r>
              <a:rPr lang="ru-RU" sz="2800" dirty="0"/>
              <a:t>в которых будут применяться специальные технические средства пресечения функционирования БПА;</a:t>
            </a:r>
          </a:p>
          <a:p>
            <a:pPr algn="just"/>
            <a:r>
              <a:rPr lang="ru-RU" sz="2800" dirty="0"/>
              <a:t>- перечень специальных средств, допустимых к применению в целях пресечения функционирования БПА и их количество;</a:t>
            </a:r>
          </a:p>
          <a:p>
            <a:pPr algn="just"/>
            <a:r>
              <a:rPr lang="ru-RU" sz="2800" dirty="0"/>
              <a:t>- порядка принятия решения о пресечении функционирования БПА;</a:t>
            </a:r>
          </a:p>
          <a:p>
            <a:pPr algn="just"/>
            <a:r>
              <a:rPr lang="ru-RU" sz="2800" dirty="0"/>
              <a:t>- перечень должностных лиц, имеющих право на принятие такого решения, а также порядок доведения такого решения до работников ведомственной охраны;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34294" y="2886366"/>
            <a:ext cx="131782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Для решения проблемы по реализации мероприятий по прекращению функционирования и уничтожению беспилотников субъектам транспортной инфраструктуры необходимо: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831906" y="-4032309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5400000">
            <a:off x="8188603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472215" y="334406"/>
            <a:ext cx="6264636" cy="2641588"/>
          </a:xfrm>
          <a:custGeom>
            <a:avLst/>
            <a:gdLst/>
            <a:ahLst/>
            <a:cxnLst/>
            <a:rect l="l" t="t" r="r" b="b"/>
            <a:pathLst>
              <a:path w="6264636" h="2641588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5621000" y="553448"/>
            <a:ext cx="2050292" cy="22035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46994" y="4703431"/>
            <a:ext cx="133279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- порядок использования или применения Специальных средств;</a:t>
            </a:r>
          </a:p>
          <a:p>
            <a:pPr algn="just"/>
            <a:r>
              <a:rPr lang="ru-RU" sz="2800" dirty="0"/>
              <a:t>- действия работников ведомственной охраны и сил обеспечения транспортной безопасности при противодействии БПА и/или ликвидации последствий результатов пресечения функционирования БПА;</a:t>
            </a:r>
          </a:p>
          <a:p>
            <a:pPr algn="just"/>
            <a:r>
              <a:rPr lang="ru-RU" sz="2800" dirty="0"/>
              <a:t>- взаимодействие сил и средств, в том числе привлекаемых к защите ОТИ и технологически связанных между собой ОТИ;</a:t>
            </a:r>
          </a:p>
          <a:p>
            <a:pPr algn="just"/>
            <a:r>
              <a:rPr lang="ru-RU" sz="2800" dirty="0"/>
              <a:t>- количество постов, задействованных для пресечения функционирования БПА, использование сил задействованных в обеспечении охраны объектов не допускается.</a:t>
            </a:r>
          </a:p>
          <a:p>
            <a:pPr algn="just"/>
            <a:r>
              <a:rPr lang="ru-RU" sz="2800" dirty="0"/>
              <a:t>Такой опыт уже применяется на объектах транспортной инфраструктуры Краснодарского края, Северо-Западного федерального округа.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4294" y="2886366"/>
            <a:ext cx="131782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Для решения проблемы по реализации мероприятий по прекращению функционирования и уничтожению беспилотников субъектам транспортной инфраструктуры необходимо: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831906" y="-4032309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5400000">
            <a:off x="8188603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472215" y="334406"/>
            <a:ext cx="6264636" cy="2641588"/>
          </a:xfrm>
          <a:custGeom>
            <a:avLst/>
            <a:gdLst/>
            <a:ahLst/>
            <a:cxnLst/>
            <a:rect l="l" t="t" r="r" b="b"/>
            <a:pathLst>
              <a:path w="6264636" h="2641588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5621000" y="553448"/>
            <a:ext cx="2050292" cy="2203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0774" y="3280751"/>
            <a:ext cx="13518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Вместе с тем затраты на приобретение специальных средств и обучение работников привлекаемых сил подразделений транспортной безопасности порядку применения этих специальных средств будут возложены на собственников охраняемых объектов.</a:t>
            </a:r>
          </a:p>
          <a:p>
            <a:pPr algn="just"/>
            <a:r>
              <a:rPr lang="ru-RU" sz="2800" dirty="0"/>
              <a:t>В настоящее время на территории Российской Федерации уже зарегистрированы учебные заведения, производящие обучение специалистов по защите объектов от БПА.</a:t>
            </a:r>
          </a:p>
          <a:p>
            <a:pPr algn="just"/>
            <a:r>
              <a:rPr lang="ru-RU" sz="2800" dirty="0"/>
              <a:t>После проведения всех вышеуказанных мероприятий возможно заключение договора на привлечение подразделения транспортной безопасности для защиты объектов от </a:t>
            </a:r>
            <a:r>
              <a:rPr lang="ru-RU" sz="2800" dirty="0" smtClean="0"/>
              <a:t>БПА.</a:t>
            </a:r>
            <a:endParaRPr lang="ru-RU" sz="2800" dirty="0"/>
          </a:p>
        </p:txBody>
      </p:sp>
      <p:pic>
        <p:nvPicPr>
          <p:cNvPr id="10" name="Рисунок 7"/>
          <p:cNvPicPr>
            <a:picLocks noChangeAspect="1"/>
          </p:cNvPicPr>
          <p:nvPr/>
        </p:nvPicPr>
        <p:blipFill>
          <a:blip r:embed="rId8"/>
          <a:srcRect/>
          <a:stretch/>
        </p:blipFill>
        <p:spPr bwMode="auto">
          <a:xfrm>
            <a:off x="11618294" y="7048498"/>
            <a:ext cx="3581400" cy="25617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rcRect/>
          <a:stretch/>
        </p:blipFill>
        <p:spPr bwMode="auto">
          <a:xfrm>
            <a:off x="7133390" y="7048498"/>
            <a:ext cx="4045520" cy="256179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" name="Рисунок 3"/>
          <p:cNvPicPr>
            <a:picLocks noChangeAspect="1"/>
          </p:cNvPicPr>
          <p:nvPr/>
        </p:nvPicPr>
        <p:blipFill>
          <a:blip r:embed="rId10"/>
          <a:srcRect/>
          <a:stretch/>
        </p:blipFill>
        <p:spPr bwMode="auto">
          <a:xfrm>
            <a:off x="3429771" y="7048498"/>
            <a:ext cx="3276600" cy="258513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831906" y="-4032309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5400000">
            <a:off x="8188603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472215" y="334406"/>
            <a:ext cx="6264636" cy="2641588"/>
          </a:xfrm>
          <a:custGeom>
            <a:avLst/>
            <a:gdLst/>
            <a:ahLst/>
            <a:cxnLst/>
            <a:rect l="l" t="t" r="r" b="b"/>
            <a:pathLst>
              <a:path w="6264636" h="2641588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5621000" y="553448"/>
            <a:ext cx="2050292" cy="2203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0774" y="2983614"/>
            <a:ext cx="1351892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 panose="05000000000000000000"/>
              <a:buChar char="ü"/>
            </a:pPr>
            <a:r>
              <a:rPr lang="ru-RU" sz="3000" b="1" dirty="0"/>
              <a:t>Мероприятия по усилению защиты от актов незаконного вмешательства на объектах транспортной инфраструктуры 1 и 2 категории с использованием огнестрельного оружия.</a:t>
            </a:r>
            <a:endParaRPr lang="ru-RU" sz="3000" dirty="0"/>
          </a:p>
          <a:p>
            <a:pPr algn="just"/>
            <a:r>
              <a:rPr lang="ru-RU" sz="3000" dirty="0"/>
              <a:t> </a:t>
            </a:r>
          </a:p>
          <a:p>
            <a:pPr algn="just"/>
            <a:r>
              <a:rPr lang="ru-RU" sz="3000" dirty="0"/>
              <a:t>В соответствии со ст. 16 Федерального закона от 14.04.99 №77-ФЗ «О ведомственной охране» работники ведомственной охраны в качестве крайней меры имеют право на применение огнестрельного оружия в случаях:</a:t>
            </a:r>
          </a:p>
          <a:p>
            <a:pPr algn="just"/>
            <a:r>
              <a:rPr lang="ru-RU" sz="3000" dirty="0"/>
              <a:t>1. Защиты лиц, находящихся на охраняемых объектах, от нападения, угрожающего их жизни или здоровью;</a:t>
            </a:r>
          </a:p>
          <a:p>
            <a:pPr algn="just"/>
            <a:r>
              <a:rPr lang="ru-RU" sz="3000" dirty="0"/>
              <a:t>2. Отражения нападения на работников ведомственной охраны, угрожающего их жизни или здоровью, а также попытки завладеть их огнестрельным оружием;</a:t>
            </a:r>
          </a:p>
          <a:p>
            <a:pPr algn="just"/>
            <a:r>
              <a:rPr lang="ru-RU" sz="3000" dirty="0"/>
              <a:t>3. Задержания лиц, застигнутых на охраняемых объектах при совершении тяжкого или особо тяжкого преступления против личности, охраняемых объектов и пытающихся скрыться, а также оказывающих вооруженное сопротивление работникам ведомственной охраны</a:t>
            </a:r>
            <a:r>
              <a:rPr lang="ru-RU" sz="3000" dirty="0" smtClean="0"/>
              <a:t>;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831906" y="-4032309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5400000">
            <a:off x="8188603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472215" y="334406"/>
            <a:ext cx="6264636" cy="2641588"/>
          </a:xfrm>
          <a:custGeom>
            <a:avLst/>
            <a:gdLst/>
            <a:ahLst/>
            <a:cxnLst/>
            <a:rect l="l" t="t" r="r" b="b"/>
            <a:pathLst>
              <a:path w="6264636" h="2641588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15621000" y="553448"/>
            <a:ext cx="2050292" cy="2203504"/>
          </a:xfrm>
          <a:prstGeom prst="rect">
            <a:avLst/>
          </a:prstGeom>
        </p:spPr>
      </p:pic>
      <p:pic>
        <p:nvPicPr>
          <p:cNvPr id="9" name="Picture 6" descr="http://uvomintrans.ru/upload/iblock/4be/obb0w03k9a8oq17hdtr0vqli582iwuwr.jpg"/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>
            <a:off x="10820400" y="5356415"/>
            <a:ext cx="6488516" cy="4220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80774" y="3086100"/>
            <a:ext cx="13518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/>
              <a:t>4. отражения вооруженного или группового нападения на охраняемые объекты, когда иными средствами отразить указанное нападение невозможно;</a:t>
            </a:r>
          </a:p>
          <a:p>
            <a:pPr algn="just"/>
            <a:r>
              <a:rPr lang="ru-RU" sz="3000" dirty="0"/>
              <a:t>5. предупреждения о намерении применить огнестрельное оружие, необходимости подачи сигнала тревоги или вызова помощи;</a:t>
            </a:r>
          </a:p>
          <a:p>
            <a:pPr algn="just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80774" y="4956011"/>
            <a:ext cx="868242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/>
              <a:t>6. остановки транспортного средства путем повреждения, если его водитель создает реальную опасность для жизни или здоровья работников охраняемых объектов либо лиц, находящихся на охраняемых объектах, а также при указанных условиях отказывается остановится либо пытается въехать на охраняемый объект или выехать с объекта.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Pages>0</Pages>
  <Words>631</Words>
  <Characters>0</Characters>
  <CharactersWithSpaces>0</CharactersWithSpaces>
  <Application>Р7-Офис/7.4.0.341</Application>
  <DocSecurity>0</DocSecurity>
  <PresentationFormat>Произвольный</PresentationFormat>
  <Lines>0</Lines>
  <Paragraphs>49</Paragraphs>
  <Slides>12</Slides>
  <Notes>0</Notes>
  <HiddenSlides>0</HiddenSlides>
  <MMClips>0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Презы СТФ</dc:title>
  <dc:subject/>
  <dc:creator>1</dc:creator>
  <cp:keywords/>
  <dc:description/>
  <dc:identifier>DAF8ii9hcFc</dc:identifier>
  <dc:language/>
  <cp:lastModifiedBy>Связь</cp:lastModifiedBy>
  <cp:revision>20</cp:revision>
  <dcterms:created xsi:type="dcterms:W3CDTF">2006-08-16T00:00:00Z</dcterms:created>
  <dcterms:modified xsi:type="dcterms:W3CDTF">2024-06-17T09:32:19Z</dcterms:modified>
  <cp:category/>
  <cp:contentStatus/>
  <cp:version/>
</cp:coreProperties>
</file>