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Raleway SemiBold"/>
      <p:regular r:id="rId24"/>
      <p:bold r:id="rId25"/>
      <p:italic r:id="rId26"/>
      <p:boldItalic r:id="rId27"/>
    </p:embeddedFont>
    <p:embeddedFont>
      <p:font typeface="Raleway ExtraBold"/>
      <p:bold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Raleway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RalewaySemiBold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SemiBold-italic.fntdata"/><Relationship Id="rId25" Type="http://schemas.openxmlformats.org/officeDocument/2006/relationships/font" Target="fonts/RalewaySemiBold-bold.fntdata"/><Relationship Id="rId28" Type="http://schemas.openxmlformats.org/officeDocument/2006/relationships/font" Target="fonts/RalewayExtraBold-bold.fntdata"/><Relationship Id="rId27" Type="http://schemas.openxmlformats.org/officeDocument/2006/relationships/font" Target="fonts/Raleway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Extra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35" Type="http://schemas.openxmlformats.org/officeDocument/2006/relationships/font" Target="fonts/RalewayBlack-boldItalic.fntdata"/><Relationship Id="rId12" Type="http://schemas.openxmlformats.org/officeDocument/2006/relationships/slide" Target="slides/slide7.xml"/><Relationship Id="rId34" Type="http://schemas.openxmlformats.org/officeDocument/2006/relationships/font" Target="fonts/RalewayBlack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88252d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88252d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5931731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55931731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88252dc4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88252dc4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55931731d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55931731d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88252dc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f88252dc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88252dc4_0_1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88252dc4_0_1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283539553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283539553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88252dc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88252dc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f88252dc4_0_1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f88252dc4_0_1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88252dc4_0_1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88252dc4_0_1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f88252dc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f88252dc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283539553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283539553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b="1"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0" name="Google Shape;90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4" name="Google Shape;94;p1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5" name="Google Shape;95;p1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1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1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99" name="Google Shape;99;p15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2" name="Google Shape;102;p15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3" name="Google Shape;103;p15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" name="Google Shape;104;p15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" name="Google Shape;105;p15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Google Shape;106;p15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_2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0" name="Google Shape;110;p16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1" name="Google Shape;111;p16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6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6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16" name="Google Shape;116;p17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" name="Google Shape;11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9" name="Google Shape;11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Google Shape;121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2" name="Google Shape;122;p17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4" name="Google Shape;124;p17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Google Shape;125;p17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7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7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2.png"/><Relationship Id="rId8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6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ctrTitle"/>
          </p:nvPr>
        </p:nvSpPr>
        <p:spPr>
          <a:xfrm>
            <a:off x="658550" y="1592875"/>
            <a:ext cx="71901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/>
              <a:t>Современные подходы к обучению специалистов дорожной отрасли на примере ГАПОУ НСО НКАиДХ: методы и практики </a:t>
            </a:r>
            <a:endParaRPr sz="3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727650" y="5889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Конкурс Профессионалы</a:t>
            </a:r>
            <a:endParaRPr/>
          </a:p>
        </p:txBody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1295325" y="1542325"/>
            <a:ext cx="7122900" cy="19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Наш колледж уже на протяжении 4 лет участвует в </a:t>
            </a:r>
            <a:r>
              <a:rPr b="1" lang="ru">
                <a:latin typeface="Raleway"/>
                <a:ea typeface="Raleway"/>
                <a:cs typeface="Raleway"/>
                <a:sym typeface="Raleway"/>
              </a:rPr>
              <a:t>Всероссийском</a:t>
            </a:r>
            <a:r>
              <a:rPr b="1" lang="ru">
                <a:latin typeface="Raleway"/>
                <a:ea typeface="Raleway"/>
                <a:cs typeface="Raleway"/>
                <a:sym typeface="Raleway"/>
              </a:rPr>
              <a:t> конкурсе профессионального мастерства и каждый год мы показываем высокие результаты. Наши успехи в конкурсе профессионалов подтверждают высокое качество обучения и эффективность нашей программы. Они свидетельствуют о том, что наши студенты обладают не только теоретическими знаниями, но и практическими навыками, необходимыми для успешной карьеры в дорожной отрасли.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075" y="3933288"/>
            <a:ext cx="3162300" cy="117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</a:t>
            </a:r>
            <a:r>
              <a:rPr lang="ru"/>
              <a:t>ближайшее</a:t>
            </a:r>
            <a:r>
              <a:rPr lang="ru"/>
              <a:t> время мы пополним свою материальную базу:</a:t>
            </a:r>
            <a:endParaRPr/>
          </a:p>
        </p:txBody>
      </p:sp>
      <p:sp>
        <p:nvSpPr>
          <p:cNvPr id="241" name="Google Shape;241;p28"/>
          <p:cNvSpPr txBox="1"/>
          <p:nvPr>
            <p:ph idx="1" type="body"/>
          </p:nvPr>
        </p:nvSpPr>
        <p:spPr>
          <a:xfrm>
            <a:off x="729450" y="24646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Комбинированная дорожная машина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Передвижная дорожная лаборатория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Асфальтоукладчик</a:t>
            </a:r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900" y="3214700"/>
            <a:ext cx="3202524" cy="180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650" y="3553213"/>
            <a:ext cx="4384925" cy="13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4100" y="3861450"/>
            <a:ext cx="2163606" cy="10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/>
        </p:nvSpPr>
        <p:spPr>
          <a:xfrm>
            <a:off x="729450" y="2055850"/>
            <a:ext cx="59268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Наше предложение</a:t>
            </a:r>
            <a:endParaRPr b="1" sz="4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предлагаем:</a:t>
            </a:r>
            <a:endParaRPr/>
          </a:p>
        </p:txBody>
      </p:sp>
      <p:sp>
        <p:nvSpPr>
          <p:cNvPr id="255" name="Google Shape;255;p30"/>
          <p:cNvSpPr txBox="1"/>
          <p:nvPr>
            <p:ph idx="1" type="body"/>
          </p:nvPr>
        </p:nvSpPr>
        <p:spPr>
          <a:xfrm>
            <a:off x="727650" y="20939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Программы стажировок и практик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Совместные исследовательские проекты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Упрощенные вступительные экзамены для наших студентов по </a:t>
            </a:r>
            <a:r>
              <a:rPr lang="ru"/>
              <a:t>программам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Разработка и проведение совместных проектов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Обмен опытом и профессиональное развитие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700"/>
            <a:ext cx="9144003" cy="46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000000"/>
                </a:solidFill>
              </a:rPr>
              <a:t>Спасибо!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 специальности и 1 профессия </a:t>
            </a: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729450" y="2679300"/>
            <a:ext cx="2304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Техническая эксплуатация подъемно-транспортных, строительных, дорожных машин и оборудования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5882100" y="26793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Строительство и эксплуатация автомобильных дорог и аэродромов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356750" y="26793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Машинист дорожных и строительных машин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730000" y="1318650"/>
            <a:ext cx="2799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Ключевые показатели</a:t>
            </a:r>
            <a:endParaRPr/>
          </a:p>
        </p:txBody>
      </p:sp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3605300" y="1068650"/>
            <a:ext cx="47982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100"/>
              <a:t>Представлены основные числовые данные, отражающие успехи нашего учебного заведения в подготовке и трудоустройстве специалистов дорожной отрасли.</a:t>
            </a:r>
            <a:endParaRPr sz="1100"/>
          </a:p>
        </p:txBody>
      </p:sp>
      <p:sp>
        <p:nvSpPr>
          <p:cNvPr id="147" name="Google Shape;147;p20"/>
          <p:cNvSpPr txBox="1"/>
          <p:nvPr/>
        </p:nvSpPr>
        <p:spPr>
          <a:xfrm>
            <a:off x="992300" y="2706495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Всего обучающихся</a:t>
            </a:r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722900" y="2931545"/>
            <a:ext cx="23076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1200</a:t>
            </a:r>
            <a:endParaRPr b="1" sz="4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8426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На начало 2022-2023 года в нашем колледже обучается </a:t>
            </a:r>
            <a:r>
              <a:rPr b="1" lang="ru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более</a:t>
            </a:r>
            <a:r>
              <a:rPr b="1" lang="ru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1200 студентов</a:t>
            </a:r>
            <a:endParaRPr b="1"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0" name="Google Shape;150;p20"/>
          <p:cNvCxnSpPr/>
          <p:nvPr/>
        </p:nvCxnSpPr>
        <p:spPr>
          <a:xfrm>
            <a:off x="3224350" y="2706500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51" name="Google Shape;151;p20"/>
          <p:cNvSpPr txBox="1"/>
          <p:nvPr/>
        </p:nvSpPr>
        <p:spPr>
          <a:xfrm>
            <a:off x="3687600" y="2706495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Трудоустроено</a:t>
            </a:r>
            <a:r>
              <a:rPr b="1" lang="ru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по специальности</a:t>
            </a:r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3321600" y="2931550"/>
            <a:ext cx="25008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85%</a:t>
            </a:r>
            <a:endParaRPr b="1" sz="4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35379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обучающихся работают в сфере связанной с дорожно-строительной отраслью</a:t>
            </a:r>
            <a:endParaRPr b="1"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4" name="Google Shape;154;p20"/>
          <p:cNvCxnSpPr/>
          <p:nvPr/>
        </p:nvCxnSpPr>
        <p:spPr>
          <a:xfrm>
            <a:off x="5919650" y="2706500"/>
            <a:ext cx="0" cy="1832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55" name="Google Shape;155;p20"/>
          <p:cNvSpPr txBox="1"/>
          <p:nvPr/>
        </p:nvSpPr>
        <p:spPr>
          <a:xfrm>
            <a:off x="6382900" y="2706495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Получают права ДСМ</a:t>
            </a:r>
            <a:endParaRPr b="1"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5989150" y="2931550"/>
            <a:ext cx="25563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99%</a:t>
            </a:r>
            <a:endParaRPr b="1" sz="4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6233200" y="3768550"/>
            <a:ext cx="2068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студентов дорожно-строительного направления имеют права и умеют управлять ДСМ </a:t>
            </a:r>
            <a:endParaRPr b="1"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721225" y="606750"/>
            <a:ext cx="54192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Наши студенты работают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25" y="1513200"/>
            <a:ext cx="1159176" cy="15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550" y="3388050"/>
            <a:ext cx="2080525" cy="97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2916000" y="1782000"/>
            <a:ext cx="141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1"/>
          <p:cNvSpPr txBox="1"/>
          <p:nvPr/>
        </p:nvSpPr>
        <p:spPr>
          <a:xfrm>
            <a:off x="2737800" y="1806300"/>
            <a:ext cx="11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700" y="1224000"/>
            <a:ext cx="1564799" cy="15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9599" y="3135050"/>
            <a:ext cx="2763000" cy="1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8587" y="3030113"/>
            <a:ext cx="1914525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9098" y="1720725"/>
            <a:ext cx="2963699" cy="7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727650" y="5653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Методы обучения </a:t>
            </a: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FFFFFF"/>
                </a:solidFill>
              </a:rPr>
              <a:t>1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77" name="Google Shape;177;p22"/>
          <p:cNvSpPr txBox="1"/>
          <p:nvPr>
            <p:ph idx="1" type="body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>
                <a:latin typeface="Raleway ExtraBold"/>
                <a:ea typeface="Raleway ExtraBold"/>
                <a:cs typeface="Raleway ExtraBold"/>
                <a:sym typeface="Raleway ExtraBold"/>
              </a:rPr>
              <a:t>Классическая теория</a:t>
            </a:r>
            <a:endParaRPr sz="15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FFFFFF"/>
                </a:solidFill>
              </a:rPr>
              <a:t>2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79" name="Google Shape;179;p22"/>
          <p:cNvSpPr txBox="1"/>
          <p:nvPr>
            <p:ph idx="1" type="body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Raleway ExtraBold"/>
                <a:ea typeface="Raleway ExtraBold"/>
                <a:cs typeface="Raleway ExtraBold"/>
                <a:sym typeface="Raleway ExtraBold"/>
              </a:rPr>
              <a:t>Регулярная практика</a:t>
            </a:r>
            <a:endParaRPr sz="14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FFFFFF"/>
                </a:solidFill>
              </a:rPr>
              <a:t>3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latin typeface="Raleway ExtraBold"/>
                <a:ea typeface="Raleway ExtraBold"/>
                <a:cs typeface="Raleway ExtraBold"/>
                <a:sym typeface="Raleway ExtraBold"/>
              </a:rPr>
              <a:t>Конкурс “Профессионалы”</a:t>
            </a:r>
            <a:endParaRPr sz="15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2" name="Google Shape;182;p22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00">
                <a:solidFill>
                  <a:srgbClr val="FFFFFF"/>
                </a:solidFill>
              </a:rPr>
              <a:t>4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Raleway ExtraBold"/>
                <a:ea typeface="Raleway ExtraBold"/>
                <a:cs typeface="Raleway ExtraBold"/>
                <a:sym typeface="Raleway ExtraBold"/>
              </a:rPr>
              <a:t>Демонстрационный экзамен</a:t>
            </a:r>
            <a:endParaRPr sz="14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type="title"/>
          </p:nvPr>
        </p:nvSpPr>
        <p:spPr>
          <a:xfrm>
            <a:off x="721225" y="1625100"/>
            <a:ext cx="3300900" cy="6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ru" sz="284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Практика</a:t>
            </a:r>
            <a:endParaRPr b="0" sz="284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189" name="Google Shape;189;p23"/>
          <p:cNvPicPr preferRelativeResize="0"/>
          <p:nvPr/>
        </p:nvPicPr>
        <p:blipFill rotWithShape="1">
          <a:blip r:embed="rId3">
            <a:alphaModFix/>
          </a:blip>
          <a:srcRect b="14802" l="38558" r="11578" t="12849"/>
          <a:stretch/>
        </p:blipFill>
        <p:spPr>
          <a:xfrm>
            <a:off x="5146750" y="1184598"/>
            <a:ext cx="3997251" cy="326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>
            <p:ph idx="1" type="body"/>
          </p:nvPr>
        </p:nvSpPr>
        <p:spPr>
          <a:xfrm>
            <a:off x="757200" y="2256000"/>
            <a:ext cx="3814800" cy="22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Font typeface="Raleway ExtraBold"/>
              <a:buChar char="●"/>
            </a:pPr>
            <a:r>
              <a:rPr lang="ru" sz="1700">
                <a:solidFill>
                  <a:schemeClr val="accent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Реальные условия</a:t>
            </a:r>
            <a:endParaRPr sz="1700">
              <a:solidFill>
                <a:schemeClr val="accent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Font typeface="Raleway ExtraBold"/>
              <a:buChar char="●"/>
            </a:pPr>
            <a:r>
              <a:rPr lang="ru" sz="1700">
                <a:solidFill>
                  <a:schemeClr val="accent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Передовое оборудование</a:t>
            </a:r>
            <a:endParaRPr sz="1700">
              <a:solidFill>
                <a:schemeClr val="accent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Font typeface="Raleway ExtraBold"/>
              <a:buChar char="●"/>
            </a:pPr>
            <a:r>
              <a:rPr lang="ru" sz="1700">
                <a:solidFill>
                  <a:schemeClr val="accent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Высококлассный преподавательский состав</a:t>
            </a:r>
            <a:endParaRPr sz="1700">
              <a:solidFill>
                <a:schemeClr val="accent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Font typeface="Raleway ExtraBold"/>
              <a:buChar char="●"/>
            </a:pPr>
            <a:r>
              <a:rPr lang="ru" sz="1700">
                <a:solidFill>
                  <a:schemeClr val="accent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“Сетевое” взаимодействие</a:t>
            </a:r>
            <a:endParaRPr sz="1700">
              <a:solidFill>
                <a:schemeClr val="accent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>
            <p:ph type="title"/>
          </p:nvPr>
        </p:nvSpPr>
        <p:spPr>
          <a:xfrm>
            <a:off x="729450" y="1367864"/>
            <a:ext cx="7688400" cy="5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40"/>
              <a:t>Исключительно передовое оборудование и машины</a:t>
            </a:r>
            <a:endParaRPr sz="800"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3275"/>
            <a:ext cx="2335904" cy="169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6975" y="2055475"/>
            <a:ext cx="1743015" cy="112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150" y="3967700"/>
            <a:ext cx="3565050" cy="8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3851488"/>
            <a:ext cx="4330042" cy="106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8700" y="3270125"/>
            <a:ext cx="45339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1950" y="2377100"/>
            <a:ext cx="24765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/>
          <p:nvPr/>
        </p:nvSpPr>
        <p:spPr>
          <a:xfrm>
            <a:off x="0" y="0"/>
            <a:ext cx="9144000" cy="309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"/>
          <p:cNvSpPr txBox="1"/>
          <p:nvPr>
            <p:ph type="title"/>
          </p:nvPr>
        </p:nvSpPr>
        <p:spPr>
          <a:xfrm>
            <a:off x="346800" y="236800"/>
            <a:ext cx="7010100" cy="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00">
                <a:solidFill>
                  <a:schemeClr val="accent1"/>
                </a:solidFill>
              </a:rPr>
              <a:t>Материальная база</a:t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694100" y="2180200"/>
            <a:ext cx="1333500" cy="1333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993387" y="2180200"/>
            <a:ext cx="1333500" cy="1333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5292673" y="2180200"/>
            <a:ext cx="1333500" cy="1333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7431705" y="2180200"/>
            <a:ext cx="1333500" cy="1333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1098350" y="2292850"/>
            <a:ext cx="525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00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endParaRPr b="1" sz="6000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657800" y="3755275"/>
            <a:ext cx="140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Лаборатории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ДСН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3358413" y="2239450"/>
            <a:ext cx="461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9</a:t>
            </a:r>
            <a:endParaRPr sz="600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2432075" y="3755275"/>
            <a:ext cx="245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Дорожно-строительных 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машин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4277475" y="2416000"/>
            <a:ext cx="3363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4000</a:t>
            </a:r>
            <a:endParaRPr sz="220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м2</a:t>
            </a:r>
            <a:endParaRPr sz="220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5256350" y="3755275"/>
            <a:ext cx="156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Площадь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трактородрома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7830900" y="2239450"/>
            <a:ext cx="1156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7</a:t>
            </a:r>
            <a:endParaRPr sz="6000"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7306450" y="3755275"/>
            <a:ext cx="158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Месяцев практики</a:t>
            </a:r>
            <a:endParaRPr>
              <a:solidFill>
                <a:schemeClr val="lt2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000" y="3123475"/>
            <a:ext cx="3869002" cy="202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23475"/>
            <a:ext cx="3869000" cy="202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0850" y="-12"/>
            <a:ext cx="316230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25" y="1323975"/>
            <a:ext cx="3832276" cy="176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5000" y="1258138"/>
            <a:ext cx="3765802" cy="177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