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0" r:id="rId8"/>
    <p:sldId id="262" r:id="rId9"/>
    <p:sldId id="263" r:id="rId10"/>
    <p:sldId id="264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868" y="0"/>
            <a:ext cx="5237717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7227" y="1491630"/>
            <a:ext cx="739928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АКСЕЛЕРАЦИОННЫЕ ПРОГРАММЫ КАК СРЕДСТВО ФОРМИРОВАНИЯ ГОТОВНОСТИ СТУДЕНТОВ К ПРЕДПРИНИМАТЕЛЬСКОЙ ДЕЯТЕЛЬНОСТИ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340506"/>
            <a:ext cx="60486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0268B4"/>
                </a:solidFill>
              </a:rPr>
              <a:t>Грохотова</a:t>
            </a:r>
            <a:r>
              <a:rPr lang="ru-RU" sz="2000" dirty="0">
                <a:solidFill>
                  <a:srgbClr val="0268B4"/>
                </a:solidFill>
              </a:rPr>
              <a:t> Екатерина Вячеславовна, </a:t>
            </a:r>
            <a:endParaRPr lang="ru-RU" sz="2000" dirty="0" smtClean="0">
              <a:solidFill>
                <a:srgbClr val="0268B4"/>
              </a:solidFill>
            </a:endParaRPr>
          </a:p>
          <a:p>
            <a:r>
              <a:rPr lang="ru-RU" sz="2000" dirty="0" smtClean="0">
                <a:solidFill>
                  <a:srgbClr val="0268B4"/>
                </a:solidFill>
              </a:rPr>
              <a:t>канд. </a:t>
            </a:r>
            <a:r>
              <a:rPr lang="ru-RU" sz="2000" dirty="0" err="1" smtClean="0">
                <a:solidFill>
                  <a:srgbClr val="0268B4"/>
                </a:solidFill>
              </a:rPr>
              <a:t>пед</a:t>
            </a:r>
            <a:r>
              <a:rPr lang="ru-RU" sz="2000" dirty="0">
                <a:solidFill>
                  <a:srgbClr val="0268B4"/>
                </a:solidFill>
              </a:rPr>
              <a:t>. наук, руководитель сектора научно-исследовательской работы студентов, руководитель акселерационной программы СГУПС "</a:t>
            </a:r>
            <a:r>
              <a:rPr lang="ru-RU" sz="2000" dirty="0" err="1">
                <a:solidFill>
                  <a:srgbClr val="0268B4"/>
                </a:solidFill>
              </a:rPr>
              <a:t>Движ</a:t>
            </a:r>
            <a:r>
              <a:rPr lang="ru-RU" sz="2000" dirty="0">
                <a:solidFill>
                  <a:srgbClr val="0268B4"/>
                </a:solidFill>
              </a:rPr>
              <a:t> 2023"</a:t>
            </a:r>
          </a:p>
        </p:txBody>
      </p:sp>
    </p:spTree>
    <p:extLst>
      <p:ext uri="{BB962C8B-B14F-4D97-AF65-F5344CB8AC3E}">
        <p14:creationId xmlns:p14="http://schemas.microsoft.com/office/powerpoint/2010/main" val="382775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qrcoder.ru/code/?http%3A%2F%2Fwww.stu.ru%2Fscience%2Findex.php%3Fpage%3D3114&amp;10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9542"/>
            <a:ext cx="3503613" cy="350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621135" y="1123303"/>
            <a:ext cx="455126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ГРОХОТОВА </a:t>
            </a:r>
            <a:endParaRPr lang="ru-RU" sz="2800" b="1" dirty="0" smtClean="0">
              <a:solidFill>
                <a:srgbClr val="0068B4"/>
              </a:solidFill>
              <a:latin typeface="Calibri"/>
              <a:ea typeface="Calibri"/>
              <a:cs typeface="Calibri"/>
            </a:endParaRPr>
          </a:p>
          <a:p>
            <a:r>
              <a:rPr lang="ru-RU" sz="2800" b="1" dirty="0" smtClean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ЕКАТЕРИНА ВЯЧЕСЛАВОВНА </a:t>
            </a:r>
            <a:endParaRPr lang="ru-RU" sz="2800" b="1" dirty="0">
              <a:solidFill>
                <a:srgbClr val="0068B4"/>
              </a:solidFill>
              <a:latin typeface="Calibri"/>
              <a:ea typeface="Calibri"/>
              <a:cs typeface="Calibri"/>
            </a:endParaRPr>
          </a:p>
          <a:p>
            <a:r>
              <a:rPr lang="ru-RU" sz="2000" b="1" dirty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канд</a:t>
            </a:r>
            <a:r>
              <a:rPr lang="ru-RU" sz="2000" b="1" dirty="0" smtClean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. </a:t>
            </a:r>
            <a:r>
              <a:rPr lang="ru-RU" sz="2000" b="1" dirty="0" err="1" smtClean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пед</a:t>
            </a:r>
            <a:r>
              <a:rPr lang="ru-RU" sz="2000" b="1" dirty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. </a:t>
            </a:r>
            <a:r>
              <a:rPr lang="ru-RU" sz="2000" b="1" dirty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наук, руководитель сектора научно-исследовательской работы студентов, руководитель акселерационной программы СГУПС </a:t>
            </a:r>
            <a:r>
              <a:rPr lang="ru-RU" sz="2000" b="1" dirty="0" smtClean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"ДВИЖ 2023</a:t>
            </a:r>
            <a:r>
              <a:rPr lang="ru-RU" sz="2000" b="1" dirty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"</a:t>
            </a:r>
            <a:endParaRPr lang="ru-RU" sz="3600" b="1" dirty="0">
              <a:solidFill>
                <a:srgbClr val="0068B4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591" y="-1166"/>
            <a:ext cx="1438275" cy="10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413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5625" l="9873" r="89968">
                        <a14:foregroundMark x1="26115" y1="30417" x2="26115" y2="30417"/>
                        <a14:foregroundMark x1="26911" y1="29167" x2="26911" y2="29167"/>
                        <a14:foregroundMark x1="65446" y1="55000" x2="65446" y2="55000"/>
                        <a14:foregroundMark x1="58121" y1="57500" x2="58121" y2="57500"/>
                        <a14:foregroundMark x1="70860" y1="49583" x2="70860" y2="49583"/>
                        <a14:foregroundMark x1="74522" y1="46250" x2="74522" y2="46250"/>
                        <a14:foregroundMark x1="72771" y1="65833" x2="72771" y2="65833"/>
                        <a14:foregroundMark x1="66720" y1="68125" x2="66720" y2="68125"/>
                        <a14:foregroundMark x1="57643" y1="65625" x2="57643" y2="65625"/>
                        <a14:foregroundMark x1="28503" y1="74792" x2="28503" y2="74792"/>
                        <a14:foregroundMark x1="31529" y1="72500" x2="31529" y2="72500"/>
                        <a14:foregroundMark x1="23567" y1="76875" x2="23567" y2="76875"/>
                        <a14:foregroundMark x1="20860" y1="78333" x2="20860" y2="78333"/>
                        <a14:foregroundMark x1="23408" y1="73542" x2="23408" y2="73542"/>
                        <a14:foregroundMark x1="25637" y1="70417" x2="25637" y2="70417"/>
                        <a14:foregroundMark x1="18790" y1="49583" x2="18790" y2="49583"/>
                        <a14:foregroundMark x1="18312" y1="47500" x2="18312" y2="47500"/>
                        <a14:foregroundMark x1="63854" y1="28125" x2="63854" y2="28125"/>
                        <a14:foregroundMark x1="19904" y1="51042" x2="19904" y2="51042"/>
                        <a14:foregroundMark x1="18790" y1="46875" x2="18790" y2="46875"/>
                        <a14:foregroundMark x1="71497" y1="48125" x2="71497" y2="48125"/>
                        <a14:foregroundMark x1="71497" y1="44792" x2="71497" y2="44792"/>
                        <a14:foregroundMark x1="68471" y1="51875" x2="68471" y2="51875"/>
                        <a14:backgroundMark x1="29777" y1="16875" x2="29777" y2="16875"/>
                        <a14:backgroundMark x1="24682" y1="17500" x2="24682" y2="17500"/>
                        <a14:backgroundMark x1="22134" y1="20208" x2="22134" y2="20208"/>
                        <a14:backgroundMark x1="29459" y1="23542" x2="29459" y2="23542"/>
                        <a14:backgroundMark x1="13694" y1="47083" x2="13694" y2="47083"/>
                        <a14:backgroundMark x1="15924" y1="46250" x2="15924" y2="46250"/>
                        <a14:backgroundMark x1="79618" y1="63750" x2="79618" y2="63750"/>
                        <a14:backgroundMark x1="75955" y1="41667" x2="75955" y2="41667"/>
                        <a14:backgroundMark x1="74363" y1="37708" x2="74363" y2="37708"/>
                        <a14:backgroundMark x1="76911" y1="45208" x2="76911" y2="45208"/>
                        <a14:backgroundMark x1="72930" y1="46458" x2="72930" y2="46458"/>
                        <a14:backgroundMark x1="76911" y1="48125" x2="76911" y2="48125"/>
                        <a14:backgroundMark x1="74045" y1="48542" x2="74045" y2="48542"/>
                        <a14:backgroundMark x1="60350" y1="25833" x2="60350" y2="25833"/>
                        <a14:backgroundMark x1="62739" y1="20833" x2="62739" y2="20833"/>
                        <a14:backgroundMark x1="67675" y1="32292" x2="67675" y2="32292"/>
                        <a14:backgroundMark x1="60191" y1="37708" x2="60191" y2="37708"/>
                        <a14:backgroundMark x1="67834" y1="38958" x2="67834" y2="38958"/>
                        <a14:backgroundMark x1="60032" y1="34792" x2="60032" y2="34792"/>
                        <a14:backgroundMark x1="59554" y1="31458" x2="59554" y2="31458"/>
                        <a14:backgroundMark x1="62261" y1="18125" x2="62261" y2="18125"/>
                        <a14:backgroundMark x1="68471" y1="21667" x2="68471" y2="21667"/>
                        <a14:backgroundMark x1="68949" y1="26458" x2="68949" y2="26458"/>
                        <a14:backgroundMark x1="68949" y1="33750" x2="68949" y2="33750"/>
                        <a14:backgroundMark x1="68790" y1="38125" x2="68790" y2="38125"/>
                        <a14:backgroundMark x1="65287" y1="40833" x2="65287" y2="40833"/>
                        <a14:backgroundMark x1="58121" y1="40417" x2="58121" y2="40417"/>
                        <a14:backgroundMark x1="19427" y1="76875" x2="19427" y2="76875"/>
                        <a14:backgroundMark x1="21975" y1="76250" x2="21975" y2="76250"/>
                        <a14:backgroundMark x1="71815" y1="39583" x2="71815" y2="39583"/>
                        <a14:backgroundMark x1="75318" y1="45208" x2="75318" y2="452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375" y="947161"/>
            <a:ext cx="59817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668080" y="1654067"/>
            <a:ext cx="34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  <a:sym typeface="Calibri"/>
              </a:rPr>
              <a:t>умение работать в команде</a:t>
            </a:r>
            <a:endParaRPr lang="ru-RU" dirty="0">
              <a:solidFill>
                <a:srgbClr val="0268B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0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68B4"/>
                </a:solidFill>
                <a:latin typeface="Calibri"/>
                <a:ea typeface="Calibri"/>
                <a:cs typeface="Calibri"/>
                <a:sym typeface="Calibri"/>
              </a:rPr>
              <a:t>НЕОБХОДИМЫЕ СОВРЕМЕННОМУ СПЕЦИАЛИСТУ НАВЫКИ</a:t>
            </a:r>
            <a:endParaRPr lang="ru-RU" sz="3600" b="1" dirty="0">
              <a:solidFill>
                <a:srgbClr val="0068B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9068" y="1144657"/>
            <a:ext cx="37145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системное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и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критическое мышления</a:t>
            </a:r>
            <a:endParaRPr lang="ru-RU" dirty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46903" y="2726711"/>
            <a:ext cx="31395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готовность работать в ситуации неопределенности с большими потоками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информации</a:t>
            </a:r>
            <a:endParaRPr lang="ru-RU" dirty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53" y="1732726"/>
            <a:ext cx="27822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способность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генерировать и отбирать новые жизнеспособные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идеи </a:t>
            </a:r>
            <a:endParaRPr lang="ru-RU" dirty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21246" y="2218638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реализовывать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проекты</a:t>
            </a:r>
            <a:endParaRPr lang="ru-RU" dirty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50537" y="3435847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мыслить, как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предприниматель </a:t>
            </a:r>
            <a:endParaRPr lang="ru-RU" dirty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90229" y="2858237"/>
            <a:ext cx="29696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у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мение сокращать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неоправданные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расходы </a:t>
            </a:r>
            <a:endParaRPr lang="ru-RU" dirty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43893" y="4245936"/>
            <a:ext cx="35544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оздавать и выводить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на рынок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новые продукты, услуги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и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разработки</a:t>
            </a:r>
            <a:endParaRPr lang="ru-RU" dirty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2906" y="4029912"/>
            <a:ext cx="37807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осуществлять управленческие функции на всех уровнях организационной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деятельности </a:t>
            </a:r>
            <a:endParaRPr lang="ru-RU" dirty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591" y="-1166"/>
            <a:ext cx="1438275" cy="10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532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7311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По данным </a:t>
            </a:r>
            <a:r>
              <a:rPr lang="ru-RU" sz="3600" b="1" dirty="0" smtClean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ВЦИОМ</a:t>
            </a:r>
            <a:endParaRPr lang="ru-RU" sz="3600" b="1" dirty="0">
              <a:solidFill>
                <a:srgbClr val="00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941673"/>
            <a:ext cx="12955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22%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72718" y="1653648"/>
            <a:ext cx="228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жителей крупных городов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РФ планируют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открыть собственное дело в ближайшие пару лет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65912" y="1275606"/>
            <a:ext cx="9012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42%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32888" y="1398716"/>
            <a:ext cx="1925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молодые люди до 25 лет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65912" y="2099924"/>
            <a:ext cx="9012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38%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81656" y="2226056"/>
            <a:ext cx="19657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в возрасте </a:t>
            </a:r>
            <a:endParaRPr lang="ru-RU" dirty="0" smtClean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  <a:p>
            <a:r>
              <a:rPr lang="ru-RU" dirty="0" smtClean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от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25 до 34 лет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42498" y="4119483"/>
            <a:ext cx="53220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выделили отсутствие необходимых знаний и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опыта, как преграду для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открытия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бизнеса</a:t>
            </a:r>
            <a:endParaRPr lang="ru-RU" dirty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79912" y="1398716"/>
            <a:ext cx="228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востребованным в среде студенческой молодёжи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591" y="-1166"/>
            <a:ext cx="1438275" cy="10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49357" y="4063865"/>
            <a:ext cx="11673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59%</a:t>
            </a:r>
          </a:p>
        </p:txBody>
      </p:sp>
    </p:spTree>
    <p:extLst>
      <p:ext uri="{BB962C8B-B14F-4D97-AF65-F5344CB8AC3E}">
        <p14:creationId xmlns:p14="http://schemas.microsoft.com/office/powerpoint/2010/main" val="49679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4470"/>
            <a:ext cx="63095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ПОПУЛЯРНЫЕ АКСЕЛЕРАТОРЫ В РОССИИ</a:t>
            </a:r>
            <a:endParaRPr lang="ru-RU" sz="3600" b="1" dirty="0">
              <a:solidFill>
                <a:srgbClr val="00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134897"/>
            <a:ext cx="4355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КРУПНЕЙШИЕ УНИВЕРСИТЕТСКИЕ АКСЕЛЕРАТОРЫ В РОССИИ</a:t>
            </a:r>
            <a:endParaRPr lang="ru-RU" sz="2800" b="1" dirty="0">
              <a:solidFill>
                <a:srgbClr val="00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5976" y="3147814"/>
            <a:ext cx="44644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бизнес-инкубатор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ВШЭ</a:t>
            </a:r>
          </a:p>
          <a:p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бизнес-акселератор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МГУ</a:t>
            </a:r>
          </a:p>
          <a:p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акселератор РЭУ им. Плеханова</a:t>
            </a:r>
          </a:p>
          <a:p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акселератор социальных инициатив RAISE (</a:t>
            </a:r>
            <a:r>
              <a:rPr lang="ru-RU" dirty="0" err="1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РАНХиГС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)</a:t>
            </a:r>
            <a:endParaRPr lang="ru-RU" dirty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35586" y="1303117"/>
            <a:ext cx="16101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первый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акселератор</a:t>
            </a:r>
          </a:p>
          <a:p>
            <a:r>
              <a:rPr lang="ru-RU" dirty="0" err="1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AddVenture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 </a:t>
            </a:r>
            <a:endParaRPr lang="ru-RU" dirty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9973" y="1409403"/>
            <a:ext cx="13260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2008</a:t>
            </a:r>
            <a:endParaRPr lang="ru-RU" sz="4400" b="1" dirty="0">
              <a:solidFill>
                <a:srgbClr val="0068B4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591" y="-1166"/>
            <a:ext cx="1438275" cy="10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745977" y="1396636"/>
            <a:ext cx="0" cy="7949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5715152" y="1204328"/>
            <a:ext cx="21514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GenerationS</a:t>
            </a:r>
            <a:endParaRPr lang="ru-RU" dirty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  <a:p>
            <a:r>
              <a:rPr lang="ru-RU" dirty="0" err="1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Pulsar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ru-RU" dirty="0" err="1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Ventures</a:t>
            </a:r>
            <a:endParaRPr lang="ru-RU" dirty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  <a:p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API </a:t>
            </a:r>
            <a:r>
              <a:rPr lang="ru-RU" dirty="0" err="1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Moscow</a:t>
            </a:r>
            <a:endParaRPr lang="ru-RU" dirty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399539" y="1310614"/>
            <a:ext cx="13260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2013</a:t>
            </a:r>
            <a:endParaRPr lang="ru-RU" sz="4400" b="1" dirty="0">
              <a:solidFill>
                <a:srgbClr val="0068B4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725543" y="1297847"/>
            <a:ext cx="0" cy="7949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355976" y="3183958"/>
            <a:ext cx="0" cy="136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62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212594"/>
            <a:ext cx="71093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ФЕДЕРАЛЬНЫЙ ЗАКОН </a:t>
            </a:r>
          </a:p>
          <a:p>
            <a:r>
              <a:rPr lang="ru-RU" sz="2400" b="1" dirty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«ОБ ОБРАЗОВАНИИ В РОССИЙСКОЙ ФЕДЕРАЦИИ» </a:t>
            </a:r>
            <a:endParaRPr lang="ru-RU" sz="2400" b="1" dirty="0">
              <a:solidFill>
                <a:srgbClr val="00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10361" y="1032958"/>
            <a:ext cx="72069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«…экспериментальная и инновационная деятельность в сфере образования осуществляется ˂...˃ с учетом основных направлений </a:t>
            </a:r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социально-экономического </a:t>
            </a:r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развития Российской Федерации...»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7597" y="2057979"/>
            <a:ext cx="66905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СТРАТЕГИИ РАЗВИТИЯ МАЛОГО И СРЕДНЕГО ПРЕДПРИНИМАТЕЛЬСТВА В РОССИЙСКОЙ ФЕДЕРАЦИИ НА ПЕРИОД ДО 2030 ГОД</a:t>
            </a:r>
            <a:endParaRPr lang="ru-RU" sz="2400" b="1" dirty="0">
              <a:solidFill>
                <a:srgbClr val="00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3245829"/>
            <a:ext cx="72008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«…создание и реализация образовательных программ по основам предпринимательства, проектной деятельности &lt;…&gt;;</a:t>
            </a:r>
          </a:p>
          <a:p>
            <a:pPr lvl="0"/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развитие инструментов наставничества в сфере ведения бизнеса при участии предпринимательского сообщества, вузов, &lt;…&gt;; поддержка молодежного предпринимательства…» и прочие </a:t>
            </a:r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меры</a:t>
            </a:r>
            <a:endParaRPr lang="ru-RU" i="1" dirty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591" y="-1166"/>
            <a:ext cx="1438275" cy="10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607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0557" y="951571"/>
            <a:ext cx="64562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«…</a:t>
            </a:r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формировании нового поколения предпринимателей, предпринимательских компетенций и активного вовлечение в предпринимательскую деятельность граждан…»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92141" y="2511173"/>
            <a:ext cx="69675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перед </a:t>
            </a:r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современной системой высшего образования стоит задача подготовить специалистов, имеющих набор определённых личностных качеств, знаний, умений и навыков для реализации бизнес-проектов, а также готовых к ведению такого типа деятельности, как предпринимательская.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3925" y="2049508"/>
            <a:ext cx="1268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ВЫВОД:</a:t>
            </a:r>
            <a:endParaRPr lang="ru-RU" sz="2400" b="1" dirty="0">
              <a:solidFill>
                <a:srgbClr val="00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89906"/>
            <a:ext cx="5000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ПОТРЕБНОСТЬ ГОСУДАРСТВА </a:t>
            </a:r>
            <a:endParaRPr lang="ru-RU" sz="2400" b="1" dirty="0">
              <a:solidFill>
                <a:srgbClr val="0068B4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591" y="-1166"/>
            <a:ext cx="1438275" cy="10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774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45660" y="109068"/>
            <a:ext cx="2736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отбор перспективных проектов и талантливых предпринимателей в акселератор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37735" y="1418836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Оценка проектов экспертным жюри</a:t>
            </a:r>
            <a:endParaRPr lang="ru-RU" dirty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57502" y="1278246"/>
            <a:ext cx="23253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закрепление </a:t>
            </a:r>
            <a:r>
              <a:rPr lang="ru-RU" dirty="0" err="1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трекеров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, наставников за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участниками</a:t>
            </a:r>
            <a:endParaRPr lang="ru-RU" dirty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57503" y="2614913"/>
            <a:ext cx="23253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ОБРАЗОВАТЕЛЬНЫЙ ПРОЦЕСС </a:t>
            </a:r>
          </a:p>
          <a:p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(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тренинги, семинары, </a:t>
            </a:r>
          </a:p>
          <a:p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мастер-классы, деловые игры и др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.)</a:t>
            </a:r>
            <a:endParaRPr lang="ru-RU" dirty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25210" y="2499742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ДЕМО-ДЕНЬ</a:t>
            </a:r>
            <a:endParaRPr lang="ru-RU" b="1" dirty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17911" y="2787774"/>
            <a:ext cx="295333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рекомендации от экспертов; 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ценные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контакты представителей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бизнес-среды;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привлечение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дополнительного финансирования</a:t>
            </a:r>
            <a:endParaRPr lang="ru-RU" dirty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1730" y="23057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1</a:t>
            </a:r>
            <a:endParaRPr lang="ru-RU" sz="3200" b="1" dirty="0">
              <a:solidFill>
                <a:srgbClr val="00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0327" y="146500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2</a:t>
            </a:r>
            <a:endParaRPr lang="ru-RU" sz="3200" b="1" dirty="0">
              <a:solidFill>
                <a:srgbClr val="00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90094" y="133800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3200" b="1">
                <a:solidFill>
                  <a:srgbClr val="0068B4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ru-RU" dirty="0"/>
              <a:t>3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404060" y="262575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4</a:t>
            </a:r>
            <a:endParaRPr lang="ru-RU" sz="3200" b="1" dirty="0">
              <a:solidFill>
                <a:srgbClr val="00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0327" y="257175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1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5</a:t>
            </a:r>
            <a:endParaRPr lang="ru-RU" sz="8000" b="1" dirty="0">
              <a:solidFill>
                <a:srgbClr val="0068B4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22986" y="171184"/>
            <a:ext cx="21237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ключевых шагов </a:t>
            </a:r>
            <a:endParaRPr lang="ru-RU" dirty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  <a:p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при </a:t>
            </a:r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реализации </a:t>
            </a:r>
            <a:endParaRPr lang="ru-RU" dirty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  <a:p>
            <a:r>
              <a:rPr lang="ru-RU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акселератора</a:t>
            </a:r>
            <a:endParaRPr lang="ru-RU" dirty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4010811" y="1661210"/>
            <a:ext cx="552751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095528" y="2802147"/>
            <a:ext cx="552751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380483" y="2300450"/>
            <a:ext cx="414563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5379438" y="1284348"/>
            <a:ext cx="414563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авая фигурная скобка 21"/>
          <p:cNvSpPr/>
          <p:nvPr/>
        </p:nvSpPr>
        <p:spPr>
          <a:xfrm>
            <a:off x="2723388" y="171184"/>
            <a:ext cx="423326" cy="692498"/>
          </a:xfrm>
          <a:prstGeom prst="righ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591" y="-1166"/>
            <a:ext cx="1438275" cy="10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13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3377" y="1419622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• </a:t>
            </a:r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получить знания основ предпринимательской деятельности, </a:t>
            </a:r>
            <a:endParaRPr lang="ru-RU" i="1" dirty="0" smtClean="0">
              <a:solidFill>
                <a:srgbClr val="0268B4"/>
              </a:solidFill>
              <a:latin typeface="Calibri"/>
              <a:ea typeface="Calibri"/>
              <a:cs typeface="Calibri"/>
            </a:endParaRPr>
          </a:p>
          <a:p>
            <a:r>
              <a:rPr lang="ru-RU" i="1" dirty="0" smtClean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а </a:t>
            </a:r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также знания в </a:t>
            </a:r>
            <a:r>
              <a:rPr lang="ru-RU" i="1" dirty="0" smtClean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области проектирования </a:t>
            </a:r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и управления бизнес-проектами;</a:t>
            </a:r>
          </a:p>
          <a:p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• научиться применять в своей деятельности основные инструменты предпринимателя;</a:t>
            </a:r>
          </a:p>
          <a:p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• развить личностную эффективность;</a:t>
            </a:r>
          </a:p>
          <a:p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• проработать проект с лидерами бизнеса;</a:t>
            </a:r>
          </a:p>
          <a:p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• существенно нарастить сеть полезных контактов;</a:t>
            </a:r>
          </a:p>
          <a:p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• подготовить проект к привлечению инвестиций за короткие сроки.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55066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РЕЗУЛЬТАТ АКСЕЛЕРАЦИОННОЙ ПРОГРАММЫ </a:t>
            </a:r>
            <a:endParaRPr lang="ru-RU" sz="3600" b="1" dirty="0">
              <a:solidFill>
                <a:srgbClr val="0068B4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591" y="-1166"/>
            <a:ext cx="1438275" cy="10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61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173398"/>
            <a:ext cx="623341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i="1" dirty="0" smtClean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Образовательные модули акселерационной программы:</a:t>
            </a:r>
          </a:p>
          <a:p>
            <a:r>
              <a:rPr lang="ru-RU" i="1" dirty="0" smtClean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• </a:t>
            </a:r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проверка идей, целеполагание;</a:t>
            </a:r>
          </a:p>
          <a:p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• основы работы с целевой аудиторией;</a:t>
            </a:r>
          </a:p>
          <a:p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• построение бизнес-модели;</a:t>
            </a:r>
          </a:p>
          <a:p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• ресурсы и инструменты предпринимателя;</a:t>
            </a:r>
          </a:p>
          <a:p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• привлечение клиентов и организация предпринимательской деятельности;</a:t>
            </a:r>
          </a:p>
          <a:p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• ценность и юридические аспекты;</a:t>
            </a:r>
          </a:p>
          <a:p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• создание MVP;</a:t>
            </a:r>
          </a:p>
          <a:p>
            <a:r>
              <a:rPr lang="ru-RU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• личная эффективность.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51620" y="4053643"/>
            <a:ext cx="6336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268B4"/>
                </a:solidFill>
                <a:latin typeface="Calibri"/>
                <a:ea typeface="Calibri"/>
                <a:cs typeface="Calibri"/>
              </a:rPr>
              <a:t>Длительность каждой из программ составляет семь недель.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147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>
                <a:solidFill>
                  <a:srgbClr val="0068B4"/>
                </a:solidFill>
                <a:latin typeface="Calibri"/>
                <a:ea typeface="Calibri"/>
                <a:cs typeface="Calibri"/>
              </a:rPr>
              <a:t>СТРУКТУРА АКСЕЛЕРАЦИОННОЙ ПРОГРАММЫ</a:t>
            </a:r>
            <a:endParaRPr lang="ru-RU" sz="3600" b="1" dirty="0">
              <a:solidFill>
                <a:srgbClr val="0068B4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591" y="-1166"/>
            <a:ext cx="1438275" cy="10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409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514</Words>
  <Application>Microsoft Office PowerPoint</Application>
  <PresentationFormat>Экран (16:9)</PresentationFormat>
  <Paragraphs>88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2023-06-23T02:24:28Z</dcterms:created>
  <dcterms:modified xsi:type="dcterms:W3CDTF">2023-06-26T01:21:21Z</dcterms:modified>
</cp:coreProperties>
</file>