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eliosC" panose="020B0604020202020204" charset="0"/>
      <p:regular r:id="rId17"/>
      <p:bold r:id="rId18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CF0BB-EFEA-48BC-AF58-BB0CE888B705}" type="datetimeFigureOut">
              <a:rPr lang="ru-RU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3E435-FFA6-439A-BA2C-596285A0205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43096" y="5480017"/>
            <a:ext cx="3013288" cy="754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48474" y="4968815"/>
            <a:ext cx="4130296" cy="888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77375" y="3821733"/>
            <a:ext cx="9706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HeliosC"/>
              </a:rPr>
              <a:t>Вопросы регулирования транспортной и авиационной безопасности на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HeliosC"/>
              </a:rPr>
              <a:t>воздушном транспорте в условиях отмены главы </a:t>
            </a:r>
            <a:r>
              <a:rPr lang="en-US" sz="2000" b="1" dirty="0">
                <a:solidFill>
                  <a:schemeClr val="bg1"/>
                </a:solidFill>
                <a:latin typeface="HeliosC"/>
              </a:rPr>
              <a:t>XII </a:t>
            </a:r>
            <a:r>
              <a:rPr lang="ru-RU" sz="2000" b="1" dirty="0">
                <a:solidFill>
                  <a:schemeClr val="bg1"/>
                </a:solidFill>
                <a:latin typeface="HeliosC"/>
              </a:rPr>
              <a:t>Воздушного кодекса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HeliosC"/>
              </a:rPr>
              <a:t>Российской Федерации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408577" y="518544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HeliosC"/>
              </a:rPr>
              <a:t>29 июня </a:t>
            </a:r>
            <a:r>
              <a:rPr lang="ru-RU" sz="2000" dirty="0">
                <a:solidFill>
                  <a:schemeClr val="bg1"/>
                </a:solidFill>
                <a:latin typeface="HeliosC"/>
              </a:rPr>
              <a:t>2023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70C0"/>
                </a:solidFill>
                <a:latin typeface="HeliosC"/>
              </a:rPr>
              <a:t>г. Новосибирск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66553" y="2706769"/>
            <a:ext cx="5865373" cy="914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Начальник </a:t>
            </a:r>
            <a:r>
              <a:rPr lang="ru-RU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отдела транспортной безопасности </a:t>
            </a:r>
            <a:endParaRPr lang="ru-RU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ЗС </a:t>
            </a:r>
            <a:r>
              <a:rPr lang="ru-RU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МТУ </a:t>
            </a:r>
            <a:r>
              <a:rPr lang="ru-RU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Росавиации</a:t>
            </a:r>
            <a:endParaRPr dirty="0"/>
          </a:p>
          <a:p>
            <a:pPr>
              <a:defRPr/>
            </a:pPr>
            <a:r>
              <a:rPr lang="ru-RU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Таратайко</a:t>
            </a:r>
            <a:r>
              <a:rPr lang="ru-RU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 Владимир Владимирович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8261"/>
          <a:stretch/>
        </p:blipFill>
        <p:spPr bwMode="auto">
          <a:xfrm>
            <a:off x="0" y="5286630"/>
            <a:ext cx="12192000" cy="1571369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370938" y="71579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Отмена НПД по авиационной безопасности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65244" y="1271719"/>
            <a:ext cx="382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Воздушный кодекс РФ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(глава </a:t>
            </a:r>
            <a:r>
              <a:rPr lang="en-US" sz="1600" b="1">
                <a:latin typeface="Times New Roman"/>
                <a:cs typeface="Times New Roman"/>
              </a:rPr>
              <a:t>XII)</a:t>
            </a:r>
            <a:endParaRPr lang="ru-RU" sz="1600" b="1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68639" y="2036340"/>
            <a:ext cx="421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ФАП № 142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529188" y="1417138"/>
            <a:ext cx="3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ФАП № 128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(глава «Авиационная безопасность»</a:t>
            </a:r>
          </a:p>
        </p:txBody>
      </p:sp>
      <p:sp>
        <p:nvSpPr>
          <p:cNvPr id="15" name="Умножение 14"/>
          <p:cNvSpPr/>
          <p:nvPr/>
        </p:nvSpPr>
        <p:spPr bwMode="auto">
          <a:xfrm>
            <a:off x="1463268" y="691781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71932" y="2674391"/>
            <a:ext cx="4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Приказ </a:t>
            </a:r>
            <a:r>
              <a:rPr lang="ru-RU">
                <a:latin typeface="Times New Roman"/>
                <a:cs typeface="Times New Roman"/>
              </a:rPr>
              <a:t>Минтранса</a:t>
            </a:r>
            <a:r>
              <a:rPr lang="ru-RU" sz="1600" b="1">
                <a:latin typeface="Times New Roman"/>
                <a:cs typeface="Times New Roman"/>
              </a:rPr>
              <a:t> России № 104</a:t>
            </a:r>
          </a:p>
        </p:txBody>
      </p:sp>
      <p:sp>
        <p:nvSpPr>
          <p:cNvPr id="17" name="Умножение 16"/>
          <p:cNvSpPr/>
          <p:nvPr/>
        </p:nvSpPr>
        <p:spPr bwMode="auto">
          <a:xfrm>
            <a:off x="1463268" y="3948369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529187" y="2215743"/>
            <a:ext cx="3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ФАП № 494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(Меры авиационной безопасности)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68639" y="3303254"/>
            <a:ext cx="421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ФАП № 29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717710" y="3783729"/>
            <a:ext cx="3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ФАП № 10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(Меры по авиационной безопасности)</a:t>
            </a:r>
          </a:p>
        </p:txBody>
      </p:sp>
      <p:sp>
        <p:nvSpPr>
          <p:cNvPr id="21" name="Умножение 20"/>
          <p:cNvSpPr/>
          <p:nvPr/>
        </p:nvSpPr>
        <p:spPr bwMode="auto">
          <a:xfrm>
            <a:off x="1463268" y="155075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2" name="Умножение 21"/>
          <p:cNvSpPr/>
          <p:nvPr/>
        </p:nvSpPr>
        <p:spPr bwMode="auto">
          <a:xfrm>
            <a:off x="1463268" y="306292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 bwMode="auto">
          <a:xfrm>
            <a:off x="292970" y="3928363"/>
            <a:ext cx="4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Приказ ФАС </a:t>
            </a:r>
            <a:r>
              <a:rPr lang="ru-RU">
                <a:latin typeface="Times New Roman"/>
                <a:cs typeface="Times New Roman"/>
              </a:rPr>
              <a:t>России</a:t>
            </a:r>
            <a:r>
              <a:rPr lang="ru-RU" sz="1600" b="1">
                <a:latin typeface="Times New Roman"/>
                <a:cs typeface="Times New Roman"/>
              </a:rPr>
              <a:t> № 238</a:t>
            </a:r>
          </a:p>
        </p:txBody>
      </p:sp>
      <p:sp>
        <p:nvSpPr>
          <p:cNvPr id="25" name="Умножение 24"/>
          <p:cNvSpPr/>
          <p:nvPr/>
        </p:nvSpPr>
        <p:spPr bwMode="auto">
          <a:xfrm>
            <a:off x="1463268" y="2308330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Умножение 25"/>
          <p:cNvSpPr/>
          <p:nvPr/>
        </p:nvSpPr>
        <p:spPr bwMode="auto">
          <a:xfrm>
            <a:off x="8600537" y="740290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Умножение 26"/>
          <p:cNvSpPr/>
          <p:nvPr/>
        </p:nvSpPr>
        <p:spPr bwMode="auto">
          <a:xfrm>
            <a:off x="8600537" y="1573564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Умножение 27"/>
          <p:cNvSpPr/>
          <p:nvPr/>
        </p:nvSpPr>
        <p:spPr bwMode="auto">
          <a:xfrm>
            <a:off x="8600537" y="3226668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 bwMode="auto">
          <a:xfrm>
            <a:off x="7717710" y="4671077"/>
            <a:ext cx="3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Приказ Минтранса России № 222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(</a:t>
            </a:r>
            <a:r>
              <a:rPr lang="ru-RU" sz="1600" b="1">
                <a:latin typeface="Times New Roman"/>
                <a:cs typeface="Times New Roman"/>
              </a:rPr>
              <a:t>положение</a:t>
            </a: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 b="1">
                <a:latin typeface="Times New Roman"/>
                <a:cs typeface="Times New Roman"/>
              </a:rPr>
              <a:t>о САБ эксплуатанта)</a:t>
            </a:r>
          </a:p>
        </p:txBody>
      </p:sp>
      <p:sp>
        <p:nvSpPr>
          <p:cNvPr id="30" name="Умножение 29"/>
          <p:cNvSpPr/>
          <p:nvPr/>
        </p:nvSpPr>
        <p:spPr bwMode="auto">
          <a:xfrm>
            <a:off x="8600537" y="4247024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8" descr="f73bc2ccf747143edbe488cb09ee0df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/>
        </p:blipFill>
        <p:spPr bwMode="auto">
          <a:xfrm>
            <a:off x="4353415" y="1812311"/>
            <a:ext cx="2537139" cy="25356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" name="Умножение 31"/>
          <p:cNvSpPr/>
          <p:nvPr/>
        </p:nvSpPr>
        <p:spPr bwMode="auto">
          <a:xfrm>
            <a:off x="3767819" y="1570969"/>
            <a:ext cx="3702383" cy="284119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370938" y="4712886"/>
            <a:ext cx="421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Приказ Минтранса России № 238</a:t>
            </a:r>
          </a:p>
        </p:txBody>
      </p:sp>
      <p:sp>
        <p:nvSpPr>
          <p:cNvPr id="34" name="Умножение 33"/>
          <p:cNvSpPr/>
          <p:nvPr/>
        </p:nvSpPr>
        <p:spPr bwMode="auto">
          <a:xfrm>
            <a:off x="8600537" y="241267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 bwMode="auto">
          <a:xfrm>
            <a:off x="7678761" y="2956442"/>
            <a:ext cx="39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Приказ Минтранса России № 76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(Положение о САБ аэропорта)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23051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Сертификация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58625" y="0"/>
            <a:ext cx="4858705" cy="5931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72482" y="1303050"/>
            <a:ext cx="5474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Перечень вопросов подлежащих сертификации:</a:t>
            </a:r>
            <a:endParaRPr/>
          </a:p>
          <a:p>
            <a:pPr algn="ctr"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600">
                <a:latin typeface="Times New Roman"/>
                <a:cs typeface="Times New Roman"/>
              </a:rPr>
              <a:t>1. Организация обеспечения авиационной безопасности.</a:t>
            </a:r>
            <a:endParaRPr/>
          </a:p>
          <a:p>
            <a:pPr lvl="0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600">
                <a:latin typeface="Times New Roman"/>
                <a:cs typeface="Times New Roman"/>
              </a:rPr>
              <a:t>2. Организация и проведение предполетного и послеполетного досмотра воздушного судна, его бортовых запасов (включая бортовое питание), членов экипажей, пассажиров и багажа, в том числе вещей, находящихся при пассажирах, лиц из числа авиационного персонала гражданской авиации, грузов и почты.</a:t>
            </a:r>
            <a:endParaRPr/>
          </a:p>
          <a:p>
            <a:pPr lvl="0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600">
                <a:latin typeface="Times New Roman"/>
                <a:cs typeface="Times New Roman"/>
              </a:rPr>
              <a:t>3. Организация и обеспечение охраны аэропорта, объектов его инфраструктуры и воздушных судов.</a:t>
            </a:r>
            <a:endParaRPr/>
          </a:p>
          <a:p>
            <a:pPr lvl="0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4. Организация и обеспечение пропускного и внутриобъектового режима.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Численность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6518" y="1017391"/>
            <a:ext cx="11204619" cy="4881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Аэропортовые комиссии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62106" y="1304248"/>
            <a:ext cx="421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u="sng">
                <a:latin typeface="Times New Roman"/>
                <a:cs typeface="Times New Roman"/>
              </a:rPr>
              <a:t>Основные задачи аэропортовых комиссий: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5100" y="1881651"/>
            <a:ext cx="45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Анализ информации о состоянии авиационной безопасности в аэропорту</a:t>
            </a:r>
            <a:endParaRPr lang="ru-RU" sz="1600" b="1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45100" y="2582594"/>
            <a:ext cx="45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/>
              <a:t>Выработка рекомендаций, направленных на повышение эффективности работы по выявлению и устранению причин и условий, АНВ в том числе предложений по внедрению новых технологий и методов обеспечения авиационной безопасности.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345100" y="4241242"/>
            <a:ext cx="45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/>
              <a:t>Координация действий органов государственной власти, в том числе правоохранительных, руководства главного оператора и операторов аэропорта, направленных на предотвращение и пресечение противоправных действий в отношении гражданской авиации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144966" y="1830697"/>
            <a:ext cx="45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/>
              <a:t>Информирование заинтересованных территориальных органов федеральных органов исполнительной власти о состоянии дел по осуществлению мер авиационной безопасности в аэропорту и проблемах, связанных с его защитой.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6144966" y="3342031"/>
            <a:ext cx="45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/>
              <a:t>Рассмотрение и представление в установленном порядке предложений по совершенствованию системы защиты деятельности гражданской авиации от актов незаконного вмешательства.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НАЗВАНИЕ СЛАЙДА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5636" y="1017391"/>
            <a:ext cx="11065502" cy="4881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  <a:gs pos="8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0456" y="1017391"/>
            <a:ext cx="11704782" cy="481673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Результаты досмотров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6880" y="2316480"/>
            <a:ext cx="3919848" cy="3884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23997" y="508695"/>
            <a:ext cx="4368003" cy="3891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endPos="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Охрана аэропортов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65244" y="1271719"/>
            <a:ext cx="4814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Под постоянной охраной в контролируемой зоне аэропорта должны находиться:</a:t>
            </a:r>
            <a:r>
              <a:rPr lang="ru-RU" sz="1600"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воздушные суда; </a:t>
            </a:r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территории отдельно стоящих объектов и транспортные средства с горюче-смазочными материалами, специальными жидкостями и газами; </a:t>
            </a:r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почтово-грузовые терминалы;</a:t>
            </a:r>
            <a:endParaRPr/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цеха бортового питания;</a:t>
            </a:r>
            <a:endParaRPr/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коммерческие склады;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склады хранения опасных грузов; </a:t>
            </a:r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контрольно-пропускные пункты.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2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35899" t="20226" r="13721" b="10420"/>
          <a:stretch/>
        </p:blipFill>
        <p:spPr bwMode="auto">
          <a:xfrm>
            <a:off x="8714236" y="3414349"/>
            <a:ext cx="3477764" cy="25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5960" y="1006406"/>
            <a:ext cx="5037081" cy="3047434"/>
          </a:xfrm>
          <a:prstGeom prst="rect">
            <a:avLst/>
          </a:prstGeom>
          <a:gradFill>
            <a:gsLst>
              <a:gs pos="14000">
                <a:schemeClr val="accent1">
                  <a:lumMod val="30000"/>
                  <a:lumOff val="70000"/>
                </a:schemeClr>
              </a:gs>
              <a:gs pos="83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t="38261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БПЛА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740827" y="1017391"/>
            <a:ext cx="48144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Проблемы применения средств противодействия БПЛА на ОТИ ВТ:</a:t>
            </a:r>
            <a:r>
              <a:rPr lang="ru-RU" sz="20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Отсутствие полномочий применения у СТИ; </a:t>
            </a:r>
            <a:endParaRPr/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Отсутствие требований к средствам противодействия;</a:t>
            </a:r>
            <a:endParaRPr/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Вероятные риски применения для безопасности полетов;</a:t>
            </a:r>
            <a:endParaRPr/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Эффективность применения;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Высокая стоимость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411</Words>
  <Application>Microsoft Office PowerPoint</Application>
  <DocSecurity>0</DocSecurity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HeliosC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Alisa</dc:creator>
  <cp:keywords/>
  <dc:description/>
  <cp:lastModifiedBy>Байшев Сергей Алиевич</cp:lastModifiedBy>
  <cp:revision>33</cp:revision>
  <dcterms:created xsi:type="dcterms:W3CDTF">2023-04-17T14:26:24Z</dcterms:created>
  <dcterms:modified xsi:type="dcterms:W3CDTF">2023-06-26T13:38:51Z</dcterms:modified>
  <cp:category/>
  <dc:identifier/>
  <cp:contentStatus/>
  <dc:language/>
  <cp:version/>
</cp:coreProperties>
</file>