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7" r:id="rId3"/>
    <p:sldId id="259" r:id="rId4"/>
    <p:sldId id="257" r:id="rId5"/>
    <p:sldId id="291" r:id="rId6"/>
    <p:sldId id="292" r:id="rId7"/>
    <p:sldId id="293" r:id="rId8"/>
    <p:sldId id="294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91727F6-04F2-9509-4514-804096897FA3}">
  <a:tblStyle styleId="{891727F6-04F2-9509-4514-804096897FA3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C6A52323-B578-739F-D1FD-C54970520D9D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  <a:fill>
          <a:solidFill>
            <a:schemeClr val="accent3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5368C5F-C252-01B7-FF44-5DA244BD627F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5" autoAdjust="0"/>
    <p:restoredTop sz="86322" autoAdjust="0"/>
  </p:normalViewPr>
  <p:slideViewPr>
    <p:cSldViewPr>
      <p:cViewPr varScale="1">
        <p:scale>
          <a:sx n="116" d="100"/>
          <a:sy n="116" d="100"/>
        </p:scale>
        <p:origin x="-36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42;&#1042;\Documents\&#1044;&#1080;&#1088;&#1080;&#1078;&#1072;&#1073;&#1083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00" b="1" i="0" u="none" strike="noStrike" baseline="0"/>
              <a:t>Сравнение дальности (ось х) и грузоподъемности (ось у) перевозок грузового дирижабля и вертолета </a:t>
            </a:r>
            <a:endParaRPr lang="ru-RU" sz="1000"/>
          </a:p>
        </c:rich>
      </c:tx>
      <c:layout>
        <c:manualLayout>
          <c:xMode val="edge"/>
          <c:yMode val="edge"/>
          <c:x val="0.10493989071038254"/>
          <c:y val="3.0534922072794072E-2"/>
        </c:manualLayout>
      </c:layout>
    </c:title>
    <c:plotArea>
      <c:layout>
        <c:manualLayout>
          <c:layoutTarget val="inner"/>
          <c:xMode val="edge"/>
          <c:yMode val="edge"/>
          <c:x val="0.21857024846701625"/>
          <c:y val="0.17903692519013045"/>
          <c:w val="0.42667113494684439"/>
          <c:h val="0.7115393611236176"/>
        </c:manualLayout>
      </c:layout>
      <c:lineChart>
        <c:grouping val="standard"/>
        <c:ser>
          <c:idx val="0"/>
          <c:order val="0"/>
          <c:tx>
            <c:strRef>
              <c:f>Лист1!$B$2</c:f>
              <c:strCache>
                <c:ptCount val="1"/>
                <c:pt idx="0">
                  <c:v>Вертолет      МИ-26</c:v>
                </c:pt>
              </c:strCache>
            </c:strRef>
          </c:tx>
          <c:spPr>
            <a:ln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Лист1!$A$3:$A$37</c:f>
              <c:numCache>
                <c:formatCode>General</c:formatCode>
                <c:ptCount val="3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0.75000000000000078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1.7500000000000002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</c:numCache>
            </c:numRef>
          </c:cat>
          <c:val>
            <c:numRef>
              <c:f>Лист1!$B$3:$B$37</c:f>
              <c:numCache>
                <c:formatCode>General</c:formatCode>
                <c:ptCount val="35"/>
                <c:pt idx="0">
                  <c:v>20</c:v>
                </c:pt>
                <c:pt idx="1">
                  <c:v>20</c:v>
                </c:pt>
                <c:pt idx="2">
                  <c:v>16</c:v>
                </c:pt>
                <c:pt idx="3">
                  <c:v>13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91-4813-8E15-143D524A3CE3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Грузовой дирижабль 60 т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Лист1!$A$3:$A$37</c:f>
              <c:numCache>
                <c:formatCode>General</c:formatCode>
                <c:ptCount val="3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0.75000000000000078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1.7500000000000002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</c:numCache>
            </c:numRef>
          </c:cat>
          <c:val>
            <c:numRef>
              <c:f>Лист1!$C$3:$C$37</c:f>
              <c:numCache>
                <c:formatCode>General</c:formatCode>
                <c:ptCount val="35"/>
                <c:pt idx="0">
                  <c:v>65</c:v>
                </c:pt>
                <c:pt idx="3">
                  <c:v>65</c:v>
                </c:pt>
                <c:pt idx="4">
                  <c:v>61</c:v>
                </c:pt>
                <c:pt idx="8">
                  <c:v>50</c:v>
                </c:pt>
                <c:pt idx="12">
                  <c:v>41</c:v>
                </c:pt>
                <c:pt idx="20">
                  <c:v>25</c:v>
                </c:pt>
                <c:pt idx="28">
                  <c:v>10</c:v>
                </c:pt>
                <c:pt idx="32">
                  <c:v>3</c:v>
                </c:pt>
                <c:pt idx="3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91-4813-8E15-143D524A3CE3}"/>
            </c:ext>
          </c:extLst>
        </c:ser>
        <c:dLbls/>
        <c:marker val="1"/>
        <c:axId val="38253312"/>
        <c:axId val="38255232"/>
      </c:lineChart>
      <c:catAx>
        <c:axId val="3825331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Дальность в тыс.км.</a:t>
                </a:r>
              </a:p>
            </c:rich>
          </c:tx>
          <c:layout>
            <c:manualLayout>
              <c:xMode val="edge"/>
              <c:yMode val="edge"/>
              <c:x val="0.70646306096983758"/>
              <c:y val="0.92859870392307164"/>
            </c:manualLayout>
          </c:layout>
        </c:title>
        <c:numFmt formatCode="General" sourceLinked="0"/>
        <c:majorTickMark val="none"/>
        <c:tickLblPos val="low"/>
        <c:crossAx val="38255232"/>
        <c:crosses val="autoZero"/>
        <c:auto val="1"/>
        <c:lblAlgn val="ctr"/>
        <c:lblOffset val="100"/>
        <c:tickLblSkip val="2"/>
        <c:tickMarkSkip val="2"/>
      </c:catAx>
      <c:valAx>
        <c:axId val="38255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Грузоподъемность в тоннах</a:t>
                </a:r>
              </a:p>
            </c:rich>
          </c:tx>
          <c:layout>
            <c:manualLayout>
              <c:xMode val="edge"/>
              <c:yMode val="edge"/>
              <c:x val="9.4982143625489714E-3"/>
              <c:y val="0.37929598401969739"/>
            </c:manualLayout>
          </c:layout>
        </c:title>
        <c:numFmt formatCode="General" sourceLinked="1"/>
        <c:majorTickMark val="none"/>
        <c:tickLblPos val="nextTo"/>
        <c:crossAx val="3825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67243233940324"/>
          <c:y val="0.49094103669290334"/>
          <c:w val="0.2573989071038259"/>
          <c:h val="0.32657609479700989"/>
        </c:manualLayout>
      </c:layout>
    </c:legend>
    <c:plotVisOnly val="1"/>
    <c:dispBlanksAs val="span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pPr>
              <a:defRPr/>
            </a:pPr>
            <a:fld id="{C547902A-2957-4EB2-99E8-3801D14652A3}" type="datetimeFigureOut">
              <a:rPr lang="ru-RU"/>
              <a:pPr>
                <a:defRPr/>
              </a:pPr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pPr>
              <a:defRPr/>
            </a:pPr>
            <a:fld id="{79BED1C7-3D47-4AAA-ACE5-BE5DC6A32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.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. загол.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Чтобы добавить рисунок, перетащите его в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E5A6DC-CC6C-1841-BA66-5DDB3273C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C70E8D-AEDC-A848-9FA4-A798B48095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package" Target="../embeddings/______Microsoft_Office_PowerPoint1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package" Target="../embeddings/______Microsoft_Office_PowerPoint2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59496" y="332656"/>
            <a:ext cx="8748464" cy="1080120"/>
          </a:xfrm>
          <a:effectLst/>
        </p:spPr>
        <p:txBody>
          <a:bodyPr anchor="ctr">
            <a:normAutofit fontScale="90000"/>
          </a:bodyPr>
          <a:lstStyle/>
          <a:p>
            <a:pPr algn="l">
              <a:lnSpc>
                <a:spcPct val="120000"/>
              </a:lnSpc>
              <a:defRPr/>
            </a:pPr>
            <a:r>
              <a:rPr lang="ru-RU" sz="3200" dirty="0">
                <a:solidFill>
                  <a:srgbClr val="FF0000"/>
                </a:solidFill>
              </a:rPr>
              <a:t>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 АВРОРА»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Bold"/>
              <a:ea typeface="Arial"/>
              <a:cs typeface="Arial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863752" y="476672"/>
            <a:ext cx="4896544" cy="8640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Точность позиционирования – принципиальная характеристика                                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1813572" y="5865968"/>
            <a:ext cx="9493438" cy="7738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  <a:defRPr/>
            </a:pPr>
            <a:endParaRPr lang="ru-RU" sz="2000" i="0" u="none" strike="noStrike" cap="none" spc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Arial"/>
              <a:cs typeface="Arial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5548520"/>
              </p:ext>
            </p:extLst>
          </p:nvPr>
        </p:nvGraphicFramePr>
        <p:xfrm>
          <a:off x="7262411" y="5280649"/>
          <a:ext cx="4929589" cy="1127760"/>
        </p:xfrm>
        <a:graphic>
          <a:graphicData uri="http://schemas.openxmlformats.org/drawingml/2006/table">
            <a:tbl>
              <a:tblPr firstRow="1" bandRow="1">
                <a:tableStyleId>{F5368C5F-C252-01B7-FF44-5DA244BD627F}</a:tableStyleId>
              </a:tblPr>
              <a:tblGrid>
                <a:gridCol w="1642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7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367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381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381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67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64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cs typeface="Arial"/>
                        </a:rPr>
                        <a:t>Заявитель</a:t>
                      </a:r>
                      <a:endParaRPr lang="ru-RU" sz="1400" b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cs typeface="Arial"/>
                        </a:rPr>
                        <a:t>ООО «БЭДФОРД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cs typeface="Arial"/>
                        </a:rPr>
                        <a:t> ГРУП</a:t>
                      </a:r>
                      <a:r>
                        <a:rPr lang="ru-RU" sz="14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cs typeface="Arial"/>
                        </a:rPr>
                        <a:t>» ВОРОШИЛОВ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cs typeface="Arial"/>
                        </a:rPr>
                        <a:t>ВЛАДИМИР ВЛАДИМИРОВИЧ</a:t>
                      </a:r>
                      <a:endParaRPr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4636" y="1177119"/>
            <a:ext cx="10417578" cy="45037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0" y="332656"/>
            <a:ext cx="11161240" cy="9361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ТЕХНИЧЕСКИЕ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ЭКОНОМИЧЕСКИЕ И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ЭКОЛОГИЧЕСКИЕ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СВОЙСТВА          СОВРЕМЕННОГО ДИРИЖАБЛЯ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792" y="1232755"/>
            <a:ext cx="10802416" cy="2808312"/>
          </a:xfrm>
        </p:spPr>
        <p:txBody>
          <a:bodyPr>
            <a:noAutofit/>
          </a:bodyPr>
          <a:lstStyle/>
          <a:p>
            <a:r>
              <a:rPr lang="ru-RU" sz="1500" dirty="0" err="1">
                <a:solidFill>
                  <a:srgbClr val="0070C0"/>
                </a:solidFill>
                <a:cs typeface="Times New Roman" pitchFamily="18" charset="0"/>
              </a:rPr>
              <a:t>Беспилотность</a:t>
            </a:r>
            <a:r>
              <a:rPr lang="ru-RU" sz="1500" dirty="0">
                <a:solidFill>
                  <a:srgbClr val="0070C0"/>
                </a:solidFill>
                <a:cs typeface="Times New Roman" pitchFamily="18" charset="0"/>
              </a:rPr>
              <a:t>, возможность </a:t>
            </a:r>
            <a:r>
              <a:rPr lang="ru-RU" sz="1500" dirty="0" err="1">
                <a:solidFill>
                  <a:srgbClr val="0070C0"/>
                </a:solidFill>
                <a:cs typeface="Times New Roman" pitchFamily="18" charset="0"/>
              </a:rPr>
              <a:t>безэлингового</a:t>
            </a:r>
            <a:r>
              <a:rPr lang="ru-RU" sz="1500" dirty="0">
                <a:solidFill>
                  <a:srgbClr val="0070C0"/>
                </a:solidFill>
                <a:cs typeface="Times New Roman" pitchFamily="18" charset="0"/>
              </a:rPr>
              <a:t> базирования.</a:t>
            </a:r>
          </a:p>
          <a:p>
            <a:r>
              <a:rPr lang="ru-RU" sz="1500" dirty="0">
                <a:solidFill>
                  <a:srgbClr val="0070C0"/>
                </a:solidFill>
                <a:cs typeface="Times New Roman" pitchFamily="18" charset="0"/>
              </a:rPr>
              <a:t>Грузоподъемность 30-200 и более тонн, возможность перевозки крупногабаритных грузов.</a:t>
            </a:r>
          </a:p>
          <a:p>
            <a:r>
              <a:rPr lang="ru-RU" sz="1500" dirty="0">
                <a:solidFill>
                  <a:srgbClr val="0070C0"/>
                </a:solidFill>
                <a:cs typeface="Times New Roman" pitchFamily="18" charset="0"/>
              </a:rPr>
              <a:t>Возможность выполнения крановых операций.</a:t>
            </a:r>
          </a:p>
          <a:p>
            <a:r>
              <a:rPr lang="ru-RU" sz="1500" dirty="0">
                <a:solidFill>
                  <a:srgbClr val="0070C0"/>
                </a:solidFill>
                <a:cs typeface="Times New Roman" pitchFamily="18" charset="0"/>
              </a:rPr>
              <a:t>Ветроустойчивость (до 25 м/сек), возможность динамического удержания позиции. Более высокая степень безопасности по сравнению с самолетами и вертолетами.</a:t>
            </a:r>
          </a:p>
          <a:p>
            <a:r>
              <a:rPr lang="ru-RU" sz="1500" dirty="0">
                <a:solidFill>
                  <a:srgbClr val="0070C0"/>
                </a:solidFill>
                <a:cs typeface="Times New Roman" pitchFamily="18" charset="0"/>
              </a:rPr>
              <a:t>Скорость 100-150 км/час, радиус полетов без дозаправки – не менее 1000 км с полной нагрузкой.</a:t>
            </a:r>
          </a:p>
          <a:p>
            <a:r>
              <a:rPr lang="ru-RU" sz="1500" dirty="0">
                <a:solidFill>
                  <a:srgbClr val="0070C0"/>
                </a:solidFill>
                <a:cs typeface="Times New Roman" pitchFamily="18" charset="0"/>
              </a:rPr>
              <a:t>Применение автоматического грузового механизма на основе стандартных 20 – 40 футовых контейнеров.</a:t>
            </a:r>
          </a:p>
          <a:p>
            <a:r>
              <a:rPr lang="ru-RU" sz="1500" dirty="0">
                <a:solidFill>
                  <a:srgbClr val="00B050"/>
                </a:solidFill>
                <a:cs typeface="Times New Roman" pitchFamily="18" charset="0"/>
              </a:rPr>
              <a:t>Применение гибридных силовых установок, работающих на керосине, СПГ, водороде.</a:t>
            </a:r>
          </a:p>
          <a:p>
            <a:r>
              <a:rPr lang="ru-RU" sz="1500" dirty="0">
                <a:solidFill>
                  <a:srgbClr val="C00000"/>
                </a:solidFill>
                <a:cs typeface="Times New Roman" pitchFamily="18" charset="0"/>
              </a:rPr>
              <a:t>Существенное снижение себестоимости перевозок</a:t>
            </a:r>
          </a:p>
          <a:p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05400994"/>
              </p:ext>
            </p:extLst>
          </p:nvPr>
        </p:nvGraphicFramePr>
        <p:xfrm>
          <a:off x="1775520" y="4147357"/>
          <a:ext cx="89289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DAD328-B770-490B-8A8E-D1BBF1C165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416" cy="5023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1B42C9-7DAF-413C-B28B-1F875EA5A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753877" y="1976038"/>
            <a:ext cx="6876243" cy="28876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9" name="Схема 118"/>
          <p:cNvGrpSpPr/>
          <p:nvPr/>
        </p:nvGrpSpPr>
        <p:grpSpPr bwMode="auto">
          <a:xfrm>
            <a:off x="5935616" y="2627716"/>
            <a:ext cx="2899637" cy="305948"/>
            <a:chOff x="0" y="0"/>
            <a:chExt cx="0" cy="0"/>
          </a:xfrm>
        </p:grpSpPr>
      </p:grpSp>
      <p:grpSp>
        <p:nvGrpSpPr>
          <p:cNvPr id="169" name="Группа 168"/>
          <p:cNvGrpSpPr/>
          <p:nvPr/>
        </p:nvGrpSpPr>
        <p:grpSpPr bwMode="auto">
          <a:xfrm>
            <a:off x="256947" y="541262"/>
            <a:ext cx="12346797" cy="5896542"/>
            <a:chOff x="7591682" y="1150738"/>
            <a:chExt cx="9055441" cy="2829023"/>
          </a:xfrm>
        </p:grpSpPr>
        <p:sp>
          <p:nvSpPr>
            <p:cNvPr id="170" name="TextBox 169"/>
            <p:cNvSpPr txBox="1"/>
            <p:nvPr/>
          </p:nvSpPr>
          <p:spPr bwMode="auto">
            <a:xfrm>
              <a:off x="8790435" y="1150738"/>
              <a:ext cx="6305473" cy="33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7341">
                <a:defRPr/>
              </a:pPr>
              <a:r>
                <a:rPr lang="ru-RU" sz="2000" dirty="0">
                  <a:latin typeface="Calibri Light"/>
                  <a:cs typeface="Arial"/>
                </a:rPr>
                <a:t/>
              </a:r>
              <a:br>
                <a:rPr lang="ru-RU" sz="2000" dirty="0">
                  <a:latin typeface="Calibri Light"/>
                  <a:cs typeface="Arial"/>
                </a:rPr>
              </a:br>
              <a:r>
                <a:rPr lang="ru-RU" sz="2000" dirty="0">
                  <a:latin typeface="Calibri Light"/>
                  <a:cs typeface="Arial"/>
                </a:rPr>
                <a:t>Логистика крупногабаритных грузов, «северный» завоз</a:t>
              </a:r>
              <a:endParaRPr lang="ru-RU" sz="2000" b="1" dirty="0">
                <a:latin typeface="Calibri Light"/>
                <a:cs typeface="Arial"/>
              </a:endParaRPr>
            </a:p>
          </p:txBody>
        </p:sp>
        <p:sp>
          <p:nvSpPr>
            <p:cNvPr id="171" name="TextBox 170"/>
            <p:cNvSpPr txBox="1"/>
            <p:nvPr/>
          </p:nvSpPr>
          <p:spPr bwMode="auto">
            <a:xfrm>
              <a:off x="10005908" y="1529547"/>
              <a:ext cx="4004877" cy="19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000" b="1" i="1" dirty="0">
                  <a:latin typeface="Calibri Light"/>
                </a:rPr>
                <a:t>Классический транспортный цикл – месяцы, год</a:t>
              </a:r>
              <a:endParaRPr dirty="0"/>
            </a:p>
          </p:txBody>
        </p:sp>
        <p:grpSp>
          <p:nvGrpSpPr>
            <p:cNvPr id="172" name="Группа 171"/>
            <p:cNvGrpSpPr/>
            <p:nvPr/>
          </p:nvGrpSpPr>
          <p:grpSpPr bwMode="auto">
            <a:xfrm>
              <a:off x="7591682" y="1904828"/>
              <a:ext cx="9055441" cy="2074933"/>
              <a:chOff x="7591682" y="1904828"/>
              <a:chExt cx="9055441" cy="2074933"/>
            </a:xfrm>
          </p:grpSpPr>
          <p:sp>
            <p:nvSpPr>
              <p:cNvPr id="173" name="TextBox 172"/>
              <p:cNvSpPr txBox="1"/>
              <p:nvPr/>
            </p:nvSpPr>
            <p:spPr bwMode="auto">
              <a:xfrm>
                <a:off x="10111440" y="3309375"/>
                <a:ext cx="6535683" cy="33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2000" b="1" i="1" dirty="0">
                    <a:latin typeface="Calibri Light"/>
                  </a:rPr>
                  <a:t>Дирижабль:  </a:t>
                </a:r>
                <a:br>
                  <a:rPr lang="ru-RU" sz="2000" b="1" i="1" dirty="0">
                    <a:latin typeface="Calibri Light"/>
                  </a:rPr>
                </a:br>
                <a:r>
                  <a:rPr lang="ru-RU" sz="2000" b="1" i="1" dirty="0">
                    <a:latin typeface="Calibri Light"/>
                  </a:rPr>
                  <a:t>транспортный цикл – сутки, неделя</a:t>
                </a:r>
                <a:endParaRPr dirty="0"/>
              </a:p>
            </p:txBody>
          </p:sp>
          <p:grpSp>
            <p:nvGrpSpPr>
              <p:cNvPr id="174" name="Группа 173"/>
              <p:cNvGrpSpPr/>
              <p:nvPr/>
            </p:nvGrpSpPr>
            <p:grpSpPr bwMode="auto">
              <a:xfrm>
                <a:off x="8076467" y="3349435"/>
                <a:ext cx="1770535" cy="233267"/>
                <a:chOff x="8160829" y="3032076"/>
                <a:chExt cx="1770535" cy="233267"/>
              </a:xfrm>
            </p:grpSpPr>
            <p:sp>
              <p:nvSpPr>
                <p:cNvPr id="193" name="Стрелка вправо 192"/>
                <p:cNvSpPr/>
                <p:nvPr/>
              </p:nvSpPr>
              <p:spPr bwMode="auto">
                <a:xfrm>
                  <a:off x="8160829" y="3049820"/>
                  <a:ext cx="1770535" cy="197779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8653" tIns="29326" rIns="58653" bIns="2932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ru-RU" sz="1600"/>
                </a:p>
              </p:txBody>
            </p:sp>
            <p:cxnSp>
              <p:nvCxnSpPr>
                <p:cNvPr id="194" name="Прямая соединительная линия 193"/>
                <p:cNvCxnSpPr>
                  <a:cxnSpLocks/>
                </p:cNvCxnSpPr>
                <p:nvPr/>
              </p:nvCxnSpPr>
              <p:spPr bwMode="auto">
                <a:xfrm>
                  <a:off x="8427711" y="3049820"/>
                  <a:ext cx="0" cy="21552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>
                  <a:cxnSpLocks/>
                </p:cNvCxnSpPr>
                <p:nvPr/>
              </p:nvCxnSpPr>
              <p:spPr bwMode="auto">
                <a:xfrm>
                  <a:off x="9447698" y="3032076"/>
                  <a:ext cx="0" cy="21552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5" name="Стрелка вправо 174"/>
              <p:cNvSpPr/>
              <p:nvPr/>
            </p:nvSpPr>
            <p:spPr bwMode="auto">
              <a:xfrm>
                <a:off x="8036065" y="2430526"/>
                <a:ext cx="7944563" cy="19777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FF0000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0" scaled="1"/>
              </a:gra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53" tIns="29326" rIns="58653" bIns="2932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1600"/>
              </a:p>
            </p:txBody>
          </p:sp>
          <p:cxnSp>
            <p:nvCxnSpPr>
              <p:cNvPr id="176" name="Прямая соединительная линия 175"/>
              <p:cNvCxnSpPr>
                <a:cxnSpLocks/>
              </p:cNvCxnSpPr>
              <p:nvPr/>
            </p:nvCxnSpPr>
            <p:spPr bwMode="auto">
              <a:xfrm>
                <a:off x="8343349" y="2430528"/>
                <a:ext cx="0" cy="215523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>
                <a:cxnSpLocks/>
              </p:cNvCxnSpPr>
              <p:nvPr/>
            </p:nvCxnSpPr>
            <p:spPr bwMode="auto">
              <a:xfrm>
                <a:off x="8677023" y="2430528"/>
                <a:ext cx="0" cy="215523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>
                <a:cxnSpLocks/>
              </p:cNvCxnSpPr>
              <p:nvPr/>
            </p:nvCxnSpPr>
            <p:spPr bwMode="auto">
              <a:xfrm>
                <a:off x="9779901" y="2435852"/>
                <a:ext cx="0" cy="215523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>
                <a:cxnSpLocks/>
              </p:cNvCxnSpPr>
              <p:nvPr/>
            </p:nvCxnSpPr>
            <p:spPr bwMode="auto">
              <a:xfrm>
                <a:off x="10874389" y="2430528"/>
                <a:ext cx="0" cy="215523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>
                <a:cxnSpLocks/>
              </p:cNvCxnSpPr>
              <p:nvPr/>
            </p:nvCxnSpPr>
            <p:spPr bwMode="auto">
              <a:xfrm>
                <a:off x="12261682" y="2430528"/>
                <a:ext cx="0" cy="215523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>
                <a:cxnSpLocks/>
              </p:cNvCxnSpPr>
              <p:nvPr/>
            </p:nvCxnSpPr>
            <p:spPr bwMode="auto">
              <a:xfrm>
                <a:off x="13277682" y="2421655"/>
                <a:ext cx="0" cy="215523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>
                <a:cxnSpLocks/>
              </p:cNvCxnSpPr>
              <p:nvPr/>
            </p:nvCxnSpPr>
            <p:spPr bwMode="auto">
              <a:xfrm>
                <a:off x="13379281" y="2421655"/>
                <a:ext cx="0" cy="215523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83" name="TextBox 182"/>
              <p:cNvSpPr txBox="1"/>
              <p:nvPr/>
            </p:nvSpPr>
            <p:spPr bwMode="auto">
              <a:xfrm>
                <a:off x="7591682" y="2671391"/>
                <a:ext cx="1038109" cy="63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600" dirty="0"/>
                  <a:t>5-10 дней</a:t>
                </a:r>
                <a:endParaRPr dirty="0"/>
              </a:p>
              <a:p>
                <a:pPr>
                  <a:defRPr/>
                </a:pPr>
                <a:endParaRPr lang="ru-RU" sz="1600" dirty="0"/>
              </a:p>
              <a:p>
                <a:pPr>
                  <a:defRPr/>
                </a:pPr>
                <a:r>
                  <a:rPr lang="ru-RU" sz="1600" dirty="0"/>
                  <a:t>Подготовка</a:t>
                </a:r>
                <a:endParaRPr dirty="0"/>
              </a:p>
              <a:p>
                <a:pPr>
                  <a:defRPr/>
                </a:pPr>
                <a:endParaRPr lang="ru-RU" sz="1600" dirty="0"/>
              </a:p>
              <a:p>
                <a:pPr>
                  <a:defRPr/>
                </a:pPr>
                <a:r>
                  <a:rPr lang="ru-RU" sz="1600" dirty="0"/>
                  <a:t>1-2 дня</a:t>
                </a:r>
                <a:endParaRPr dirty="0"/>
              </a:p>
            </p:txBody>
          </p:sp>
          <p:sp>
            <p:nvSpPr>
              <p:cNvPr id="184" name="TextBox 183"/>
              <p:cNvSpPr txBox="1"/>
              <p:nvPr/>
            </p:nvSpPr>
            <p:spPr bwMode="auto">
              <a:xfrm>
                <a:off x="8022007" y="1933680"/>
                <a:ext cx="947809" cy="39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/>
                  <a:t>ЖД перевозка</a:t>
                </a:r>
                <a:endParaRPr/>
              </a:p>
              <a:p>
                <a:pPr algn="ctr">
                  <a:defRPr/>
                </a:pPr>
                <a:r>
                  <a:rPr lang="ru-RU" sz="1600"/>
                  <a:t>5-10 дней</a:t>
                </a:r>
                <a:endParaRPr/>
              </a:p>
            </p:txBody>
          </p:sp>
          <p:sp>
            <p:nvSpPr>
              <p:cNvPr id="185" name="TextBox 184"/>
              <p:cNvSpPr txBox="1"/>
              <p:nvPr/>
            </p:nvSpPr>
            <p:spPr bwMode="auto">
              <a:xfrm>
                <a:off x="8732554" y="2574197"/>
                <a:ext cx="985042" cy="51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/>
                  <a:t>Перевалка/ хранение</a:t>
                </a:r>
                <a:endParaRPr/>
              </a:p>
              <a:p>
                <a:pPr algn="ctr">
                  <a:defRPr/>
                </a:pPr>
                <a:r>
                  <a:rPr lang="ru-RU" sz="1600"/>
                  <a:t>1-5 месяцев</a:t>
                </a:r>
                <a:endParaRPr/>
              </a:p>
            </p:txBody>
          </p:sp>
          <p:sp>
            <p:nvSpPr>
              <p:cNvPr id="186" name="TextBox 185"/>
              <p:cNvSpPr txBox="1"/>
              <p:nvPr/>
            </p:nvSpPr>
            <p:spPr bwMode="auto">
              <a:xfrm>
                <a:off x="9588287" y="1904828"/>
                <a:ext cx="1501087" cy="51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dirty="0"/>
                  <a:t>Морская транспортировка (СМП)</a:t>
                </a:r>
                <a:endParaRPr dirty="0"/>
              </a:p>
              <a:p>
                <a:pPr algn="ctr">
                  <a:defRPr/>
                </a:pPr>
                <a:r>
                  <a:rPr lang="ru-RU" sz="1600" dirty="0"/>
                  <a:t>1-5 месяцев</a:t>
                </a:r>
                <a:endParaRPr dirty="0"/>
              </a:p>
            </p:txBody>
          </p:sp>
          <p:sp>
            <p:nvSpPr>
              <p:cNvPr id="187" name="TextBox 186"/>
              <p:cNvSpPr txBox="1"/>
              <p:nvPr/>
            </p:nvSpPr>
            <p:spPr bwMode="auto">
              <a:xfrm>
                <a:off x="11112849" y="2576593"/>
                <a:ext cx="995346" cy="536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dirty="0"/>
                  <a:t>Перевалка/ хранение</a:t>
                </a:r>
                <a:endParaRPr dirty="0"/>
              </a:p>
              <a:p>
                <a:pPr algn="ctr">
                  <a:defRPr/>
                </a:pPr>
                <a:r>
                  <a:rPr lang="ru-RU" sz="1600" dirty="0"/>
                  <a:t>3-5 месяцев</a:t>
                </a:r>
                <a:endParaRPr dirty="0"/>
              </a:p>
            </p:txBody>
          </p:sp>
          <p:sp>
            <p:nvSpPr>
              <p:cNvPr id="188" name="TextBox 187"/>
              <p:cNvSpPr txBox="1"/>
              <p:nvPr/>
            </p:nvSpPr>
            <p:spPr bwMode="auto">
              <a:xfrm>
                <a:off x="12237955" y="2132218"/>
                <a:ext cx="1182544" cy="280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/>
                  <a:t>Строительство зимника</a:t>
                </a:r>
                <a:endParaRPr/>
              </a:p>
            </p:txBody>
          </p:sp>
          <p:sp>
            <p:nvSpPr>
              <p:cNvPr id="189" name="TextBox 188"/>
              <p:cNvSpPr txBox="1"/>
              <p:nvPr/>
            </p:nvSpPr>
            <p:spPr bwMode="auto">
              <a:xfrm>
                <a:off x="12890103" y="2646049"/>
                <a:ext cx="881784" cy="280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/>
                  <a:t>Зимник</a:t>
                </a:r>
                <a:endParaRPr/>
              </a:p>
              <a:p>
                <a:pPr algn="ctr">
                  <a:defRPr/>
                </a:pPr>
                <a:r>
                  <a:rPr lang="ru-RU" sz="1600"/>
                  <a:t>1-2 дня</a:t>
                </a:r>
                <a:endParaRPr/>
              </a:p>
            </p:txBody>
          </p:sp>
          <p:sp>
            <p:nvSpPr>
              <p:cNvPr id="190" name="TextBox 189"/>
              <p:cNvSpPr txBox="1"/>
              <p:nvPr/>
            </p:nvSpPr>
            <p:spPr bwMode="auto">
              <a:xfrm>
                <a:off x="14293681" y="2149965"/>
                <a:ext cx="959449" cy="280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/>
                  <a:t>Сборка </a:t>
                </a:r>
                <a:br>
                  <a:rPr lang="ru-RU" sz="1600"/>
                </a:br>
                <a:r>
                  <a:rPr lang="ru-RU" sz="1600"/>
                  <a:t>1 месяц</a:t>
                </a:r>
                <a:endParaRPr/>
              </a:p>
            </p:txBody>
          </p:sp>
          <p:sp>
            <p:nvSpPr>
              <p:cNvPr id="191" name="TextBox 190"/>
              <p:cNvSpPr txBox="1"/>
              <p:nvPr/>
            </p:nvSpPr>
            <p:spPr bwMode="auto">
              <a:xfrm>
                <a:off x="8101399" y="3581068"/>
                <a:ext cx="1378072" cy="39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/>
                  <a:t>Воздушная транспортировка</a:t>
                </a:r>
                <a:endParaRPr/>
              </a:p>
              <a:p>
                <a:pPr algn="ctr">
                  <a:defRPr/>
                </a:pPr>
                <a:r>
                  <a:rPr lang="ru-RU" sz="1600"/>
                  <a:t>1-3 дня</a:t>
                </a:r>
                <a:endParaRPr/>
              </a:p>
            </p:txBody>
          </p:sp>
          <p:sp>
            <p:nvSpPr>
              <p:cNvPr id="192" name="TextBox 191"/>
              <p:cNvSpPr txBox="1"/>
              <p:nvPr/>
            </p:nvSpPr>
            <p:spPr bwMode="auto">
              <a:xfrm>
                <a:off x="9236739" y="3068871"/>
                <a:ext cx="881784" cy="280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/>
                  <a:t>Установка</a:t>
                </a:r>
                <a:br>
                  <a:rPr lang="ru-RU" sz="1600"/>
                </a:br>
                <a:r>
                  <a:rPr lang="ru-RU" sz="1600"/>
                  <a:t>1 день</a:t>
                </a:r>
                <a:endParaRPr/>
              </a:p>
            </p:txBody>
          </p:sp>
        </p:grpSp>
      </p:grpSp>
      <p:sp>
        <p:nvSpPr>
          <p:cNvPr id="196" name="TextBox 195"/>
          <p:cNvSpPr txBox="1"/>
          <p:nvPr/>
        </p:nvSpPr>
        <p:spPr bwMode="auto">
          <a:xfrm>
            <a:off x="2681813" y="6093714"/>
            <a:ext cx="516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Calibri Light"/>
              </a:rPr>
              <a:t>Выигрыш: от 5 месяцев до года, от 1,5 млн. руб. за стандартный контейнер</a:t>
            </a:r>
            <a:endParaRPr dirty="0"/>
          </a:p>
        </p:txBody>
      </p:sp>
      <p:sp>
        <p:nvSpPr>
          <p:cNvPr id="143" name="Заголовок 1"/>
          <p:cNvSpPr txBox="1"/>
          <p:nvPr/>
        </p:nvSpPr>
        <p:spPr bwMode="auto">
          <a:xfrm>
            <a:off x="256947" y="-155510"/>
            <a:ext cx="10188875" cy="1040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Arial"/>
                <a:ea typeface="Arial"/>
                <a:cs typeface="Arial"/>
              </a:rPr>
              <a:t>Концепция транспортного применения</a:t>
            </a:r>
            <a:endParaRPr/>
          </a:p>
        </p:txBody>
      </p:sp>
      <p:sp>
        <p:nvSpPr>
          <p:cNvPr id="40" name="TextBox 39"/>
          <p:cNvSpPr txBox="1"/>
          <p:nvPr/>
        </p:nvSpPr>
        <p:spPr bwMode="auto">
          <a:xfrm>
            <a:off x="1315565" y="6771"/>
            <a:ext cx="95608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120000"/>
              </a:lnSpc>
              <a:defRPr/>
            </a:pPr>
            <a:r>
              <a:rPr lang="ru-RU" b="1" dirty="0">
                <a:solidFill>
                  <a:srgbClr val="FF0000"/>
                </a:solidFill>
                <a:cs typeface="Arial"/>
              </a:rPr>
              <a:t>Аврора</a:t>
            </a:r>
            <a:endParaRPr dirty="0">
              <a:solidFill>
                <a:srgbClr val="FF0000"/>
              </a:solidFill>
              <a:latin typeface="Freestyle Script" pitchFamily="66" charset="0"/>
            </a:endParaRPr>
          </a:p>
          <a:p>
            <a:pPr marL="180000">
              <a:lnSpc>
                <a:spcPct val="120000"/>
              </a:lnSpc>
              <a:defRPr/>
            </a:pPr>
            <a:r>
              <a:rPr lang="ru-RU" dirty="0">
                <a:solidFill>
                  <a:srgbClr val="1E3156"/>
                </a:solidFill>
                <a:cs typeface="Arial"/>
              </a:rPr>
              <a:t>АКТУАЛЬНОСТЬ: Концепция применения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pic>
        <p:nvPicPr>
          <p:cNvPr id="41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9790" y="4632376"/>
            <a:ext cx="3205209" cy="18054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E8C181-630E-4385-8927-92C6D5088C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271"/>
            <a:ext cx="1493429" cy="8936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8C6232-6E6A-4696-8D33-0CAC59816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829899" y="2714251"/>
            <a:ext cx="6855746" cy="14590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 bwMode="auto">
          <a:xfrm flipH="1">
            <a:off x="0" y="0"/>
            <a:ext cx="12192000" cy="706856"/>
          </a:xfrm>
          <a:prstGeom prst="rect">
            <a:avLst/>
          </a:prstGeom>
          <a:gradFill>
            <a:gsLst>
              <a:gs pos="0">
                <a:srgbClr val="2DADD4"/>
              </a:gs>
              <a:gs pos="43000">
                <a:srgbClr val="9DCDE3"/>
              </a:gs>
              <a:gs pos="76000">
                <a:schemeClr val="bg1"/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0" y="0"/>
            <a:ext cx="95608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120000"/>
              </a:lnSpc>
              <a:defRPr/>
            </a:pPr>
            <a:r>
              <a:rPr lang="ru-RU" sz="3600" dirty="0">
                <a:solidFill>
                  <a:srgbClr val="1E3156"/>
                </a:solidFill>
                <a:latin typeface="Times New Roman" pitchFamily="18" charset="0"/>
                <a:cs typeface="Times New Roman" pitchFamily="18" charset="0"/>
              </a:rPr>
              <a:t>                             ОБЛАСТИ ПРИМЕНЕНИЯ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773295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2</a:t>
            </a:r>
            <a:endParaRPr/>
          </a:p>
        </p:txBody>
      </p:sp>
      <p:sp>
        <p:nvSpPr>
          <p:cNvPr id="14" name="Google Shape;103;p18"/>
          <p:cNvSpPr txBox="1"/>
          <p:nvPr/>
        </p:nvSpPr>
        <p:spPr bwMode="auto">
          <a:xfrm>
            <a:off x="-96688" y="908720"/>
            <a:ext cx="4824537" cy="584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292100"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-RU" sz="1400" b="1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Основное направление: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92100"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lang="ru-RU" sz="1400" b="1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indent="-292100"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" sz="1400" b="1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Доставка крупногабаритных и неделимых грузов</a:t>
            </a:r>
            <a:endParaRPr lang="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92100"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lang="ru" sz="1300" b="1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indent="-292100">
              <a:buClr>
                <a:schemeClr val="lt1"/>
              </a:buClr>
              <a:buSzPts val="1000"/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Дополнительные направления: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92100"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lang="en-US"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indent="-292100"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-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 - Комплексное строительство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92100"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lang="ru-RU"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- Передислокация техники и оборудования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lang="ru"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- Пожаротушение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lang="ru"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- Лесная промышленность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lang="ru"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- Туризм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lang="ru"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- Снабжение отдаленных регионов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lang="ru"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- Геологоразведочные работы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lang="ru"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- Ретрансляция радио, интернета, телефонной связи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lang="ru"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- РЛС, оптическое и мультиспектральное наблюден</a:t>
            </a:r>
            <a:r>
              <a:rPr lang="ru-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и</a:t>
            </a:r>
            <a:r>
              <a:rPr lang="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е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defRPr/>
            </a:pPr>
            <a:endParaRPr lang="ru"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- Поиск и спасение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endParaRPr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457200" lvl="0" indent="-2921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AutoNum type="arabicPeriod"/>
              <a:defRPr/>
            </a:pPr>
            <a:r>
              <a:rPr lang="ru" sz="13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- Сельское хозяйство</a:t>
            </a:r>
            <a:endParaRPr sz="13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b="1" dirty="0">
              <a:latin typeface="Montserrat"/>
              <a:ea typeface="Montserrat"/>
              <a:cs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755AD52-7644-4CEF-8DE4-604C64278E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6200" y="3502159"/>
            <a:ext cx="3619592" cy="228288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C29199-7D28-4598-935D-DB76B0B594A5}"/>
              </a:ext>
            </a:extLst>
          </p:cNvPr>
          <p:cNvSpPr/>
          <p:nvPr/>
        </p:nvSpPr>
        <p:spPr>
          <a:xfrm>
            <a:off x="5544218" y="3054058"/>
            <a:ext cx="1457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Строительство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B6239D-8043-45F1-A478-D6EDBAF40D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6200" y="958808"/>
            <a:ext cx="3781219" cy="213591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BDBB6E8-4BFE-42AF-9CAC-14794ED8B767}"/>
              </a:ext>
            </a:extLst>
          </p:cNvPr>
          <p:cNvSpPr/>
          <p:nvPr/>
        </p:nvSpPr>
        <p:spPr>
          <a:xfrm>
            <a:off x="8690094" y="3054058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Сельское хозяйство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26A136-2B52-4910-AADB-E2627EA585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3832" y="976546"/>
            <a:ext cx="3228592" cy="21004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07B04D8-1E48-478F-A2C9-0CD7066C69F6}"/>
              </a:ext>
            </a:extLst>
          </p:cNvPr>
          <p:cNvSpPr/>
          <p:nvPr/>
        </p:nvSpPr>
        <p:spPr>
          <a:xfrm>
            <a:off x="8650258" y="5813604"/>
            <a:ext cx="2111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Нефтегазовая отрасль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426228-4CE3-40FD-9E73-B54F57AFED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0412" y="3505673"/>
            <a:ext cx="3252012" cy="229267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A7DCE4-2235-4035-9E2E-D53DD9CF1EEA}"/>
              </a:ext>
            </a:extLst>
          </p:cNvPr>
          <p:cNvSpPr/>
          <p:nvPr/>
        </p:nvSpPr>
        <p:spPr>
          <a:xfrm>
            <a:off x="5255714" y="5798343"/>
            <a:ext cx="1861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Электроэнергетика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529ADB1-7378-486D-ACCB-ACE8C82EDE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9485" y="0"/>
            <a:ext cx="1518036" cy="9083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F281BE0-D78D-4AE7-B7E4-AD285A0692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99697" y="2851219"/>
            <a:ext cx="6152157" cy="1861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6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          Дирижабль грузоподъемностью 60 тонн  - это  транспортное средство и транспортная инфраструктура одновременно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3952" y="1556793"/>
            <a:ext cx="5616624" cy="2088232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Транспортная линейная инфраструктура: дороги, мосты, тоннели, порты, ледоколы, переправы, взлетные полосы и т.д.</a:t>
            </a:r>
          </a:p>
          <a:p>
            <a:r>
              <a:rPr lang="ru-RU" dirty="0">
                <a:cs typeface="Times New Roman" panose="02020603050405020304" pitchFamily="18" charset="0"/>
              </a:rPr>
              <a:t>Один дирижабль может заменить сотни километров дорог, десятки небольших мостов, несколько взлетных полос и т.д.</a:t>
            </a:r>
          </a:p>
          <a:p>
            <a:r>
              <a:rPr lang="ru-RU" dirty="0">
                <a:cs typeface="Times New Roman" panose="02020603050405020304" pitchFamily="18" charset="0"/>
              </a:rPr>
              <a:t>Время строительства сопоставимой инфраструктуры может занять десятки лет и потребует сотни миллиардов капитальных вложений.</a:t>
            </a:r>
          </a:p>
          <a:p>
            <a:r>
              <a:rPr lang="ru-RU" dirty="0">
                <a:cs typeface="Times New Roman" panose="02020603050405020304" pitchFamily="18" charset="0"/>
              </a:rPr>
              <a:t>Инфраструктурные объекты подвержены ежегодной деградации и снова требуют расходов.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968480" y="4077072"/>
            <a:ext cx="4888160" cy="252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 flipH="1">
            <a:off x="1199456" y="2132855"/>
            <a:ext cx="3240360" cy="230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157" y="2204864"/>
            <a:ext cx="4541426" cy="3096344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cxnSpLocks/>
          </p:cNvCxnSpPr>
          <p:nvPr/>
        </p:nvCxnSpPr>
        <p:spPr>
          <a:xfrm flipV="1">
            <a:off x="4165088" y="2727289"/>
            <a:ext cx="1656184" cy="86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6256049" y="1448780"/>
            <a:ext cx="4448463" cy="2268252"/>
          </a:xfrm>
          <a:prstGeom prst="line">
            <a:avLst/>
          </a:prstGeom>
          <a:ln w="9525" cmpd="thickThin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091078" y="1412776"/>
            <a:ext cx="432048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4173971" y="3565368"/>
            <a:ext cx="1512168" cy="972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5663952" y="3969060"/>
            <a:ext cx="5832648" cy="255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1500" dirty="0">
                <a:solidFill>
                  <a:srgbClr val="0070C0"/>
                </a:solidFill>
              </a:rPr>
              <a:t>Современное, высокотехнологичное транспортное средство, способное перевезти всю номенклатуру грузов в круглогодичном режиме.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1500" dirty="0">
                <a:solidFill>
                  <a:srgbClr val="0070C0"/>
                </a:solidFill>
              </a:rPr>
              <a:t>Экономичное транспортное средство по сравнению с вертолетами.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1500" dirty="0">
                <a:solidFill>
                  <a:srgbClr val="0070C0"/>
                </a:solidFill>
              </a:rPr>
              <a:t>Экологичное транспортное средство.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1500" dirty="0">
                <a:solidFill>
                  <a:srgbClr val="0070C0"/>
                </a:solidFill>
              </a:rPr>
              <a:t>Скорость производства дирижаблей может достигать десятки штук в год.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1500" dirty="0">
                <a:solidFill>
                  <a:srgbClr val="0070C0"/>
                </a:solidFill>
              </a:rPr>
              <a:t>Себестоимость сопоставима с вертолетом.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ru-RU" sz="2800" dirty="0"/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F88228-9B3E-4A30-8773-DF9EEF1E2C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234"/>
            <a:ext cx="1518036" cy="9083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D1FD16D-5B83-4F71-B57A-A028527CB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809992" y="2324383"/>
            <a:ext cx="6885383" cy="22322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16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Дирижабль - это возможность модульного строительства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5440" y="1844824"/>
            <a:ext cx="4824533" cy="266429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Высокая точность позиционирования</a:t>
            </a:r>
          </a:p>
          <a:p>
            <a:r>
              <a:rPr lang="ru-RU" dirty="0"/>
              <a:t>Грузоподъемность 60 и более тонн</a:t>
            </a:r>
          </a:p>
          <a:p>
            <a:r>
              <a:rPr lang="ru-RU" dirty="0"/>
              <a:t>Распределенный воздушный поток от дирижабля не мешает грузовой операции</a:t>
            </a:r>
          </a:p>
          <a:p>
            <a:r>
              <a:rPr lang="ru-RU" dirty="0"/>
              <a:t>Гибридная силовая установка, резервные аккумуляторы повышают надежность дирижабля в случае отказа двигателя </a:t>
            </a:r>
          </a:p>
          <a:p>
            <a:r>
              <a:rPr lang="ru-RU" dirty="0"/>
              <a:t>Возможность доставки и монтажа крупногабаритных конструкций 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23392" y="4869160"/>
            <a:ext cx="504177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модульного строительства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096000" y="4797152"/>
            <a:ext cx="504177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marR="0" lvl="0" indent="-2286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2800" dirty="0">
                <a:solidFill>
                  <a:srgbClr val="FF0000"/>
                </a:solidFill>
              </a:rPr>
              <a:t>Сокращаются сроки строительства в 2-3 раза</a:t>
            </a:r>
          </a:p>
          <a:p>
            <a:pPr marL="228600" marR="0" lvl="0" indent="-2286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</a:t>
            </a:r>
            <a:r>
              <a:rPr kumimoji="0" lang="ru-RU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расходы на проект сокращаются до 50%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317374" y="42930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655840" y="3933056"/>
            <a:ext cx="172819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9467FA-4274-4DB2-B2A6-43E2127A30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5720" y="980728"/>
            <a:ext cx="9720305" cy="40256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7B8BFC-FEFF-443C-9352-68463435AD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23"/>
            <a:ext cx="1518036" cy="9083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A09A09F-0A80-4728-84E3-335FCE244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18690" y="2197947"/>
            <a:ext cx="6858000" cy="24621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EE482651-5F5A-4C14-A8D1-01B31B7B6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23209" y="2193880"/>
            <a:ext cx="6867200" cy="1848611"/>
          </a:xfr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3166262"/>
              </p:ext>
            </p:extLst>
          </p:nvPr>
        </p:nvGraphicFramePr>
        <p:xfrm>
          <a:off x="551384" y="625773"/>
          <a:ext cx="10513168" cy="6232227"/>
        </p:xfrm>
        <a:graphic>
          <a:graphicData uri="http://schemas.openxmlformats.org/presentationml/2006/ole">
            <p:oleObj spid="_x0000_s20488" name="Слайд" r:id="rId4" imgW="6094318" imgH="3427533" progId="PowerPoint.Slide.12">
              <p:embed/>
            </p:oleObj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67E763-A88A-400E-8C31-0147A40A725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648"/>
            <a:ext cx="911424" cy="5453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D932CD3-6849-4AB8-A7FF-CE153CFD3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805757" y="2489919"/>
            <a:ext cx="6858000" cy="1878163"/>
          </a:xfrm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9906321"/>
              </p:ext>
            </p:extLst>
          </p:nvPr>
        </p:nvGraphicFramePr>
        <p:xfrm>
          <a:off x="839416" y="260648"/>
          <a:ext cx="10802416" cy="6139503"/>
        </p:xfrm>
        <a:graphic>
          <a:graphicData uri="http://schemas.openxmlformats.org/presentationml/2006/ole">
            <p:oleObj spid="_x0000_s53256" name="Slide" r:id="rId4" imgW="5745574" imgH="3232616" progId="PowerPoint.Slide.12">
              <p:embed/>
            </p:oleObj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D6B019-EEB4-41BD-A504-D486CF6C37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610"/>
            <a:ext cx="694792" cy="415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4471</TotalTime>
  <Words>459</Words>
  <Application>Microsoft Office PowerPoint</Application>
  <DocSecurity>0</DocSecurity>
  <PresentationFormat>Произвольный</PresentationFormat>
  <Paragraphs>97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1_Тема Office</vt:lpstr>
      <vt:lpstr>Слайд</vt:lpstr>
      <vt:lpstr>Slide</vt:lpstr>
      <vt:lpstr>                                    ПРОЕКТ « АВРОРА»  </vt:lpstr>
      <vt:lpstr>ТЕХНИЧЕСКИЕ, ЭКОНОМИЧЕСКИЕ И ЭКОЛОГИЧЕСКИЕ СВОЙСТВА          СОВРЕМЕННОГО ДИРИЖАБЛЯ</vt:lpstr>
      <vt:lpstr>Слайд 3</vt:lpstr>
      <vt:lpstr>Слайд 4</vt:lpstr>
      <vt:lpstr>           Дирижабль грузоподъемностью 60 тонн  - это  транспортное средство и транспортная инфраструктура одновременно</vt:lpstr>
      <vt:lpstr>Дирижабль - это возможность модульного строительства</vt:lpstr>
      <vt:lpstr>Слайд 7</vt:lpstr>
      <vt:lpstr>Слайд 8</vt:lpstr>
    </vt:vector>
  </TitlesOfParts>
  <Company>Hewlett-Packard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Макеич Григорий Сергеевич</dc:creator>
  <cp:lastModifiedBy>ВВВ</cp:lastModifiedBy>
  <cp:revision>396</cp:revision>
  <dcterms:created xsi:type="dcterms:W3CDTF">2019-04-22T06:58:47Z</dcterms:created>
  <dcterms:modified xsi:type="dcterms:W3CDTF">2024-06-19T09:13:02Z</dcterms:modified>
  <dc:identifier/>
  <dc:language/>
  <cp:version/>
</cp:coreProperties>
</file>