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48" r:id="rId1"/>
  </p:sldMasterIdLst>
  <p:notesMasterIdLst>
    <p:notesMasterId r:id="rId12"/>
  </p:notesMasterIdLst>
  <p:sldIdLst>
    <p:sldId id="256" r:id="rId2"/>
    <p:sldId id="516" r:id="rId3"/>
    <p:sldId id="517" r:id="rId4"/>
    <p:sldId id="522" r:id="rId5"/>
    <p:sldId id="514" r:id="rId6"/>
    <p:sldId id="515" r:id="rId7"/>
    <p:sldId id="518" r:id="rId8"/>
    <p:sldId id="519" r:id="rId9"/>
    <p:sldId id="261" r:id="rId10"/>
    <p:sldId id="523" r:id="rId11"/>
  </p:sldIdLst>
  <p:sldSz cx="12192000" cy="6858000"/>
  <p:notesSz cx="6858000" cy="9144000"/>
  <p:embeddedFontLst>
    <p:embeddedFont>
      <p:font typeface="Montserrat ExtraBold" panose="020B0604020202020204" charset="-52"/>
      <p:bold r:id="rId13"/>
      <p:boldItalic r:id="rId14"/>
    </p:embeddedFont>
    <p:embeddedFont>
      <p:font typeface="Montserrat Black" panose="020B0604020202020204" charset="-52"/>
      <p:bold r:id="rId15"/>
      <p:boldItalic r:id="rId16"/>
    </p:embeddedFont>
    <p:embeddedFont>
      <p:font typeface="Verdana" panose="020B0604030504040204" pitchFamily="34" charset="0"/>
      <p:regular r:id="rId17"/>
      <p:bold r:id="rId18"/>
      <p:italic r:id="rId19"/>
      <p:boldItalic r:id="rId20"/>
    </p:embeddedFont>
    <p:embeddedFont>
      <p:font typeface="Montserrat SemiBold" panose="020B0604020202020204" charset="-52"/>
      <p:bold r:id="rId21"/>
      <p:boldItalic r:id="rId22"/>
    </p:embeddedFont>
    <p:embeddedFont>
      <p:font typeface="Microsoft Sans Serif" panose="020B0604020202020204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tserrat" panose="020B0604020202020204" charset="-52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000000"/>
          </p15:clr>
        </p15:guide>
        <p15:guide id="2" pos="415" userDrawn="1">
          <p15:clr>
            <a:srgbClr val="000000"/>
          </p15:clr>
        </p15:guide>
        <p15:guide id="3" pos="7265" userDrawn="1">
          <p15:clr>
            <a:srgbClr val="000000"/>
          </p15:clr>
        </p15:guide>
        <p15:guide id="4" orient="horz" pos="3997" userDrawn="1">
          <p15:clr>
            <a:srgbClr val="000000"/>
          </p15:clr>
        </p15:guide>
        <p15:guide id="5" pos="4021" userDrawn="1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79B7"/>
    <a:srgbClr val="2F528F"/>
    <a:srgbClr val="A6BBE2"/>
    <a:srgbClr val="7C9CD6"/>
    <a:srgbClr val="025FA9"/>
    <a:srgbClr val="E50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323"/>
        <p:guide pos="415"/>
        <p:guide pos="7265"/>
        <p:guide orient="horz" pos="3997"/>
        <p:guide pos="40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tableStyles" Target="tableStyles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7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735616243898711E-2"/>
          <c:y val="0.17024290035003387"/>
          <c:w val="0.95932109617561523"/>
          <c:h val="0.793205966117131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проектов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125</c:v>
                </c:pt>
                <c:pt idx="1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31-AF41-9E04-1CFB3CFC84A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участников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500</c:v>
                </c:pt>
                <c:pt idx="1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31-AF41-9E04-1CFB3CFC84A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2"/>
        <c:overlap val="25"/>
        <c:axId val="648184159"/>
        <c:axId val="648707535"/>
      </c:barChart>
      <c:catAx>
        <c:axId val="64818415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48707535"/>
        <c:crosses val="autoZero"/>
        <c:auto val="1"/>
        <c:lblAlgn val="ctr"/>
        <c:lblOffset val="100"/>
        <c:noMultiLvlLbl val="0"/>
      </c:catAx>
      <c:valAx>
        <c:axId val="64870753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48184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4862686860524803E-2"/>
          <c:y val="4.7354983457654092E-2"/>
          <c:w val="0.40597633373007641"/>
          <c:h val="8.28549535355365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3EB83-B561-4920-BCB9-F2E8013B6C12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DCED7-C25E-4DA5-881F-F1F3F17E3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825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DCED7-C25E-4DA5-881F-F1F3F17E3B5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787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DCED7-C25E-4DA5-881F-F1F3F17E3B5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814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DCED7-C25E-4DA5-881F-F1F3F17E3B5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511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9845B-1E31-D9F5-4D89-8EE8D70BA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8CB074-BBBC-BCA6-2AEF-6E30FD81E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47FB5C-A09C-F82D-9CD3-1B709325C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CF2E-1A0B-4DF7-A35F-364AA9C1093C}" type="datetime1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1A8FD-646F-D012-00C0-AA5B115A9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B34A94-678E-D9A5-DE25-3D03CC1DE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3AE5-84D6-452F-8F9C-246001512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991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86446-9FDF-EB98-6F03-DE07A93B3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40584A-F9F3-C7BA-010A-A0058715B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4EEEC0-4D06-5292-DFD4-601079968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3DA3-3EE3-4515-B3A2-A326D3E7321C}" type="datetime1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AC7383-941A-8392-8C4B-9219ABE9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FCE3B6-7C97-9D86-0F8E-AB2C3971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3AE5-84D6-452F-8F9C-246001512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28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68AE657-A735-108B-9690-ED7555350A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BEBB51-894D-EE4E-B891-A67C3D900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95C4B-3573-F553-03BC-3164F43B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8B53-A73D-45C6-83EA-9A12DC9BA629}" type="datetime1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99CA7D-776B-FC82-904F-59F72B292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64B8E9-0E81-114A-3215-555789F1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3AE5-84D6-452F-8F9C-246001512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41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F1964D-F73C-E4B3-38A1-1F27EA92B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AB380-D242-9E49-9AAA-643239248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F0EA94-42E6-FFD1-A678-B9DB2D2F2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75E1-C900-4342-823E-EBDD97EF3EDD}" type="datetime1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780863-7D5E-026B-B918-2627B8C60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D17AB2-37B0-3147-DB59-E6475CDB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3AE5-84D6-452F-8F9C-246001512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25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48D15-A0A7-99AA-4E18-7DE48D939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FA2CD0-BBBF-70D2-98A6-DDDF8C553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FF1E87-2E43-F288-6B73-6A96D8DA4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78C4-0353-49DB-9315-8F305218628B}" type="datetime1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08F47D-A226-EA24-42A3-8BC50B56C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3C6E32-ACBE-B363-EE9A-14EA7B40D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3AE5-84D6-452F-8F9C-246001512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05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81137F-685F-8D1B-6266-EB8F77C5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196370-3E72-8B6F-42C8-A8213F0E21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C6DA09-DF1B-2F87-B956-ACE4540FD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42B8DE-8C5E-0E9A-B1AF-13BF81E1B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2E96D-FBA5-4E08-AD09-D0CD77EF9125}" type="datetime1">
              <a:rPr lang="ru-RU" smtClean="0"/>
              <a:t>19.06.2024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0B1EB-E483-AA36-0F3E-7BF13D465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1A014D-0BB4-1F46-E592-68C141E9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3AE5-84D6-452F-8F9C-246001512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52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B8B3D-7ABA-19A3-C4E7-7D8AAA3B1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0EA153-9A9F-77AB-F895-CF2D051F2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478FAB-97C5-4849-1CF1-E171FF9AE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DE6B9E3-273A-A46F-7040-DAFE329A96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B163E5-AF5F-6788-3886-5051565D4C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1E7094-1258-FA82-617D-E7D7463A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B2AF-C52D-41DB-AD81-C858EBB0BFC5}" type="datetime1">
              <a:rPr lang="ru-RU" smtClean="0"/>
              <a:t>19.06.2024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10FCFA-F7BC-08A2-F560-63D7C9319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AF849A-38EA-9038-1EE2-49DD5BCE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3AE5-84D6-452F-8F9C-246001512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912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852220-A219-923F-08F4-EE6AF5C7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83215E5-CC84-5A5C-E48E-B2D9D5EEE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4531-BC45-45B1-8808-1AD9E68B20C6}" type="datetime1">
              <a:rPr lang="ru-RU" smtClean="0"/>
              <a:t>19.06.2024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421F2C1-20B8-4C18-19F9-E1EB1578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6BA0E9-1FA4-8A86-7C21-7C3C8533A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3AE5-84D6-452F-8F9C-246001512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103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918B14F-064D-BA7B-B7F1-A2CB04EB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E28D-F5A1-4A98-B562-701713BA21B2}" type="datetime1">
              <a:rPr lang="ru-RU" smtClean="0"/>
              <a:t>19.06.2024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EF6E4BA-FED0-4315-D870-FAA0ABD7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D5EFB5-652E-3DE4-62D4-5615504E9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3AE5-84D6-452F-8F9C-246001512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25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440B31-D17E-1F9A-1FAA-77728B648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A1C510-D59A-F60E-8756-51090DF26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41E1FA-0C39-F890-8388-947062000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0E1036-75DA-9945-AB12-890190289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DAF6B-A2B9-4A53-9E37-B8ECE81A37EF}" type="datetime1">
              <a:rPr lang="ru-RU" smtClean="0"/>
              <a:t>19.06.2024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D26108-69DE-1398-FBFA-9B8DD2D5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244385-3854-E859-1411-A551A8129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3AE5-84D6-452F-8F9C-246001512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37DD6-35C4-C0B3-D90E-19494B82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CFEFFC-6738-4051-36BF-CB9F03F63B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906DF1-8C35-9C0A-798B-4D2924E9E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D254E1-F0D5-71EA-27F7-4E78C9DB0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9C65-087B-4715-A9C4-116A0026320C}" type="datetime1">
              <a:rPr lang="ru-RU" smtClean="0"/>
              <a:t>19.06.2024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7FC5AE-094F-F0CE-3B7F-AB460BFDC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39864D-156C-7D6B-C092-7EC607807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3AE5-84D6-452F-8F9C-246001512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3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3384C8-4BA9-C913-B61A-E8644BC8C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14ABA4-6A7C-8552-CDF2-571F0F0C0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BE1B09-F98B-B559-877D-F44A4D800F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A0BC1-29C0-4B07-AC43-8FA31F679403}" type="datetime1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E9B902-2F4D-1A67-77F3-ABEF190C4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E98830-5E0A-9876-7E94-69B492A63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03AE5-84D6-452F-8F9C-246001512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23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7" Type="http://schemas.openxmlformats.org/officeDocument/2006/relationships/image" Target="../media/image2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9.sv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.png"/><Relationship Id="rId3" Type="http://schemas.openxmlformats.org/officeDocument/2006/relationships/chart" Target="../charts/chart1.xml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4D081C7-FAE7-7E83-4AD2-7AF9AF11EF5F}"/>
              </a:ext>
            </a:extLst>
          </p:cNvPr>
          <p:cNvSpPr txBox="1"/>
          <p:nvPr/>
        </p:nvSpPr>
        <p:spPr>
          <a:xfrm>
            <a:off x="568891" y="3219582"/>
            <a:ext cx="9534983" cy="175432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Montserrat ExtraBold" panose="00000900000000000000" pitchFamily="2" charset="-52"/>
                <a:ea typeface="Verdana" panose="020B0604030504040204" pitchFamily="34" charset="0"/>
              </a:rPr>
              <a:t>Трансформация модели </a:t>
            </a:r>
          </a:p>
          <a:p>
            <a:r>
              <a:rPr lang="ru-RU" sz="3600" dirty="0">
                <a:latin typeface="Montserrat ExtraBold" panose="00000900000000000000" pitchFamily="2" charset="-52"/>
                <a:ea typeface="Verdana" panose="020B0604030504040204" pitchFamily="34" charset="0"/>
              </a:rPr>
              <a:t>студенческого технологического </a:t>
            </a:r>
          </a:p>
          <a:p>
            <a:r>
              <a:rPr lang="ru-RU" sz="3600" dirty="0">
                <a:latin typeface="Montserrat ExtraBold" panose="00000900000000000000" pitchFamily="2" charset="-52"/>
                <a:ea typeface="Verdana" panose="020B0604030504040204" pitchFamily="34" charset="0"/>
              </a:rPr>
              <a:t>предпринимательства </a:t>
            </a:r>
            <a:r>
              <a:rPr lang="ru-RU" sz="3600" dirty="0" smtClean="0">
                <a:latin typeface="Montserrat ExtraBold" panose="00000900000000000000" pitchFamily="2" charset="-52"/>
                <a:ea typeface="Verdana" panose="020B0604030504040204" pitchFamily="34" charset="0"/>
              </a:rPr>
              <a:t>в НГТУ НЭТИ</a:t>
            </a:r>
            <a:endParaRPr lang="en-US" sz="3600" kern="1200" dirty="0">
              <a:latin typeface="Montserrat ExtraBold" panose="00000900000000000000" pitchFamily="2" charset="-52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D081C7-FAE7-7E83-4AD2-7AF9AF11EF5F}"/>
              </a:ext>
            </a:extLst>
          </p:cNvPr>
          <p:cNvSpPr txBox="1"/>
          <p:nvPr/>
        </p:nvSpPr>
        <p:spPr>
          <a:xfrm>
            <a:off x="568891" y="5277286"/>
            <a:ext cx="808586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dirty="0">
                <a:latin typeface="Montserrat SemiBold" panose="000007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Анастасия Александрова, руководитель </a:t>
            </a:r>
            <a:r>
              <a:rPr lang="ru-RU" sz="1600" dirty="0" smtClean="0">
                <a:latin typeface="Montserrat SemiBold" panose="000007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группы ЦТТ</a:t>
            </a:r>
            <a:endParaRPr lang="en-US" sz="1600" dirty="0" smtClean="0">
              <a:latin typeface="Montserrat SemiBold" panose="000007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dirty="0" smtClean="0">
                <a:latin typeface="Montserrat SemiBold" panose="000007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руководитель акселерационной программы </a:t>
            </a:r>
            <a:r>
              <a:rPr lang="en-US" sz="1600" dirty="0" smtClean="0">
                <a:latin typeface="Montserrat SemiBold" panose="000007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REACTOR</a:t>
            </a:r>
            <a:endParaRPr lang="ru-RU" sz="1600" dirty="0">
              <a:latin typeface="Montserrat SemiBold" panose="000007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707" y="512763"/>
            <a:ext cx="636481" cy="10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6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5FA10-86CC-229E-F159-D5B5FAF7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83" y="81875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Montserrat SemiBold" panose="00000700000000000000" pitchFamily="2" charset="-52"/>
              </a:rPr>
              <a:t>Контакты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89D0283B-03C7-2C6D-E9E8-6F3509271CF6}"/>
              </a:ext>
            </a:extLst>
          </p:cNvPr>
          <p:cNvSpPr txBox="1">
            <a:spLocks/>
          </p:cNvSpPr>
          <p:nvPr/>
        </p:nvSpPr>
        <p:spPr>
          <a:xfrm>
            <a:off x="3062652" y="1997712"/>
            <a:ext cx="5635805" cy="587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dirty="0">
                <a:latin typeface="Montserrat" panose="00000500000000000000" pitchFamily="2" charset="-52"/>
              </a:rPr>
              <a:t>Анастасия Александрова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89D0283B-03C7-2C6D-E9E8-6F3509271CF6}"/>
              </a:ext>
            </a:extLst>
          </p:cNvPr>
          <p:cNvSpPr txBox="1">
            <a:spLocks/>
          </p:cNvSpPr>
          <p:nvPr/>
        </p:nvSpPr>
        <p:spPr>
          <a:xfrm>
            <a:off x="2417322" y="4533980"/>
            <a:ext cx="2842742" cy="3548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Montserrat" panose="00000500000000000000" pitchFamily="2" charset="-52"/>
              </a:rPr>
              <a:t>t.me/</a:t>
            </a:r>
            <a:r>
              <a:rPr lang="en-US" sz="2400" dirty="0" err="1">
                <a:latin typeface="Montserrat" panose="00000500000000000000" pitchFamily="2" charset="-52"/>
              </a:rPr>
              <a:t>transfernstu</a:t>
            </a:r>
            <a:endParaRPr lang="en-US" sz="2400" dirty="0">
              <a:latin typeface="Montserrat" panose="00000500000000000000" pitchFamily="2" charset="-52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66" b="7349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38"/>
          <a:stretch/>
        </p:blipFill>
        <p:spPr>
          <a:xfrm>
            <a:off x="1135828" y="4074593"/>
            <a:ext cx="1281493" cy="104648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469"/>
          <a:stretch/>
        </p:blipFill>
        <p:spPr>
          <a:xfrm>
            <a:off x="1371778" y="5371043"/>
            <a:ext cx="785131" cy="655831"/>
          </a:xfrm>
          <a:prstGeom prst="rect">
            <a:avLst/>
          </a:prstGeom>
        </p:spPr>
      </p:pic>
      <p:sp>
        <p:nvSpPr>
          <p:cNvPr id="25" name="Объект 2">
            <a:extLst>
              <a:ext uri="{FF2B5EF4-FFF2-40B4-BE49-F238E27FC236}">
                <a16:creationId xmlns:a16="http://schemas.microsoft.com/office/drawing/2014/main" id="{89D0283B-03C7-2C6D-E9E8-6F3509271CF6}"/>
              </a:ext>
            </a:extLst>
          </p:cNvPr>
          <p:cNvSpPr txBox="1">
            <a:spLocks/>
          </p:cNvSpPr>
          <p:nvPr/>
        </p:nvSpPr>
        <p:spPr>
          <a:xfrm>
            <a:off x="2417321" y="5612049"/>
            <a:ext cx="5635805" cy="587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Montserrat" panose="00000500000000000000" pitchFamily="2" charset="-52"/>
              </a:rPr>
              <a:t>a.aleksandrova@corp.nstu.ru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13418" b="13418"/>
          <a:stretch>
            <a:fillRect/>
          </a:stretch>
        </p:blipFill>
        <p:spPr>
          <a:xfrm>
            <a:off x="695325" y="1832230"/>
            <a:ext cx="2076904" cy="2076905"/>
          </a:xfrm>
          <a:custGeom>
            <a:avLst/>
            <a:gdLst>
              <a:gd name="connsiteX0" fmla="*/ 856343 w 1712685"/>
              <a:gd name="connsiteY0" fmla="*/ 0 h 1712686"/>
              <a:gd name="connsiteX1" fmla="*/ 1708265 w 1712685"/>
              <a:gd name="connsiteY1" fmla="*/ 768787 h 1712686"/>
              <a:gd name="connsiteX2" fmla="*/ 1712685 w 1712685"/>
              <a:gd name="connsiteY2" fmla="*/ 856323 h 1712686"/>
              <a:gd name="connsiteX3" fmla="*/ 1712685 w 1712685"/>
              <a:gd name="connsiteY3" fmla="*/ 856363 h 1712686"/>
              <a:gd name="connsiteX4" fmla="*/ 1708265 w 1712685"/>
              <a:gd name="connsiteY4" fmla="*/ 943899 h 1712686"/>
              <a:gd name="connsiteX5" fmla="*/ 856343 w 1712685"/>
              <a:gd name="connsiteY5" fmla="*/ 1712686 h 1712686"/>
              <a:gd name="connsiteX6" fmla="*/ 0 w 1712685"/>
              <a:gd name="connsiteY6" fmla="*/ 856343 h 1712686"/>
              <a:gd name="connsiteX7" fmla="*/ 856343 w 1712685"/>
              <a:gd name="connsiteY7" fmla="*/ 0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2685" h="1712686">
                <a:moveTo>
                  <a:pt x="856343" y="0"/>
                </a:moveTo>
                <a:cubicBezTo>
                  <a:pt x="1299729" y="0"/>
                  <a:pt x="1664411" y="336971"/>
                  <a:pt x="1708265" y="768787"/>
                </a:cubicBezTo>
                <a:lnTo>
                  <a:pt x="1712685" y="856323"/>
                </a:lnTo>
                <a:lnTo>
                  <a:pt x="1712685" y="856363"/>
                </a:lnTo>
                <a:lnTo>
                  <a:pt x="1708265" y="943899"/>
                </a:lnTo>
                <a:cubicBezTo>
                  <a:pt x="1664411" y="1375715"/>
                  <a:pt x="1299729" y="1712686"/>
                  <a:pt x="856343" y="1712686"/>
                </a:cubicBezTo>
                <a:cubicBezTo>
                  <a:pt x="383398" y="1712686"/>
                  <a:pt x="0" y="1329288"/>
                  <a:pt x="0" y="856343"/>
                </a:cubicBezTo>
                <a:cubicBezTo>
                  <a:pt x="0" y="383398"/>
                  <a:pt x="383398" y="0"/>
                  <a:pt x="856343" y="0"/>
                </a:cubicBezTo>
                <a:close/>
              </a:path>
            </a:pathLst>
          </a:custGeom>
        </p:spPr>
      </p:pic>
      <p:sp>
        <p:nvSpPr>
          <p:cNvPr id="3" name="Прямоугольник 2"/>
          <p:cNvSpPr/>
          <p:nvPr/>
        </p:nvSpPr>
        <p:spPr>
          <a:xfrm>
            <a:off x="3062652" y="24364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Montserrat" panose="00000500000000000000" pitchFamily="2" charset="-52"/>
              </a:rPr>
              <a:t>руководитель группы </a:t>
            </a:r>
            <a:r>
              <a:rPr lang="ru-RU" dirty="0" smtClean="0">
                <a:latin typeface="Montserrat" panose="00000500000000000000" pitchFamily="2" charset="-52"/>
              </a:rPr>
              <a:t>ЦТТ</a:t>
            </a:r>
            <a:endParaRPr lang="en-US" dirty="0" smtClean="0">
              <a:latin typeface="Montserrat" panose="00000500000000000000" pitchFamily="2" charset="-52"/>
            </a:endParaRPr>
          </a:p>
          <a:p>
            <a:r>
              <a:rPr lang="ru-RU" dirty="0" smtClean="0">
                <a:latin typeface="Montserrat" panose="00000500000000000000" pitchFamily="2" charset="-52"/>
              </a:rPr>
              <a:t>руководитель </a:t>
            </a:r>
            <a:r>
              <a:rPr lang="ru-RU" dirty="0">
                <a:latin typeface="Montserrat" panose="00000500000000000000" pitchFamily="2" charset="-52"/>
              </a:rPr>
              <a:t>акселерационной программы </a:t>
            </a:r>
            <a:r>
              <a:rPr lang="en-US" dirty="0">
                <a:latin typeface="Montserrat" panose="00000500000000000000" pitchFamily="2" charset="-52"/>
              </a:rPr>
              <a:t>REACTOR</a:t>
            </a:r>
            <a:endParaRPr lang="ru-RU" dirty="0">
              <a:latin typeface="Montserrat" panose="000005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19956" t="26387" r="21778" b="47548"/>
          <a:stretch/>
        </p:blipFill>
        <p:spPr>
          <a:xfrm>
            <a:off x="8706103" y="3607036"/>
            <a:ext cx="2826160" cy="27382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707" y="512763"/>
            <a:ext cx="636481" cy="10834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7321" y="4820311"/>
            <a:ext cx="2956259" cy="424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200" dirty="0">
                <a:latin typeface="Montserrat" panose="00000500000000000000" pitchFamily="2" charset="-52"/>
              </a:rPr>
              <a:t>t.me/</a:t>
            </a:r>
            <a:r>
              <a:rPr lang="en-US" sz="2200" dirty="0" err="1">
                <a:latin typeface="Montserrat" panose="00000500000000000000" pitchFamily="2" charset="-52"/>
              </a:rPr>
              <a:t>startup_nstu</a:t>
            </a:r>
            <a:endParaRPr lang="ru-RU" sz="22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3703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1">
            <a:extLst>
              <a:ext uri="{FF2B5EF4-FFF2-40B4-BE49-F238E27FC236}">
                <a16:creationId xmlns:a16="http://schemas.microsoft.com/office/drawing/2014/main" id="{FF4BD443-E14E-E902-C481-4EC283F93795}"/>
              </a:ext>
            </a:extLst>
          </p:cNvPr>
          <p:cNvSpPr txBox="1">
            <a:spLocks/>
          </p:cNvSpPr>
          <p:nvPr/>
        </p:nvSpPr>
        <p:spPr>
          <a:xfrm>
            <a:off x="551111" y="459425"/>
            <a:ext cx="10412635" cy="1205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252525"/>
                </a:solidFill>
                <a:latin typeface="Montserrat SemiBold" panose="00000700000000000000" pitchFamily="2" charset="-52"/>
              </a:rPr>
              <a:t>НГТУ</a:t>
            </a:r>
            <a:r>
              <a:rPr lang="ru-RU" sz="2800" spc="-40" dirty="0">
                <a:solidFill>
                  <a:srgbClr val="252525"/>
                </a:solidFill>
                <a:latin typeface="Montserrat SemiBold" panose="00000700000000000000" pitchFamily="2" charset="-52"/>
              </a:rPr>
              <a:t> </a:t>
            </a:r>
            <a:r>
              <a:rPr lang="ru-RU" sz="2800" dirty="0">
                <a:solidFill>
                  <a:srgbClr val="252525"/>
                </a:solidFill>
                <a:latin typeface="Montserrat SemiBold" panose="00000700000000000000" pitchFamily="2" charset="-52"/>
              </a:rPr>
              <a:t>в</a:t>
            </a:r>
            <a:r>
              <a:rPr lang="ru-RU" sz="2800" spc="-45" dirty="0">
                <a:solidFill>
                  <a:srgbClr val="252525"/>
                </a:solidFill>
                <a:latin typeface="Montserrat SemiBold" panose="00000700000000000000" pitchFamily="2" charset="-52"/>
              </a:rPr>
              <a:t> </a:t>
            </a:r>
            <a:r>
              <a:rPr lang="ru-RU" sz="2800" dirty="0">
                <a:solidFill>
                  <a:srgbClr val="252525"/>
                </a:solidFill>
                <a:latin typeface="Montserrat SemiBold" panose="00000700000000000000" pitchFamily="2" charset="-52"/>
              </a:rPr>
              <a:t>федеральном</a:t>
            </a:r>
            <a:r>
              <a:rPr lang="ru-RU" sz="2800" spc="-35" dirty="0">
                <a:solidFill>
                  <a:srgbClr val="252525"/>
                </a:solidFill>
                <a:latin typeface="Montserrat SemiBold" panose="00000700000000000000" pitchFamily="2" charset="-52"/>
              </a:rPr>
              <a:t> </a:t>
            </a:r>
            <a:r>
              <a:rPr lang="ru-RU" sz="2800" dirty="0">
                <a:solidFill>
                  <a:srgbClr val="252525"/>
                </a:solidFill>
                <a:latin typeface="Montserrat SemiBold" panose="00000700000000000000" pitchFamily="2" charset="-52"/>
              </a:rPr>
              <a:t>проекте</a:t>
            </a:r>
            <a:r>
              <a:rPr lang="ru-RU" sz="2800" spc="-45" dirty="0">
                <a:solidFill>
                  <a:srgbClr val="252525"/>
                </a:solidFill>
                <a:latin typeface="Montserrat SemiBold" panose="00000700000000000000" pitchFamily="2" charset="-52"/>
              </a:rPr>
              <a:t> </a:t>
            </a:r>
            <a:r>
              <a:rPr lang="ru-RU" sz="2800" spc="-10" dirty="0">
                <a:solidFill>
                  <a:srgbClr val="252525"/>
                </a:solidFill>
                <a:latin typeface="Montserrat SemiBold" panose="00000700000000000000" pitchFamily="2" charset="-52"/>
              </a:rPr>
              <a:t>«Платформа</a:t>
            </a:r>
            <a:r>
              <a:rPr lang="ru-RU" sz="2800" spc="-20" dirty="0">
                <a:solidFill>
                  <a:srgbClr val="252525"/>
                </a:solidFill>
                <a:latin typeface="Montserrat SemiBold" panose="00000700000000000000" pitchFamily="2" charset="-52"/>
              </a:rPr>
              <a:t> </a:t>
            </a:r>
            <a:r>
              <a:rPr lang="ru-RU" sz="2800" spc="-10" dirty="0">
                <a:solidFill>
                  <a:srgbClr val="252525"/>
                </a:solidFill>
                <a:latin typeface="Montserrat SemiBold" panose="00000700000000000000" pitchFamily="2" charset="-52"/>
              </a:rPr>
              <a:t>университетского технологического</a:t>
            </a:r>
            <a:r>
              <a:rPr lang="ru-RU" sz="2800" spc="-90" dirty="0">
                <a:solidFill>
                  <a:srgbClr val="252525"/>
                </a:solidFill>
                <a:latin typeface="Montserrat SemiBold" panose="00000700000000000000" pitchFamily="2" charset="-52"/>
              </a:rPr>
              <a:t> </a:t>
            </a:r>
            <a:r>
              <a:rPr lang="ru-RU" sz="2800" spc="-10" dirty="0">
                <a:solidFill>
                  <a:srgbClr val="252525"/>
                </a:solidFill>
                <a:latin typeface="Montserrat SemiBold" panose="00000700000000000000" pitchFamily="2" charset="-52"/>
              </a:rPr>
              <a:t>предпринимательства»</a:t>
            </a:r>
            <a:endParaRPr lang="en-US" sz="2800" dirty="0">
              <a:solidFill>
                <a:schemeClr val="tx2"/>
              </a:solidFill>
              <a:latin typeface="Montserrat SemiBold" panose="00000700000000000000" pitchFamily="2" charset="-52"/>
              <a:ea typeface="Verdana" panose="020B0604030504040204" pitchFamily="34" charset="0"/>
            </a:endParaRPr>
          </a:p>
        </p:txBody>
      </p:sp>
      <p:sp>
        <p:nvSpPr>
          <p:cNvPr id="130" name="object 8"/>
          <p:cNvSpPr txBox="1"/>
          <p:nvPr/>
        </p:nvSpPr>
        <p:spPr>
          <a:xfrm>
            <a:off x="8735626" y="2435615"/>
            <a:ext cx="3529644" cy="1687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C48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5</a:t>
            </a:r>
            <a:r>
              <a:rPr b="1" spc="-20" dirty="0">
                <a:solidFill>
                  <a:srgbClr val="FC48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b="1" dirty="0">
                <a:solidFill>
                  <a:srgbClr val="FC48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место</a:t>
            </a:r>
            <a:r>
              <a:rPr b="1" spc="-20" dirty="0">
                <a:solidFill>
                  <a:srgbClr val="FC48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среди</a:t>
            </a:r>
            <a:r>
              <a:rPr spc="-15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pc="-2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вузов </a:t>
            </a:r>
            <a:r>
              <a:rPr spc="-1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Сибирского федерального</a:t>
            </a:r>
            <a:r>
              <a:rPr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pc="-1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округа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dirty="0"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  <a:p>
            <a:pPr marL="12700" marR="53340">
              <a:lnSpc>
                <a:spcPct val="100000"/>
              </a:lnSpc>
            </a:pPr>
            <a:r>
              <a:rPr b="1" dirty="0">
                <a:solidFill>
                  <a:srgbClr val="FC48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</a:t>
            </a:r>
            <a:r>
              <a:rPr b="1" spc="-20" dirty="0">
                <a:solidFill>
                  <a:srgbClr val="FC48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b="1" dirty="0">
                <a:solidFill>
                  <a:srgbClr val="FC48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место</a:t>
            </a:r>
            <a:r>
              <a:rPr b="1" spc="-20" dirty="0">
                <a:solidFill>
                  <a:srgbClr val="FC48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среди</a:t>
            </a:r>
            <a:r>
              <a:rPr spc="-15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pc="-2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вузов </a:t>
            </a:r>
            <a:r>
              <a:rPr spc="-10" dirty="0"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Новосибирской области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Microsoft Sans Serif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626" y="5460172"/>
            <a:ext cx="1330610" cy="10371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236" y="5570869"/>
            <a:ext cx="2101360" cy="808856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707" y="532907"/>
            <a:ext cx="636481" cy="1083442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снимок экрана, Шрифт, Параллельный&#10;&#10;Автоматически созданное описание">
            <a:extLst>
              <a:ext uri="{FF2B5EF4-FFF2-40B4-BE49-F238E27FC236}">
                <a16:creationId xmlns:a16="http://schemas.microsoft.com/office/drawing/2014/main" id="{E99D79E5-46A6-C7FF-93E4-F56ED6223E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5179" r="10495" b="53522"/>
          <a:stretch/>
        </p:blipFill>
        <p:spPr>
          <a:xfrm rot="10800000">
            <a:off x="551111" y="1616349"/>
            <a:ext cx="6843220" cy="50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3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4">
            <a:extLst>
              <a:ext uri="{FF2B5EF4-FFF2-40B4-BE49-F238E27FC236}">
                <a16:creationId xmlns:a16="http://schemas.microsoft.com/office/drawing/2014/main" id="{B5746C70-0FAD-3D23-A968-26B578782EC1}"/>
              </a:ext>
            </a:extLst>
          </p:cNvPr>
          <p:cNvSpPr>
            <a:spLocks noChangeAspect="1"/>
          </p:cNvSpPr>
          <p:nvPr/>
        </p:nvSpPr>
        <p:spPr>
          <a:xfrm>
            <a:off x="3731488" y="2751251"/>
            <a:ext cx="1358055" cy="1358056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FFFF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E22FACF-0953-01FB-B487-4D706A3DADBD}"/>
              </a:ext>
            </a:extLst>
          </p:cNvPr>
          <p:cNvSpPr>
            <a:spLocks noChangeAspect="1"/>
          </p:cNvSpPr>
          <p:nvPr/>
        </p:nvSpPr>
        <p:spPr>
          <a:xfrm>
            <a:off x="2198984" y="3860648"/>
            <a:ext cx="1358056" cy="1358053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FFFF"/>
              </a:solidFill>
              <a:latin typeface="Montserrat" panose="00000500000000000000" pitchFamily="2" charset="-52"/>
            </a:endParaRPr>
          </a:p>
        </p:txBody>
      </p:sp>
      <p:sp>
        <p:nvSpPr>
          <p:cNvPr id="19" name="Oval 24">
            <a:extLst>
              <a:ext uri="{FF2B5EF4-FFF2-40B4-BE49-F238E27FC236}">
                <a16:creationId xmlns:a16="http://schemas.microsoft.com/office/drawing/2014/main" id="{E49475BF-BB1D-1E73-ED3B-CD1CD8AF2F87}"/>
              </a:ext>
            </a:extLst>
          </p:cNvPr>
          <p:cNvSpPr>
            <a:spLocks noChangeAspect="1"/>
          </p:cNvSpPr>
          <p:nvPr/>
        </p:nvSpPr>
        <p:spPr>
          <a:xfrm>
            <a:off x="6796497" y="523410"/>
            <a:ext cx="1358056" cy="1358053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FFFF"/>
              </a:solidFill>
              <a:latin typeface="Montserrat" panose="00000500000000000000" pitchFamily="2" charset="-52"/>
            </a:endParaRPr>
          </a:p>
        </p:txBody>
      </p:sp>
      <p:sp>
        <p:nvSpPr>
          <p:cNvPr id="20" name="Oval 27">
            <a:extLst>
              <a:ext uri="{FF2B5EF4-FFF2-40B4-BE49-F238E27FC236}">
                <a16:creationId xmlns:a16="http://schemas.microsoft.com/office/drawing/2014/main" id="{1214F77B-F8FE-39B5-A6F5-295570C69371}"/>
              </a:ext>
            </a:extLst>
          </p:cNvPr>
          <p:cNvSpPr>
            <a:spLocks noChangeAspect="1"/>
          </p:cNvSpPr>
          <p:nvPr/>
        </p:nvSpPr>
        <p:spPr>
          <a:xfrm>
            <a:off x="666480" y="4988147"/>
            <a:ext cx="1358056" cy="13580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endParaRPr lang="en-US" sz="1600" dirty="0">
              <a:solidFill>
                <a:schemeClr val="bg1"/>
              </a:solidFill>
              <a:latin typeface="Montserrat" panose="00000500000000000000" pitchFamily="2" charset="-52"/>
              <a:cs typeface="Bebas Neue" charset="0"/>
            </a:endParaRPr>
          </a:p>
        </p:txBody>
      </p:sp>
      <p:sp>
        <p:nvSpPr>
          <p:cNvPr id="21" name="Oval 40">
            <a:extLst>
              <a:ext uri="{FF2B5EF4-FFF2-40B4-BE49-F238E27FC236}">
                <a16:creationId xmlns:a16="http://schemas.microsoft.com/office/drawing/2014/main" id="{CE94785B-4B87-E252-3A9C-5ECA215E7F0C}"/>
              </a:ext>
            </a:extLst>
          </p:cNvPr>
          <p:cNvSpPr/>
          <p:nvPr/>
        </p:nvSpPr>
        <p:spPr>
          <a:xfrm>
            <a:off x="1726249" y="5633328"/>
            <a:ext cx="513387" cy="513387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Bebas Neue" charset="0"/>
              </a:rPr>
              <a:t>01</a:t>
            </a:r>
          </a:p>
        </p:txBody>
      </p:sp>
      <p:sp>
        <p:nvSpPr>
          <p:cNvPr id="22" name="Oval 41">
            <a:extLst>
              <a:ext uri="{FF2B5EF4-FFF2-40B4-BE49-F238E27FC236}">
                <a16:creationId xmlns:a16="http://schemas.microsoft.com/office/drawing/2014/main" id="{D5296E1D-FC61-F04A-4B70-F600F7995C24}"/>
              </a:ext>
            </a:extLst>
          </p:cNvPr>
          <p:cNvSpPr/>
          <p:nvPr/>
        </p:nvSpPr>
        <p:spPr>
          <a:xfrm>
            <a:off x="3073081" y="4655988"/>
            <a:ext cx="513387" cy="513387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Bebas Neue" charset="0"/>
              </a:rPr>
              <a:t>02</a:t>
            </a:r>
          </a:p>
        </p:txBody>
      </p:sp>
      <p:sp>
        <p:nvSpPr>
          <p:cNvPr id="23" name="Oval 42">
            <a:extLst>
              <a:ext uri="{FF2B5EF4-FFF2-40B4-BE49-F238E27FC236}">
                <a16:creationId xmlns:a16="http://schemas.microsoft.com/office/drawing/2014/main" id="{3A457C4A-BD93-9774-463B-CD2740AB3275}"/>
              </a:ext>
            </a:extLst>
          </p:cNvPr>
          <p:cNvSpPr/>
          <p:nvPr/>
        </p:nvSpPr>
        <p:spPr>
          <a:xfrm>
            <a:off x="4865683" y="3405450"/>
            <a:ext cx="513387" cy="513387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1600">
                <a:solidFill>
                  <a:schemeClr val="bg1"/>
                </a:solidFill>
                <a:latin typeface="Montserrat" panose="00000500000000000000" pitchFamily="2" charset="-52"/>
                <a:cs typeface="Bebas Neue" charset="0"/>
              </a:rPr>
              <a:t>03</a:t>
            </a:r>
            <a:endParaRPr lang="en-US" sz="1600" dirty="0">
              <a:solidFill>
                <a:schemeClr val="bg1"/>
              </a:solidFill>
              <a:latin typeface="Montserrat" panose="00000500000000000000" pitchFamily="2" charset="-52"/>
              <a:cs typeface="Bebas Neue" charset="0"/>
            </a:endParaRPr>
          </a:p>
        </p:txBody>
      </p:sp>
      <p:sp>
        <p:nvSpPr>
          <p:cNvPr id="31" name="Oval 43">
            <a:extLst>
              <a:ext uri="{FF2B5EF4-FFF2-40B4-BE49-F238E27FC236}">
                <a16:creationId xmlns:a16="http://schemas.microsoft.com/office/drawing/2014/main" id="{57B6FF4A-8686-F6F4-8F8D-8879D00BB3EE}"/>
              </a:ext>
            </a:extLst>
          </p:cNvPr>
          <p:cNvSpPr/>
          <p:nvPr/>
        </p:nvSpPr>
        <p:spPr>
          <a:xfrm>
            <a:off x="7754050" y="1230923"/>
            <a:ext cx="513387" cy="513387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Bebas Neue" charset="0"/>
              </a:rPr>
              <a:t>05</a:t>
            </a:r>
          </a:p>
        </p:txBody>
      </p:sp>
      <p:sp>
        <p:nvSpPr>
          <p:cNvPr id="32" name="Oval 45">
            <a:extLst>
              <a:ext uri="{FF2B5EF4-FFF2-40B4-BE49-F238E27FC236}">
                <a16:creationId xmlns:a16="http://schemas.microsoft.com/office/drawing/2014/main" id="{790C42D3-9F51-C3F3-8EDE-CB5F7CC7738C}"/>
              </a:ext>
            </a:extLst>
          </p:cNvPr>
          <p:cNvSpPr>
            <a:spLocks noChangeAspect="1"/>
          </p:cNvSpPr>
          <p:nvPr/>
        </p:nvSpPr>
        <p:spPr>
          <a:xfrm>
            <a:off x="5263991" y="1641857"/>
            <a:ext cx="1358056" cy="1358053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FFFF"/>
              </a:solidFill>
              <a:latin typeface="Montserrat" panose="00000500000000000000" pitchFamily="2" charset="-52"/>
            </a:endParaRPr>
          </a:p>
        </p:txBody>
      </p:sp>
      <p:sp>
        <p:nvSpPr>
          <p:cNvPr id="33" name="Oval 53">
            <a:extLst>
              <a:ext uri="{FF2B5EF4-FFF2-40B4-BE49-F238E27FC236}">
                <a16:creationId xmlns:a16="http://schemas.microsoft.com/office/drawing/2014/main" id="{2D75028F-D22D-C073-5096-95195F2179D9}"/>
              </a:ext>
            </a:extLst>
          </p:cNvPr>
          <p:cNvSpPr/>
          <p:nvPr/>
        </p:nvSpPr>
        <p:spPr>
          <a:xfrm>
            <a:off x="6138798" y="2395384"/>
            <a:ext cx="513387" cy="513387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Bebas Neue" charset="0"/>
              </a:rPr>
              <a:t>04</a:t>
            </a:r>
          </a:p>
        </p:txBody>
      </p:sp>
      <p:sp>
        <p:nvSpPr>
          <p:cNvPr id="36" name="Rectangle 57">
            <a:extLst>
              <a:ext uri="{FF2B5EF4-FFF2-40B4-BE49-F238E27FC236}">
                <a16:creationId xmlns:a16="http://schemas.microsoft.com/office/drawing/2014/main" id="{D189AC22-D164-63C9-97B1-DBF8424D1636}"/>
              </a:ext>
            </a:extLst>
          </p:cNvPr>
          <p:cNvSpPr/>
          <p:nvPr/>
        </p:nvSpPr>
        <p:spPr>
          <a:xfrm>
            <a:off x="7073881" y="2348803"/>
            <a:ext cx="3448816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>
                <a:latin typeface="Montserrat SemiBold" panose="00000700000000000000" pitchFamily="2" charset="-52"/>
                <a:ea typeface="Verdana" panose="020B0604030504040204" pitchFamily="34" charset="0"/>
                <a:cs typeface="Bebas Neue" charset="0"/>
              </a:rPr>
              <a:t>Шаг</a:t>
            </a:r>
            <a:r>
              <a:rPr lang="en-US" sz="1400" dirty="0">
                <a:latin typeface="Montserrat SemiBold" panose="00000700000000000000" pitchFamily="2" charset="-52"/>
                <a:ea typeface="Verdana" panose="020B0604030504040204" pitchFamily="34" charset="0"/>
                <a:cs typeface="Bebas Neue" charset="0"/>
              </a:rPr>
              <a:t> </a:t>
            </a:r>
            <a:r>
              <a:rPr lang="en-US" sz="1400" dirty="0" smtClean="0">
                <a:latin typeface="Montserrat SemiBold" panose="00000700000000000000" pitchFamily="2" charset="-52"/>
                <a:ea typeface="Verdana" panose="020B0604030504040204" pitchFamily="34" charset="0"/>
                <a:cs typeface="Bebas Neue" charset="0"/>
              </a:rPr>
              <a:t>4</a:t>
            </a:r>
            <a:endParaRPr lang="en-US" sz="1400" dirty="0">
              <a:latin typeface="Montserrat SemiBold" panose="00000700000000000000" pitchFamily="2" charset="-52"/>
              <a:ea typeface="Verdana" panose="020B0604030504040204" pitchFamily="34" charset="0"/>
              <a:cs typeface="Bebas Neue" charset="0"/>
            </a:endParaRPr>
          </a:p>
          <a:p>
            <a:pPr>
              <a:spcBef>
                <a:spcPts val="600"/>
              </a:spcBef>
            </a:pP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  <a:cs typeface="Bebas Neue" charset="0"/>
              </a:rPr>
              <a:t>Создание прототипов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  <a:cs typeface="Bebas Neue" charset="0"/>
              </a:rPr>
              <a:t>Трекинг проектов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  <a:cs typeface="Bebas Neue" charset="0"/>
              </a:rPr>
              <a:t>Презентация и питч</a:t>
            </a:r>
            <a:endParaRPr lang="en-US" sz="1400" dirty="0">
              <a:latin typeface="Montserrat" panose="00000500000000000000" pitchFamily="2" charset="-52"/>
              <a:ea typeface="Verdana" panose="020B0604030504040204" pitchFamily="34" charset="0"/>
              <a:cs typeface="Bebas Neue" charset="0"/>
            </a:endParaRPr>
          </a:p>
        </p:txBody>
      </p:sp>
      <p:sp>
        <p:nvSpPr>
          <p:cNvPr id="37" name="Rectangle 59">
            <a:extLst>
              <a:ext uri="{FF2B5EF4-FFF2-40B4-BE49-F238E27FC236}">
                <a16:creationId xmlns:a16="http://schemas.microsoft.com/office/drawing/2014/main" id="{EC06AFC2-BD70-ACA5-9F55-5D0CFAD518EC}"/>
              </a:ext>
            </a:extLst>
          </p:cNvPr>
          <p:cNvSpPr/>
          <p:nvPr/>
        </p:nvSpPr>
        <p:spPr>
          <a:xfrm>
            <a:off x="5566753" y="3633754"/>
            <a:ext cx="490556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>
                <a:latin typeface="Montserrat SemiBold" panose="00000700000000000000" pitchFamily="2" charset="-52"/>
                <a:ea typeface="Verdana" panose="020B0604030504040204" pitchFamily="34" charset="0"/>
                <a:cs typeface="Bebas Neue" charset="0"/>
              </a:rPr>
              <a:t>Шаг</a:t>
            </a:r>
            <a:r>
              <a:rPr lang="en-US" sz="1400" dirty="0">
                <a:latin typeface="Montserrat SemiBold" panose="00000700000000000000" pitchFamily="2" charset="-52"/>
                <a:ea typeface="Verdana" panose="020B0604030504040204" pitchFamily="34" charset="0"/>
                <a:cs typeface="Bebas Neue" charset="0"/>
              </a:rPr>
              <a:t> </a:t>
            </a:r>
            <a:r>
              <a:rPr lang="en-US" sz="1400" dirty="0" smtClean="0">
                <a:latin typeface="Montserrat SemiBold" panose="00000700000000000000" pitchFamily="2" charset="-52"/>
                <a:ea typeface="Verdana" panose="020B0604030504040204" pitchFamily="34" charset="0"/>
                <a:cs typeface="Bebas Neue" charset="0"/>
              </a:rPr>
              <a:t>3</a:t>
            </a:r>
            <a:endParaRPr lang="en-US" sz="1400" dirty="0">
              <a:latin typeface="Montserrat SemiBold" panose="00000700000000000000" pitchFamily="2" charset="-52"/>
              <a:ea typeface="Verdana" panose="020B0604030504040204" pitchFamily="34" charset="0"/>
              <a:cs typeface="Bebas Neue" charset="0"/>
            </a:endParaRPr>
          </a:p>
          <a:p>
            <a:pPr>
              <a:spcBef>
                <a:spcPts val="600"/>
              </a:spcBef>
            </a:pP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  <a:cs typeface="Bebas Neue" charset="0"/>
              </a:rPr>
              <a:t>Организация производственного процесса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  <a:cs typeface="Bebas Neue" charset="0"/>
              </a:rPr>
              <a:t>Продуктовые лекции</a:t>
            </a:r>
            <a:endParaRPr lang="en-US" sz="1400" dirty="0">
              <a:latin typeface="Montserrat" panose="00000500000000000000" pitchFamily="2" charset="-52"/>
              <a:ea typeface="Verdana" panose="020B0604030504040204" pitchFamily="34" charset="0"/>
              <a:cs typeface="Bebas Neue" charset="0"/>
            </a:endParaRPr>
          </a:p>
        </p:txBody>
      </p:sp>
      <p:sp>
        <p:nvSpPr>
          <p:cNvPr id="39" name="Rectangle 61">
            <a:extLst>
              <a:ext uri="{FF2B5EF4-FFF2-40B4-BE49-F238E27FC236}">
                <a16:creationId xmlns:a16="http://schemas.microsoft.com/office/drawing/2014/main" id="{B3423E7D-403F-665F-EAE2-DFFD826B1119}"/>
              </a:ext>
            </a:extLst>
          </p:cNvPr>
          <p:cNvSpPr/>
          <p:nvPr/>
        </p:nvSpPr>
        <p:spPr>
          <a:xfrm>
            <a:off x="4078234" y="4753248"/>
            <a:ext cx="4466983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>
                <a:latin typeface="Montserrat SemiBold" panose="00000700000000000000" pitchFamily="2" charset="-52"/>
                <a:ea typeface="Verdana" panose="020B0604030504040204" pitchFamily="34" charset="0"/>
                <a:cs typeface="Bebas Neue" charset="0"/>
              </a:rPr>
              <a:t>Шаг</a:t>
            </a:r>
            <a:r>
              <a:rPr lang="en-US" sz="1400" dirty="0">
                <a:latin typeface="Montserrat SemiBold" panose="00000700000000000000" pitchFamily="2" charset="-52"/>
                <a:ea typeface="Verdana" panose="020B0604030504040204" pitchFamily="34" charset="0"/>
                <a:cs typeface="Bebas Neue" charset="0"/>
              </a:rPr>
              <a:t> </a:t>
            </a:r>
            <a:r>
              <a:rPr lang="en-US" sz="1400" dirty="0" smtClean="0">
                <a:latin typeface="Montserrat SemiBold" panose="00000700000000000000" pitchFamily="2" charset="-52"/>
                <a:ea typeface="Verdana" panose="020B0604030504040204" pitchFamily="34" charset="0"/>
                <a:cs typeface="Bebas Neue" charset="0"/>
              </a:rPr>
              <a:t>2</a:t>
            </a:r>
            <a:endParaRPr lang="en-US" sz="1400" dirty="0">
              <a:latin typeface="Montserrat SemiBold" panose="00000700000000000000" pitchFamily="2" charset="-52"/>
              <a:ea typeface="Verdana" panose="020B0604030504040204" pitchFamily="34" charset="0"/>
              <a:cs typeface="Bebas Neue" charset="0"/>
            </a:endParaRPr>
          </a:p>
          <a:p>
            <a:pPr>
              <a:spcBef>
                <a:spcPts val="600"/>
              </a:spcBef>
            </a:pP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  <a:cs typeface="Bebas Neue" charset="0"/>
              </a:rPr>
              <a:t>Встречи с </a:t>
            </a:r>
            <a:r>
              <a:rPr lang="ru-RU" sz="1400" dirty="0" smtClean="0">
                <a:latin typeface="Montserrat" panose="00000500000000000000" pitchFamily="2" charset="-52"/>
                <a:ea typeface="Verdana" panose="020B0604030504040204" pitchFamily="34" charset="0"/>
                <a:cs typeface="Bebas Neue" charset="0"/>
              </a:rPr>
              <a:t>индустрией</a:t>
            </a:r>
          </a:p>
          <a:p>
            <a:pPr>
              <a:spcBef>
                <a:spcPts val="600"/>
              </a:spcBef>
            </a:pPr>
            <a:r>
              <a:rPr lang="ru-RU" sz="1400" dirty="0" smtClean="0">
                <a:latin typeface="Montserrat" panose="00000500000000000000" pitchFamily="2" charset="-52"/>
                <a:ea typeface="Verdana" panose="020B0604030504040204" pitchFamily="34" charset="0"/>
                <a:cs typeface="Bebas Neue" charset="0"/>
              </a:rPr>
              <a:t>Стартовый </a:t>
            </a: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  <a:cs typeface="Bebas Neue" charset="0"/>
              </a:rPr>
              <a:t>интенсив, </a:t>
            </a:r>
            <a:r>
              <a:rPr lang="ru-RU" sz="1400" dirty="0" err="1" smtClean="0">
                <a:latin typeface="Montserrat" panose="00000500000000000000" pitchFamily="2" charset="-52"/>
                <a:ea typeface="Verdana" panose="020B0604030504040204" pitchFamily="34" charset="0"/>
                <a:cs typeface="Bebas Neue" charset="0"/>
              </a:rPr>
              <a:t>хакатоны</a:t>
            </a:r>
            <a:endParaRPr lang="ru-RU" sz="1400" dirty="0" smtClean="0">
              <a:latin typeface="Montserrat" panose="00000500000000000000" pitchFamily="2" charset="-52"/>
              <a:ea typeface="Verdana" panose="020B0604030504040204" pitchFamily="34" charset="0"/>
              <a:cs typeface="Bebas Neue" charset="0"/>
            </a:endParaRPr>
          </a:p>
          <a:p>
            <a:pPr>
              <a:spcBef>
                <a:spcPts val="600"/>
              </a:spcBef>
            </a:pPr>
            <a:r>
              <a:rPr lang="ru-RU" sz="1400" dirty="0" smtClean="0">
                <a:latin typeface="Montserrat" panose="00000500000000000000" pitchFamily="2" charset="-52"/>
                <a:ea typeface="Verdana" panose="020B0604030504040204" pitchFamily="34" charset="0"/>
                <a:cs typeface="Bebas Neue" charset="0"/>
              </a:rPr>
              <a:t>Формирование </a:t>
            </a: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  <a:cs typeface="Bebas Neue" charset="0"/>
              </a:rPr>
              <a:t>тематик и команд</a:t>
            </a:r>
            <a:endParaRPr lang="en-US" sz="1400" dirty="0">
              <a:latin typeface="Montserrat" panose="00000500000000000000" pitchFamily="2" charset="-52"/>
              <a:ea typeface="Verdana" panose="020B0604030504040204" pitchFamily="34" charset="0"/>
              <a:cs typeface="Bebas Neue" charset="0"/>
            </a:endParaRPr>
          </a:p>
        </p:txBody>
      </p:sp>
      <p:sp>
        <p:nvSpPr>
          <p:cNvPr id="41" name="Rectangle 63">
            <a:extLst>
              <a:ext uri="{FF2B5EF4-FFF2-40B4-BE49-F238E27FC236}">
                <a16:creationId xmlns:a16="http://schemas.microsoft.com/office/drawing/2014/main" id="{94A0F625-3C67-2F3B-E708-9347CA736E4E}"/>
              </a:ext>
            </a:extLst>
          </p:cNvPr>
          <p:cNvSpPr/>
          <p:nvPr/>
        </p:nvSpPr>
        <p:spPr>
          <a:xfrm>
            <a:off x="2303121" y="5835856"/>
            <a:ext cx="332405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>
                <a:latin typeface="Montserrat SemiBold" panose="00000700000000000000" pitchFamily="2" charset="-52"/>
                <a:ea typeface="Verdana" panose="020B0604030504040204" pitchFamily="34" charset="0"/>
                <a:cs typeface="Bebas Neue" charset="0"/>
              </a:rPr>
              <a:t>Шаг</a:t>
            </a:r>
            <a:r>
              <a:rPr lang="en-US" sz="1400" dirty="0">
                <a:latin typeface="Montserrat SemiBold" panose="00000700000000000000" pitchFamily="2" charset="-52"/>
                <a:ea typeface="Verdana" panose="020B0604030504040204" pitchFamily="34" charset="0"/>
                <a:cs typeface="Bebas Neue" charset="0"/>
              </a:rPr>
              <a:t> </a:t>
            </a:r>
            <a:r>
              <a:rPr lang="en-US" sz="1400" dirty="0" smtClean="0">
                <a:latin typeface="Montserrat SemiBold" panose="00000700000000000000" pitchFamily="2" charset="-52"/>
                <a:ea typeface="Verdana" panose="020B0604030504040204" pitchFamily="34" charset="0"/>
                <a:cs typeface="Bebas Neue" charset="0"/>
              </a:rPr>
              <a:t>1</a:t>
            </a:r>
            <a:endParaRPr lang="ru-RU" sz="1400" dirty="0" smtClean="0">
              <a:latin typeface="Montserrat SemiBold" panose="00000700000000000000" pitchFamily="2" charset="-52"/>
              <a:ea typeface="Verdana" panose="020B0604030504040204" pitchFamily="34" charset="0"/>
              <a:cs typeface="Bebas Neue" charset="0"/>
            </a:endParaRPr>
          </a:p>
          <a:p>
            <a:pPr>
              <a:spcBef>
                <a:spcPts val="600"/>
              </a:spcBef>
            </a:pPr>
            <a:r>
              <a:rPr lang="ru-RU" sz="1400" dirty="0" smtClean="0">
                <a:latin typeface="Montserrat" panose="00000500000000000000" pitchFamily="2" charset="-52"/>
                <a:ea typeface="Verdana" panose="020B0604030504040204" pitchFamily="34" charset="0"/>
                <a:cs typeface="Bebas Neue" charset="0"/>
              </a:rPr>
              <a:t>Визионерские </a:t>
            </a: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  <a:cs typeface="Bebas Neue" charset="0"/>
              </a:rPr>
              <a:t>лекции</a:t>
            </a:r>
            <a:endParaRPr lang="en-US" sz="1400" dirty="0">
              <a:latin typeface="Montserrat" panose="00000500000000000000" pitchFamily="2" charset="-52"/>
              <a:ea typeface="Verdana" panose="020B0604030504040204" pitchFamily="34" charset="0"/>
              <a:cs typeface="Bebas Neue" charset="0"/>
            </a:endParaRPr>
          </a:p>
        </p:txBody>
      </p:sp>
      <p:sp>
        <p:nvSpPr>
          <p:cNvPr id="43" name="Shape 3691">
            <a:extLst>
              <a:ext uri="{FF2B5EF4-FFF2-40B4-BE49-F238E27FC236}">
                <a16:creationId xmlns:a16="http://schemas.microsoft.com/office/drawing/2014/main" id="{C915B1F6-5437-92EE-85CB-3F7B1BD1CB6A}"/>
              </a:ext>
            </a:extLst>
          </p:cNvPr>
          <p:cNvSpPr/>
          <p:nvPr/>
        </p:nvSpPr>
        <p:spPr>
          <a:xfrm>
            <a:off x="5717102" y="2094934"/>
            <a:ext cx="451834" cy="45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19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3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3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4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6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4"/>
                </a:cubicBezTo>
                <a:lnTo>
                  <a:pt x="850" y="16572"/>
                </a:lnTo>
                <a:cubicBezTo>
                  <a:pt x="325" y="17105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8"/>
                  <a:pt x="15606" y="13748"/>
                </a:cubicBezTo>
                <a:cubicBezTo>
                  <a:pt x="16313" y="13748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2"/>
                  <a:pt x="20499" y="4279"/>
                </a:cubicBezTo>
              </a:path>
            </a:pathLst>
          </a:custGeom>
          <a:solidFill>
            <a:srgbClr val="025FA9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44" name="Shape 3678">
            <a:extLst>
              <a:ext uri="{FF2B5EF4-FFF2-40B4-BE49-F238E27FC236}">
                <a16:creationId xmlns:a16="http://schemas.microsoft.com/office/drawing/2014/main" id="{8CB537A2-A994-7388-5BD6-740C0541B0E8}"/>
              </a:ext>
            </a:extLst>
          </p:cNvPr>
          <p:cNvSpPr/>
          <p:nvPr/>
        </p:nvSpPr>
        <p:spPr>
          <a:xfrm>
            <a:off x="7269780" y="1004194"/>
            <a:ext cx="452090" cy="45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0" h="21410" extrusionOk="0">
                <a:moveTo>
                  <a:pt x="20437" y="20437"/>
                </a:moveTo>
                <a:lnTo>
                  <a:pt x="17519" y="20437"/>
                </a:lnTo>
                <a:lnTo>
                  <a:pt x="17519" y="18978"/>
                </a:lnTo>
                <a:cubicBezTo>
                  <a:pt x="17519" y="18710"/>
                  <a:pt x="17301" y="18492"/>
                  <a:pt x="17033" y="18492"/>
                </a:cubicBezTo>
                <a:lnTo>
                  <a:pt x="15574" y="18492"/>
                </a:lnTo>
                <a:lnTo>
                  <a:pt x="15574" y="17033"/>
                </a:lnTo>
                <a:cubicBezTo>
                  <a:pt x="15574" y="16765"/>
                  <a:pt x="15356" y="16546"/>
                  <a:pt x="15087" y="16546"/>
                </a:cubicBezTo>
                <a:lnTo>
                  <a:pt x="13344" y="16546"/>
                </a:lnTo>
                <a:lnTo>
                  <a:pt x="10309" y="13498"/>
                </a:lnTo>
                <a:cubicBezTo>
                  <a:pt x="10221" y="13410"/>
                  <a:pt x="10100" y="13354"/>
                  <a:pt x="9965" y="13354"/>
                </a:cubicBezTo>
                <a:cubicBezTo>
                  <a:pt x="9819" y="13354"/>
                  <a:pt x="9693" y="13422"/>
                  <a:pt x="9604" y="13524"/>
                </a:cubicBezTo>
                <a:lnTo>
                  <a:pt x="8815" y="14312"/>
                </a:lnTo>
                <a:cubicBezTo>
                  <a:pt x="8435" y="14692"/>
                  <a:pt x="7820" y="14692"/>
                  <a:pt x="7441" y="14312"/>
                </a:cubicBezTo>
                <a:lnTo>
                  <a:pt x="1256" y="8128"/>
                </a:lnTo>
                <a:cubicBezTo>
                  <a:pt x="877" y="7749"/>
                  <a:pt x="877" y="7133"/>
                  <a:pt x="1256" y="6753"/>
                </a:cubicBezTo>
                <a:lnTo>
                  <a:pt x="6754" y="1256"/>
                </a:lnTo>
                <a:cubicBezTo>
                  <a:pt x="7133" y="877"/>
                  <a:pt x="7749" y="877"/>
                  <a:pt x="8128" y="1256"/>
                </a:cubicBezTo>
                <a:lnTo>
                  <a:pt x="14312" y="7441"/>
                </a:lnTo>
                <a:cubicBezTo>
                  <a:pt x="14691" y="7820"/>
                  <a:pt x="14691" y="8436"/>
                  <a:pt x="14312" y="8815"/>
                </a:cubicBezTo>
                <a:lnTo>
                  <a:pt x="13539" y="9588"/>
                </a:lnTo>
                <a:cubicBezTo>
                  <a:pt x="13437" y="9677"/>
                  <a:pt x="13370" y="9804"/>
                  <a:pt x="13370" y="9951"/>
                </a:cubicBezTo>
                <a:cubicBezTo>
                  <a:pt x="13370" y="10085"/>
                  <a:pt x="13424" y="10206"/>
                  <a:pt x="13513" y="10294"/>
                </a:cubicBezTo>
                <a:lnTo>
                  <a:pt x="20437" y="17234"/>
                </a:lnTo>
                <a:cubicBezTo>
                  <a:pt x="20437" y="17234"/>
                  <a:pt x="20437" y="20437"/>
                  <a:pt x="20437" y="20437"/>
                </a:cubicBezTo>
                <a:close/>
                <a:moveTo>
                  <a:pt x="21268" y="16689"/>
                </a:moveTo>
                <a:lnTo>
                  <a:pt x="14547" y="9955"/>
                </a:lnTo>
                <a:lnTo>
                  <a:pt x="14999" y="9502"/>
                </a:lnTo>
                <a:cubicBezTo>
                  <a:pt x="15758" y="8743"/>
                  <a:pt x="15758" y="7512"/>
                  <a:pt x="14999" y="6753"/>
                </a:cubicBezTo>
                <a:lnTo>
                  <a:pt x="8815" y="569"/>
                </a:lnTo>
                <a:cubicBezTo>
                  <a:pt x="8056" y="-190"/>
                  <a:pt x="6825" y="-190"/>
                  <a:pt x="6066" y="569"/>
                </a:cubicBezTo>
                <a:lnTo>
                  <a:pt x="569" y="6066"/>
                </a:lnTo>
                <a:cubicBezTo>
                  <a:pt x="-190" y="6825"/>
                  <a:pt x="-190" y="8056"/>
                  <a:pt x="569" y="8815"/>
                </a:cubicBezTo>
                <a:lnTo>
                  <a:pt x="6754" y="15000"/>
                </a:lnTo>
                <a:cubicBezTo>
                  <a:pt x="7513" y="15759"/>
                  <a:pt x="8743" y="15759"/>
                  <a:pt x="9502" y="15000"/>
                </a:cubicBezTo>
                <a:lnTo>
                  <a:pt x="9968" y="14533"/>
                </a:lnTo>
                <a:lnTo>
                  <a:pt x="12798" y="17377"/>
                </a:lnTo>
                <a:cubicBezTo>
                  <a:pt x="12886" y="17465"/>
                  <a:pt x="13008" y="17519"/>
                  <a:pt x="13142" y="17519"/>
                </a:cubicBezTo>
                <a:lnTo>
                  <a:pt x="14601" y="17519"/>
                </a:lnTo>
                <a:lnTo>
                  <a:pt x="14601" y="18978"/>
                </a:lnTo>
                <a:cubicBezTo>
                  <a:pt x="14601" y="19247"/>
                  <a:pt x="14819" y="19464"/>
                  <a:pt x="15087" y="19464"/>
                </a:cubicBezTo>
                <a:lnTo>
                  <a:pt x="16546" y="19464"/>
                </a:lnTo>
                <a:lnTo>
                  <a:pt x="16546" y="20924"/>
                </a:lnTo>
                <a:cubicBezTo>
                  <a:pt x="16546" y="21192"/>
                  <a:pt x="16764" y="21410"/>
                  <a:pt x="17033" y="21410"/>
                </a:cubicBezTo>
                <a:lnTo>
                  <a:pt x="20924" y="21410"/>
                </a:lnTo>
                <a:cubicBezTo>
                  <a:pt x="21192" y="21410"/>
                  <a:pt x="21410" y="21192"/>
                  <a:pt x="21410" y="20924"/>
                </a:cubicBezTo>
                <a:lnTo>
                  <a:pt x="21410" y="17033"/>
                </a:lnTo>
                <a:cubicBezTo>
                  <a:pt x="21410" y="16899"/>
                  <a:pt x="21356" y="16777"/>
                  <a:pt x="21268" y="16689"/>
                </a:cubicBezTo>
                <a:moveTo>
                  <a:pt x="6819" y="7791"/>
                </a:moveTo>
                <a:cubicBezTo>
                  <a:pt x="6282" y="7791"/>
                  <a:pt x="5846" y="7355"/>
                  <a:pt x="5846" y="6820"/>
                </a:cubicBezTo>
                <a:cubicBezTo>
                  <a:pt x="5846" y="6282"/>
                  <a:pt x="6282" y="5846"/>
                  <a:pt x="6819" y="5846"/>
                </a:cubicBezTo>
                <a:cubicBezTo>
                  <a:pt x="7356" y="5846"/>
                  <a:pt x="7792" y="6282"/>
                  <a:pt x="7792" y="6820"/>
                </a:cubicBezTo>
                <a:cubicBezTo>
                  <a:pt x="7792" y="7355"/>
                  <a:pt x="7356" y="7791"/>
                  <a:pt x="6819" y="7791"/>
                </a:cubicBezTo>
                <a:moveTo>
                  <a:pt x="6819" y="4873"/>
                </a:moveTo>
                <a:cubicBezTo>
                  <a:pt x="5745" y="4873"/>
                  <a:pt x="4874" y="5744"/>
                  <a:pt x="4874" y="6820"/>
                </a:cubicBezTo>
                <a:cubicBezTo>
                  <a:pt x="4874" y="7893"/>
                  <a:pt x="5745" y="8765"/>
                  <a:pt x="6819" y="8765"/>
                </a:cubicBezTo>
                <a:cubicBezTo>
                  <a:pt x="7893" y="8765"/>
                  <a:pt x="8765" y="7893"/>
                  <a:pt x="8765" y="6820"/>
                </a:cubicBezTo>
                <a:cubicBezTo>
                  <a:pt x="8765" y="5744"/>
                  <a:pt x="7893" y="4873"/>
                  <a:pt x="6819" y="4873"/>
                </a:cubicBezTo>
              </a:path>
            </a:pathLst>
          </a:custGeom>
          <a:solidFill>
            <a:srgbClr val="025FA9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45" name="Shape 3660">
            <a:extLst>
              <a:ext uri="{FF2B5EF4-FFF2-40B4-BE49-F238E27FC236}">
                <a16:creationId xmlns:a16="http://schemas.microsoft.com/office/drawing/2014/main" id="{9667A7A8-C203-7309-F968-EAE2FA71DD31}"/>
              </a:ext>
            </a:extLst>
          </p:cNvPr>
          <p:cNvSpPr/>
          <p:nvPr/>
        </p:nvSpPr>
        <p:spPr>
          <a:xfrm>
            <a:off x="1119570" y="5438145"/>
            <a:ext cx="451877" cy="45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1"/>
                </a:lnTo>
                <a:cubicBezTo>
                  <a:pt x="19655" y="2641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1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6"/>
                  <a:pt x="299" y="8876"/>
                  <a:pt x="297" y="8877"/>
                </a:cubicBezTo>
                <a:lnTo>
                  <a:pt x="280" y="8884"/>
                </a:lnTo>
                <a:lnTo>
                  <a:pt x="281" y="8887"/>
                </a:lnTo>
                <a:cubicBezTo>
                  <a:pt x="116" y="8967"/>
                  <a:pt x="0" y="9133"/>
                  <a:pt x="0" y="9327"/>
                </a:cubicBezTo>
                <a:cubicBezTo>
                  <a:pt x="0" y="9551"/>
                  <a:pt x="151" y="9732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700"/>
                </a:lnTo>
                <a:cubicBezTo>
                  <a:pt x="21578" y="637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6"/>
                  <a:pt x="7507" y="16344"/>
                </a:cubicBezTo>
                <a:lnTo>
                  <a:pt x="6035" y="17817"/>
                </a:lnTo>
                <a:cubicBezTo>
                  <a:pt x="5946" y="17906"/>
                  <a:pt x="5891" y="18028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1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0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3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2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8"/>
                  <a:pt x="3927" y="14101"/>
                  <a:pt x="3927" y="14237"/>
                </a:cubicBezTo>
                <a:cubicBezTo>
                  <a:pt x="3927" y="14508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rgbClr val="025FA9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pic>
        <p:nvPicPr>
          <p:cNvPr id="46" name="Рисунок 45" descr="Город контур">
            <a:extLst>
              <a:ext uri="{FF2B5EF4-FFF2-40B4-BE49-F238E27FC236}">
                <a16:creationId xmlns:a16="http://schemas.microsoft.com/office/drawing/2014/main" id="{31AC7701-2279-8CF1-DE6D-185FFF55F6D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4330" y="4001879"/>
            <a:ext cx="807364" cy="807364"/>
          </a:xfrm>
          <a:prstGeom prst="rect">
            <a:avLst/>
          </a:prstGeom>
          <a:effectLst/>
        </p:spPr>
      </p:pic>
      <p:pic>
        <p:nvPicPr>
          <p:cNvPr id="47" name="Рисунок 46" descr="Расширение бизнеса контур">
            <a:extLst>
              <a:ext uri="{FF2B5EF4-FFF2-40B4-BE49-F238E27FC236}">
                <a16:creationId xmlns:a16="http://schemas.microsoft.com/office/drawing/2014/main" id="{41508162-FDED-AD26-706F-25B7C3F8887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06973" y="3026737"/>
            <a:ext cx="807084" cy="807084"/>
          </a:xfrm>
          <a:prstGeom prst="rect">
            <a:avLst/>
          </a:prstGeom>
        </p:spPr>
      </p:pic>
      <p:sp>
        <p:nvSpPr>
          <p:cNvPr id="48" name="Rectangle 55">
            <a:extLst>
              <a:ext uri="{FF2B5EF4-FFF2-40B4-BE49-F238E27FC236}">
                <a16:creationId xmlns:a16="http://schemas.microsoft.com/office/drawing/2014/main" id="{778CA93F-DEF3-302B-C1F3-15F6AE37DAF1}"/>
              </a:ext>
            </a:extLst>
          </p:cNvPr>
          <p:cNvSpPr/>
          <p:nvPr/>
        </p:nvSpPr>
        <p:spPr>
          <a:xfrm>
            <a:off x="8365215" y="1036952"/>
            <a:ext cx="32865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>
                <a:latin typeface="Montserrat SemiBold" panose="00000700000000000000" pitchFamily="2" charset="-52"/>
                <a:ea typeface="Verdana" panose="020B0604030504040204" pitchFamily="34" charset="0"/>
                <a:cs typeface="Bebas Neue" charset="0"/>
              </a:rPr>
              <a:t>Шаг</a:t>
            </a:r>
            <a:r>
              <a:rPr lang="en-US" sz="1400" dirty="0">
                <a:latin typeface="Montserrat SemiBold" panose="00000700000000000000" pitchFamily="2" charset="-52"/>
                <a:ea typeface="Verdana" panose="020B0604030504040204" pitchFamily="34" charset="0"/>
                <a:cs typeface="Bebas Neue" charset="0"/>
              </a:rPr>
              <a:t> </a:t>
            </a:r>
            <a:r>
              <a:rPr lang="en-US" sz="1400" dirty="0" smtClean="0">
                <a:latin typeface="Montserrat SemiBold" panose="00000700000000000000" pitchFamily="2" charset="-52"/>
                <a:ea typeface="Verdana" panose="020B0604030504040204" pitchFamily="34" charset="0"/>
                <a:cs typeface="Bebas Neue" charset="0"/>
              </a:rPr>
              <a:t>5</a:t>
            </a:r>
            <a:endParaRPr lang="en-US" sz="1400" dirty="0">
              <a:latin typeface="Montserrat SemiBold" panose="00000700000000000000" pitchFamily="2" charset="-52"/>
              <a:ea typeface="Verdana" panose="020B0604030504040204" pitchFamily="34" charset="0"/>
              <a:cs typeface="Bebas Neue" charset="0"/>
            </a:endParaRPr>
          </a:p>
          <a:p>
            <a:pPr>
              <a:spcBef>
                <a:spcPts val="600"/>
              </a:spcBef>
            </a:pP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  <a:cs typeface="Bebas Neue" charset="0"/>
              </a:rPr>
              <a:t>Экватор (предзащита проектов)</a:t>
            </a:r>
          </a:p>
          <a:p>
            <a:pPr>
              <a:spcBef>
                <a:spcPts val="600"/>
              </a:spcBef>
            </a:pPr>
            <a:r>
              <a:rPr lang="ru-RU" sz="1400" dirty="0" err="1">
                <a:latin typeface="Montserrat" panose="00000500000000000000" pitchFamily="2" charset="-52"/>
                <a:ea typeface="Verdana" panose="020B0604030504040204" pitchFamily="34" charset="0"/>
                <a:cs typeface="Bebas Neue" charset="0"/>
              </a:rPr>
              <a:t>Демодень</a:t>
            </a: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  <a:cs typeface="Bebas Neue" charset="0"/>
              </a:rPr>
              <a:t> (защита проектов)</a:t>
            </a:r>
            <a:endParaRPr lang="en-US" sz="1400" dirty="0">
              <a:latin typeface="Montserrat" panose="00000500000000000000" pitchFamily="2" charset="-52"/>
              <a:ea typeface="Verdana" panose="020B0604030504040204" pitchFamily="34" charset="0"/>
              <a:cs typeface="Bebas Neue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F38E96-B322-9D5B-3E9B-8E1388374E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414" y="518671"/>
            <a:ext cx="937608" cy="937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2F793A-C218-F3B4-0807-84D46B7E6632}"/>
              </a:ext>
            </a:extLst>
          </p:cNvPr>
          <p:cNvSpPr txBox="1"/>
          <p:nvPr/>
        </p:nvSpPr>
        <p:spPr>
          <a:xfrm>
            <a:off x="1613621" y="395899"/>
            <a:ext cx="39264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dirty="0">
                <a:latin typeface="Montserrat SemiBold" panose="00000700000000000000" pitchFamily="2" charset="-52"/>
              </a:rPr>
              <a:t>Сервисные услуги ЦТТ по патентованию, оказываемые стартапам 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707" y="5261796"/>
            <a:ext cx="636481" cy="10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5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3AE5-84D6-452F-8F9C-2460015129AC}" type="slidenum">
              <a:rPr lang="ru-RU" smtClean="0"/>
              <a:t>4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D55FA10-86CC-229E-F159-D5B5FAF7D92A}"/>
              </a:ext>
            </a:extLst>
          </p:cNvPr>
          <p:cNvSpPr txBox="1">
            <a:spLocks/>
          </p:cNvSpPr>
          <p:nvPr/>
        </p:nvSpPr>
        <p:spPr>
          <a:xfrm>
            <a:off x="561655" y="443783"/>
            <a:ext cx="70861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Montserrat SemiBold" panose="00000700000000000000" pitchFamily="2" charset="-52"/>
              </a:rPr>
              <a:t>Три этапа акселератора</a:t>
            </a:r>
            <a:endParaRPr lang="ru-RU" dirty="0">
              <a:latin typeface="Montserrat SemiBold" panose="00000700000000000000" pitchFamily="2" charset="-52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9D0283B-03C7-2C6D-E9E8-6F3509271CF6}"/>
              </a:ext>
            </a:extLst>
          </p:cNvPr>
          <p:cNvSpPr txBox="1">
            <a:spLocks/>
          </p:cNvSpPr>
          <p:nvPr/>
        </p:nvSpPr>
        <p:spPr>
          <a:xfrm>
            <a:off x="2720990" y="2195817"/>
            <a:ext cx="3750071" cy="520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smtClean="0">
                <a:latin typeface="Montserrat" panose="00000500000000000000" pitchFamily="2" charset="-52"/>
              </a:rPr>
              <a:t>предакселерационный этап</a:t>
            </a:r>
            <a:endParaRPr lang="ru-RU" sz="1800" dirty="0">
              <a:latin typeface="Montserrat" panose="00000500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41" y="3860663"/>
            <a:ext cx="512789" cy="512789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00" y="5691978"/>
            <a:ext cx="512789" cy="512789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39" y="2138330"/>
            <a:ext cx="512789" cy="512789"/>
          </a:xfrm>
          <a:prstGeom prst="rect">
            <a:avLst/>
          </a:prstGeom>
          <a:ln>
            <a:noFill/>
          </a:ln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89D0283B-03C7-2C6D-E9E8-6F3509271CF6}"/>
              </a:ext>
            </a:extLst>
          </p:cNvPr>
          <p:cNvSpPr txBox="1">
            <a:spLocks/>
          </p:cNvSpPr>
          <p:nvPr/>
        </p:nvSpPr>
        <p:spPr>
          <a:xfrm>
            <a:off x="2720990" y="5744103"/>
            <a:ext cx="1927210" cy="54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Montserrat" panose="00000500000000000000" pitchFamily="2" charset="-52"/>
              </a:rPr>
              <a:t>демо</a:t>
            </a:r>
            <a:r>
              <a:rPr lang="en-US" sz="1800" dirty="0">
                <a:solidFill>
                  <a:srgbClr val="000000"/>
                </a:solidFill>
                <a:latin typeface="Montserrat" panose="00000500000000000000" pitchFamily="2" charset="-52"/>
              </a:rPr>
              <a:t>-</a:t>
            </a:r>
            <a:r>
              <a:rPr lang="ru-RU" sz="1800" dirty="0">
                <a:solidFill>
                  <a:srgbClr val="000000"/>
                </a:solidFill>
                <a:latin typeface="Montserrat" panose="00000500000000000000" pitchFamily="2" charset="-52"/>
              </a:rPr>
              <a:t>день</a:t>
            </a:r>
            <a:endParaRPr lang="ru-RU" sz="1800" dirty="0">
              <a:latin typeface="Montserrat" panose="00000500000000000000" pitchFamily="2" charset="-52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9D0283B-03C7-2C6D-E9E8-6F3509271CF6}"/>
              </a:ext>
            </a:extLst>
          </p:cNvPr>
          <p:cNvSpPr txBox="1">
            <a:spLocks/>
          </p:cNvSpPr>
          <p:nvPr/>
        </p:nvSpPr>
        <p:spPr>
          <a:xfrm>
            <a:off x="2720990" y="3926029"/>
            <a:ext cx="3041442" cy="551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latin typeface="Montserrat" panose="00000500000000000000" pitchFamily="2" charset="-52"/>
              </a:rPr>
              <a:t>акселерационный этап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8465" y="2247313"/>
            <a:ext cx="1438274" cy="48872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dirty="0">
                <a:solidFill>
                  <a:srgbClr val="4472C4"/>
                </a:solidFill>
                <a:latin typeface="Montserrat SemiBold" panose="00000700000000000000" pitchFamily="2" charset="-52"/>
                <a:ea typeface="Verdana" panose="020B0604030504040204" pitchFamily="34" charset="0"/>
                <a:cs typeface="Montserrat" charset="0"/>
              </a:rPr>
              <a:t>май - сентябрь</a:t>
            </a:r>
            <a:endParaRPr lang="en-US" sz="1050" dirty="0">
              <a:solidFill>
                <a:srgbClr val="4472C4"/>
              </a:solidFill>
              <a:latin typeface="Montserrat SemiBold" panose="00000700000000000000" pitchFamily="2" charset="-52"/>
              <a:ea typeface="Verdana" panose="020B0604030504040204" pitchFamily="34" charset="0"/>
              <a:cs typeface="Montserrat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243369" y="2734939"/>
            <a:ext cx="9577" cy="10232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243369" y="4500887"/>
            <a:ext cx="9577" cy="10232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0440" y="3884728"/>
            <a:ext cx="1438274" cy="48872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dirty="0">
                <a:solidFill>
                  <a:srgbClr val="4472C4"/>
                </a:solidFill>
                <a:latin typeface="Montserrat SemiBold" panose="00000700000000000000" pitchFamily="2" charset="-52"/>
                <a:ea typeface="Verdana" panose="020B0604030504040204" pitchFamily="34" charset="0"/>
                <a:cs typeface="Montserrat" charset="0"/>
              </a:rPr>
              <a:t>октябрь-ноябрь</a:t>
            </a:r>
            <a:endParaRPr lang="en-US" sz="1050" dirty="0">
              <a:solidFill>
                <a:srgbClr val="4472C4"/>
              </a:solidFill>
              <a:latin typeface="Montserrat SemiBold" panose="00000700000000000000" pitchFamily="2" charset="-52"/>
              <a:ea typeface="Verdana" panose="020B0604030504040204" pitchFamily="34" charset="0"/>
              <a:cs typeface="Montserra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465" y="5785812"/>
            <a:ext cx="1438274" cy="29482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dirty="0">
                <a:solidFill>
                  <a:srgbClr val="4472C4"/>
                </a:solidFill>
                <a:latin typeface="Montserrat SemiBold" panose="00000700000000000000" pitchFamily="2" charset="-52"/>
                <a:ea typeface="Verdana" panose="020B0604030504040204" pitchFamily="34" charset="0"/>
                <a:cs typeface="Montserrat" charset="0"/>
              </a:rPr>
              <a:t>декабрь</a:t>
            </a:r>
            <a:endParaRPr lang="en-US" sz="1050" dirty="0">
              <a:solidFill>
                <a:srgbClr val="4472C4"/>
              </a:solidFill>
              <a:latin typeface="Montserrat SemiBold" panose="00000700000000000000" pitchFamily="2" charset="-52"/>
              <a:ea typeface="Verdana" panose="020B0604030504040204" pitchFamily="34" charset="0"/>
              <a:cs typeface="Montserrat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061" y="0"/>
            <a:ext cx="10284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8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1C6D361D-C954-9DCD-793F-637B166B9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851" y="341482"/>
            <a:ext cx="9291606" cy="1142365"/>
          </a:xfrm>
        </p:spPr>
        <p:txBody>
          <a:bodyPr>
            <a:noAutofit/>
          </a:bodyPr>
          <a:lstStyle/>
          <a:p>
            <a:r>
              <a:rPr lang="ru-RU" sz="3200" dirty="0">
                <a:latin typeface="Montserrat SemiBold" panose="00000700000000000000" pitchFamily="2" charset="-52"/>
                <a:ea typeface="Verdana" panose="020B0604030504040204" pitchFamily="34" charset="0"/>
              </a:rPr>
              <a:t>Акселератор REACTOR и REACTOR 2.0</a:t>
            </a:r>
            <a:br>
              <a:rPr lang="ru-RU" sz="3200" dirty="0">
                <a:latin typeface="Montserrat SemiBold" panose="00000700000000000000" pitchFamily="2" charset="-52"/>
                <a:ea typeface="Verdana" panose="020B0604030504040204" pitchFamily="34" charset="0"/>
              </a:rPr>
            </a:br>
            <a:r>
              <a:rPr lang="ru-RU" sz="3200" dirty="0">
                <a:latin typeface="Montserrat SemiBold" panose="00000700000000000000" pitchFamily="2" charset="-52"/>
                <a:ea typeface="Verdana" panose="020B0604030504040204" pitchFamily="34" charset="0"/>
              </a:rPr>
              <a:t>НГТУ в 2023 году</a:t>
            </a:r>
            <a:endParaRPr lang="en-US" sz="3200" spc="0" dirty="0">
              <a:latin typeface="Montserrat SemiBold" panose="00000700000000000000" pitchFamily="2" charset="-52"/>
              <a:ea typeface="Verdan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16270" y="2381438"/>
            <a:ext cx="2510543" cy="6093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</a:rPr>
              <a:t>Сумма финансовой поддержки</a:t>
            </a:r>
            <a:endParaRPr lang="en-US" sz="1400" dirty="0">
              <a:latin typeface="Montserrat" panose="00000500000000000000" pitchFamily="2" charset="-52"/>
              <a:ea typeface="Verdana" panose="020B060403050404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816270" y="1705639"/>
            <a:ext cx="1805693" cy="6459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8999979" y="1870144"/>
            <a:ext cx="1438274" cy="5609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dirty="0" smtClean="0">
                <a:solidFill>
                  <a:schemeClr val="bg1"/>
                </a:solidFill>
                <a:latin typeface="Montserrat SemiBold" panose="00000700000000000000" pitchFamily="2" charset="-52"/>
                <a:ea typeface="Verdana" panose="020B0604030504040204" pitchFamily="34" charset="0"/>
                <a:cs typeface="Montserrat" charset="0"/>
              </a:rPr>
              <a:t>17,1</a:t>
            </a:r>
            <a:r>
              <a:rPr lang="ru-RU" sz="2400" dirty="0" smtClean="0">
                <a:solidFill>
                  <a:schemeClr val="bg1"/>
                </a:solidFill>
                <a:latin typeface="Montserrat SemiBold" panose="00000700000000000000" pitchFamily="2" charset="-52"/>
                <a:ea typeface="Verdana" panose="020B0604030504040204" pitchFamily="34" charset="0"/>
                <a:cs typeface="Montserrat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Montserrat SemiBold" panose="00000700000000000000" pitchFamily="2" charset="-52"/>
                <a:ea typeface="Verdana" panose="020B0604030504040204" pitchFamily="34" charset="0"/>
                <a:cs typeface="Montserrat" charset="0"/>
              </a:rPr>
              <a:t>МЛН. ₽ </a:t>
            </a:r>
            <a:endParaRPr lang="en-US" sz="1600" dirty="0">
              <a:solidFill>
                <a:schemeClr val="bg1"/>
              </a:solidFill>
              <a:latin typeface="Montserrat SemiBold" panose="00000700000000000000" pitchFamily="2" charset="-52"/>
              <a:ea typeface="Verdana" panose="020B0604030504040204" pitchFamily="34" charset="0"/>
              <a:cs typeface="Montserrat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70577" y="2381438"/>
            <a:ext cx="2280837" cy="6093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</a:rPr>
              <a:t>Получили финансовую поддержку</a:t>
            </a:r>
            <a:endParaRPr lang="en-US" sz="1400" dirty="0">
              <a:latin typeface="Montserrat" panose="00000500000000000000" pitchFamily="2" charset="-52"/>
              <a:ea typeface="Verdana" panose="020B0604030504040204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070577" y="1705639"/>
            <a:ext cx="1805693" cy="6459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5233150" y="1875274"/>
            <a:ext cx="1557747" cy="4072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dirty="0">
                <a:solidFill>
                  <a:schemeClr val="bg1"/>
                </a:solidFill>
                <a:latin typeface="Montserrat SemiBold" panose="00000700000000000000" pitchFamily="2" charset="-52"/>
                <a:ea typeface="Verdana" panose="020B0604030504040204" pitchFamily="34" charset="0"/>
                <a:cs typeface="Montserrat" charset="0"/>
              </a:rPr>
              <a:t>15 </a:t>
            </a:r>
            <a:r>
              <a:rPr lang="ru-RU" sz="1400" dirty="0">
                <a:solidFill>
                  <a:schemeClr val="bg1"/>
                </a:solidFill>
                <a:latin typeface="Montserrat SemiBold" panose="00000700000000000000" pitchFamily="2" charset="-52"/>
                <a:ea typeface="Verdana" panose="020B0604030504040204" pitchFamily="34" charset="0"/>
                <a:cs typeface="Montserrat" charset="0"/>
              </a:rPr>
              <a:t>ПРОЕКТОВ</a:t>
            </a:r>
            <a:endParaRPr lang="en-US" sz="1400" dirty="0">
              <a:solidFill>
                <a:schemeClr val="bg1"/>
              </a:solidFill>
              <a:latin typeface="Montserrat SemiBold" panose="00000700000000000000" pitchFamily="2" charset="-52"/>
              <a:ea typeface="Verdana" panose="020B0604030504040204" pitchFamily="34" charset="0"/>
              <a:cs typeface="Montserrat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42046" y="2381438"/>
            <a:ext cx="3336118" cy="8679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>
                <a:latin typeface="Montserrat SemiBold" panose="00000700000000000000" pitchFamily="2" charset="-52"/>
                <a:ea typeface="Verdana" panose="020B0604030504040204" pitchFamily="34" charset="0"/>
              </a:rPr>
              <a:t>140</a:t>
            </a: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</a:rPr>
              <a:t> проектов</a:t>
            </a:r>
          </a:p>
          <a:p>
            <a:pPr>
              <a:lnSpc>
                <a:spcPct val="120000"/>
              </a:lnSpc>
            </a:pPr>
            <a:r>
              <a:rPr lang="ru-RU" sz="1400" dirty="0">
                <a:latin typeface="Montserrat SemiBold" panose="00000700000000000000" pitchFamily="2" charset="-52"/>
                <a:ea typeface="Verdana" panose="020B0604030504040204" pitchFamily="34" charset="0"/>
              </a:rPr>
              <a:t>32</a:t>
            </a: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</a:rPr>
              <a:t> допущены к защитам</a:t>
            </a:r>
          </a:p>
          <a:p>
            <a:pPr>
              <a:lnSpc>
                <a:spcPct val="120000"/>
              </a:lnSpc>
            </a:pPr>
            <a:r>
              <a:rPr lang="ru-RU" sz="1400" dirty="0">
                <a:latin typeface="Montserrat SemiBold" panose="00000700000000000000" pitchFamily="2" charset="-52"/>
                <a:ea typeface="Verdana" panose="020B0604030504040204" pitchFamily="34" charset="0"/>
              </a:rPr>
              <a:t>15</a:t>
            </a: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</a:rPr>
              <a:t> признаны победителями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42046" y="1705639"/>
            <a:ext cx="1805693" cy="6459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1006173" y="1897779"/>
            <a:ext cx="1438274" cy="36227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dirty="0">
                <a:solidFill>
                  <a:schemeClr val="bg1"/>
                </a:solidFill>
                <a:latin typeface="Montserrat SemiBold" panose="00000700000000000000" pitchFamily="2" charset="-52"/>
                <a:ea typeface="Verdana" panose="020B0604030504040204" pitchFamily="34" charset="0"/>
                <a:cs typeface="Montserrat" charset="0"/>
              </a:rPr>
              <a:t>32/140</a:t>
            </a:r>
            <a:endParaRPr lang="en-US" sz="1400" dirty="0">
              <a:solidFill>
                <a:schemeClr val="bg1"/>
              </a:solidFill>
              <a:latin typeface="Montserrat SemiBold" panose="00000700000000000000" pitchFamily="2" charset="-52"/>
              <a:ea typeface="Verdana" panose="020B0604030504040204" pitchFamily="34" charset="0"/>
              <a:cs typeface="Montserrat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58813" y="1483463"/>
            <a:ext cx="2923344" cy="1749099"/>
          </a:xfrm>
          <a:prstGeom prst="roundRect">
            <a:avLst/>
          </a:prstGeom>
          <a:noFill/>
          <a:ln w="190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792851" y="1483463"/>
            <a:ext cx="2923344" cy="1749099"/>
          </a:xfrm>
          <a:prstGeom prst="roundRect">
            <a:avLst/>
          </a:prstGeom>
          <a:noFill/>
          <a:ln w="190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8557271" y="1483463"/>
            <a:ext cx="2923344" cy="1749099"/>
          </a:xfrm>
          <a:prstGeom prst="roundRect">
            <a:avLst/>
          </a:prstGeom>
          <a:noFill/>
          <a:ln w="190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5330C16-7608-0A50-594A-689C4EBE7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63" t="24510" r="59314"/>
          <a:stretch/>
        </p:blipFill>
        <p:spPr>
          <a:xfrm>
            <a:off x="8991600" y="3195778"/>
            <a:ext cx="1652822" cy="345144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01D2D9C-2BA9-D880-18D8-7350C87E60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62" t="24342" r="35806"/>
          <a:stretch/>
        </p:blipFill>
        <p:spPr>
          <a:xfrm>
            <a:off x="4535634" y="3217165"/>
            <a:ext cx="2952781" cy="339273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F092A61-92F6-135F-7B5C-91A538CA54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98" t="22367" r="42818" b="-22367"/>
          <a:stretch/>
        </p:blipFill>
        <p:spPr>
          <a:xfrm>
            <a:off x="560159" y="3346327"/>
            <a:ext cx="2472290" cy="424202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707" y="5261796"/>
            <a:ext cx="636481" cy="10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8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0D64365-8B6B-9517-C69C-E9970A2AE5F4}"/>
              </a:ext>
            </a:extLst>
          </p:cNvPr>
          <p:cNvSpPr txBox="1"/>
          <p:nvPr/>
        </p:nvSpPr>
        <p:spPr>
          <a:xfrm>
            <a:off x="561953" y="351963"/>
            <a:ext cx="9447517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3200" dirty="0">
                <a:solidFill>
                  <a:schemeClr val="tx1"/>
                </a:solidFill>
                <a:latin typeface="Montserrat SemiBold" panose="00000700000000000000" pitchFamily="2" charset="-52"/>
              </a:rPr>
              <a:t>Акселерационные программы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8EE46693-CFB5-4D3F-C49C-336D6CC2C0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478522"/>
              </p:ext>
            </p:extLst>
          </p:nvPr>
        </p:nvGraphicFramePr>
        <p:xfrm>
          <a:off x="169691" y="1212700"/>
          <a:ext cx="6868425" cy="3509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8" descr="Группа компаний «СИТРОНИКС»">
            <a:extLst>
              <a:ext uri="{FF2B5EF4-FFF2-40B4-BE49-F238E27FC236}">
                <a16:creationId xmlns:a16="http://schemas.microsoft.com/office/drawing/2014/main" id="{C5633D8E-B610-BBAE-35D9-B3FDF1752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6" b="33674"/>
          <a:stretch/>
        </p:blipFill>
        <p:spPr bwMode="auto">
          <a:xfrm>
            <a:off x="8323573" y="3131389"/>
            <a:ext cx="1615921" cy="34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Аэронет">
            <a:extLst>
              <a:ext uri="{FF2B5EF4-FFF2-40B4-BE49-F238E27FC236}">
                <a16:creationId xmlns:a16="http://schemas.microsoft.com/office/drawing/2014/main" id="{D8619A96-325C-0B34-1D0B-2B60F60CE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23494" r="26848" b="27693"/>
          <a:stretch/>
        </p:blipFill>
        <p:spPr bwMode="auto">
          <a:xfrm>
            <a:off x="8323573" y="3787276"/>
            <a:ext cx="1296921" cy="61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Облигации Ламбумиз форум">
            <a:extLst>
              <a:ext uri="{FF2B5EF4-FFF2-40B4-BE49-F238E27FC236}">
                <a16:creationId xmlns:a16="http://schemas.microsoft.com/office/drawing/2014/main" id="{47B405B6-F10A-B80E-3D5D-8A7BD7EB1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375" y="3718717"/>
            <a:ext cx="857938" cy="85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АФК &quot;Система&quot; удвоила прибыль благодаря продаже доли в &quot;РуссНефти&quot; — РБК">
            <a:extLst>
              <a:ext uri="{FF2B5EF4-FFF2-40B4-BE49-F238E27FC236}">
                <a16:creationId xmlns:a16="http://schemas.microsoft.com/office/drawing/2014/main" id="{02AB7EE7-2562-C295-7509-A10399934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4" t="19517" r="14445" b="19420"/>
          <a:stretch/>
        </p:blipFill>
        <p:spPr bwMode="auto">
          <a:xfrm>
            <a:off x="9734226" y="3810538"/>
            <a:ext cx="895416" cy="60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НЗРМ – Новосибирский Завод Резки Металла">
            <a:extLst>
              <a:ext uri="{FF2B5EF4-FFF2-40B4-BE49-F238E27FC236}">
                <a16:creationId xmlns:a16="http://schemas.microsoft.com/office/drawing/2014/main" id="{35E713CE-988A-3908-3ED3-EEB7522D7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392" y="3158372"/>
            <a:ext cx="912455" cy="24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2519D3C-8BE7-540D-FADC-0626637EBE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9232" y="4730148"/>
            <a:ext cx="1368287" cy="543915"/>
          </a:xfrm>
          <a:prstGeom prst="rect">
            <a:avLst/>
          </a:prstGeom>
        </p:spPr>
      </p:pic>
      <p:pic>
        <p:nvPicPr>
          <p:cNvPr id="19" name="Picture 24" descr="Компания Улан-Удэнское ППО — о компании, фотографии офиса, контакты — Хабр  Карьера">
            <a:extLst>
              <a:ext uri="{FF2B5EF4-FFF2-40B4-BE49-F238E27FC236}">
                <a16:creationId xmlns:a16="http://schemas.microsoft.com/office/drawing/2014/main" id="{4F73ADD2-F7D1-C225-4E0F-E277FD875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826" y="5616479"/>
            <a:ext cx="608693" cy="60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Вакансия Штамповщик в Новосибирске, работа в компании Новосибирский завод  полупроводниковых приборов Восток (вакансия в архиве c 12 декабря 2022)">
            <a:extLst>
              <a:ext uri="{FF2B5EF4-FFF2-40B4-BE49-F238E27FC236}">
                <a16:creationId xmlns:a16="http://schemas.microsoft.com/office/drawing/2014/main" id="{766096D7-94B2-EDAC-E227-0EBA325CB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29239" r="6244" b="36284"/>
          <a:stretch/>
        </p:blipFill>
        <p:spPr bwMode="auto">
          <a:xfrm>
            <a:off x="8323573" y="4785503"/>
            <a:ext cx="1096814" cy="43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ГАУ НСО &quot;Новосибирский областной фонд поддержки науки и инновационной  деятельности&quot;">
            <a:extLst>
              <a:ext uri="{FF2B5EF4-FFF2-40B4-BE49-F238E27FC236}">
                <a16:creationId xmlns:a16="http://schemas.microsoft.com/office/drawing/2014/main" id="{1868921A-E557-93EE-E5C2-48E8F64E7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1" b="30910"/>
          <a:stretch/>
        </p:blipFill>
        <p:spPr bwMode="auto">
          <a:xfrm>
            <a:off x="8237786" y="5724094"/>
            <a:ext cx="2186005" cy="46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бъект 6">
            <a:extLst>
              <a:ext uri="{FF2B5EF4-FFF2-40B4-BE49-F238E27FC236}">
                <a16:creationId xmlns:a16="http://schemas.microsoft.com/office/drawing/2014/main" id="{E2E78443-7F8A-F0CB-ADAF-D89463CA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28" y="4871837"/>
            <a:ext cx="3466539" cy="10400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Montserrat SemiBold" panose="000007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2022 год</a:t>
            </a:r>
          </a:p>
          <a:p>
            <a:pPr marL="0" indent="0">
              <a:buNone/>
            </a:pPr>
            <a:r>
              <a:rPr lang="ru-RU" sz="1400" dirty="0" smtClean="0">
                <a:latin typeface="Montserrat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акселерационная программа</a:t>
            </a:r>
          </a:p>
          <a:p>
            <a:pPr marL="0" indent="0">
              <a:buNone/>
            </a:pP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мехатроника + </a:t>
            </a:r>
            <a:r>
              <a:rPr lang="ru-RU" sz="1400" dirty="0" smtClean="0">
                <a:latin typeface="Montserrat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робототехника, </a:t>
            </a:r>
            <a:r>
              <a:rPr lang="en-US" sz="1400" dirty="0" smtClean="0">
                <a:latin typeface="Montserrat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endParaRPr lang="ru-RU" sz="1400" dirty="0">
              <a:latin typeface="Montserrat" panose="00000500000000000000" pitchFamily="2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643170-1820-15A5-9945-32DDC3D7EA2B}"/>
              </a:ext>
            </a:extLst>
          </p:cNvPr>
          <p:cNvSpPr txBox="1"/>
          <p:nvPr/>
        </p:nvSpPr>
        <p:spPr>
          <a:xfrm>
            <a:off x="8237786" y="2136099"/>
            <a:ext cx="36989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dirty="0">
                <a:latin typeface="Montserrat" panose="00000500000000000000" pitchFamily="2" charset="-52"/>
              </a:rPr>
              <a:t>Более </a:t>
            </a:r>
            <a:r>
              <a:rPr lang="ru-RU" sz="2000" dirty="0">
                <a:latin typeface="Montserrat Black" panose="00000A00000000000000" pitchFamily="2" charset="-52"/>
              </a:rPr>
              <a:t>20</a:t>
            </a:r>
            <a:r>
              <a:rPr lang="ru-RU" sz="2000" dirty="0">
                <a:latin typeface="Montserrat" panose="00000500000000000000" pitchFamily="2" charset="-52"/>
              </a:rPr>
              <a:t> партнеров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97" y="509129"/>
            <a:ext cx="636481" cy="1083442"/>
          </a:xfrm>
          <a:prstGeom prst="rect">
            <a:avLst/>
          </a:prstGeom>
        </p:spPr>
      </p:pic>
      <p:sp>
        <p:nvSpPr>
          <p:cNvPr id="17" name="Объект 6">
            <a:extLst>
              <a:ext uri="{FF2B5EF4-FFF2-40B4-BE49-F238E27FC236}">
                <a16:creationId xmlns:a16="http://schemas.microsoft.com/office/drawing/2014/main" id="{E2E78443-7F8A-F0CB-ADAF-D89463CA223D}"/>
              </a:ext>
            </a:extLst>
          </p:cNvPr>
          <p:cNvSpPr txBox="1">
            <a:spLocks/>
          </p:cNvSpPr>
          <p:nvPr/>
        </p:nvSpPr>
        <p:spPr>
          <a:xfrm>
            <a:off x="4268496" y="4871838"/>
            <a:ext cx="3724977" cy="1040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dirty="0" smtClean="0">
                <a:latin typeface="Montserrat SemiBold" panose="000007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2023 год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 smtClean="0">
                <a:latin typeface="Montserrat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2 акселерационные программы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 err="1" smtClean="0">
                <a:latin typeface="Montserrat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мехатроника</a:t>
            </a:r>
            <a:r>
              <a:rPr lang="ru-RU" sz="1400" dirty="0" smtClean="0">
                <a:latin typeface="Montserrat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 + робототехника, </a:t>
            </a:r>
            <a:r>
              <a:rPr lang="en-US" sz="1400" dirty="0" smtClean="0">
                <a:latin typeface="Montserrat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endParaRPr lang="ru-RU" sz="1400" dirty="0" smtClean="0">
              <a:latin typeface="Montserrat" panose="00000500000000000000" pitchFamily="2" charset="-52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4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04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5FA889B-83F7-8F2D-53E5-A4B6ED37E309}"/>
              </a:ext>
            </a:extLst>
          </p:cNvPr>
          <p:cNvSpPr txBox="1">
            <a:spLocks/>
          </p:cNvSpPr>
          <p:nvPr/>
        </p:nvSpPr>
        <p:spPr>
          <a:xfrm>
            <a:off x="-348327" y="7071349"/>
            <a:ext cx="513735" cy="2271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ru-RU"/>
            </a:defPPr>
            <a:lvl1pPr marL="0" lv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tx1"/>
                </a:solidFill>
                <a:latin typeface="Montserrat" panose="00000500000000000000" pitchFamily="2" charset="-52"/>
              </a:rPr>
              <a:pPr/>
              <a:t>7</a:t>
            </a:fld>
            <a:endParaRPr lang="en-US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9388E7C5-C7B5-C697-4512-90358A118D2F}"/>
              </a:ext>
            </a:extLst>
          </p:cNvPr>
          <p:cNvSpPr txBox="1">
            <a:spLocks/>
          </p:cNvSpPr>
          <p:nvPr/>
        </p:nvSpPr>
        <p:spPr>
          <a:xfrm>
            <a:off x="558795" y="217088"/>
            <a:ext cx="5325957" cy="1195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Montserrat SemiBold" panose="00000700000000000000" pitchFamily="2" charset="-52"/>
              </a:rPr>
              <a:t>Форматы совместной работы с индустриальным партнером</a:t>
            </a:r>
            <a:endParaRPr lang="en-US" sz="2400" dirty="0">
              <a:latin typeface="Montserrat SemiBold" panose="000007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3C9929-9EC9-9FC3-E4A7-D6DB95804BF6}"/>
              </a:ext>
            </a:extLst>
          </p:cNvPr>
          <p:cNvSpPr txBox="1"/>
          <p:nvPr/>
        </p:nvSpPr>
        <p:spPr>
          <a:xfrm>
            <a:off x="658812" y="5272845"/>
            <a:ext cx="5445971" cy="3508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 smtClean="0">
                <a:latin typeface="Montserrat SemiBold" panose="00000700000000000000" pitchFamily="2" charset="-52"/>
                <a:ea typeface="Verdana" panose="020B0604030504040204" pitchFamily="34" charset="0"/>
              </a:rPr>
              <a:t>Цель</a:t>
            </a:r>
            <a:r>
              <a:rPr lang="ru-RU" sz="1400" dirty="0" smtClean="0">
                <a:latin typeface="Montserrat" panose="00000500000000000000" pitchFamily="2" charset="-52"/>
                <a:ea typeface="Verdana" panose="020B0604030504040204" pitchFamily="34" charset="0"/>
              </a:rPr>
              <a:t>: сформировать </a:t>
            </a: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</a:rPr>
              <a:t>команды вокруг актуальной </a:t>
            </a:r>
            <a:r>
              <a:rPr lang="ru-RU" sz="1400" dirty="0" smtClean="0">
                <a:latin typeface="Montserrat" panose="00000500000000000000" pitchFamily="2" charset="-52"/>
                <a:ea typeface="Verdana" panose="020B0604030504040204" pitchFamily="34" charset="0"/>
              </a:rPr>
              <a:t>темы</a:t>
            </a:r>
            <a:endParaRPr lang="en-US" sz="1400" dirty="0">
              <a:latin typeface="Montserrat" panose="00000500000000000000" pitchFamily="2" charset="-52"/>
              <a:ea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DAB8B5-ECCE-D302-5B98-A0E212175F05}"/>
              </a:ext>
            </a:extLst>
          </p:cNvPr>
          <p:cNvSpPr txBox="1"/>
          <p:nvPr/>
        </p:nvSpPr>
        <p:spPr>
          <a:xfrm>
            <a:off x="1450315" y="2188688"/>
            <a:ext cx="3103577" cy="36227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2400" dirty="0" smtClean="0">
                <a:latin typeface="Montserrat" panose="00000500000000000000" pitchFamily="2" charset="-52"/>
                <a:ea typeface="Verdana" panose="020B0604030504040204" pitchFamily="34" charset="0"/>
              </a:rPr>
              <a:t>соревнования</a:t>
            </a:r>
            <a:endParaRPr lang="en-US" sz="2400" dirty="0">
              <a:latin typeface="Montserrat" panose="00000500000000000000" pitchFamily="2" charset="-52"/>
              <a:ea typeface="Verdan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C2BDAA0-3AA2-CF17-CECF-52C8F61C3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906" y="990472"/>
            <a:ext cx="1393476" cy="356814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4F956C12-1450-3FF1-4FD8-7091B7F4D43A}"/>
              </a:ext>
            </a:extLst>
          </p:cNvPr>
          <p:cNvSpPr txBox="1">
            <a:spLocks/>
          </p:cNvSpPr>
          <p:nvPr/>
        </p:nvSpPr>
        <p:spPr>
          <a:xfrm>
            <a:off x="6347051" y="330910"/>
            <a:ext cx="4229100" cy="1621619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Montserrat SemiBold" panose="00000700000000000000" pitchFamily="2" charset="-52"/>
              </a:rPr>
              <a:t>Примеры совместной работы</a:t>
            </a:r>
            <a:endParaRPr lang="en-US" sz="2400" dirty="0">
              <a:latin typeface="Montserrat SemiBold" panose="00000700000000000000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1B3898-592F-589E-2A17-6891C5D4E6F0}"/>
              </a:ext>
            </a:extLst>
          </p:cNvPr>
          <p:cNvSpPr txBox="1"/>
          <p:nvPr/>
        </p:nvSpPr>
        <p:spPr>
          <a:xfrm>
            <a:off x="6347050" y="1876094"/>
            <a:ext cx="5186137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</a:rPr>
              <a:t>Энергетический </a:t>
            </a:r>
            <a:r>
              <a:rPr lang="ru-RU" sz="1400" dirty="0" err="1">
                <a:latin typeface="Montserrat" panose="00000500000000000000" pitchFamily="2" charset="-52"/>
                <a:ea typeface="Verdana" panose="020B0604030504040204" pitchFamily="34" charset="0"/>
              </a:rPr>
              <a:t>Хакатон</a:t>
            </a: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</a:rPr>
              <a:t> «Energy </a:t>
            </a:r>
            <a:r>
              <a:rPr lang="ru-RU" sz="1400" dirty="0" err="1">
                <a:latin typeface="Montserrat" panose="00000500000000000000" pitchFamily="2" charset="-52"/>
                <a:ea typeface="Verdana" panose="020B0604030504040204" pitchFamily="34" charset="0"/>
              </a:rPr>
              <a:t>Hack</a:t>
            </a:r>
            <a:r>
              <a:rPr lang="ru-RU" sz="1400" dirty="0">
                <a:latin typeface="Montserrat" panose="00000500000000000000" pitchFamily="2" charset="-52"/>
                <a:ea typeface="Verdana" panose="020B0604030504040204" pitchFamily="34" charset="0"/>
              </a:rPr>
              <a:t>» – молодежный форум разработчиков, во время которого специалисты из области энергетики и разработчики программного обеспечения сообща работают над решением </a:t>
            </a:r>
            <a:r>
              <a:rPr lang="ru-RU" sz="1400" dirty="0">
                <a:latin typeface="Montserrat SemiBold" panose="00000700000000000000" pitchFamily="2" charset="-52"/>
                <a:ea typeface="Verdana" panose="020B0604030504040204" pitchFamily="34" charset="0"/>
              </a:rPr>
              <a:t>актуальных задач топливно-энергетического </a:t>
            </a:r>
            <a:r>
              <a:rPr lang="ru-RU" sz="1400" dirty="0" smtClean="0">
                <a:latin typeface="Montserrat SemiBold" panose="00000700000000000000" pitchFamily="2" charset="-52"/>
                <a:ea typeface="Verdana" panose="020B0604030504040204" pitchFamily="34" charset="0"/>
              </a:rPr>
              <a:t>комплекса</a:t>
            </a:r>
            <a:endParaRPr lang="ru-RU" sz="1400" dirty="0">
              <a:latin typeface="Montserrat SemiBold" panose="00000700000000000000" pitchFamily="2" charset="-52"/>
              <a:ea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8F833A-BBA4-1395-715C-74021CF7A34B}"/>
              </a:ext>
            </a:extLst>
          </p:cNvPr>
          <p:cNvSpPr txBox="1"/>
          <p:nvPr/>
        </p:nvSpPr>
        <p:spPr>
          <a:xfrm>
            <a:off x="6663350" y="3815315"/>
            <a:ext cx="4427145" cy="25299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ru-RU" sz="1200" dirty="0">
                <a:latin typeface="Montserrat" panose="00000500000000000000" pitchFamily="2" charset="-52"/>
                <a:ea typeface="Verdana" panose="020B0604030504040204" pitchFamily="34" charset="0"/>
              </a:rPr>
              <a:t>Предприятие предоставляет технологические задачи (разработка продукта, в котором нуждается отрасль) и экспертов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ru-RU" sz="1200" dirty="0">
                <a:latin typeface="Montserrat" panose="00000500000000000000" pitchFamily="2" charset="-52"/>
                <a:ea typeface="Verdana" panose="020B0604030504040204" pitchFamily="34" charset="0"/>
              </a:rPr>
              <a:t>НГТУ собирает заинтересованных студентов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ru-RU" sz="1200" dirty="0" smtClean="0">
                <a:latin typeface="Montserrat" panose="00000500000000000000" pitchFamily="2" charset="-52"/>
                <a:ea typeface="Verdana" panose="020B0604030504040204" pitchFamily="34" charset="0"/>
              </a:rPr>
              <a:t>Генерация </a:t>
            </a:r>
            <a:r>
              <a:rPr lang="ru-RU" sz="1200" dirty="0">
                <a:latin typeface="Montserrat" panose="00000500000000000000" pitchFamily="2" charset="-52"/>
                <a:ea typeface="Verdana" panose="020B0604030504040204" pitchFamily="34" charset="0"/>
              </a:rPr>
              <a:t>первых решений и сборка </a:t>
            </a:r>
            <a:r>
              <a:rPr lang="ru-RU" sz="1200" dirty="0" smtClean="0">
                <a:latin typeface="Montserrat" panose="00000500000000000000" pitchFamily="2" charset="-52"/>
                <a:ea typeface="Verdana" panose="020B0604030504040204" pitchFamily="34" charset="0"/>
              </a:rPr>
              <a:t>команды</a:t>
            </a:r>
            <a:endParaRPr lang="ru-RU" sz="1200" dirty="0">
              <a:latin typeface="Montserrat" panose="00000500000000000000" pitchFamily="2" charset="-52"/>
              <a:ea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ru-RU" sz="1200" dirty="0">
                <a:latin typeface="Montserrat" panose="00000500000000000000" pitchFamily="2" charset="-52"/>
                <a:ea typeface="Verdana" panose="020B0604030504040204" pitchFamily="34" charset="0"/>
              </a:rPr>
              <a:t>Первая экспертиза от предприятия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ru-RU" sz="1200" dirty="0">
                <a:latin typeface="Montserrat" panose="00000500000000000000" pitchFamily="2" charset="-52"/>
                <a:ea typeface="Verdana" panose="020B0604030504040204" pitchFamily="34" charset="0"/>
              </a:rPr>
              <a:t>Продолжение работы над проектом – прохождение акселерационной </a:t>
            </a:r>
            <a:r>
              <a:rPr lang="ru-RU" sz="1200" dirty="0" smtClean="0">
                <a:latin typeface="Montserrat" panose="00000500000000000000" pitchFamily="2" charset="-52"/>
                <a:ea typeface="Verdana" panose="020B0604030504040204" pitchFamily="34" charset="0"/>
              </a:rPr>
              <a:t>программы. </a:t>
            </a:r>
            <a:r>
              <a:rPr lang="ru-RU" sz="1200" dirty="0">
                <a:latin typeface="Montserrat" panose="00000500000000000000" pitchFamily="2" charset="-52"/>
                <a:ea typeface="Verdana" panose="020B0604030504040204" pitchFamily="34" charset="0"/>
              </a:rPr>
              <a:t>Создание прототипа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ru-RU" sz="1200" dirty="0">
                <a:latin typeface="Montserrat" panose="00000500000000000000" pitchFamily="2" charset="-52"/>
                <a:ea typeface="Verdana" panose="020B0604030504040204" pitchFamily="34" charset="0"/>
              </a:rPr>
              <a:t>Защита проекта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ru-RU" sz="1200" dirty="0">
                <a:latin typeface="Montserrat" panose="00000500000000000000" pitchFamily="2" charset="-52"/>
                <a:ea typeface="Verdana" panose="020B0604030504040204" pitchFamily="34" charset="0"/>
              </a:rPr>
              <a:t>Принятие решения о дальнейшей поддержки команды и проекта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11" y="512763"/>
            <a:ext cx="636481" cy="10834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DAB8B5-ECCE-D302-5B98-A0E212175F05}"/>
              </a:ext>
            </a:extLst>
          </p:cNvPr>
          <p:cNvSpPr txBox="1"/>
          <p:nvPr/>
        </p:nvSpPr>
        <p:spPr>
          <a:xfrm>
            <a:off x="1450315" y="3270985"/>
            <a:ext cx="3103577" cy="36227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2400" dirty="0" smtClean="0">
                <a:latin typeface="Montserrat" panose="00000500000000000000" pitchFamily="2" charset="-52"/>
                <a:ea typeface="Verdana" panose="020B0604030504040204" pitchFamily="34" charset="0"/>
              </a:rPr>
              <a:t>чемпионаты </a:t>
            </a:r>
            <a:endParaRPr lang="ru-RU" sz="2400" dirty="0">
              <a:latin typeface="Montserrat" panose="00000500000000000000" pitchFamily="2" charset="-52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DAB8B5-ECCE-D302-5B98-A0E212175F05}"/>
              </a:ext>
            </a:extLst>
          </p:cNvPr>
          <p:cNvSpPr txBox="1"/>
          <p:nvPr/>
        </p:nvSpPr>
        <p:spPr>
          <a:xfrm>
            <a:off x="1458892" y="4353283"/>
            <a:ext cx="3103577" cy="36227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2400" dirty="0" err="1" smtClean="0">
                <a:latin typeface="Montserrat" panose="00000500000000000000" pitchFamily="2" charset="-52"/>
                <a:ea typeface="Verdana" panose="020B0604030504040204" pitchFamily="34" charset="0"/>
              </a:rPr>
              <a:t>хакатоны</a:t>
            </a:r>
            <a:endParaRPr lang="en-US" sz="2400" dirty="0">
              <a:latin typeface="Montserrat" panose="00000500000000000000" pitchFamily="2" charset="-52"/>
              <a:ea typeface="Verdana" panose="020B060403050404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841973" y="1628775"/>
            <a:ext cx="7162" cy="291843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849135" y="2373173"/>
            <a:ext cx="356484" cy="495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851215" y="3457717"/>
            <a:ext cx="356484" cy="495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813568" y="4555061"/>
            <a:ext cx="356484" cy="495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6412602" y="3667711"/>
            <a:ext cx="4985711" cy="2677527"/>
          </a:xfrm>
          <a:prstGeom prst="roundRect">
            <a:avLst/>
          </a:prstGeom>
          <a:noFill/>
          <a:ln w="190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91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5FA889B-83F7-8F2D-53E5-A4B6ED37E309}"/>
              </a:ext>
            </a:extLst>
          </p:cNvPr>
          <p:cNvSpPr txBox="1">
            <a:spLocks/>
          </p:cNvSpPr>
          <p:nvPr/>
        </p:nvSpPr>
        <p:spPr>
          <a:xfrm>
            <a:off x="-348327" y="7071349"/>
            <a:ext cx="513735" cy="2271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ru-RU"/>
            </a:defPPr>
            <a:lvl1pPr marL="0" lv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tx1"/>
                </a:solidFill>
                <a:latin typeface="Montserrat" panose="00000500000000000000" pitchFamily="2" charset="-52"/>
              </a:rPr>
              <a:pPr/>
              <a:t>8</a:t>
            </a:fld>
            <a:endParaRPr lang="en-US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C2BDAA0-3AA2-CF17-CECF-52C8F61C3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906" y="990472"/>
            <a:ext cx="1393476" cy="356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DC068-D29B-721F-1D1E-96159DB57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12" y="317068"/>
            <a:ext cx="7935022" cy="740831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Montserrat SemiBold" panose="00000700000000000000" pitchFamily="2" charset="-52"/>
                <a:ea typeface="Verdana" panose="020B0604030504040204" pitchFamily="34" charset="0"/>
              </a:rPr>
              <a:t>Примеры стартап-проектов</a:t>
            </a:r>
            <a:endParaRPr lang="en-US" sz="3200" dirty="0">
              <a:latin typeface="Montserrat SemiBold" panose="00000700000000000000" pitchFamily="2" charset="-52"/>
              <a:ea typeface="Verdana" panose="020B060403050404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3E6BCE7-B82A-66C2-CC18-781D8288C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299192"/>
              </p:ext>
            </p:extLst>
          </p:nvPr>
        </p:nvGraphicFramePr>
        <p:xfrm>
          <a:off x="658814" y="1567093"/>
          <a:ext cx="10114811" cy="428276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035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0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9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Montserrat SemiBold" panose="00000700000000000000" pitchFamily="2" charset="-52"/>
                          <a:ea typeface="Verdana" panose="020B0604030504040204" pitchFamily="34" charset="0"/>
                        </a:rPr>
                        <a:t>Название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Montserrat SemiBold" panose="00000700000000000000" pitchFamily="2" charset="-52"/>
                        <a:ea typeface="Verdana" panose="020B0604030504040204" pitchFamily="34" charset="0"/>
                        <a:cs typeface="Open Sans Regular" charset="0"/>
                      </a:endParaRPr>
                    </a:p>
                  </a:txBody>
                  <a:tcPr marL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Montserrat SemiBold" panose="00000700000000000000" pitchFamily="2" charset="-52"/>
                          <a:ea typeface="Verdana" panose="020B0604030504040204" pitchFamily="34" charset="0"/>
                        </a:rPr>
                        <a:t>Стадия готовности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Montserrat SemiBold" panose="00000700000000000000" pitchFamily="2" charset="-52"/>
                        <a:ea typeface="Verdana" panose="020B0604030504040204" pitchFamily="34" charset="0"/>
                        <a:cs typeface="Open Sans Regular" charset="0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Montserrat SemiBold" panose="00000700000000000000" pitchFamily="2" charset="-52"/>
                          <a:ea typeface="Verdana" panose="020B0604030504040204" pitchFamily="34" charset="0"/>
                        </a:rPr>
                        <a:t>Следующий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Montserrat SemiBold" panose="00000700000000000000" pitchFamily="2" charset="-52"/>
                        <a:ea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Montserrat SemiBold" panose="00000700000000000000" pitchFamily="2" charset="-52"/>
                          <a:ea typeface="Verdana" panose="020B0604030504040204" pitchFamily="34" charset="0"/>
                        </a:rPr>
                        <a:t>шаг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Montserrat SemiBold" panose="00000700000000000000" pitchFamily="2" charset="-52"/>
                        <a:ea typeface="Verdana" panose="020B0604030504040204" pitchFamily="34" charset="0"/>
                        <a:cs typeface="Open Sans Regular" charset="0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288907"/>
                  </a:ext>
                </a:extLst>
              </a:tr>
              <a:tr h="624949">
                <a:tc>
                  <a:txBody>
                    <a:bodyPr/>
                    <a:lstStyle/>
                    <a:p>
                      <a:pPr marL="180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+mn-cs"/>
                        </a:rPr>
                        <a:t>Устройство для автоматического раскладывания пластин по сеткам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Verdana" panose="020B0604030504040204" pitchFamily="34" charset="0"/>
                        <a:cs typeface="Open Sans Regular" charset="0"/>
                      </a:endParaRPr>
                    </a:p>
                  </a:txBody>
                  <a:tcPr marL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Open Sans Regular" charset="0"/>
                        </a:rPr>
                        <a:t>Прототип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Verdana" panose="020B0604030504040204" pitchFamily="34" charset="0"/>
                        <a:cs typeface="Open Sans Regular" charset="0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+mn-cs"/>
                        </a:rPr>
                        <a:t>Улан-Удэнское приборостроительное производственное объединение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Open Sans Regular" charset="0"/>
                        </a:rPr>
                        <a:t>(переговоры)</a:t>
                      </a:r>
                    </a:p>
                  </a:txBody>
                  <a:tcPr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949">
                <a:tc>
                  <a:txBody>
                    <a:bodyPr/>
                    <a:lstStyle/>
                    <a:p>
                      <a:pPr marL="180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i="0" kern="1200" dirty="0" err="1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+mn-cs"/>
                        </a:rPr>
                        <a:t>StableDraw</a:t>
                      </a:r>
                      <a:r>
                        <a:rPr lang="en" sz="1400" b="0" i="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+mn-cs"/>
                        </a:rPr>
                        <a:t> - </a:t>
                      </a: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+mn-cs"/>
                        </a:rPr>
                        <a:t>веб-платформа для рисования, обработки изображений и создания анимацией с применением искусственных нейронных сетей</a:t>
                      </a:r>
                    </a:p>
                  </a:txBody>
                  <a:tcPr marL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Open Sans Regular" charset="0"/>
                        </a:rPr>
                        <a:t>Технология,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Open Sans Regular" charset="0"/>
                        </a:rPr>
                        <a:t>создан стартап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Verdana" panose="020B0604030504040204" pitchFamily="34" charset="0"/>
                        <a:cs typeface="Open Sans Regular" charset="0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Open Sans Regular" charset="0"/>
                        </a:rPr>
                        <a:t>«Студенческий стартап»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Open Sans Regular" charset="0"/>
                        </a:rPr>
                        <a:t>АО «</a:t>
                      </a:r>
                      <a:r>
                        <a:rPr lang="ru-RU" sz="1400" b="0" i="0" dirty="0" err="1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Open Sans Regular" charset="0"/>
                        </a:rPr>
                        <a:t>Ламбумиз</a:t>
                      </a: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Open Sans Regular" charset="0"/>
                        </a:rPr>
                        <a:t>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Open Sans Regular" charset="0"/>
                        </a:rPr>
                        <a:t>(переговоры)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Verdana" panose="020B0604030504040204" pitchFamily="34" charset="0"/>
                        <a:cs typeface="Open Sans Regular" charset="0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949">
                <a:tc>
                  <a:txBody>
                    <a:bodyPr/>
                    <a:lstStyle/>
                    <a:p>
                      <a:pPr marL="180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+mn-cs"/>
                        </a:rPr>
                        <a:t>Приложение для построения маршрута с учетом особенностей эксплуатации электромобилей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Open Sans Regular" charset="0"/>
                        </a:rPr>
                        <a:t>Прототип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Verdana" panose="020B0604030504040204" pitchFamily="34" charset="0"/>
                        <a:cs typeface="Open Sans Regular" charset="0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Open Sans Regular" charset="0"/>
                        </a:rPr>
                        <a:t>АО «Ситроникс»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Open Sans Regular" charset="0"/>
                        </a:rPr>
                        <a:t>(переговоры)</a:t>
                      </a:r>
                    </a:p>
                  </a:txBody>
                  <a:tcPr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949">
                <a:tc>
                  <a:txBody>
                    <a:bodyPr/>
                    <a:lstStyle/>
                    <a:p>
                      <a:pPr marL="180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+mn-cs"/>
                        </a:rPr>
                        <a:t>Программно-аппаратный комплекс для интерактивного взаимодействия точки продаж с потребителем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Open Sans Regular" charset="0"/>
                        </a:rPr>
                        <a:t>Прототип,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Open Sans Regular" charset="0"/>
                        </a:rPr>
                        <a:t>создан стартап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Verdana" panose="020B0604030504040204" pitchFamily="34" charset="0"/>
                        <a:cs typeface="Open Sans Regular" charset="0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Open Sans Regular" charset="0"/>
                        </a:rPr>
                        <a:t>«Студенческий стартап»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Verdana" panose="020B0604030504040204" pitchFamily="34" charset="0"/>
                        <a:cs typeface="Open Sans Regular" charset="0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4949">
                <a:tc>
                  <a:txBody>
                    <a:bodyPr/>
                    <a:lstStyle/>
                    <a:p>
                      <a:pPr marL="1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+mn-cs"/>
                        </a:rPr>
                        <a:t>Аппаратно-программный комплекс для мониторинга и компенсации сахарного диабета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Open Sans Regular" charset="0"/>
                        </a:rPr>
                        <a:t>Прототип</a:t>
                      </a:r>
                    </a:p>
                  </a:txBody>
                  <a:tcPr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Verdana" panose="020B0604030504040204" pitchFamily="34" charset="0"/>
                          <a:cs typeface="Open Sans Regular" charset="0"/>
                        </a:rPr>
                        <a:t>«Студенческий стартап»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Verdana" panose="020B0604030504040204" pitchFamily="34" charset="0"/>
                        <a:cs typeface="Open Sans Regular" charset="0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319059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382" y="5261796"/>
            <a:ext cx="636481" cy="10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1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Овал 63"/>
          <p:cNvSpPr/>
          <p:nvPr/>
        </p:nvSpPr>
        <p:spPr>
          <a:xfrm>
            <a:off x="664907" y="1573890"/>
            <a:ext cx="3699689" cy="3519130"/>
          </a:xfrm>
          <a:prstGeom prst="ellipse">
            <a:avLst/>
          </a:prstGeom>
          <a:solidFill>
            <a:srgbClr val="2F528F">
              <a:alpha val="23000"/>
            </a:srgbClr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  <a:prstDash val="lgDash"/>
              </a:ln>
              <a:noFill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860938" y="1755191"/>
            <a:ext cx="3318483" cy="3156529"/>
          </a:xfrm>
          <a:prstGeom prst="ellipse">
            <a:avLst/>
          </a:prstGeom>
          <a:solidFill>
            <a:srgbClr val="2F528F"/>
          </a:solidFill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  <a:prstDash val="lgDash"/>
              </a:ln>
              <a:noFill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6574051" y="5578132"/>
            <a:ext cx="2829803" cy="765283"/>
          </a:xfrm>
          <a:prstGeom prst="roundRect">
            <a:avLst/>
          </a:prstGeom>
          <a:solidFill>
            <a:srgbClr val="2F528F">
              <a:alpha val="23000"/>
            </a:srgbClr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tx1"/>
                </a:solidFill>
                <a:prstDash val="lgDash"/>
              </a:ln>
              <a:noFill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8649284" y="3840269"/>
            <a:ext cx="2845398" cy="978738"/>
          </a:xfrm>
          <a:prstGeom prst="roundRect">
            <a:avLst/>
          </a:prstGeom>
          <a:solidFill>
            <a:srgbClr val="2F528F">
              <a:alpha val="23000"/>
            </a:srgbClr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tx1"/>
                </a:solidFill>
                <a:prstDash val="lgDash"/>
              </a:ln>
              <a:noFill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8695735" y="1951554"/>
            <a:ext cx="2833735" cy="720389"/>
          </a:xfrm>
          <a:prstGeom prst="roundRect">
            <a:avLst/>
          </a:prstGeom>
          <a:solidFill>
            <a:srgbClr val="2F528F">
              <a:alpha val="23000"/>
            </a:srgbClr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tx1"/>
                </a:solidFill>
                <a:prstDash val="lgDash"/>
              </a:ln>
              <a:noFill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570123" y="531487"/>
            <a:ext cx="2833735" cy="686078"/>
          </a:xfrm>
          <a:prstGeom prst="roundRect">
            <a:avLst/>
          </a:prstGeom>
          <a:solidFill>
            <a:srgbClr val="2F528F">
              <a:alpha val="23000"/>
            </a:srgbClr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tx1"/>
                </a:solidFill>
                <a:prstDash val="lgDash"/>
              </a:ln>
              <a:noFill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D64365-8B6B-9517-C69C-E9970A2AE5F4}"/>
              </a:ext>
            </a:extLst>
          </p:cNvPr>
          <p:cNvSpPr txBox="1"/>
          <p:nvPr/>
        </p:nvSpPr>
        <p:spPr>
          <a:xfrm>
            <a:off x="750575" y="2626819"/>
            <a:ext cx="3560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tserrat SemiBold" panose="00000700000000000000" pitchFamily="2" charset="-52"/>
                <a:ea typeface="Verdana" panose="020B0604030504040204" pitchFamily="34" charset="0"/>
                <a:cs typeface="+mj-cs"/>
              </a:rPr>
              <a:t>Эффекты для заинтересованных сторон </a:t>
            </a: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EAD38FB7-5119-9283-BB7D-09096BA8233D}"/>
              </a:ext>
            </a:extLst>
          </p:cNvPr>
          <p:cNvSpPr/>
          <p:nvPr/>
        </p:nvSpPr>
        <p:spPr>
          <a:xfrm>
            <a:off x="4796761" y="1287944"/>
            <a:ext cx="1991762" cy="379976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dirty="0" smtClean="0">
                <a:latin typeface="Montserrat SemiBold" panose="00000700000000000000" pitchFamily="2" charset="-52"/>
                <a:ea typeface="Verdana" panose="020B0604030504040204" pitchFamily="34" charset="0"/>
                <a:cs typeface="Open Sans Semibold" charset="0"/>
              </a:rPr>
              <a:t>СТУДЕНТЫ</a:t>
            </a:r>
            <a:endParaRPr lang="ru-RU" sz="1600" dirty="0">
              <a:latin typeface="Montserrat SemiBold" panose="00000700000000000000" pitchFamily="2" charset="-52"/>
              <a:ea typeface="Verdana" panose="020B0604030504040204" pitchFamily="34" charset="0"/>
              <a:cs typeface="Open Sans Semibold" charset="0"/>
            </a:endParaRP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8083F4B6-438E-98BB-3E6F-6341A0955219}"/>
              </a:ext>
            </a:extLst>
          </p:cNvPr>
          <p:cNvSpPr/>
          <p:nvPr/>
        </p:nvSpPr>
        <p:spPr>
          <a:xfrm>
            <a:off x="6193169" y="4140071"/>
            <a:ext cx="2735853" cy="624786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ru-RU" sz="1400" b="1" dirty="0">
                <a:latin typeface="Montserrat SemiBold" panose="00000700000000000000" pitchFamily="2" charset="-52"/>
                <a:ea typeface="Verdana" panose="020B0604030504040204" pitchFamily="34" charset="0"/>
                <a:cs typeface="Open Sans Semibold" charset="0"/>
              </a:rPr>
              <a:t>ИНДУСТРИАЛЬНЫЕ ПАРТНЕРЫ</a:t>
            </a: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04ECFAAB-8BA7-F4F0-0372-6B03F44DF5BE}"/>
              </a:ext>
            </a:extLst>
          </p:cNvPr>
          <p:cNvSpPr/>
          <p:nvPr/>
        </p:nvSpPr>
        <p:spPr>
          <a:xfrm>
            <a:off x="6660900" y="2185332"/>
            <a:ext cx="2235200" cy="379976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dirty="0">
                <a:latin typeface="Montserrat SemiBold" panose="00000700000000000000" pitchFamily="2" charset="-52"/>
                <a:ea typeface="Verdana" panose="020B0604030504040204" pitchFamily="34" charset="0"/>
                <a:cs typeface="Open Sans Semibold" charset="0"/>
              </a:rPr>
              <a:t>УНИВЕРСИТЕТ</a:t>
            </a:r>
            <a:endParaRPr lang="en-US" sz="1600" dirty="0">
              <a:latin typeface="Montserrat SemiBold" panose="00000700000000000000" pitchFamily="2" charset="-52"/>
              <a:ea typeface="Verdana" panose="020B0604030504040204" pitchFamily="34" charset="0"/>
              <a:cs typeface="Open Sans Semibold" charset="0"/>
            </a:endParaRPr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46CA9828-2697-CAD1-A95C-692FC4505AB7}"/>
              </a:ext>
            </a:extLst>
          </p:cNvPr>
          <p:cNvSpPr/>
          <p:nvPr/>
        </p:nvSpPr>
        <p:spPr>
          <a:xfrm>
            <a:off x="4553323" y="5136174"/>
            <a:ext cx="2235200" cy="414088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dirty="0">
                <a:latin typeface="Montserrat SemiBold" panose="00000700000000000000" pitchFamily="2" charset="-52"/>
                <a:ea typeface="Verdana" panose="020B0604030504040204" pitchFamily="34" charset="0"/>
                <a:cs typeface="Open Sans Semibold" charset="0"/>
              </a:rPr>
              <a:t>ГОСУДАРСТВО</a:t>
            </a:r>
            <a:endParaRPr lang="en-US" sz="1600" dirty="0">
              <a:latin typeface="Montserrat SemiBold" panose="00000700000000000000" pitchFamily="2" charset="-52"/>
              <a:ea typeface="Verdana" panose="020B0604030504040204" pitchFamily="34" charset="0"/>
              <a:cs typeface="Open Sans Semibold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707" y="5261796"/>
            <a:ext cx="636481" cy="1083442"/>
          </a:xfrm>
          <a:prstGeom prst="rect">
            <a:avLst/>
          </a:prstGeom>
        </p:spPr>
      </p:pic>
      <p:sp>
        <p:nvSpPr>
          <p:cNvPr id="29" name="Rectangle 15">
            <a:extLst>
              <a:ext uri="{FF2B5EF4-FFF2-40B4-BE49-F238E27FC236}">
                <a16:creationId xmlns:a16="http://schemas.microsoft.com/office/drawing/2014/main" id="{EAD38FB7-5119-9283-BB7D-09096BA8233D}"/>
              </a:ext>
            </a:extLst>
          </p:cNvPr>
          <p:cNvSpPr/>
          <p:nvPr/>
        </p:nvSpPr>
        <p:spPr>
          <a:xfrm>
            <a:off x="6627543" y="718279"/>
            <a:ext cx="2825891" cy="329321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200" dirty="0" smtClean="0">
                <a:latin typeface="Montserrat" panose="00000500000000000000" pitchFamily="2" charset="-52"/>
                <a:ea typeface="Verdana" panose="020B0604030504040204" pitchFamily="34" charset="0"/>
                <a:cs typeface="Open Sans Regular" charset="0"/>
              </a:rPr>
              <a:t>Коммерциализация </a:t>
            </a:r>
            <a:r>
              <a:rPr lang="ru-RU" sz="1200" dirty="0">
                <a:latin typeface="Montserrat" panose="00000500000000000000" pitchFamily="2" charset="-52"/>
                <a:ea typeface="Verdana" panose="020B0604030504040204" pitchFamily="34" charset="0"/>
                <a:cs typeface="Open Sans Regular" charset="0"/>
              </a:rPr>
              <a:t>проектов</a:t>
            </a:r>
            <a:endParaRPr lang="en-US" sz="1200" dirty="0">
              <a:latin typeface="Montserrat" panose="00000500000000000000" pitchFamily="2" charset="-52"/>
              <a:ea typeface="Verdana" panose="020B0604030504040204" pitchFamily="34" charset="0"/>
              <a:cs typeface="Open Sans Regular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04ECFAAB-8BA7-F4F0-0372-6B03F44DF5BE}"/>
              </a:ext>
            </a:extLst>
          </p:cNvPr>
          <p:cNvSpPr/>
          <p:nvPr/>
        </p:nvSpPr>
        <p:spPr>
          <a:xfrm>
            <a:off x="8863604" y="2157140"/>
            <a:ext cx="2235200" cy="329321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200" dirty="0" smtClean="0">
                <a:latin typeface="Montserrat" panose="00000500000000000000" pitchFamily="2" charset="-52"/>
                <a:ea typeface="Verdana" panose="020B0604030504040204" pitchFamily="34" charset="0"/>
                <a:cs typeface="Open Sans Regular" charset="0"/>
              </a:rPr>
              <a:t>Выпускники </a:t>
            </a:r>
            <a:r>
              <a:rPr lang="ru-RU" sz="1200" dirty="0">
                <a:latin typeface="Montserrat" panose="00000500000000000000" pitchFamily="2" charset="-52"/>
                <a:ea typeface="Verdana" panose="020B0604030504040204" pitchFamily="34" charset="0"/>
                <a:cs typeface="Open Sans Regular" charset="0"/>
              </a:rPr>
              <a:t>– партнеры</a:t>
            </a:r>
            <a:endParaRPr lang="en-US" sz="1200" dirty="0">
              <a:latin typeface="Montserrat" panose="00000500000000000000" pitchFamily="2" charset="-52"/>
              <a:ea typeface="Verdana" panose="020B0604030504040204" pitchFamily="34" charset="0"/>
              <a:cs typeface="Open Sans Regular" charset="0"/>
            </a:endParaRPr>
          </a:p>
        </p:txBody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46CA9828-2697-CAD1-A95C-692FC4505AB7}"/>
              </a:ext>
            </a:extLst>
          </p:cNvPr>
          <p:cNvSpPr/>
          <p:nvPr/>
        </p:nvSpPr>
        <p:spPr>
          <a:xfrm>
            <a:off x="6531742" y="5688438"/>
            <a:ext cx="2931187" cy="550920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ru-RU" sz="1200" dirty="0" smtClean="0">
                <a:latin typeface="Montserrat" panose="00000500000000000000" pitchFamily="2" charset="-52"/>
                <a:ea typeface="Verdana" panose="020B0604030504040204" pitchFamily="34" charset="0"/>
                <a:cs typeface="Open Sans Regular" charset="0"/>
              </a:rPr>
              <a:t>Социально-экономическое </a:t>
            </a:r>
            <a:r>
              <a:rPr lang="ru-RU" sz="1200" dirty="0">
                <a:latin typeface="Montserrat" panose="00000500000000000000" pitchFamily="2" charset="-52"/>
                <a:ea typeface="Verdana" panose="020B0604030504040204" pitchFamily="34" charset="0"/>
                <a:cs typeface="Open Sans Regular" charset="0"/>
              </a:rPr>
              <a:t>развитие</a:t>
            </a:r>
            <a:endParaRPr lang="en-US" sz="1200" dirty="0">
              <a:latin typeface="Montserrat" panose="00000500000000000000" pitchFamily="2" charset="-52"/>
              <a:ea typeface="Verdana" panose="020B0604030504040204" pitchFamily="34" charset="0"/>
              <a:cs typeface="Open Sans Regular" charset="0"/>
            </a:endParaRPr>
          </a:p>
        </p:txBody>
      </p:sp>
      <p:sp>
        <p:nvSpPr>
          <p:cNvPr id="32" name="Rectangle 18">
            <a:extLst>
              <a:ext uri="{FF2B5EF4-FFF2-40B4-BE49-F238E27FC236}">
                <a16:creationId xmlns:a16="http://schemas.microsoft.com/office/drawing/2014/main" id="{8083F4B6-438E-98BB-3E6F-6341A0955219}"/>
              </a:ext>
            </a:extLst>
          </p:cNvPr>
          <p:cNvSpPr/>
          <p:nvPr/>
        </p:nvSpPr>
        <p:spPr>
          <a:xfrm>
            <a:off x="8695735" y="3885045"/>
            <a:ext cx="3000941" cy="1006942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120000"/>
              </a:lnSpc>
              <a:spcAft>
                <a:spcPts val="100"/>
              </a:spcAft>
            </a:pPr>
            <a:r>
              <a:rPr lang="ru-RU" sz="1200" dirty="0" smtClean="0">
                <a:latin typeface="Montserrat" panose="00000500000000000000" pitchFamily="2" charset="-52"/>
                <a:ea typeface="Verdana" panose="020B0604030504040204" pitchFamily="34" charset="0"/>
                <a:cs typeface="Open Sans Regular" charset="0"/>
              </a:rPr>
              <a:t>Сотрудники</a:t>
            </a:r>
            <a:r>
              <a:rPr lang="ru-RU" sz="1200" dirty="0">
                <a:latin typeface="Montserrat" panose="00000500000000000000" pitchFamily="2" charset="-52"/>
                <a:ea typeface="Verdana" panose="020B0604030504040204" pitchFamily="34" charset="0"/>
                <a:cs typeface="Open Sans Regular" charset="0"/>
              </a:rPr>
              <a:t>, ответственные за полный производственный </a:t>
            </a:r>
            <a:r>
              <a:rPr lang="ru-RU" sz="1200" dirty="0" smtClean="0">
                <a:latin typeface="Montserrat" panose="00000500000000000000" pitchFamily="2" charset="-52"/>
                <a:ea typeface="Verdana" panose="020B0604030504040204" pitchFamily="34" charset="0"/>
                <a:cs typeface="Open Sans Regular" charset="0"/>
              </a:rPr>
              <a:t>цикл</a:t>
            </a:r>
            <a:endParaRPr lang="ru-RU" sz="1200" dirty="0">
              <a:latin typeface="Montserrat" panose="00000500000000000000" pitchFamily="2" charset="-52"/>
              <a:ea typeface="Verdana" panose="020B0604030504040204" pitchFamily="34" charset="0"/>
              <a:cs typeface="Open Sans Regular" charset="0"/>
            </a:endParaRPr>
          </a:p>
          <a:p>
            <a:pPr>
              <a:lnSpc>
                <a:spcPct val="120000"/>
              </a:lnSpc>
            </a:pPr>
            <a:r>
              <a:rPr lang="ru-RU" sz="1200" dirty="0">
                <a:latin typeface="Montserrat" panose="00000500000000000000" pitchFamily="2" charset="-52"/>
                <a:ea typeface="Verdana" panose="020B0604030504040204" pitchFamily="34" charset="0"/>
                <a:cs typeface="Open Sans Regular" charset="0"/>
              </a:rPr>
              <a:t>«Покупка» </a:t>
            </a:r>
            <a:r>
              <a:rPr lang="ru-RU" sz="1200" dirty="0" err="1">
                <a:latin typeface="Montserrat" panose="00000500000000000000" pitchFamily="2" charset="-52"/>
                <a:ea typeface="Verdana" panose="020B0604030504040204" pitchFamily="34" charset="0"/>
                <a:cs typeface="Open Sans Regular" charset="0"/>
              </a:rPr>
              <a:t>технопродуктов</a:t>
            </a:r>
            <a:r>
              <a:rPr lang="ru-RU" sz="1200" dirty="0">
                <a:latin typeface="Montserrat" panose="00000500000000000000" pitchFamily="2" charset="-52"/>
                <a:ea typeface="Verdana" panose="020B0604030504040204" pitchFamily="34" charset="0"/>
                <a:cs typeface="Open Sans Regular" charset="0"/>
              </a:rPr>
              <a:t> и команд</a:t>
            </a:r>
            <a:endParaRPr lang="en-US" sz="1200" dirty="0">
              <a:latin typeface="Montserrat" panose="00000500000000000000" pitchFamily="2" charset="-52"/>
              <a:ea typeface="Verdana" panose="020B0604030504040204" pitchFamily="34" charset="0"/>
              <a:cs typeface="Open Sans Regular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6561223" y="1417185"/>
            <a:ext cx="2014590" cy="1916271"/>
          </a:xfrm>
          <a:prstGeom prst="ellipse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  <a:prstDash val="lgDash"/>
              </a:ln>
              <a:noFill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4448200" y="543466"/>
            <a:ext cx="2014590" cy="1916271"/>
          </a:xfrm>
          <a:prstGeom prst="ellipse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  <a:prstDash val="lgDash"/>
              </a:ln>
              <a:noFill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6552444" y="3432671"/>
            <a:ext cx="2014590" cy="1916271"/>
          </a:xfrm>
          <a:prstGeom prst="ellipse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  <a:prstDash val="lgDash"/>
              </a:ln>
              <a:noFill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4478572" y="4411379"/>
            <a:ext cx="2014590" cy="1916271"/>
          </a:xfrm>
          <a:prstGeom prst="ellipse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  <a:prstDash val="lgDash"/>
              </a:ln>
              <a:noFill/>
            </a:endParaRPr>
          </a:p>
        </p:txBody>
      </p:sp>
      <p:sp>
        <p:nvSpPr>
          <p:cNvPr id="7" name="Дуга 6"/>
          <p:cNvSpPr/>
          <p:nvPr/>
        </p:nvSpPr>
        <p:spPr>
          <a:xfrm>
            <a:off x="481258" y="1417185"/>
            <a:ext cx="3958734" cy="3788558"/>
          </a:xfrm>
          <a:prstGeom prst="arc">
            <a:avLst>
              <a:gd name="adj1" fmla="val 16141407"/>
              <a:gd name="adj2" fmla="val 5324776"/>
            </a:avLst>
          </a:prstGeom>
          <a:ln w="28575">
            <a:solidFill>
              <a:srgbClr val="2F52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3907699" y="2009185"/>
            <a:ext cx="182779" cy="173859"/>
          </a:xfrm>
          <a:prstGeom prst="ellipse">
            <a:avLst/>
          </a:prstGeom>
          <a:solidFill>
            <a:srgbClr val="2F528F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  <a:prstDash val="lgDash"/>
              </a:ln>
              <a:noFill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4421039" y="2521199"/>
            <a:ext cx="2129499" cy="347397"/>
          </a:xfrm>
          <a:prstGeom prst="line">
            <a:avLst/>
          </a:prstGeom>
          <a:ln w="28575">
            <a:solidFill>
              <a:srgbClr val="2F52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/>
          <p:cNvSpPr/>
          <p:nvPr/>
        </p:nvSpPr>
        <p:spPr>
          <a:xfrm>
            <a:off x="4310677" y="2794579"/>
            <a:ext cx="182779" cy="173859"/>
          </a:xfrm>
          <a:prstGeom prst="ellipse">
            <a:avLst/>
          </a:prstGeom>
          <a:solidFill>
            <a:srgbClr val="2F528F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  <a:prstDash val="lgDash"/>
              </a:ln>
              <a:noFill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4329650" y="3623196"/>
            <a:ext cx="182779" cy="173859"/>
          </a:xfrm>
          <a:prstGeom prst="ellipse">
            <a:avLst/>
          </a:prstGeom>
          <a:solidFill>
            <a:srgbClr val="2F528F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  <a:prstDash val="lgDash"/>
              </a:ln>
              <a:noFill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3930947" y="4424289"/>
            <a:ext cx="182779" cy="173859"/>
          </a:xfrm>
          <a:prstGeom prst="ellipse">
            <a:avLst/>
          </a:prstGeom>
          <a:solidFill>
            <a:srgbClr val="2F528F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  <a:prstDash val="lgDash"/>
              </a:ln>
              <a:noFill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4421039" y="3708075"/>
            <a:ext cx="2140184" cy="439812"/>
          </a:xfrm>
          <a:prstGeom prst="line">
            <a:avLst/>
          </a:prstGeom>
          <a:ln w="28575">
            <a:solidFill>
              <a:srgbClr val="2F52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999089" y="4477489"/>
            <a:ext cx="624988" cy="371466"/>
          </a:xfrm>
          <a:prstGeom prst="line">
            <a:avLst/>
          </a:prstGeom>
          <a:ln w="28575">
            <a:solidFill>
              <a:srgbClr val="2F52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3966645" y="1852482"/>
            <a:ext cx="571780" cy="251181"/>
          </a:xfrm>
          <a:prstGeom prst="line">
            <a:avLst/>
          </a:prstGeom>
          <a:ln w="28575">
            <a:solidFill>
              <a:srgbClr val="2F52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94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</TotalTime>
  <Words>418</Words>
  <Application>Microsoft Office PowerPoint</Application>
  <PresentationFormat>Широкоэкранный</PresentationFormat>
  <Paragraphs>118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4" baseType="lpstr">
      <vt:lpstr>Bebas Neue</vt:lpstr>
      <vt:lpstr>Open Sans Semibold</vt:lpstr>
      <vt:lpstr>Open Sans Regular</vt:lpstr>
      <vt:lpstr>Montserrat ExtraBold</vt:lpstr>
      <vt:lpstr>Montserrat Black</vt:lpstr>
      <vt:lpstr>Verdana</vt:lpstr>
      <vt:lpstr>Montserrat SemiBold</vt:lpstr>
      <vt:lpstr>Microsoft Sans Serif</vt:lpstr>
      <vt:lpstr>Calibri</vt:lpstr>
      <vt:lpstr>Montserrat</vt:lpstr>
      <vt:lpstr>Tahoma</vt:lpstr>
      <vt:lpstr>Arial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Акселератор REACTOR и REACTOR 2.0 НГТУ в 2023 году</vt:lpstr>
      <vt:lpstr>Презентация PowerPoint</vt:lpstr>
      <vt:lpstr>Презентация PowerPoint</vt:lpstr>
      <vt:lpstr>Примеры стартап-проектов</vt:lpstr>
      <vt:lpstr>Презентация PowerPoint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CTT_user</dc:creator>
  <cp:lastModifiedBy>CTT_user</cp:lastModifiedBy>
  <cp:revision>35</cp:revision>
  <dcterms:modified xsi:type="dcterms:W3CDTF">2024-06-19T02:31:47Z</dcterms:modified>
</cp:coreProperties>
</file>