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sldIdLst>
    <p:sldId id="338" r:id="rId2"/>
    <p:sldId id="343" r:id="rId3"/>
    <p:sldId id="316" r:id="rId4"/>
    <p:sldId id="353" r:id="rId5"/>
    <p:sldId id="354" r:id="rId6"/>
    <p:sldId id="356" r:id="rId7"/>
    <p:sldId id="339" r:id="rId8"/>
    <p:sldId id="351" r:id="rId9"/>
    <p:sldId id="348" r:id="rId10"/>
    <p:sldId id="360" r:id="rId11"/>
    <p:sldId id="357" r:id="rId12"/>
    <p:sldId id="358" r:id="rId13"/>
    <p:sldId id="359" r:id="rId14"/>
    <p:sldId id="313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3" autoAdjust="0"/>
    <p:restoredTop sz="91341" autoAdjust="0"/>
  </p:normalViewPr>
  <p:slideViewPr>
    <p:cSldViewPr snapToGrid="0">
      <p:cViewPr varScale="1">
        <p:scale>
          <a:sx n="66" d="100"/>
          <a:sy n="66" d="100"/>
        </p:scale>
        <p:origin x="908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722C-A3E6-4EDD-8BB9-7E1D3BE1E3EB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FC07-B187-4F46-A53A-6C944F24B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9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3C4CD-0A3C-47BB-BE80-07DB78D4264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2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8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53C4CD-0A3C-47BB-BE80-07DB78D426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4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344226-5622-45B7-A7F2-4D080D2576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163" y="744538"/>
            <a:ext cx="6611937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7376" y="4708254"/>
            <a:ext cx="5335892" cy="446587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000" indent="457200" algn="just" defTabSz="264137">
              <a:spcBef>
                <a:spcPts val="0"/>
              </a:spcBef>
              <a:defRPr/>
            </a:pPr>
            <a:endParaRPr lang="ru-RU" altLang="ru-RU" sz="12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7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8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DF486-E798-4374-BD77-ED7840ADE1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82575" y="808038"/>
            <a:ext cx="7178675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506" y="5111236"/>
            <a:ext cx="5288956" cy="484810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В целях координации решаемых задач по информатизации антикризисного управления на муниципальном уровне постановлением Правительства Российской Федерации была создана Межведомственная комиссия по вопросам, связанным с внедрением и развитием АПК «Безопасный город».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Для методического обеспечения решения этих вопросов разработана соответствующая Концепция, утверждённая распоряжением Правительства.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Вместе с тем, анализ практического опыта создания АПК «Безопасный город» в муниципальных образованиях, показывает, что построение таких комплексов без учета их роли и места в КСОБЖН субъектов Российской Федерации снижает эффективность их внедрения.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1200" dirty="0">
                <a:latin typeface="+mn-lt"/>
              </a:rPr>
              <a:t>Таким образом, АПК «Безопасный город» рассматривается как один из инструментов для эффективной реализации КСОБЖН на местном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12906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8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C4CD-0A3C-47BB-BE80-07DB78D426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6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3C4CD-0A3C-47BB-BE80-07DB78D4264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3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1048675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baseline="0" dirty="0"/>
          </a:p>
        </p:txBody>
      </p:sp>
      <p:sp>
        <p:nvSpPr>
          <p:cNvPr id="104867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53C4CD-0A3C-47BB-BE80-07DB78D426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4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84163" y="808038"/>
            <a:ext cx="7178676" cy="4038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«…Внедрение комплексных систем обеспечения безопасности жизнедеятельности населения…» (КСОБЖН) является одной из приоритетных задач государственной политики Российской Федерации в области защиты населения и территорий от чрезвычайных ситуаций на период до 2030 года, утвержденных Указом Президента Российской Федерации от 11 января 2018 г. № 12.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53C4CD-0A3C-47BB-BE80-07DB78D4264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8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1AFD-E95F-422B-93F8-EB932E03D2E9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742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99CE-AEC5-433E-AE00-E72D04B85D0A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8902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8740-D7F9-45BB-B6BD-A8B73FB38521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496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9" y="73200"/>
            <a:ext cx="9936001" cy="10080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3000" b="1" kern="1200" dirty="0">
                <a:solidFill>
                  <a:srgbClr val="0057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46567" y="5732464"/>
            <a:ext cx="10706100" cy="1081087"/>
          </a:xfrm>
          <a:prstGeom prst="roundRect">
            <a:avLst>
              <a:gd name="adj" fmla="val 9099"/>
            </a:avLst>
          </a:prstGeom>
        </p:spPr>
        <p:txBody>
          <a:bodyPr/>
          <a:lstStyle>
            <a:lvl1pPr algn="l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567" y="5732464"/>
            <a:ext cx="10706100" cy="1081087"/>
          </a:xfrm>
          <a:prstGeom prst="roundRect">
            <a:avLst>
              <a:gd name="adj" fmla="val 9099"/>
            </a:avLst>
          </a:prstGeom>
        </p:spPr>
        <p:txBody>
          <a:bodyPr/>
          <a:lstStyle>
            <a:lvl1pPr algn="l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3539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8C28-80F5-4FCF-8C2D-2C58E2CA0EC3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459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D153E-6430-49D7-BF5E-476F812C79BF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9499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3A1E-FD4D-4D48-9152-4F2E5D95106D}" type="datetime1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670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F95F-67DE-48A0-9332-E1B0AC8430CC}" type="datetime1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478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DBD1-6292-47FF-A0F8-DD28B3239753}" type="datetime1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282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C104-D3A0-46F0-ABEA-8451A18CB46C}" type="datetime1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138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B20C-BACB-4550-BDE9-13B146CA686F}" type="datetime1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7289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96DB-A7AF-4345-BECB-A36B73C347B8}" type="datetime1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5545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60E2-678F-4E26-BD10-990B81B2CB62}" type="datetime1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452B-422D-47C3-8DD2-ADD437B6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>
            <a:off x="168816" y="3027119"/>
            <a:ext cx="11844995" cy="357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8811" y="2873735"/>
            <a:ext cx="11844994" cy="1713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8811" y="106345"/>
            <a:ext cx="11844996" cy="2786856"/>
          </a:xfrm>
          <a:prstGeom prst="rect">
            <a:avLst/>
          </a:prstGeom>
          <a:solidFill>
            <a:srgbClr val="3778B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68816" y="3298186"/>
            <a:ext cx="118449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ПОСТРОЕНИИ КОМПЛЕКСНОЙ СИСТЕМЫ ОБЕСПЕЧЕНИЯ БЕЗОПАСНОСТИ ЖИЗНЕДЕЯТЕЛЬНОСТИ НАСЕЛЕНИЯ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СУБЪЕКТА РФ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sz="1800" b="1" i="1" dirty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>
                <a:solidFill>
                  <a:srgbClr val="FFFF00"/>
                </a:solidFill>
                <a:cs typeface="Calibri" panose="020F0502020204030204" pitchFamily="34" charset="0"/>
              </a:rPr>
              <a:t>21 июня 2024 г.</a:t>
            </a:r>
            <a:endParaRPr lang="ru-RU" sz="1800" b="1" i="1" dirty="0">
              <a:solidFill>
                <a:srgbClr val="FFC000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4064" y="1446651"/>
            <a:ext cx="94606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РОССИЙСКИЙ СОЮЗ ПРОМЫШЛЕННИКОВ И ПРЕДПРИНИМАТЕЛЕЙ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КОМИССИЯ  ПО  БЕЗОПАСНОСТИ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ПРЕДПРИНИМАТЕЛЬСКОЙ ДЕЯТЕЛЬНОСТИ И НЕГОСУДАРСТВЕННОЙ СФЕРЕ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811" y="6600307"/>
            <a:ext cx="11844994" cy="1713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1" descr="LOG_RS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32" y="261226"/>
            <a:ext cx="1317137" cy="11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0926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29" y="880632"/>
            <a:ext cx="11988796" cy="5977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6365" y="149687"/>
            <a:ext cx="8373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ru-RU" sz="2400" b="1" dirty="0">
                <a:solidFill>
                  <a:srgbClr val="002060"/>
                </a:solidFill>
                <a:latin typeface="Calibri"/>
              </a:rPr>
              <a:t>Перспективы использования платформы «</a:t>
            </a:r>
            <a:r>
              <a:rPr lang="ru-RU" sz="2400" b="1" dirty="0" err="1">
                <a:solidFill>
                  <a:srgbClr val="002060"/>
                </a:solidFill>
                <a:latin typeface="Calibri"/>
              </a:rPr>
              <a:t>ГосТех</a:t>
            </a:r>
            <a:r>
              <a:rPr lang="ru-RU" sz="2400" b="1" dirty="0">
                <a:solidFill>
                  <a:srgbClr val="002060"/>
                </a:solidFill>
                <a:latin typeface="Calibri"/>
              </a:rPr>
              <a:t>»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66" y="1121347"/>
            <a:ext cx="3179387" cy="30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47" y="1021366"/>
            <a:ext cx="3054740" cy="30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7" y="1041386"/>
            <a:ext cx="3181350" cy="32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8" y="4086274"/>
            <a:ext cx="3029125" cy="27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84" y="4067086"/>
            <a:ext cx="3027638" cy="26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86" y="4086274"/>
            <a:ext cx="3202153" cy="26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 descr="LOG_RS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76277"/>
      </p:ext>
    </p:extLst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92" y="578046"/>
            <a:ext cx="3348904" cy="417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658" y="822551"/>
            <a:ext cx="4403469" cy="63588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7" y="909638"/>
            <a:ext cx="4260367" cy="61490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382" y="248301"/>
            <a:ext cx="10868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Внедрение комплексных систем обеспечения безопасности жизнедеятельности населения (КСОБЖН)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10188" y="3635298"/>
            <a:ext cx="3672408" cy="1916415"/>
          </a:xfrm>
          <a:prstGeom prst="roundRect">
            <a:avLst/>
          </a:prstGeom>
          <a:solidFill>
            <a:srgbClr val="FF0000">
              <a:alpha val="1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960" y="2964872"/>
            <a:ext cx="3505200" cy="36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555960" y="5636201"/>
            <a:ext cx="3484088" cy="1025236"/>
          </a:xfrm>
          <a:prstGeom prst="roundRect">
            <a:avLst/>
          </a:prstGeom>
          <a:solidFill>
            <a:srgbClr val="FF0000">
              <a:alpha val="9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1" descr="LOG_RS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80542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2618" y="104037"/>
            <a:ext cx="11586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Состав и структура Комплексной системы обеспечения безопасности жизнедеятельности субъекта РФ </a:t>
            </a: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71" y="935034"/>
            <a:ext cx="9990604" cy="58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12502"/>
      </p:ext>
    </p:extLst>
  </p:cSld>
  <p:clrMapOvr>
    <a:masterClrMapping/>
  </p:clrMapOvr>
  <p:transition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6366" y="218568"/>
            <a:ext cx="10459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Приоритетные  задачи цифровой трансформации </a:t>
            </a:r>
          </a:p>
          <a:p>
            <a:pPr defTabSz="829544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регионального антикризисного  управления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86366" y="1154953"/>
            <a:ext cx="11488133" cy="5407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Развитие нормативного правового обеспечения по вопросам КСОБЖН, как интегрированной региональной государственной информационной системы и объекта критической информационной инфраструктуры РФ, закрепление полномочий по её созданию и эксплуатации федеральных органов исполнительной власти, исполнительных органов  субъектов РФ и органов местного самоуправления.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Подготовка типового регламента электронного обмена информацией в рамках КСОБЖН, формирование архитектуры домена «Безопасность жизнедеятельности».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Создание на базе единой цифровой платформы Российской Федерации «</a:t>
            </a:r>
            <a:r>
              <a:rPr lang="ru-RU" sz="2000" b="1" dirty="0" err="1">
                <a:solidFill>
                  <a:srgbClr val="002060"/>
                </a:solidFill>
              </a:rPr>
              <a:t>ГосТех</a:t>
            </a:r>
            <a:r>
              <a:rPr lang="ru-RU" sz="2000" b="1" dirty="0">
                <a:solidFill>
                  <a:srgbClr val="002060"/>
                </a:solidFill>
              </a:rPr>
              <a:t>» типовой региональной цифровой платформы КСОБЖН, интегрированной с цифровыми платформами «сквозных» технологий («интернет вещей», «большие данные» и «интернет вещей»).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Разработка моделей и методик использования «сквозных» технологий для мониторинга, прогнозирования и поддержки принятия управленческих решений в интересах обеспечения безопасности жизнедеятельности.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Внедрение КСОБЖН с использованием возможностей единой цифровой платформы «</a:t>
            </a:r>
            <a:r>
              <a:rPr lang="ru-RU" sz="2000" b="1" dirty="0" err="1">
                <a:solidFill>
                  <a:srgbClr val="002060"/>
                </a:solidFill>
              </a:rPr>
              <a:t>ГосТех</a:t>
            </a:r>
            <a:r>
              <a:rPr lang="ru-RU" sz="2000" b="1">
                <a:solidFill>
                  <a:srgbClr val="002060"/>
                </a:solidFill>
              </a:rPr>
              <a:t>».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  <a:p>
            <a:pPr algn="just">
              <a:tabLst>
                <a:tab pos="182563" algn="l"/>
              </a:tabLst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31809"/>
      </p:ext>
    </p:extLst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222" y="2722772"/>
            <a:ext cx="10515600" cy="16492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951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38125"/>
            <a:ext cx="9906000" cy="5238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Общее состояние государственных информационных систем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8928099" cy="588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pvsm.ru/images/2018/09/10/informacionnaya-bezopasnost-bankovskih-beznalichnyh-platejei-chast-8-tipovye-modeli-ugroz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8" y="1558637"/>
            <a:ext cx="3232842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94" y="3864594"/>
            <a:ext cx="3093649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LOG_RS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13" y="198154"/>
            <a:ext cx="602125" cy="5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338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521537" y="240631"/>
            <a:ext cx="4445511" cy="2385003"/>
            <a:chOff x="92075" y="2363788"/>
            <a:chExt cx="5556250" cy="32833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5" y="2363788"/>
              <a:ext cx="5556250" cy="328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99" y="3006725"/>
              <a:ext cx="1446142" cy="998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Прямая соединительная линия 13"/>
            <p:cNvCxnSpPr/>
            <p:nvPr/>
          </p:nvCxnSpPr>
          <p:spPr bwMode="auto">
            <a:xfrm flipV="1">
              <a:off x="2127250" y="3006725"/>
              <a:ext cx="358775" cy="26670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2127250" y="3317876"/>
              <a:ext cx="1223215" cy="161619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2127250" y="3424238"/>
              <a:ext cx="1525588" cy="904875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2063750" y="3536950"/>
              <a:ext cx="985838" cy="142875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1941513" y="3649663"/>
              <a:ext cx="290512" cy="1360487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flipH="1">
              <a:off x="1671638" y="3649663"/>
              <a:ext cx="134937" cy="531812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336548" y="3317876"/>
              <a:ext cx="1335090" cy="376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306" tIns="32653" rIns="65306" bIns="32653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" b="1" dirty="0">
                  <a:latin typeface="Arial" pitchFamily="34" charset="0"/>
                  <a:cs typeface="Arial" pitchFamily="34" charset="0"/>
                </a:rPr>
                <a:t>Безопасность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600" b="1" dirty="0">
                  <a:latin typeface="Arial" pitchFamily="34" charset="0"/>
                  <a:cs typeface="Arial" pitchFamily="34" charset="0"/>
                </a:rPr>
                <a:t>жизнедеятельности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21537" y="2731260"/>
            <a:ext cx="4445511" cy="3969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1429" tIns="45715" rIns="91429" bIns="45715"/>
          <a:lstStyle/>
          <a:p>
            <a:pPr algn="ctr" defTabSz="266668" hangingPunct="0">
              <a:defRPr/>
            </a:pPr>
            <a:r>
              <a:rPr lang="ru-RU" sz="1200" b="1" dirty="0">
                <a:latin typeface="+mn-lt"/>
              </a:rPr>
              <a:t>	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Для информационно-технического сопряжения взаимодействующих  информационных систем (ИС) необходимо учитыв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ать: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организационную, программную и информационную независимость  ИС, отсутствие единой модели данных для обеспечения процессов антикризисного управления;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многократное дублирование сведений об одних и тех же объектах и событиях, ввиду несоблюдения принципов однократности ввода информации в различных базах данных и системах;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отсутствие единой высокопроизводительной телекоммуникационной системы, объединяющей различные  ИС;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наличие разнородных протоколов информационного взаимообмена и каналов связи;</a:t>
            </a:r>
          </a:p>
          <a:p>
            <a:pPr algn="just" defTabSz="266668" hangingPunct="0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	отсутствие единых средств  защиты  информации и др.</a:t>
            </a:r>
          </a:p>
          <a:p>
            <a:pPr algn="just" defTabSz="266668">
              <a:defRPr/>
            </a:pPr>
            <a:endParaRPr lang="ru-RU" sz="1200" dirty="0">
              <a:latin typeface="Arial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91343" y="189502"/>
            <a:ext cx="11153245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Основные региональные информационные системы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в сферах безопасности  жизнедеятельности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344" y="1058706"/>
            <a:ext cx="7254486" cy="5549977"/>
          </a:xfrm>
          <a:prstGeom prst="rect">
            <a:avLst/>
          </a:prstGeom>
          <a:noFill/>
        </p:spPr>
        <p:txBody>
          <a:bodyPr lIns="91429" tIns="45715" rIns="91429" bIns="4571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Ситуационный центр субъекта РФ.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Система обеспечения вызова экстренных оперативных служб по единому номеру «112» (система-112).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 Системы оповещения и информирования населения: РАСЦО, КСЭОН</a:t>
            </a:r>
            <a:r>
              <a:rPr lang="en-US" altLang="ru-RU" sz="1800" dirty="0">
                <a:solidFill>
                  <a:srgbClr val="17375E"/>
                </a:solidFill>
                <a:cs typeface="Calibri" pitchFamily="34" charset="0"/>
              </a:rPr>
              <a:t>, </a:t>
            </a: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СЗИОНТ, ОКСИОН.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Автоматизированные системы ведомственных и территориальных дежурно-диспетчерских служб (ДДС), в том числе, ЦУКС ГУ МЧС и ЕДДС.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АПК «Безопасный город».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Системы </a:t>
            </a:r>
            <a:r>
              <a:rPr lang="ru-RU" altLang="ru-RU" sz="1800" dirty="0" err="1">
                <a:solidFill>
                  <a:srgbClr val="17375E"/>
                </a:solidFill>
                <a:cs typeface="Calibri" pitchFamily="34" charset="0"/>
              </a:rPr>
              <a:t>фотовидеофиксации</a:t>
            </a: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 нарушения  правил дорожного движения и интеллектуального видеонаблюдения.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Навигационно-информационные системы мониторинга и управления транспортом.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Система </a:t>
            </a:r>
            <a:r>
              <a:rPr lang="ru-RU" sz="1800" dirty="0">
                <a:solidFill>
                  <a:srgbClr val="17375E"/>
                </a:solidFill>
                <a:cs typeface="Calibri" pitchFamily="34" charset="0"/>
              </a:rPr>
              <a:t>сбора результатов технического мониторинга и контроля объектов транспортной инфраструктуры.</a:t>
            </a:r>
            <a:endParaRPr lang="ru-RU" altLang="ru-RU" sz="1800" dirty="0">
              <a:solidFill>
                <a:srgbClr val="17375E"/>
              </a:solidFill>
              <a:cs typeface="Calibri" pitchFamily="34" charset="0"/>
            </a:endParaRP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Автоматизированные системы контроля аварийных  выбросов на ПОО.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Системы  экологического мониторинга. 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Информационные системы в области ЖКХ.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И</a:t>
            </a:r>
            <a:r>
              <a:rPr lang="ru-RU" sz="1800" dirty="0">
                <a:solidFill>
                  <a:srgbClr val="17375E"/>
                </a:solidFill>
                <a:cs typeface="Calibri" pitchFamily="34" charset="0"/>
              </a:rPr>
              <a:t>нформационная система в области энергосбережения.</a:t>
            </a:r>
          </a:p>
          <a:p>
            <a:pPr marL="182563" indent="-182563" eaLnBrk="1" hangingPunct="1">
              <a:spcBef>
                <a:spcPts val="0"/>
              </a:spcBef>
              <a:buFontTx/>
              <a:buAutoNum type="arabicPeriod" startAt="2"/>
              <a:defRPr/>
            </a:pPr>
            <a:r>
              <a:rPr lang="ru-RU" altLang="ru-RU" sz="1800" dirty="0">
                <a:solidFill>
                  <a:srgbClr val="17375E"/>
                </a:solidFill>
                <a:cs typeface="Calibri" pitchFamily="34" charset="0"/>
              </a:rPr>
              <a:t> СМИС, СМИК и др.</a:t>
            </a:r>
          </a:p>
        </p:txBody>
      </p:sp>
      <p:pic>
        <p:nvPicPr>
          <p:cNvPr id="21" name="Рисунок 1" descr="LOG_RS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19" y="198154"/>
            <a:ext cx="566120" cy="50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847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300" y="104037"/>
            <a:ext cx="1198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Основные документы по вопросам создания АПК «Безопасный город»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Комплексной системы обеспечения безопасности жизнедеятельности (КСОБЖН)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14300" y="1128338"/>
            <a:ext cx="11985046" cy="5715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Указ Президента Российской Федерации от 11 января 2018 г. № 12 «Об утверждении Основ государственной политики Российской Федерации в области защиты населения и территорий от чрезвычайных ситуаций на период до 2030 года».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20 января 2014 г. № 39 «О Межведомственной комиссии по вопросам, связанным с внедрением и развитием систем аппаратно-программного комплекса «Безопасный город».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15 апреля 2014 г. № 300 «Об утверждении государственной программы «Защита населения и территорий от чрезвычайных ситуаций, обеспечение пожарной безопасности и безопасности людей на водных объектах».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Российской Федерации от 3 декабря 2014 г. № 2446-р «О Концепции построения и развития аппаратно-программного комплекса «Безопасный город».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Приказ МЧС России от 11 марта 2015 г. № 110 «О мероприятиях по реализации в системе МЧС России Концепции построения и развития аппаратно-программного комплекса «Безопасный город».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Приказ МВД России от 9 декабря 2015 г. № 1149 «Об организации мероприятий по участию органов внутренних дел Российской Федерации в создании и развитии аппаратно-программного комплекса «Безопасный город».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Приказ МЧС России от 2 марта 2017 г. № 102 «Об итогах работы по реализации в системе МЧС России Концепции построения и развития аппаратно-программного комплекса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«Безопасный город» в 2016 г. и задачах на 2017 г. по совершенствованию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обмена информацией в рамках единой государственной системы предупреждения и ликвидации чрезвычайных ситуаций».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Единые требования к техническим параметрам сегментов аппаратно-программного комплекса «Безопасный город», утвержденные Межведомственной комиссией по вопросам, связанным с внедрением и развитием систем АПК «Безопасный город» 28 июня 2017 г. № 4516п-П4.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Концепция комплексной системы обеспечения безопасности жизнедеятельности населения, утвержденная МЧС России16 февраля 2010 г., МВД России 19 февраля 2010 г. и ФСБ России 16 марта 2010 г.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построению и развитию АПК «Безопасный город» в субъектах Российской Федерации, утвержденные МЧС России 8 декабря 2016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solidFill>
                  <a:schemeClr val="accent5">
                    <a:lumMod val="50000"/>
                  </a:schemeClr>
                </a:solidFill>
              </a:rPr>
              <a:t>Организационно-методические указания по подготовке органов управления, сил гражданской обороны и единой государственной системы предупреждения и ликвидации чрезвычайных ситуаций на 2019 - 2023 годы, утвержденные МЧС России.</a:t>
            </a:r>
            <a:endParaRPr lang="ru-RU" sz="1500" dirty="0"/>
          </a:p>
          <a:p>
            <a:endParaRPr lang="ru-RU" sz="1500" dirty="0"/>
          </a:p>
          <a:p>
            <a:pPr algn="just">
              <a:tabLst>
                <a:tab pos="182563" algn="l"/>
              </a:tabLst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423" y="198154"/>
            <a:ext cx="489416" cy="4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322963"/>
      </p:ext>
    </p:extLst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205"/>
            <a:ext cx="4557486" cy="657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31" y="447942"/>
            <a:ext cx="4395061" cy="609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85352" y="196028"/>
            <a:ext cx="1193044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Место АПК «Безопасный город» в  КСОБЖН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85351" y="5834882"/>
            <a:ext cx="11930447" cy="954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b="1" dirty="0">
                <a:solidFill>
                  <a:schemeClr val="tx2"/>
                </a:solidFill>
                <a:latin typeface="+mn-lt"/>
              </a:rPr>
              <a:t>Одной из основных задач Межведомственной комиссии является «…Подготовка предложений по расширению использования информационных и телекоммуникационных технологий, системы ГЛОНАСС и других результатов космической деятельности для развития новых форм сегментов комплекса "Безопасный город", позволяющих создавать </a:t>
            </a:r>
            <a:r>
              <a:rPr lang="ru-RU" sz="1400" b="1" u="sng" dirty="0">
                <a:solidFill>
                  <a:schemeClr val="tx2"/>
                </a:solidFill>
                <a:latin typeface="+mn-lt"/>
              </a:rPr>
              <a:t>комплексные системы обеспечения безопасности жизнедеятельности населения, с учетом особенностей субъектов Российской Федерации и в соответствии с их потребностями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…».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56475" y="3088003"/>
            <a:ext cx="4070168" cy="2676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Г «Построение и развитие аппаратно-программного комплекса «Безопасный город»</a:t>
            </a:r>
          </a:p>
          <a:p>
            <a:pPr algn="just"/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Г.1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"Научное и техническое, нормативно-правовое и организационно-методическое обеспечение реализации мероприятий по построению и развитию аппаратно-программного комплекса "Безопасный город".</a:t>
            </a:r>
          </a:p>
          <a:p>
            <a:pPr algn="just">
              <a:lnSpc>
                <a:spcPct val="114000"/>
              </a:lnSpc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Г.2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"Внедрение сегментов аппаратно-программного комплекса "Безопасный город" на муниципальном уровне и их интеграция в комплексную систему обеспечения безопасности жизнедеятельности населения субъекта Российской Федерации"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996"/>
                    </a14:imgEffect>
                    <a14:imgEffect>
                      <a14:saturation sat="2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3200" y="932986"/>
            <a:ext cx="4258839" cy="2155017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693462" y="5029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656557" y="5323945"/>
            <a:ext cx="242548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056475" y="5749168"/>
            <a:ext cx="2945354" cy="459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46400" y="5536763"/>
            <a:ext cx="4035639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" descr="LOG_RSP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227" y="147876"/>
            <a:ext cx="666812" cy="6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333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2618" y="104037"/>
            <a:ext cx="1158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Нормативные документы по вопросам создания системы-112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14300" y="727216"/>
            <a:ext cx="11985046" cy="5922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РФ  от 25 августа 2008 г. №1240-р «О Концепции создания системы обеспечения вызова экстренных оперативных служб через единый номер "112" на базе единых дежурно-диспетчерских служб муниципальных образований».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Указ Президента Российской Федерации от 28 декабря 2010 года № 1632 «О совершенствовании системы обеспечения вызова экстренных оперативных служб на территории Российской Федерации».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21 ноября 2011 года № 958 «О системе обеспечения вызова экстренных оперативных служб по единому номеру «112».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Распоряжение Правительства РФ от 4 мая 2012 г. №716-р «Об утверждении Концепции федеральной целевой программы "Создание системы обеспечения вызова экстренных оперативных служб по единому номеру "112" в Российской Федерации на 2012 - 2017 годы».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16 марта 2013 г. №223 «О федеральной целевой программе «Создание системы обеспечения вызова экстренных оперативных служб по единому номеру «112»в Российской Федерации на 2013 - 2017 годы».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Федеральный закон от 28 декабря 2013 года № 395-ФЗ «О Государственной автоматизированной информационной системе «ЭРА-ГЛОНАСС».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Федеральный закон от 30 декабря 2020 года № 488-ФЗ «Об обеспечении вызова экстренных оперативных служб по единому номеру «112» и о внесении изменений в отдельные законодательные акты Российской Федерации».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12 ноября 2021 года № 1931 «Об утверждении обязательных требований к организации и функционированию системы обеспечения вызова экстренных оперативных служб по единому номеру «112», в том числе порядка и сроков осуществления приема, обработки и передачи вызовов по единому номеру «112» диспетчерским службам».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27 ноября 2021 года № 2071 «Об утверждении Правил взаимодействия сил и средств систем обеспечения вызова экстренных оперативных служб по единому номеру «112».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10 декабря 2021 года № 2253 «Об определении федерального органа исполнительной власти, уполномоченного на координацию работ по организации, функционированию и развитию системы обеспечения вызова экстренных оперативных служб по единому номеру «112» субъекта Российской Федерации, и федеральных органов исполнительной власти, участвующих в координации работ по организации, функционированию и развитию системы обеспечения вызова экстренных оперативных служб по единому номеру «112» субъекта Российской Федерации». </a:t>
            </a:r>
          </a:p>
          <a:p>
            <a:pPr marL="174625" indent="-174625"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от 30 декабря 2021 года № 1658 «Об утверждении Правил согласования технического задания и проектно-технической документации на развитие системы обеспечения вызова экстренных оперативных служб по единому номеру «112» субъекта Российской Федерации, проекта положения о системе обеспечения вызова экстренных оперативных служб по единому номеру «112» субъекта Российской Федерации».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pPr algn="just">
              <a:tabLst>
                <a:tab pos="182563" algn="l"/>
              </a:tabLst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778" y="104037"/>
            <a:ext cx="551543" cy="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0293"/>
      </p:ext>
    </p:extLst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1873" y="12371"/>
            <a:ext cx="1167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Цифровая трансформация антикризисного управления на региональном уровне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938520" y="724487"/>
            <a:ext cx="8129943" cy="15740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pPr algn="just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Основная цель цифровой трансформации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регионального управления мероприятиями по предупреждению и ликвидации кризисных и чрезвычайных ситуаций (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антикризисного управления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) -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повышение его эффективности и достижение цифровой зрелости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  <a:r>
              <a:rPr lang="ru-RU" sz="1600" b="1" u="sng" dirty="0" err="1">
                <a:solidFill>
                  <a:schemeClr val="accent5">
                    <a:lumMod val="50000"/>
                  </a:schemeClr>
                </a:solidFill>
              </a:rPr>
              <a:t>ргиональной</a:t>
            </a:r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</a:rPr>
              <a:t> цифровой экосистемы «Безопасный регион»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как важной составной части общей экосистемы цифровой экономики,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обеспечивающей устойчивость социально-экономического развития субъекта РФ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1816100" y="4642338"/>
            <a:ext cx="19001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013" y="149676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392" y="2338890"/>
            <a:ext cx="6386287" cy="13690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8521" y="3831771"/>
            <a:ext cx="8134030" cy="2910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</a:rPr>
              <a:t>Основные показатели эффективности: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число погибших от пожаров, дорожных происшествий, убийств –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сокращение на 8-10%;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количество грабежей, нападений и краж – уменьшение на 30-40%;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время реагирования экстренных служб на сообщения о чрезвычайных происшествиях – снижение на 20-35%;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продолжительность трудоспособности человека - увеличение на 8-15%;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заболеваемость в период эпидемий –  снижение на 5%;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вредные выбросы в окружающую среду – сокращение на 10-15%;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выработка твердых отходов на душу населения – уменьшение на 10-20%.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35742" y="931698"/>
            <a:ext cx="3702779" cy="5810339"/>
            <a:chOff x="869220" y="474036"/>
            <a:chExt cx="3702779" cy="5222226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20" y="474036"/>
              <a:ext cx="3702779" cy="4772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869221" y="5246557"/>
              <a:ext cx="3702778" cy="449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9388" indent="266700">
                <a:lnSpc>
                  <a:spcPct val="114000"/>
                </a:lnSpc>
              </a:pPr>
              <a:r>
                <a:rPr lang="ru-RU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ж) цифровая   трансформация   государственного   и    муниципального управления, экономики  и   социальной   сферы.</a:t>
              </a:r>
            </a:p>
            <a:p>
              <a:pPr algn="ctr"/>
              <a:r>
                <a: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44417" y="3299791"/>
              <a:ext cx="176916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50693" y="3436487"/>
              <a:ext cx="15444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459849" y="5344323"/>
              <a:ext cx="288984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103844" y="5471409"/>
              <a:ext cx="198722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8250336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zident.org/upload/000/u1/7/f/ddbdb4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1038224"/>
            <a:ext cx="7796212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338" y="5743575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«…Во всех отраслях экономики и социальной сферы предстоит… развивать цифровые платформы, модели управления на основе данных…»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1343" y="33102"/>
            <a:ext cx="1185302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Пленарное заседание съезда Российского союза промышленников и предпринимателей, 25 апреля 2024 г.</a:t>
            </a:r>
          </a:p>
        </p:txBody>
      </p:sp>
      <p:pic>
        <p:nvPicPr>
          <p:cNvPr id="5" name="Рисунок 1" descr="LOG_RS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020" y="64484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7696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3" y="372148"/>
            <a:ext cx="3848737" cy="627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3" y="610273"/>
            <a:ext cx="3608831" cy="587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358346" y="166688"/>
            <a:ext cx="11776311" cy="377009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Инструменты цифровой трансформации государственного управления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5" y="4169664"/>
            <a:ext cx="4349048" cy="25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8144256" y="769257"/>
            <a:ext cx="3955090" cy="5880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Основные нормативные акты о критической информационной инфраструктуре РФ</a:t>
            </a:r>
          </a:p>
          <a:p>
            <a:pPr algn="ctr"/>
            <a:endParaRPr lang="ru-RU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Федеральный закон от 26.07.2017 № 187-ФЗ «О безопасности критической информационной инфраструктуры Российской Федерации».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Указ Президента Российской Федерации от 30.03.2022 № 166 «О мерах по обеспечению технологической независимости и безопасности критической информационной инфраструктуры Российской Федерации».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Российской Федерации от 08.02.2018 № 127 «Об утверждении Правил категорирования объектов критической информационной инфраструктуры Российской Федерации, а также перечня показателей критериев значимости объектов критической информационной инфраструктуры Российской Федерации».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Российской Федерации от 17.02.2018 № 162 «Об утверждении Правил осуществления государственного контроля в области обеспечения безопасности значимых объектов критической информационной инфраструктуры Российской Федерации».</a:t>
            </a:r>
          </a:p>
          <a:p>
            <a:endParaRPr lang="ru-RU" sz="1400" dirty="0"/>
          </a:p>
          <a:p>
            <a:pPr algn="just">
              <a:tabLst>
                <a:tab pos="182563" algn="l"/>
              </a:tabLst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903361" y="5164806"/>
            <a:ext cx="30304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63440" y="5324419"/>
            <a:ext cx="4601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" descr="LOG_RSP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387" y="149687"/>
            <a:ext cx="556538" cy="50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452B-422D-47C3-8DD2-ADD437B6F9F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8782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7927</TotalTime>
  <Words>1858</Words>
  <Application>Microsoft Office PowerPoint</Application>
  <PresentationFormat>Широкоэкранный</PresentationFormat>
  <Paragraphs>122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Общее состояние государственных информационных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цифровой трансформации государственного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 Алексей Петрович</dc:creator>
  <cp:lastModifiedBy>Sergey Novikov</cp:lastModifiedBy>
  <cp:revision>362</cp:revision>
  <cp:lastPrinted>2021-06-01T08:23:51Z</cp:lastPrinted>
  <dcterms:created xsi:type="dcterms:W3CDTF">2017-03-03T15:29:34Z</dcterms:created>
  <dcterms:modified xsi:type="dcterms:W3CDTF">2024-06-20T14:39:26Z</dcterms:modified>
</cp:coreProperties>
</file>