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iosC" panose="020B0604020202020204" charset="-52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394051"/>
    <a:srgbClr val="00B0F0"/>
    <a:srgbClr val="ED4552"/>
    <a:srgbClr val="EC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8" y="4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2EE5-AA3D-4D1F-9D5D-5C3F5392B39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D1F4A-18DF-4A74-84A1-2837ADAF0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7C73A-74C5-4D98-884B-806D7CDC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73B0C3-FF0B-48A5-91E6-8DDDB82EC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38F9A6-5786-4CD4-8E47-401EE395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F053-F014-4D66-870E-7934AE60566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19C1C-3797-46FF-BA76-890B4FA6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F1F5B-A06A-49B4-AD0A-F389D45A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8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87C39-E277-4F13-AAB2-FBA7997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C11DAB-271A-4762-9608-FC2A4182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DE9E-8B30-4BD7-B790-DE5D8B11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18D5-D472-4AC6-AC20-25EA6396D1BE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BB7DD-1F1F-4608-A89A-E25E85E1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6416E-02E3-4EC1-9B4D-A36EEF59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1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040923-EA6F-4930-BD24-36361581A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6045F-F593-42C7-B8FB-DE7ADF66B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9672A5-9E98-48A4-B30D-A8763B9D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351B-EC20-46D1-A5D5-B22FAD4323E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EDD61-3912-4548-B368-5D9BA303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AE193-B0D8-45C6-A794-B47E48A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AB95C-51EC-4315-8F96-57E2DDA6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FEF3C-4A82-4707-B69D-57FF1E921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ED079-9231-43DD-81CA-D34A8A98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882D-563A-4F45-9C02-3DEFB6D119BF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3B0EB-4645-4C4F-9E6F-F7447F4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EAE4B-1C6E-4E34-90A9-3055D53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37D17-6A90-42F0-B39C-916F71D3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E6866-FB1F-4C8B-9A50-9E93C2AF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4CF11-0725-459F-84B6-893F17DB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AB84-C566-4119-8487-3E001A7C96A6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D0CDB-4959-453D-A9A6-F40D57D4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3694D-D169-49DB-9A19-36942091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1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911E1-9F85-416F-983E-C2ED955B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57B52-C583-4C5B-AC4E-631D6031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8934D-11B8-4AA8-894F-E876ABD7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03101-78BC-4FF5-9D9C-EEFC074A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39A2-4644-4DE0-9789-268AB76FC402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A0E54A-C319-4887-AD28-89F87083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28F66-6CDA-4C0B-95C2-2CAF534B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FB9B-591D-4921-90F1-F24BD86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0D847-2C96-4BF3-949B-9839536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E73BBA-935D-4657-9CDD-E5231B88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EC6FBE-A69D-4023-B183-01D9392C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14730-5E79-4D9A-BB2F-B36C41807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1FB754-2F80-4BDE-A1A6-D27EB617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8915-57EC-4DBC-A1EA-509C79C2D17D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47A7C-C429-4513-9C12-F1168FBF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A72EFF-26BE-4D65-A9D5-323E1936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5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08AD8-CA7A-4650-97D4-9B5F5071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83E36-256D-404F-BFA2-87B70805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F32-3B2B-4986-8015-F0E5D86FB187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5F91BF-5B0D-4E39-82CE-B03B0E95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2006B-7190-4168-BCFD-68AF71E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4C7D4-ED63-4EE8-8B2C-9C1F1E28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A8B-B3E3-486E-81BA-60D738997479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72B3AF-22E6-4A82-9586-7AAFA637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D9D7BF-0E80-464B-99F5-821A2B34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25B64-1C45-4AA5-A8DE-31592F08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E4FFE-EF53-46CE-A660-727E0ABE6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522256-E224-4C93-8959-57F30D90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F846B-A67B-4FCE-8791-D42F99F3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90FA-B7CE-4D52-A4D5-C68C145B770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BE0A-9AD5-4CE3-9F08-650FACE2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2F15B-67C1-4E00-A0B1-9EA0217F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2D44B-7371-425D-8F13-ED6EE8DA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60F96-F8FC-48C5-92F4-EC5F7408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88E70-F29F-4D06-959E-57A095F0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E583D-DE15-419F-BEC5-389528E6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C0B-E731-4965-9104-646ECBC2BB74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24C1F-B545-4F67-BAEB-0B3BC384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9CB30-9CB2-42AC-9ED7-3826A41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E513-409C-4463-850F-841A0F4A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2F2FE-E246-4404-89CA-D6DB3B80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BCFA4-821E-4320-9423-E5EF382C0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2D32-2083-47F7-95FA-8F690D4F83F5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CE4A9-FFDD-42E4-9DAF-BAB239DE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98297-1C06-4FDB-A7F0-09592639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D978B-3FB7-486E-82B7-12A73621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FF670E-F1FA-4357-9536-B54D5639F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1F2C5-144D-97E9-5872-F07F3BB005C4}"/>
              </a:ext>
            </a:extLst>
          </p:cNvPr>
          <p:cNvSpPr txBox="1"/>
          <p:nvPr/>
        </p:nvSpPr>
        <p:spPr>
          <a:xfrm>
            <a:off x="8316937" y="6047136"/>
            <a:ext cx="328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bg1"/>
                </a:solidFill>
              </a:rPr>
              <a:t>X Международный Сибирский транспортный форум        и выставка «Современный транспорт и инфраструктура»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841B7-48E7-9B58-E91E-668773C5EF78}"/>
              </a:ext>
            </a:extLst>
          </p:cNvPr>
          <p:cNvSpPr txBox="1"/>
          <p:nvPr/>
        </p:nvSpPr>
        <p:spPr>
          <a:xfrm>
            <a:off x="8251162" y="5152751"/>
            <a:ext cx="33648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г. Новосибирск</a:t>
            </a:r>
          </a:p>
          <a:p>
            <a:pPr algn="r"/>
            <a:r>
              <a:rPr lang="ru-RU" sz="3200" b="1" dirty="0">
                <a:solidFill>
                  <a:schemeClr val="bg1"/>
                </a:solidFill>
              </a:rPr>
              <a:t>28-30 ИЮНЯ </a:t>
            </a:r>
            <a:r>
              <a:rPr lang="ru-RU" sz="32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A5244-4D1C-45EB-903F-72D98538A734}"/>
              </a:ext>
            </a:extLst>
          </p:cNvPr>
          <p:cNvSpPr txBox="1"/>
          <p:nvPr/>
        </p:nvSpPr>
        <p:spPr>
          <a:xfrm>
            <a:off x="483314" y="2336235"/>
            <a:ext cx="804466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HeliosC" panose="020B0604020202020204" charset="-52"/>
              </a:rPr>
              <a:t>Реальные кейсы практической подготовки кадров с высшим образованием для дорожной отрасли   с получением двойного диплома колледжа и ВУЗа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B081B-6850-4010-B097-3D7AE74C893B}"/>
              </a:ext>
            </a:extLst>
          </p:cNvPr>
          <p:cNvSpPr txBox="1"/>
          <p:nvPr/>
        </p:nvSpPr>
        <p:spPr>
          <a:xfrm>
            <a:off x="483314" y="3915086"/>
            <a:ext cx="81601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HeliosC" panose="020B0604020202020204" charset="-52"/>
              </a:rPr>
              <a:t>к.т.н. </a:t>
            </a:r>
            <a:r>
              <a:rPr lang="ru-RU" sz="2000" b="1" dirty="0">
                <a:solidFill>
                  <a:schemeClr val="bg1"/>
                </a:solidFill>
                <a:latin typeface="HeliosC" panose="020B0604020202020204" charset="-52"/>
              </a:rPr>
              <a:t>Игнатьев Алексей Александрович</a:t>
            </a:r>
            <a:endParaRPr lang="ru-RU" sz="2000" dirty="0">
              <a:solidFill>
                <a:schemeClr val="bg1"/>
              </a:solidFill>
              <a:latin typeface="HeliosC" panose="020B0604020202020204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HeliosC" panose="020B0604020202020204" charset="-52"/>
              </a:rPr>
              <a:t>Директор департамента развития отраслевого образования ФАУ «РОСДОРНИИ»</a:t>
            </a:r>
            <a:br>
              <a:rPr lang="ru-RU" dirty="0">
                <a:solidFill>
                  <a:schemeClr val="bg1"/>
                </a:solidFill>
                <a:latin typeface="HeliosC" panose="020B0604020202020204" charset="-52"/>
              </a:rPr>
            </a:br>
            <a:r>
              <a:rPr lang="en-US" sz="1600" dirty="0">
                <a:solidFill>
                  <a:schemeClr val="bg1"/>
                </a:solidFill>
                <a:latin typeface="HeliosC" panose="020B0604020202020204" charset="-52"/>
              </a:rPr>
              <a:t>ignatievaa@rosdornii.ru</a:t>
            </a:r>
            <a:endParaRPr lang="ru-RU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FA996-07C5-4FFF-B123-E92F08B9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000" y="5336747"/>
            <a:ext cx="2880000" cy="1143788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A3686A8-756A-460B-9190-5C44BB529C7B}"/>
              </a:ext>
            </a:extLst>
          </p:cNvPr>
          <p:cNvCxnSpPr>
            <a:cxnSpLocks/>
          </p:cNvCxnSpPr>
          <p:nvPr/>
        </p:nvCxnSpPr>
        <p:spPr>
          <a:xfrm>
            <a:off x="8383604" y="6015789"/>
            <a:ext cx="3155933" cy="247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5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10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8C3771-CD56-4C1F-828D-5F6791C33DCA}"/>
              </a:ext>
            </a:extLst>
          </p:cNvPr>
          <p:cNvGrpSpPr>
            <a:grpSpLocks noChangeAspect="1"/>
          </p:cNvGrpSpPr>
          <p:nvPr/>
        </p:nvGrpSpPr>
        <p:grpSpPr>
          <a:xfrm>
            <a:off x="852363" y="1872000"/>
            <a:ext cx="10484441" cy="3600000"/>
            <a:chOff x="933913" y="1872000"/>
            <a:chExt cx="10903819" cy="3744000"/>
          </a:xfrm>
        </p:grpSpPr>
        <p:pic>
          <p:nvPicPr>
            <p:cNvPr id="13" name="Picture 2" descr="https://sun9-10.userapi.com/impf/c855220/v855220387/855d8/E5CS6KAZuIE.jpg?size=960x720&amp;quality=96&amp;proxy=1&amp;sign=2d54fefc9cec48df9000d1a125a092b3&amp;type=album">
              <a:extLst>
                <a:ext uri="{FF2B5EF4-FFF2-40B4-BE49-F238E27FC236}">
                  <a16:creationId xmlns:a16="http://schemas.microsoft.com/office/drawing/2014/main" id="{A208BD30-23F3-4EF5-879A-95A4E9E80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913" y="1872000"/>
              <a:ext cx="4992000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BF1B2CB-6BF8-4445-87DB-0A23EE20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472" y="1872000"/>
              <a:ext cx="5613260" cy="3744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862113A-B21D-49AA-90DA-8315946B2A1B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05603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11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3A3B76-31D8-47E6-B590-AB87A5A8C51B}"/>
              </a:ext>
            </a:extLst>
          </p:cNvPr>
          <p:cNvGrpSpPr>
            <a:grpSpLocks noChangeAspect="1"/>
          </p:cNvGrpSpPr>
          <p:nvPr/>
        </p:nvGrpSpPr>
        <p:grpSpPr>
          <a:xfrm>
            <a:off x="2131462" y="1872000"/>
            <a:ext cx="7926244" cy="3672000"/>
            <a:chOff x="564363" y="1872000"/>
            <a:chExt cx="8237076" cy="3816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A06D6CA-CBAB-43F5-817A-883E58A3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63" y="1872000"/>
              <a:ext cx="5088000" cy="3816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B4C6FA-D329-409E-8BC7-15E3D371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439" y="1872000"/>
              <a:ext cx="2862000" cy="3816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589EB02-9AF8-45F7-B98A-B2819FE9FEF9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77328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12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BC20A46-A4D8-45DA-B6C9-2C71D2E0CFF0}"/>
              </a:ext>
            </a:extLst>
          </p:cNvPr>
          <p:cNvGrpSpPr/>
          <p:nvPr/>
        </p:nvGrpSpPr>
        <p:grpSpPr>
          <a:xfrm>
            <a:off x="963859" y="1872000"/>
            <a:ext cx="10261450" cy="3744000"/>
            <a:chOff x="2035462" y="2034434"/>
            <a:chExt cx="10261450" cy="37440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344232-3EEE-44A7-BD0E-DBC0AF0A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462" y="2034434"/>
              <a:ext cx="4992001" cy="3744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2DD79AC-46A3-4DD3-9265-4B778538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912" y="2034434"/>
              <a:ext cx="4992000" cy="3744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DC2BF48-DCAC-4B15-BACE-06B86DDC3479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8136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13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AEB9E1-9311-48FE-B170-307B7EEC2CBD}"/>
              </a:ext>
            </a:extLst>
          </p:cNvPr>
          <p:cNvGrpSpPr/>
          <p:nvPr/>
        </p:nvGrpSpPr>
        <p:grpSpPr>
          <a:xfrm>
            <a:off x="855859" y="1872000"/>
            <a:ext cx="10477449" cy="3600000"/>
            <a:chOff x="555860" y="1976099"/>
            <a:chExt cx="10477449" cy="360000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AB76090-2280-4CD7-931A-FCC81A86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60" y="1976099"/>
              <a:ext cx="5400000" cy="3600000"/>
            </a:xfrm>
            <a:prstGeom prst="rect">
              <a:avLst/>
            </a:prstGeom>
            <a:ln w="50800">
              <a:solidFill>
                <a:srgbClr val="00B0F0"/>
              </a:solidFill>
              <a:miter lim="800000"/>
            </a:ln>
          </p:spPr>
        </p:pic>
        <p:pic>
          <p:nvPicPr>
            <p:cNvPr id="18" name="Picture 2" descr="https://yardsl.ru/upload/iblock/7e2/7e28ae546c9a65bea8edcafd18e715e1.jpeg">
              <a:extLst>
                <a:ext uri="{FF2B5EF4-FFF2-40B4-BE49-F238E27FC236}">
                  <a16:creationId xmlns:a16="http://schemas.microsoft.com/office/drawing/2014/main" id="{5D35CA09-A56B-4FC9-BEEE-A289FFF18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309" y="1976099"/>
              <a:ext cx="4800000" cy="3600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A188ECD-4EA2-46B0-9A9D-8DEF54067584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43587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7072CE-799A-4272-8E64-3E01C76BF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" y="-5674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1081E7-402C-4AC1-BADA-874F44689595}"/>
              </a:ext>
            </a:extLst>
          </p:cNvPr>
          <p:cNvSpPr txBox="1"/>
          <p:nvPr/>
        </p:nvSpPr>
        <p:spPr>
          <a:xfrm>
            <a:off x="449101" y="2884312"/>
            <a:ext cx="857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4000" b="1" dirty="0">
                <a:solidFill>
                  <a:schemeClr val="bg1"/>
                </a:solidFill>
                <a:latin typeface="HeliosC" panose="020B0604020202020204" charset="-52"/>
              </a:rPr>
              <a:t>Благодарю 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1D7762-8C5E-417B-A783-CEAE1A41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600" y="5371734"/>
            <a:ext cx="2880000" cy="11088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AC1D04-158F-463B-9084-DA4D71B7220C}"/>
              </a:ext>
            </a:extLst>
          </p:cNvPr>
          <p:cNvSpPr txBox="1"/>
          <p:nvPr/>
        </p:nvSpPr>
        <p:spPr>
          <a:xfrm>
            <a:off x="483314" y="3915086"/>
            <a:ext cx="81601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HeliosC" panose="020B0604020202020204" charset="-52"/>
              </a:rPr>
              <a:t>к.т.н. </a:t>
            </a:r>
            <a:r>
              <a:rPr lang="ru-RU" sz="2000" b="1" dirty="0">
                <a:solidFill>
                  <a:schemeClr val="bg1"/>
                </a:solidFill>
                <a:latin typeface="HeliosC" panose="020B0604020202020204" charset="-52"/>
              </a:rPr>
              <a:t>Игнатьев Алексей Александрович</a:t>
            </a:r>
            <a:endParaRPr lang="ru-RU" sz="2000" dirty="0">
              <a:solidFill>
                <a:schemeClr val="bg1"/>
              </a:solidFill>
              <a:latin typeface="HeliosC" panose="020B0604020202020204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HeliosC" panose="020B0604020202020204" charset="-52"/>
              </a:rPr>
              <a:t>Директор департамента развития отраслевого образования ФАУ «РОСДОРНИИ»</a:t>
            </a:r>
            <a:br>
              <a:rPr lang="ru-RU" dirty="0">
                <a:solidFill>
                  <a:schemeClr val="bg1"/>
                </a:solidFill>
                <a:latin typeface="HeliosC" panose="020B0604020202020204" charset="-52"/>
              </a:rPr>
            </a:br>
            <a:r>
              <a:rPr lang="en-US" sz="1600" dirty="0">
                <a:solidFill>
                  <a:schemeClr val="bg1"/>
                </a:solidFill>
                <a:latin typeface="HeliosC" panose="020B0604020202020204" charset="-52"/>
              </a:rPr>
              <a:t>ignatievaa@rosdornii.ru</a:t>
            </a:r>
            <a:endParaRPr lang="ru-RU" dirty="0">
              <a:solidFill>
                <a:schemeClr val="bg1"/>
              </a:solidFill>
              <a:latin typeface="HeliosC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110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Проблемы практической подготовки кадров для дорожной и строительной отрасли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Проблемы: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2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49" y="1745116"/>
            <a:ext cx="109126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Снижение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объема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практических занятий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 учебных планах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Одна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производственная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практика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(между 3 и 4 курсом)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Изучение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процессов механизации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работ 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теоретических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курсах и видеоматериалах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Стремление вузов сместить приоритеты в сторону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самостоятельной подготовки студента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FA494E-4EA4-4327-90A2-ABFBB867F2BB}"/>
              </a:ext>
            </a:extLst>
          </p:cNvPr>
          <p:cNvSpPr/>
          <p:nvPr/>
        </p:nvSpPr>
        <p:spPr>
          <a:xfrm>
            <a:off x="528550" y="3557550"/>
            <a:ext cx="1091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Вызовы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78CED-03D0-4F3A-AE55-EA2BFBC104B0}"/>
              </a:ext>
            </a:extLst>
          </p:cNvPr>
          <p:cNvSpPr txBox="1"/>
          <p:nvPr/>
        </p:nvSpPr>
        <p:spPr>
          <a:xfrm>
            <a:off x="528550" y="3926882"/>
            <a:ext cx="10912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Работодатель заинтересован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готовом специалисте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, которого не нужно доучивать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Выпускник вуза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обладает компетенциями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 готов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руководить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выполнением работ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Выпускник имеет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практический опыт работы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на производстве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Выпускник умеет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адаптироваться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под изменяющие условия на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1334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Проблемы образовательных организаций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Проблемы: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3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49" y="1745116"/>
            <a:ext cx="109126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Снижение мотивации абитуриентов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при поступлении на дорожные направления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Кратный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рост стоимости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лабораторного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оборудования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, неподъемный для вуза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Недостаток педагогических работников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практическими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навыками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Жесткое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регулирование образовательной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деятельности со стороны учредителя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FA494E-4EA4-4327-90A2-ABFBB867F2BB}"/>
              </a:ext>
            </a:extLst>
          </p:cNvPr>
          <p:cNvSpPr/>
          <p:nvPr/>
        </p:nvSpPr>
        <p:spPr>
          <a:xfrm>
            <a:off x="528550" y="3557550"/>
            <a:ext cx="1091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Вызовы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78CED-03D0-4F3A-AE55-EA2BFBC104B0}"/>
              </a:ext>
            </a:extLst>
          </p:cNvPr>
          <p:cNvSpPr txBox="1"/>
          <p:nvPr/>
        </p:nvSpPr>
        <p:spPr>
          <a:xfrm>
            <a:off x="528550" y="3926882"/>
            <a:ext cx="10912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Индивидуализация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образовательного процесса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Развитие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soft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hard skills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одновременно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Обучение 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современном оборудовании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Погружение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практическую деятельность с 1 семестра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622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5488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Двойной диплом Колледж + ВУЗ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4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49" y="1745116"/>
            <a:ext cx="109126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 рамках соглашения между Ярославским градостроительным колледжем и Ярославским государственным техническим университетом было обучено и выпущено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70 студентов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направлению «Сухое строительство»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. Генеральный партнер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компания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KNAUF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Продолжительность обучения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10 месяцев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 графике обучения в вузе,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еженедельно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выделяемся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1,5 дня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отработки практических навыков на базе колледжа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Обучение проходят студенты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1 и 2 курса направления «строительство»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По окончании обучения сдается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демо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-экзамен на время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 выдается диплом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Лучшие выпускники участвуют в чемпионате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World-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Skils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575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5488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Двойной диплом Колледж + ВУЗ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2021-2022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5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45D3F-F0C4-4040-BFA6-C1ABFB4EC9BD}"/>
              </a:ext>
            </a:extLst>
          </p:cNvPr>
          <p:cNvSpPr txBox="1"/>
          <p:nvPr/>
        </p:nvSpPr>
        <p:spPr>
          <a:xfrm>
            <a:off x="528549" y="1745116"/>
            <a:ext cx="110030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 рамках соглашения между Ростовским колледжем отраслевых технологий и Ярославским государственным техническим университетом было обучено и выпущено 20 студентов по направлению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«08.02.12 Строительство и эксплуатация автомобильных дорог, аэродромов и городских путей сообщения».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Генеральный партнер – компания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ОАО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Мостотрестсервис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»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HeliosC" panose="020B0604020202020204" charset="-52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Продолжительность обучения 10 месяцев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В графике обучения в вузе, еженедельно выделяемся 1,5 дня для отработки практических навыков на базе колледжа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Обучение проходят студенты 1 и 2 курса направления «строительство»,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автомобильные дороги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Получение удостоверения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машиниста грейдера, экскаватора, погрузчика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iosC" panose="020B0604020202020204" charset="-52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129035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5EBEDB-A113-4C35-A23F-0A08F1141556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6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0C40343-B009-485E-BEEF-366DBBE19D89}"/>
              </a:ext>
            </a:extLst>
          </p:cNvPr>
          <p:cNvGrpSpPr/>
          <p:nvPr/>
        </p:nvGrpSpPr>
        <p:grpSpPr>
          <a:xfrm>
            <a:off x="1278273" y="1872000"/>
            <a:ext cx="9632621" cy="3744000"/>
            <a:chOff x="1307556" y="1882557"/>
            <a:chExt cx="9632621" cy="3744000"/>
          </a:xfrm>
        </p:grpSpPr>
        <p:pic>
          <p:nvPicPr>
            <p:cNvPr id="8" name="Picture 2" descr="https://sun9-9.userapi.com/impg/sg9650wQRSO4BKzJtG8K2ejRuDaD6pH-c1UJqQ/JTVuueVtROI.jpg?size=1440x1920&amp;quality=96&amp;proxy=1&amp;sign=3ad9c7f06451c6d8d97b9d1c11bad68a&amp;type=album">
              <a:extLst>
                <a:ext uri="{FF2B5EF4-FFF2-40B4-BE49-F238E27FC236}">
                  <a16:creationId xmlns:a16="http://schemas.microsoft.com/office/drawing/2014/main" id="{9F74E4EC-3A75-4EE7-879A-23473D44ED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02" b="628"/>
            <a:stretch/>
          </p:blipFill>
          <p:spPr bwMode="auto">
            <a:xfrm>
              <a:off x="1307556" y="1882557"/>
              <a:ext cx="4342062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sun9-52.userapi.com/impg/ucwx3gWL8rRWGo2L9KZt75LgCtdN-meTEK-yQw/OxjdivO_8k4.jpg?size=960x720&amp;quality=96&amp;proxy=1&amp;sign=e07f1e71914f7f4e51061b1f3f3a2258&amp;type=album">
              <a:extLst>
                <a:ext uri="{FF2B5EF4-FFF2-40B4-BE49-F238E27FC236}">
                  <a16:creationId xmlns:a16="http://schemas.microsoft.com/office/drawing/2014/main" id="{3FE7F3BC-D39C-42DB-92FB-71C3FCD12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179" y="1882557"/>
              <a:ext cx="4991998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583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7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2E9492D-34FA-40CB-8020-C078FAA4C261}"/>
              </a:ext>
            </a:extLst>
          </p:cNvPr>
          <p:cNvGrpSpPr/>
          <p:nvPr/>
        </p:nvGrpSpPr>
        <p:grpSpPr>
          <a:xfrm>
            <a:off x="953305" y="1872000"/>
            <a:ext cx="10282558" cy="3744000"/>
            <a:chOff x="628336" y="1872000"/>
            <a:chExt cx="10282558" cy="3744000"/>
          </a:xfrm>
        </p:grpSpPr>
        <p:pic>
          <p:nvPicPr>
            <p:cNvPr id="13" name="Picture 2" descr="https://sun9-13.userapi.com/impg/mn_IF89G-KswlzgwW60wWV1buCLqQJTW2C0jPg/VCpqiLgW5u0.jpg?size=960x720&amp;quality=96&amp;proxy=1&amp;sign=9dc91bf20c025273dc9df81ffc5f5a3e&amp;type=album">
              <a:extLst>
                <a:ext uri="{FF2B5EF4-FFF2-40B4-BE49-F238E27FC236}">
                  <a16:creationId xmlns:a16="http://schemas.microsoft.com/office/drawing/2014/main" id="{DAE3CD12-54A0-4792-B2EB-262C241F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36" y="1872000"/>
              <a:ext cx="4991999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sun9-51.userapi.com/impg/c853628/v853628826/23fbe8/kO85JLwW6yQ.jpg?size=1600x1200&amp;quality=96&amp;proxy=1&amp;sign=ab78460a51ce76cc377a671d5ed7497b&amp;type=album">
              <a:extLst>
                <a:ext uri="{FF2B5EF4-FFF2-40B4-BE49-F238E27FC236}">
                  <a16:creationId xmlns:a16="http://schemas.microsoft.com/office/drawing/2014/main" id="{76BDEAB1-1A9B-43AF-8541-38E494061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894" y="1872000"/>
              <a:ext cx="4992000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5E309ED-6998-46FB-B1A6-A083A2FB483F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45528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8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2E9492D-34FA-40CB-8020-C078FAA4C261}"/>
              </a:ext>
            </a:extLst>
          </p:cNvPr>
          <p:cNvGrpSpPr/>
          <p:nvPr/>
        </p:nvGrpSpPr>
        <p:grpSpPr>
          <a:xfrm>
            <a:off x="953305" y="1872000"/>
            <a:ext cx="10282558" cy="3744000"/>
            <a:chOff x="628336" y="1872000"/>
            <a:chExt cx="10282558" cy="3744000"/>
          </a:xfrm>
        </p:grpSpPr>
        <p:pic>
          <p:nvPicPr>
            <p:cNvPr id="13" name="Picture 2" descr="https://sun9-13.userapi.com/impg/mn_IF89G-KswlzgwW60wWV1buCLqQJTW2C0jPg/VCpqiLgW5u0.jpg?size=960x720&amp;quality=96&amp;proxy=1&amp;sign=9dc91bf20c025273dc9df81ffc5f5a3e&amp;type=album">
              <a:extLst>
                <a:ext uri="{FF2B5EF4-FFF2-40B4-BE49-F238E27FC236}">
                  <a16:creationId xmlns:a16="http://schemas.microsoft.com/office/drawing/2014/main" id="{DAE3CD12-54A0-4792-B2EB-262C241F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36" y="1872000"/>
              <a:ext cx="4991999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sun9-51.userapi.com/impg/c853628/v853628826/23fbe8/kO85JLwW6yQ.jpg?size=1600x1200&amp;quality=96&amp;proxy=1&amp;sign=ab78460a51ce76cc377a671d5ed7497b&amp;type=album">
              <a:extLst>
                <a:ext uri="{FF2B5EF4-FFF2-40B4-BE49-F238E27FC236}">
                  <a16:creationId xmlns:a16="http://schemas.microsoft.com/office/drawing/2014/main" id="{76BDEAB1-1A9B-43AF-8541-38E494061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894" y="1872000"/>
              <a:ext cx="4992000" cy="3744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673018-6BC1-4255-903B-8AC6F764CB73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27891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7C59085-DE9F-4733-A8AD-789B6ABE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1" y="0"/>
            <a:ext cx="12194831" cy="6856021"/>
          </a:xfr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8E7AD609-34A5-4FEA-9E18-988202C1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5884" y="6356350"/>
            <a:ext cx="661657" cy="365125"/>
          </a:xfrm>
        </p:spPr>
        <p:txBody>
          <a:bodyPr/>
          <a:lstStyle/>
          <a:p>
            <a:fld id="{66BD978B-3FB7-486E-82B7-12A7362132A2}" type="slidenum">
              <a:rPr lang="ru-RU" smtClean="0">
                <a:solidFill>
                  <a:schemeClr val="bg1"/>
                </a:solidFill>
                <a:latin typeface="HeliosC" panose="00000500000000000000" pitchFamily="2" charset="-52"/>
              </a:rPr>
              <a:t>9</a:t>
            </a:fld>
            <a:endParaRPr lang="ru-RU" dirty="0">
              <a:solidFill>
                <a:schemeClr val="bg1"/>
              </a:solidFill>
              <a:latin typeface="HeliosC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5C1E0-FC91-4E8C-B039-E4D6E2A62232}"/>
              </a:ext>
            </a:extLst>
          </p:cNvPr>
          <p:cNvSpPr txBox="1"/>
          <p:nvPr/>
        </p:nvSpPr>
        <p:spPr>
          <a:xfrm>
            <a:off x="528550" y="1378775"/>
            <a:ext cx="10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HeliosC" panose="00000500000000000000" pitchFamily="2" charset="-52"/>
              </a:rPr>
              <a:t>2019-2022 год</a:t>
            </a:r>
            <a:endParaRPr lang="ru-RU" b="1" dirty="0">
              <a:solidFill>
                <a:srgbClr val="00B0F0"/>
              </a:solidFill>
              <a:latin typeface="HeliosC" panose="020B0604020202020204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48B5299-55B5-4D6D-8747-F6C8D28149A6}"/>
              </a:ext>
            </a:extLst>
          </p:cNvPr>
          <p:cNvGrpSpPr/>
          <p:nvPr/>
        </p:nvGrpSpPr>
        <p:grpSpPr>
          <a:xfrm>
            <a:off x="528550" y="1872000"/>
            <a:ext cx="11133987" cy="3600000"/>
            <a:chOff x="547941" y="1872000"/>
            <a:chExt cx="11133987" cy="3600000"/>
          </a:xfrm>
        </p:grpSpPr>
        <p:pic>
          <p:nvPicPr>
            <p:cNvPr id="9" name="Picture 2" descr="https://storage.myseldon.com/news_pict_8D/8D8D4EB3A62097DF49BD2F0314BA08B6">
              <a:extLst>
                <a:ext uri="{FF2B5EF4-FFF2-40B4-BE49-F238E27FC236}">
                  <a16:creationId xmlns:a16="http://schemas.microsoft.com/office/drawing/2014/main" id="{FE58CF32-E5F4-4AA8-B632-03E8523AC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41" y="1872000"/>
              <a:ext cx="5397363" cy="3600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sun9-28.userapi.com/impg/_C3lpMKKvLuBLk2VjP6UbRGAztGyhGv8wRgulA/c21FSELNIGA.jpg?size=1000x662&amp;quality=96&amp;proxy=1&amp;sign=219847bebf92e4e735d6a0d2de5a5538&amp;type=album">
              <a:extLst>
                <a:ext uri="{FF2B5EF4-FFF2-40B4-BE49-F238E27FC236}">
                  <a16:creationId xmlns:a16="http://schemas.microsoft.com/office/drawing/2014/main" id="{4530E22A-8E4C-4923-92C5-A7312228C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863" y="1872000"/>
              <a:ext cx="5438065" cy="3600000"/>
            </a:xfrm>
            <a:prstGeom prst="rect">
              <a:avLst/>
            </a:prstGeom>
            <a:noFill/>
            <a:ln w="508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9D552A3-6E4D-4963-B3AF-85530E149154}"/>
              </a:ext>
            </a:extLst>
          </p:cNvPr>
          <p:cNvSpPr txBox="1">
            <a:spLocks/>
          </p:cNvSpPr>
          <p:nvPr/>
        </p:nvSpPr>
        <p:spPr>
          <a:xfrm>
            <a:off x="528550" y="274008"/>
            <a:ext cx="8252791" cy="614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HeliosC" panose="00000500000000000000" pitchFamily="2" charset="-52"/>
              </a:rPr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037510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441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 Light</vt:lpstr>
      <vt:lpstr>HeliosC</vt:lpstr>
      <vt:lpstr>Calibri</vt:lpstr>
      <vt:lpstr>Arial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Alisa</dc:creator>
  <cp:lastModifiedBy>Бедарев Кирилл Сергеевич</cp:lastModifiedBy>
  <cp:revision>26</cp:revision>
  <dcterms:created xsi:type="dcterms:W3CDTF">2022-04-06T07:53:13Z</dcterms:created>
  <dcterms:modified xsi:type="dcterms:W3CDTF">2023-06-28T12:14:19Z</dcterms:modified>
</cp:coreProperties>
</file>