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8" r:id="rId3"/>
    <p:sldId id="261" r:id="rId4"/>
    <p:sldId id="265" r:id="rId5"/>
    <p:sldId id="264" r:id="rId6"/>
    <p:sldId id="266" r:id="rId7"/>
    <p:sldId id="26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5C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16" y="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CE7B0-D497-4320-AF71-6EB834CB304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2407-624D-46CE-AD83-BE1983026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5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524B-E557-4727-9BF9-C3CEFA2F56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0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52407-624D-46CE-AD83-BE19830260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2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B4B4-7891-4B59-B2DD-FEF9017AB73D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4767263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fld id="{C2FDB1D7-CB5D-47B5-BE92-A60A7131BB6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30" y="123478"/>
            <a:ext cx="1393846" cy="319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55" y="21611"/>
            <a:ext cx="682949" cy="5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2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87F4-7868-4A8E-B220-66D7B4E5A2B0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4CD-B67D-42AC-BA7F-4373582FC48F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AB58-B650-4C9A-8A07-45E5DCBC63EC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1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DBC-185D-4C8B-91BD-38848E869AF7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6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0EEE-B6F1-4350-B136-8EAA27E8EAE0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0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2FAF-BBBC-4372-9440-7CF535204BEE}" type="datetime1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FC0-8C6F-44B8-850F-DB27F1897306}" type="datetime1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2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57E-753B-452A-B96A-D25F2B545D5D}" type="datetime1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6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633F-0B24-486A-B8C2-662410BFE29B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2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F850-DFE1-4182-9D48-0DBEAA47CA40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11E2-84A4-4A67-B1BD-B947C2E44B18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B1D7-CB5D-47B5-BE92-A60A7131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755D798-3082-7D16-6B29-AEC42A2A5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9000">
                <a:srgbClr val="107EBC">
                  <a:alpha val="15000"/>
                </a:srgbClr>
              </a:gs>
              <a:gs pos="0">
                <a:srgbClr val="21A2DE">
                  <a:alpha val="0"/>
                </a:srgbClr>
              </a:gs>
              <a:gs pos="90000">
                <a:srgbClr val="0970AE">
                  <a:alpha val="25000"/>
                </a:srgbClr>
              </a:gs>
              <a:gs pos="78000">
                <a:srgbClr val="005D9C">
                  <a:alpha val="33000"/>
                </a:srgbClr>
              </a:gs>
              <a:gs pos="100000">
                <a:srgbClr val="21A2DE">
                  <a:alpha val="2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BD43715-AF81-4AF4-83DC-E9B860CA4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4152" y="3337312"/>
            <a:ext cx="3397929" cy="522674"/>
          </a:xfrm>
        </p:spPr>
        <p:txBody>
          <a:bodyPr>
            <a:normAutofit/>
          </a:bodyPr>
          <a:lstStyle/>
          <a:p>
            <a:pPr algn="r"/>
            <a:r>
              <a:rPr lang="ru-RU" sz="1500" dirty="0">
                <a:solidFill>
                  <a:srgbClr val="00B0F0"/>
                </a:solidFill>
                <a:latin typeface="HeliosC" panose="00000500000000000000" pitchFamily="2" charset="-52"/>
              </a:rPr>
              <a:t>Литвин Евгений Владимирович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14D91A1-6170-E40C-3185-2664B5164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70" y="4212375"/>
            <a:ext cx="2378948" cy="511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81F2C5-144D-97E9-5872-F07F3BB005C4}"/>
              </a:ext>
            </a:extLst>
          </p:cNvPr>
          <p:cNvSpPr txBox="1"/>
          <p:nvPr/>
        </p:nvSpPr>
        <p:spPr>
          <a:xfrm>
            <a:off x="547248" y="3821871"/>
            <a:ext cx="4926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HeliosC" panose="00000500000000000000" pitchFamily="2" charset="-52"/>
              </a:rPr>
              <a:t>X Международный Сибирский транспортный форум </a:t>
            </a:r>
          </a:p>
          <a:p>
            <a:r>
              <a:rPr lang="ru-RU" sz="1200" b="1" dirty="0">
                <a:solidFill>
                  <a:schemeClr val="bg1"/>
                </a:solidFill>
                <a:latin typeface="HeliosC" panose="00000500000000000000" pitchFamily="2" charset="-52"/>
              </a:rPr>
              <a:t>и выставка «Современный транспорт и инфраструктура»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C841B7-48E7-9B58-E91E-668773C5EF78}"/>
              </a:ext>
            </a:extLst>
          </p:cNvPr>
          <p:cNvSpPr txBox="1"/>
          <p:nvPr/>
        </p:nvSpPr>
        <p:spPr>
          <a:xfrm>
            <a:off x="6329027" y="4330833"/>
            <a:ext cx="1882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HeliosC" panose="00000500000000000000" pitchFamily="2" charset="-52"/>
              </a:rPr>
              <a:t>28 – 30 июня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92261B-A526-2749-BE36-95FCA2003A01}"/>
              </a:ext>
            </a:extLst>
          </p:cNvPr>
          <p:cNvSpPr txBox="1"/>
          <p:nvPr/>
        </p:nvSpPr>
        <p:spPr>
          <a:xfrm>
            <a:off x="7083944" y="4703798"/>
            <a:ext cx="18201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1485C0"/>
                </a:solidFill>
                <a:latin typeface="HeliosC" panose="00000500000000000000" pitchFamily="2" charset="-52"/>
              </a:rPr>
              <a:t>г. Новосибирск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09" y="505259"/>
            <a:ext cx="1245436" cy="2852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49" y="420628"/>
            <a:ext cx="610232" cy="454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3465" y="1870252"/>
            <a:ext cx="806467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ЦИФРОВИЗАЦИЯ ДАННЫХ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 ПОДГОТОВКЕ ДОКУМЕНТОВ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ТРАНСПОРТНОГО ПЛАНИРОВАНИ</a:t>
            </a:r>
            <a:r>
              <a:rPr lang="ru-RU" sz="2400" b="1" spc="-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" panose="0000050000000000000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73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DFFF7C7-D9F9-55F0-254D-54732A85729C}"/>
              </a:ext>
            </a:extLst>
          </p:cNvPr>
          <p:cNvSpPr/>
          <p:nvPr/>
        </p:nvSpPr>
        <p:spPr>
          <a:xfrm>
            <a:off x="2550576" y="1455821"/>
            <a:ext cx="1442303" cy="139360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chemeClr val="tx1"/>
                </a:solidFill>
              </a:rPr>
              <a:t>Программа комплексного развития транспортной инфраструктуры (ПКРТИ)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E690EE4D-0805-73F1-B110-643A2536EC95}"/>
              </a:ext>
            </a:extLst>
          </p:cNvPr>
          <p:cNvSpPr txBox="1">
            <a:spLocks/>
          </p:cNvSpPr>
          <p:nvPr/>
        </p:nvSpPr>
        <p:spPr>
          <a:xfrm>
            <a:off x="468944" y="1455248"/>
            <a:ext cx="1510767" cy="1399403"/>
          </a:xfrm>
          <a:prstGeom prst="rect">
            <a:avLst/>
          </a:prstGeom>
          <a:ln>
            <a:solidFill>
              <a:srgbClr val="333F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chemeClr val="tx1"/>
                </a:solidFill>
              </a:rPr>
              <a:t>Субъект</a:t>
            </a:r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4CCE4EF5-2EAF-D6BB-BFFA-86FFAA419DB1}"/>
              </a:ext>
            </a:extLst>
          </p:cNvPr>
          <p:cNvSpPr txBox="1">
            <a:spLocks/>
          </p:cNvSpPr>
          <p:nvPr/>
        </p:nvSpPr>
        <p:spPr>
          <a:xfrm>
            <a:off x="2550577" y="3074391"/>
            <a:ext cx="1720602" cy="6750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z="1400" dirty="0"/>
              <a:t>ПКРТИ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3C9D576-0F4A-903E-1EF0-8C5E61748138}"/>
              </a:ext>
            </a:extLst>
          </p:cNvPr>
          <p:cNvSpPr/>
          <p:nvPr/>
        </p:nvSpPr>
        <p:spPr>
          <a:xfrm>
            <a:off x="5564057" y="1446977"/>
            <a:ext cx="1385231" cy="1393602"/>
          </a:xfrm>
          <a:prstGeom prst="rect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Региональный комплексный план транспортного обслуживания (РКПТО)*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FEB43B-75ED-98A7-D0EF-381016E33287}"/>
              </a:ext>
            </a:extLst>
          </p:cNvPr>
          <p:cNvSpPr/>
          <p:nvPr/>
        </p:nvSpPr>
        <p:spPr>
          <a:xfrm>
            <a:off x="468944" y="3941253"/>
            <a:ext cx="1510767" cy="810376"/>
          </a:xfrm>
          <a:prstGeom prst="rect">
            <a:avLst/>
          </a:prstGeom>
          <a:ln>
            <a:solidFill>
              <a:srgbClr val="333F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Муниципальное образование </a:t>
            </a:r>
          </a:p>
        </p:txBody>
      </p:sp>
      <p:sp>
        <p:nvSpPr>
          <p:cNvPr id="17" name="Заголовок 4">
            <a:extLst>
              <a:ext uri="{FF2B5EF4-FFF2-40B4-BE49-F238E27FC236}">
                <a16:creationId xmlns="" xmlns:a16="http://schemas.microsoft.com/office/drawing/2014/main" id="{E690EE4D-0805-73F1-B110-643A2536EC95}"/>
              </a:ext>
            </a:extLst>
          </p:cNvPr>
          <p:cNvSpPr txBox="1">
            <a:spLocks/>
          </p:cNvSpPr>
          <p:nvPr/>
        </p:nvSpPr>
        <p:spPr>
          <a:xfrm>
            <a:off x="468944" y="3072605"/>
            <a:ext cx="1510767" cy="675084"/>
          </a:xfrm>
          <a:prstGeom prst="rect">
            <a:avLst/>
          </a:prstGeom>
          <a:ln>
            <a:solidFill>
              <a:srgbClr val="333F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z="1400" dirty="0"/>
              <a:t>Агломерация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DFFF7C7-D9F9-55F0-254D-54732A85729C}"/>
              </a:ext>
            </a:extLst>
          </p:cNvPr>
          <p:cNvSpPr/>
          <p:nvPr/>
        </p:nvSpPr>
        <p:spPr>
          <a:xfrm>
            <a:off x="4099982" y="1455822"/>
            <a:ext cx="1341096" cy="1393601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Комплексные схема организации транспортного обслуживания (КСОТ)</a:t>
            </a:r>
          </a:p>
        </p:txBody>
      </p:sp>
      <p:sp>
        <p:nvSpPr>
          <p:cNvPr id="20" name="Заголовок 4">
            <a:extLst>
              <a:ext uri="{FF2B5EF4-FFF2-40B4-BE49-F238E27FC236}">
                <a16:creationId xmlns="" xmlns:a16="http://schemas.microsoft.com/office/drawing/2014/main" id="{4CCE4EF5-2EAF-D6BB-BFFA-86FFAA419DB1}"/>
              </a:ext>
            </a:extLst>
          </p:cNvPr>
          <p:cNvSpPr txBox="1">
            <a:spLocks/>
          </p:cNvSpPr>
          <p:nvPr/>
        </p:nvSpPr>
        <p:spPr>
          <a:xfrm>
            <a:off x="4609296" y="3072606"/>
            <a:ext cx="1707356" cy="67508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z="1400" dirty="0"/>
              <a:t>КСОТ</a:t>
            </a:r>
          </a:p>
        </p:txBody>
      </p:sp>
      <p:sp>
        <p:nvSpPr>
          <p:cNvPr id="21" name="Заголовок 4">
            <a:extLst>
              <a:ext uri="{FF2B5EF4-FFF2-40B4-BE49-F238E27FC236}">
                <a16:creationId xmlns="" xmlns:a16="http://schemas.microsoft.com/office/drawing/2014/main" id="{4CCE4EF5-2EAF-D6BB-BFFA-86FFAA419DB1}"/>
              </a:ext>
            </a:extLst>
          </p:cNvPr>
          <p:cNvSpPr txBox="1">
            <a:spLocks/>
          </p:cNvSpPr>
          <p:nvPr/>
        </p:nvSpPr>
        <p:spPr>
          <a:xfrm>
            <a:off x="6654770" y="3072606"/>
            <a:ext cx="1715791" cy="67508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z="1400" dirty="0"/>
              <a:t>КСОДД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3FEB43B-75ED-98A7-D0EF-381016E33287}"/>
              </a:ext>
            </a:extLst>
          </p:cNvPr>
          <p:cNvSpPr/>
          <p:nvPr/>
        </p:nvSpPr>
        <p:spPr>
          <a:xfrm>
            <a:off x="2566943" y="3952153"/>
            <a:ext cx="781068" cy="7994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ПКРТИ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3FEB43B-75ED-98A7-D0EF-381016E33287}"/>
              </a:ext>
            </a:extLst>
          </p:cNvPr>
          <p:cNvSpPr/>
          <p:nvPr/>
        </p:nvSpPr>
        <p:spPr>
          <a:xfrm>
            <a:off x="3698027" y="3952153"/>
            <a:ext cx="3551354" cy="7994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Документ планирования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регулярных перевозок (ДПРП)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3FEB43B-75ED-98A7-D0EF-381016E33287}"/>
              </a:ext>
            </a:extLst>
          </p:cNvPr>
          <p:cNvSpPr/>
          <p:nvPr/>
        </p:nvSpPr>
        <p:spPr>
          <a:xfrm>
            <a:off x="7599398" y="3954111"/>
            <a:ext cx="781068" cy="7975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КСОДД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0775" y="814760"/>
            <a:ext cx="1197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Территория</a:t>
            </a:r>
          </a:p>
        </p:txBody>
      </p:sp>
      <p:sp>
        <p:nvSpPr>
          <p:cNvPr id="26" name="Левая фигурная скобка 25"/>
          <p:cNvSpPr/>
          <p:nvPr/>
        </p:nvSpPr>
        <p:spPr>
          <a:xfrm rot="5400000">
            <a:off x="5296755" y="-1792268"/>
            <a:ext cx="256871" cy="6221619"/>
          </a:xfrm>
          <a:prstGeom prst="leftBrace">
            <a:avLst>
              <a:gd name="adj1" fmla="val 8333"/>
              <a:gd name="adj2" fmla="val 49064"/>
            </a:avLst>
          </a:prstGeom>
          <a:ln>
            <a:solidFill>
              <a:srgbClr val="333F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" name="TextBox 26"/>
          <p:cNvSpPr txBox="1"/>
          <p:nvPr/>
        </p:nvSpPr>
        <p:spPr>
          <a:xfrm>
            <a:off x="4720361" y="814760"/>
            <a:ext cx="1934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Виды документов</a:t>
            </a: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87830" y="99061"/>
            <a:ext cx="6673507" cy="486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Документы транспортного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планирования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ДТрП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tifakt Element Black" panose="020B0A03050000020004" pitchFamily="34" charset="-52"/>
              <a:ea typeface="Artifakt Element Black" panose="020B0A03050000020004" pitchFamily="34" charset="-52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DFFF7C7-D9F9-55F0-254D-54732A85729C}"/>
              </a:ext>
            </a:extLst>
          </p:cNvPr>
          <p:cNvSpPr/>
          <p:nvPr/>
        </p:nvSpPr>
        <p:spPr>
          <a:xfrm>
            <a:off x="7061980" y="1455248"/>
            <a:ext cx="1308580" cy="1399403"/>
          </a:xfrm>
          <a:prstGeom prst="rect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Региональный стандарт транспортного обслуживания (РСТО)*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4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9448800"/>
              </p:ext>
            </p:extLst>
          </p:nvPr>
        </p:nvGraphicFramePr>
        <p:xfrm>
          <a:off x="87830" y="771550"/>
          <a:ext cx="8732641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850"/>
                <a:gridCol w="1876985"/>
                <a:gridCol w="2731527"/>
                <a:gridCol w="2520279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Тип данных 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Наличие </a:t>
                      </a:r>
                      <a:br>
                        <a:rPr lang="ru-RU" sz="1050" dirty="0" smtClean="0"/>
                      </a:br>
                      <a:r>
                        <a:rPr lang="ru-RU" sz="1050" dirty="0" smtClean="0"/>
                        <a:t>цифровых данных 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/>
                        <a:t>Цифровизация</a:t>
                      </a:r>
                      <a:r>
                        <a:rPr lang="ru-RU" sz="1050" dirty="0" smtClean="0"/>
                        <a:t> </a:t>
                      </a:r>
                      <a:br>
                        <a:rPr lang="ru-RU" sz="1050" dirty="0" smtClean="0"/>
                      </a:br>
                      <a:r>
                        <a:rPr lang="ru-RU" sz="1050" dirty="0" smtClean="0"/>
                        <a:t>в рамках</a:t>
                      </a:r>
                      <a:r>
                        <a:rPr lang="ru-RU" sz="1050" baseline="0" dirty="0" smtClean="0"/>
                        <a:t> разработки документов транспортного планирования 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Проблематика</a:t>
                      </a:r>
                      <a:endParaRPr lang="ru-RU" sz="1050" dirty="0"/>
                    </a:p>
                  </a:txBody>
                  <a:tcPr anchor="ctr"/>
                </a:tc>
              </a:tr>
              <a:tr h="101267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Линейные объекты, географические</a:t>
                      </a:r>
                      <a:r>
                        <a:rPr lang="ru-RU" sz="1100" baseline="0" dirty="0" smtClean="0"/>
                        <a:t> объекты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Отсутствует единый</a:t>
                      </a:r>
                      <a:r>
                        <a:rPr lang="ru-RU" sz="1100" baseline="0" dirty="0" smtClean="0"/>
                        <a:t> официальный граф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/>
                        <a:t>Расхождение данных и параметров в разных ГИС и СУБД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/>
                        <a:t>Послойное отображение в едином ГИС формате, в том числе в рамках создания мультимодальных макромоделей</a:t>
                      </a:r>
                      <a:endParaRPr lang="ru-RU" sz="1100" dirty="0" smtClean="0"/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Отсутствие автоматической актуализации данных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Отсутствие</a:t>
                      </a:r>
                      <a:r>
                        <a:rPr lang="ru-RU" sz="1100" baseline="0" dirty="0" smtClean="0"/>
                        <a:t> единого ментора при определении истинных данных</a:t>
                      </a:r>
                      <a:endParaRPr lang="ru-RU" sz="11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Данные</a:t>
                      </a:r>
                      <a:r>
                        <a:rPr lang="ru-RU" sz="1100" baseline="0" dirty="0" smtClean="0"/>
                        <a:t> о маршрутах перевозок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Отсутствие</a:t>
                      </a:r>
                      <a:r>
                        <a:rPr lang="ru-RU" sz="1100" baseline="0" dirty="0" smtClean="0"/>
                        <a:t> данных о нерегулярных маршрутах, «серых» перевозчиках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Упрощенный набор данных в едином ГИС и</a:t>
                      </a:r>
                      <a:r>
                        <a:rPr lang="ru-RU" sz="1100" baseline="0" dirty="0" smtClean="0"/>
                        <a:t> макромоделях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/>
                        <a:t>Детализированные данные в обособленных СУБД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Отсутствие требований к</a:t>
                      </a:r>
                      <a:r>
                        <a:rPr lang="ru-RU" sz="1100" baseline="0" dirty="0" smtClean="0"/>
                        <a:t> перечню данных и их синтаксису</a:t>
                      </a:r>
                      <a:endParaRPr lang="ru-RU" sz="1100" dirty="0"/>
                    </a:p>
                  </a:txBody>
                  <a:tcPr/>
                </a:tc>
              </a:tr>
              <a:tr h="96118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Результаты обследований</a:t>
                      </a:r>
                      <a:r>
                        <a:rPr lang="ru-RU" sz="1100" baseline="0" dirty="0" smtClean="0"/>
                        <a:t> транспортных </a:t>
                      </a:r>
                      <a:br>
                        <a:rPr lang="ru-RU" sz="1100" baseline="0" dirty="0" smtClean="0"/>
                      </a:br>
                      <a:r>
                        <a:rPr lang="ru-RU" sz="1100" baseline="0" dirty="0" smtClean="0"/>
                        <a:t>и пассажирских потоков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Низкий уровень автоматизации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Выборочность и крупная дисперсность</a:t>
                      </a:r>
                      <a:r>
                        <a:rPr lang="ru-RU" sz="1100" baseline="0" dirty="0" smtClean="0"/>
                        <a:t> объектов и субъектов обследований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Внесение</a:t>
                      </a:r>
                      <a:r>
                        <a:rPr lang="ru-RU" sz="1100" baseline="0" dirty="0" smtClean="0"/>
                        <a:t> данных в мультимодальные макромодели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/>
                        <a:t>Калибровка моделей на основании данных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Отсутствие (редкое</a:t>
                      </a:r>
                      <a:r>
                        <a:rPr lang="ru-RU" sz="1100" baseline="0" dirty="0" smtClean="0"/>
                        <a:t> применение) автоматического сбора данных </a:t>
                      </a:r>
                      <a:br>
                        <a:rPr lang="ru-RU" sz="1100" baseline="0" dirty="0" smtClean="0"/>
                      </a:br>
                      <a:r>
                        <a:rPr lang="ru-RU" sz="1100" baseline="0" dirty="0" smtClean="0"/>
                        <a:t>с прямым экспортом в модели, </a:t>
                      </a:r>
                      <a:br>
                        <a:rPr lang="ru-RU" sz="1100" baseline="0" dirty="0" smtClean="0"/>
                      </a:br>
                      <a:r>
                        <a:rPr lang="ru-RU" sz="1100" baseline="0" dirty="0" smtClean="0"/>
                        <a:t>ГИС и СУБД</a:t>
                      </a:r>
                      <a:endParaRPr lang="ru-RU" sz="1100" dirty="0"/>
                    </a:p>
                  </a:txBody>
                  <a:tcPr/>
                </a:tc>
              </a:tr>
              <a:tr h="7943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Результаты</a:t>
                      </a:r>
                      <a:r>
                        <a:rPr lang="ru-RU" sz="1100" baseline="0" dirty="0" smtClean="0"/>
                        <a:t> обследования объектов транспортной инфраструктуры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Отсутствуют или имеют низкую степень объективности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В настоящий момент не предусмотрено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Отсутствует механизм удаленного</a:t>
                      </a:r>
                      <a:r>
                        <a:rPr lang="ru-RU" sz="1100" baseline="0" dirty="0" smtClean="0"/>
                        <a:t> контроля соответствия объектов нормативам, достижения нормативных показателей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2"/>
          <p:cNvSpPr txBox="1">
            <a:spLocks/>
          </p:cNvSpPr>
          <p:nvPr/>
        </p:nvSpPr>
        <p:spPr>
          <a:xfrm>
            <a:off x="87830" y="99061"/>
            <a:ext cx="6860434" cy="48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Цифровизация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данных о существующих объектах транспортной инфраструктуры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tifakt Element Black" panose="020B0A03050000020004" pitchFamily="34" charset="-52"/>
              <a:ea typeface="Artifakt Element Black" panose="020B0A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725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6824103"/>
              </p:ext>
            </p:extLst>
          </p:nvPr>
        </p:nvGraphicFramePr>
        <p:xfrm>
          <a:off x="95118" y="786114"/>
          <a:ext cx="8732641" cy="425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850"/>
                <a:gridCol w="1876985"/>
                <a:gridCol w="2731527"/>
                <a:gridCol w="2520279"/>
              </a:tblGrid>
              <a:tr h="78958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Источник данных 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Наличие </a:t>
                      </a:r>
                      <a:br>
                        <a:rPr lang="ru-RU" sz="1050" dirty="0" smtClean="0"/>
                      </a:br>
                      <a:r>
                        <a:rPr lang="ru-RU" sz="1050" dirty="0" smtClean="0"/>
                        <a:t>цифровых данных 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/>
                        <a:t>Цифровизация</a:t>
                      </a:r>
                      <a:r>
                        <a:rPr lang="ru-RU" sz="1050" dirty="0" smtClean="0"/>
                        <a:t> </a:t>
                      </a:r>
                      <a:br>
                        <a:rPr lang="ru-RU" sz="1050" dirty="0" smtClean="0"/>
                      </a:br>
                      <a:r>
                        <a:rPr lang="ru-RU" sz="1050" dirty="0" smtClean="0"/>
                        <a:t>в рамках</a:t>
                      </a:r>
                      <a:r>
                        <a:rPr lang="ru-RU" sz="1050" baseline="0" dirty="0" smtClean="0"/>
                        <a:t> разработки документов транспортного планирования 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Проблематика</a:t>
                      </a:r>
                      <a:endParaRPr lang="ru-RU" sz="1050" dirty="0"/>
                    </a:p>
                  </a:txBody>
                  <a:tcPr anchor="ctr"/>
                </a:tc>
              </a:tr>
              <a:tr h="11551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Документы стратегического планирования</a:t>
                      </a:r>
                      <a:endParaRPr lang="ru-RU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Отсутствуют или недоступны</a:t>
                      </a:r>
                      <a:r>
                        <a:rPr lang="ru-RU" sz="1200" baseline="0" dirty="0" smtClean="0"/>
                        <a:t> разработчикам документов транспортного планирования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/>
                        <a:t>Расхождение данных и параметров в разных документах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aseline="0" dirty="0" smtClean="0"/>
                        <a:t>Послойное отображение в едином ГИС формате, в том числе в рамках создания мультимодальных макромоделей</a:t>
                      </a:r>
                      <a:endParaRPr lang="ru-RU" sz="12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Отсутствие автоматической актуализации данных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Отсутствие</a:t>
                      </a:r>
                      <a:r>
                        <a:rPr lang="ru-RU" sz="1200" baseline="0" dirty="0" smtClean="0"/>
                        <a:t> единого ментора при определении истинных </a:t>
                      </a:r>
                      <a:r>
                        <a:rPr lang="ru-RU" sz="1200" baseline="0" dirty="0" smtClean="0"/>
                        <a:t>данных</a:t>
                      </a:r>
                      <a:endParaRPr lang="ru-RU" sz="1200" dirty="0"/>
                    </a:p>
                  </a:txBody>
                  <a:tcPr anchor="ctr"/>
                </a:tc>
              </a:tr>
              <a:tr h="11551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Документы </a:t>
                      </a:r>
                      <a:r>
                        <a:rPr lang="ru-RU" sz="1200" dirty="0" smtClean="0"/>
                        <a:t>территориального </a:t>
                      </a:r>
                      <a:r>
                        <a:rPr lang="ru-RU" sz="1200" dirty="0" smtClean="0"/>
                        <a:t>планирования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Упрощенный набор данных в едином ГИС и</a:t>
                      </a:r>
                      <a:r>
                        <a:rPr lang="ru-RU" sz="1200" baseline="0" dirty="0" smtClean="0"/>
                        <a:t> макромоделях</a:t>
                      </a:r>
                      <a:endParaRPr lang="ru-RU" sz="1200" baseline="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200" dirty="0"/>
                    </a:p>
                  </a:txBody>
                  <a:tcPr/>
                </a:tc>
              </a:tr>
              <a:tr h="11551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Документы</a:t>
                      </a:r>
                      <a:r>
                        <a:rPr lang="ru-RU" sz="1200" baseline="0" dirty="0" smtClean="0"/>
                        <a:t> бюджетного </a:t>
                      </a:r>
                      <a:br>
                        <a:rPr lang="ru-RU" sz="1200" baseline="0" dirty="0" smtClean="0"/>
                      </a:br>
                      <a:r>
                        <a:rPr lang="ru-RU" sz="1200" baseline="0" dirty="0" smtClean="0"/>
                        <a:t>и финансового планирования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В настоящий момент не предусмотрено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2"/>
          <p:cNvSpPr txBox="1">
            <a:spLocks/>
          </p:cNvSpPr>
          <p:nvPr/>
        </p:nvSpPr>
        <p:spPr>
          <a:xfrm>
            <a:off x="87830" y="99061"/>
            <a:ext cx="6860434" cy="48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Цифровизация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данных о запланированных мероприятиях в транспортной сфере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tifakt Element Black" panose="020B0A03050000020004" pitchFamily="34" charset="-52"/>
              <a:ea typeface="Artifakt Element Black" panose="020B0A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09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87830" y="99061"/>
            <a:ext cx="7652522" cy="48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Цифровизация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эффективности реализации мероприятий документов транспортного планирования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tifakt Element Black" panose="020B0A03050000020004" pitchFamily="34" charset="-52"/>
              <a:ea typeface="Artifakt Element Black" panose="020B0A03050000020004" pitchFamily="34" charset="-52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628619"/>
              </p:ext>
            </p:extLst>
          </p:nvPr>
        </p:nvGraphicFramePr>
        <p:xfrm>
          <a:off x="87830" y="771551"/>
          <a:ext cx="8732641" cy="4221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10"/>
                <a:gridCol w="2376264"/>
                <a:gridCol w="1800200"/>
                <a:gridCol w="3312367"/>
              </a:tblGrid>
              <a:tr h="699386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ru-RU" sz="1000" dirty="0" smtClean="0"/>
                        <a:t>Укрупненный</a:t>
                      </a:r>
                      <a:r>
                        <a:rPr lang="ru-RU" sz="1000" baseline="0" dirty="0" smtClean="0"/>
                        <a:t> блок показателей </a:t>
                      </a:r>
                      <a:r>
                        <a:rPr lang="ru-RU" sz="1000" dirty="0" smtClean="0"/>
                        <a:t>эффективности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ru-RU" sz="1000" dirty="0" smtClean="0"/>
                        <a:t>Наличие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цифровых данных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для расчета 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ru-RU" sz="1000" dirty="0" err="1" smtClean="0"/>
                        <a:t>Цифровизация</a:t>
                      </a:r>
                      <a:r>
                        <a:rPr lang="ru-RU" sz="1000" dirty="0" smtClean="0"/>
                        <a:t>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в рамках</a:t>
                      </a:r>
                      <a:r>
                        <a:rPr lang="ru-RU" sz="1000" baseline="0" dirty="0" smtClean="0"/>
                        <a:t> разработки документов транспортного планирования 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ru-RU" sz="1000" dirty="0" smtClean="0"/>
                        <a:t>Проблематика</a:t>
                      </a:r>
                      <a:endParaRPr lang="ru-RU" sz="1000" dirty="0"/>
                    </a:p>
                  </a:txBody>
                  <a:tcPr anchor="ctr"/>
                </a:tc>
              </a:tr>
              <a:tr h="75588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 smtClean="0"/>
                        <a:t>Показатели организации</a:t>
                      </a:r>
                      <a:r>
                        <a:rPr lang="ru-RU" sz="1100" baseline="0" dirty="0" smtClean="0"/>
                        <a:t> дорожного движения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Получаются при разработке документов транспортного</a:t>
                      </a:r>
                      <a:r>
                        <a:rPr lang="ru-RU" sz="1100" baseline="0" dirty="0" smtClean="0"/>
                        <a:t> планирования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Есть</a:t>
                      </a:r>
                      <a:r>
                        <a:rPr lang="ru-RU" sz="1100" baseline="0" dirty="0" smtClean="0"/>
                        <a:t> как результат моделирования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Отсутствие ретроспективных</a:t>
                      </a:r>
                      <a:r>
                        <a:rPr lang="ru-RU" sz="1100" baseline="0" dirty="0" smtClean="0"/>
                        <a:t> данных </a:t>
                      </a:r>
                    </a:p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/>
                        <a:t>Отсутствие механизма автоматической корректировки для случаев изменения ОДД в целях повышения БДД </a:t>
                      </a:r>
                      <a:endParaRPr lang="ru-RU" sz="1100" dirty="0"/>
                    </a:p>
                  </a:txBody>
                  <a:tcPr/>
                </a:tc>
              </a:tr>
              <a:tr h="687169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 smtClean="0"/>
                        <a:t>Показатели безопасности дорожного движения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Есть,</a:t>
                      </a:r>
                      <a:r>
                        <a:rPr lang="ru-RU" sz="1100" baseline="0" dirty="0" smtClean="0"/>
                        <a:t> в том числе ретроспективные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Отсутствует механизм автоматического</a:t>
                      </a:r>
                      <a:r>
                        <a:rPr lang="ru-RU" sz="1100" baseline="0" dirty="0" smtClean="0"/>
                        <a:t> прогнозирования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В большинстве случаев документы транспортного планирования устанавливают целевые показатели вместо расчета</a:t>
                      </a:r>
                      <a:r>
                        <a:rPr lang="ru-RU" sz="1100" baseline="0" dirty="0" smtClean="0"/>
                        <a:t> прогнозных значений</a:t>
                      </a:r>
                      <a:endParaRPr lang="ru-RU" sz="1100" dirty="0"/>
                    </a:p>
                  </a:txBody>
                  <a:tcPr/>
                </a:tc>
              </a:tr>
              <a:tr h="90706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 smtClean="0"/>
                        <a:t>Показатели экологической безопасности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Отсутствуют или недоступны</a:t>
                      </a:r>
                      <a:r>
                        <a:rPr lang="ru-RU" sz="1100" baseline="0" dirty="0" smtClean="0"/>
                        <a:t> разработчикам документов транспортного планирования</a:t>
                      </a:r>
                    </a:p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/>
                        <a:t>Расхождение данных и параметров в разных документах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/>
                        <a:t>Есть</a:t>
                      </a:r>
                      <a:r>
                        <a:rPr lang="ru-RU" sz="1100" baseline="0" dirty="0" smtClean="0"/>
                        <a:t> как результат моделирования </a:t>
                      </a:r>
                      <a:endParaRPr lang="ru-RU" sz="1100" dirty="0" smtClean="0"/>
                    </a:p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Расчеты базируются на основе текущих параметров ТС,</a:t>
                      </a:r>
                      <a:r>
                        <a:rPr lang="ru-RU" sz="1100" baseline="0" dirty="0" smtClean="0"/>
                        <a:t> беспредельно растущем уровне автомобилизации, не учитываются внешние факторы </a:t>
                      </a:r>
                    </a:p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/>
                </a:tc>
              </a:tr>
              <a:tr h="112695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 smtClean="0"/>
                        <a:t>Стоимость мероприятий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Отсутствует справочник</a:t>
                      </a:r>
                      <a:r>
                        <a:rPr lang="ru-RU" sz="1100" baseline="0" dirty="0" smtClean="0"/>
                        <a:t> объектов аналогов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Используются стандартные электронные</a:t>
                      </a:r>
                      <a:r>
                        <a:rPr lang="ru-RU" sz="1100" baseline="0" dirty="0" smtClean="0"/>
                        <a:t> таблицы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Отсутствует </a:t>
                      </a:r>
                      <a:r>
                        <a:rPr lang="ru-RU" sz="1100" dirty="0" err="1" smtClean="0"/>
                        <a:t>взаимоувязка</a:t>
                      </a:r>
                      <a:r>
                        <a:rPr lang="ru-RU" sz="1100" dirty="0" smtClean="0"/>
                        <a:t> с ГИС и макромоделями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Отсутствие автоматической актуализации данных</a:t>
                      </a:r>
                    </a:p>
                    <a:p>
                      <a:pPr marL="108000" indent="-10800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Отсутствие</a:t>
                      </a:r>
                      <a:r>
                        <a:rPr lang="ru-RU" sz="1100" baseline="0" dirty="0" smtClean="0"/>
                        <a:t> единого ментора при определении истинных данных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7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87830" y="99061"/>
            <a:ext cx="7652522" cy="48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Цифровизация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документов транспортного планирования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tifakt Element Black" panose="020B0A03050000020004" pitchFamily="34" charset="-52"/>
              <a:ea typeface="Artifakt Element Black" panose="020B0A03050000020004" pitchFamily="34" charset="-52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B1D7-CB5D-47B5-BE92-A60A7131BB67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451393"/>
              </p:ext>
            </p:extLst>
          </p:nvPr>
        </p:nvGraphicFramePr>
        <p:xfrm>
          <a:off x="87830" y="771552"/>
          <a:ext cx="8732642" cy="422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234"/>
                <a:gridCol w="1836204"/>
                <a:gridCol w="1836204"/>
              </a:tblGrid>
              <a:tr h="5038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Вид документа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Наличие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цифровых версий документов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Возможность создания цифровых версий документов</a:t>
                      </a:r>
                      <a:endParaRPr lang="ru-RU" sz="1000" dirty="0"/>
                    </a:p>
                  </a:txBody>
                  <a:tcPr anchor="ctr"/>
                </a:tc>
              </a:tr>
              <a:tr h="929920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/>
                        <a:t>ПКРТИ субъекта</a:t>
                      </a:r>
                      <a:r>
                        <a:rPr lang="ru-RU" sz="1600" baseline="0" dirty="0" smtClean="0"/>
                        <a:t>, агломерации, 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городского и сельского поселения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5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5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839676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/>
                        <a:t>КСОТ </a:t>
                      </a:r>
                      <a:r>
                        <a:rPr lang="ru-RU" sz="1600" dirty="0" smtClean="0"/>
                        <a:t>субъекта</a:t>
                      </a:r>
                      <a:r>
                        <a:rPr lang="ru-RU" sz="1600" baseline="0" dirty="0" smtClean="0"/>
                        <a:t>, агломерации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5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5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882635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/>
                        <a:t>КСОДД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5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839676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/>
                        <a:t>ДПРП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5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5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8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анные 2"/>
          <p:cNvSpPr/>
          <p:nvPr/>
        </p:nvSpPr>
        <p:spPr>
          <a:xfrm>
            <a:off x="-671513" y="-114299"/>
            <a:ext cx="5486401" cy="5393147"/>
          </a:xfrm>
          <a:prstGeom prst="flowChartInputOutput">
            <a:avLst/>
          </a:prstGeom>
          <a:blipFill>
            <a:blip r:embed="rId2"/>
            <a:srcRect/>
            <a:stretch>
              <a:fillRect l="-58951" t="-19931" r="-47123" b="-21815"/>
            </a:stretch>
          </a:blipFill>
          <a:ln>
            <a:noFill/>
          </a:ln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3" name="Picture 2" descr="C:\Users\elitvin\Desktop\КСОДД_сер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45" y="608774"/>
            <a:ext cx="1768763" cy="129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059155" y="2070851"/>
            <a:ext cx="508484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35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МОО «КООРДИНАЦИОННЫЙ СОВЕТ ПО ОРГАНИЗАЦИИ ДОРОЖНОГО ДВИЖЕНИЯ»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9155" y="2719662"/>
            <a:ext cx="5112544" cy="23429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Член Президиума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Литвин Евгений Владимирович</a:t>
            </a:r>
          </a:p>
          <a:p>
            <a:pPr>
              <a:defRPr/>
            </a:pPr>
            <a:endParaRPr lang="en-US" sz="67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www.ksodd.ru</a:t>
            </a:r>
          </a:p>
          <a:p>
            <a:pPr algn="ctr"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ksodd@ksodd.ru</a:t>
            </a:r>
          </a:p>
          <a:p>
            <a:pPr algn="ctr"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Телефон: +7 985 991-84-54</a:t>
            </a:r>
          </a:p>
          <a:p>
            <a:pPr algn="ctr">
              <a:defRPr/>
            </a:pP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9878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493</Words>
  <Application>Microsoft Office PowerPoint</Application>
  <PresentationFormat>Экран (16:9)</PresentationFormat>
  <Paragraphs>118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 Unicode MS</vt:lpstr>
      <vt:lpstr>Arial</vt:lpstr>
      <vt:lpstr>Artifakt Element Black</vt:lpstr>
      <vt:lpstr>Calibri</vt:lpstr>
      <vt:lpstr>HeliosC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Документы транспортного планирования.  Кому? Зачем? Когда?</dc:title>
  <dc:creator>мишка</dc:creator>
  <cp:lastModifiedBy>Литвин Евгений</cp:lastModifiedBy>
  <cp:revision>12</cp:revision>
  <dcterms:created xsi:type="dcterms:W3CDTF">2023-06-21T06:37:33Z</dcterms:created>
  <dcterms:modified xsi:type="dcterms:W3CDTF">2023-06-26T13:01:07Z</dcterms:modified>
</cp:coreProperties>
</file>