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0" r:id="rId3"/>
    <p:sldId id="277" r:id="rId4"/>
    <p:sldId id="276" r:id="rId5"/>
    <p:sldId id="275" r:id="rId6"/>
  </p:sldIdLst>
  <p:sldSz cx="9144000" cy="5143500" type="screen16x9"/>
  <p:notesSz cx="6858000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4660"/>
  </p:normalViewPr>
  <p:slideViewPr>
    <p:cSldViewPr showGuides="1">
      <p:cViewPr>
        <p:scale>
          <a:sx n="96" d="100"/>
          <a:sy n="96" d="100"/>
        </p:scale>
        <p:origin x="-2478" y="-9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3E45C-BCD4-4527-BEBE-B88894DD88AF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6A4C-6255-477F-A79A-FC0B936572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87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8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4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3" y="205980"/>
            <a:ext cx="2741613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772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69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5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1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4086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200151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9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1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62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67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8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5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40BF-4CCA-42A6-80B0-A315DD0841B5}" type="datetimeFigureOut">
              <a:rPr lang="ru-RU" smtClean="0"/>
              <a:t>18.06.2024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D36B-4687-4163-81FC-559E7D5E5A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9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3618"/>
            <a:ext cx="9144000" cy="2268252"/>
          </a:xfrm>
        </p:spPr>
        <p:txBody>
          <a:bodyPr>
            <a:noAutofit/>
          </a:bodyPr>
          <a:lstStyle/>
          <a:p>
            <a:r>
              <a:rPr lang="ru-RU" sz="4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целесообразности создания новых транспортных </a:t>
            </a:r>
            <a:r>
              <a:rPr lang="ru-RU" sz="4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коридоров</a:t>
            </a:r>
            <a:r>
              <a:rPr lang="ru-RU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user\Pictures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" y="4684552"/>
            <a:ext cx="2275381" cy="4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190" cy="479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552"/>
            <a:ext cx="9145190" cy="479486"/>
          </a:xfrm>
          <a:prstGeom prst="rect">
            <a:avLst/>
          </a:prstGeom>
        </p:spPr>
      </p:pic>
      <p:pic>
        <p:nvPicPr>
          <p:cNvPr id="5" name="Picture 2" descr="C:\Users\user\Pictures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" y="4705090"/>
            <a:ext cx="2275381" cy="4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94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Северо-Сибирская железнодорожная магистраль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1205" y="4796184"/>
            <a:ext cx="253916" cy="3185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50" name="Picture 2" descr="C:\Users\user\Documents\ВКС, Конференции, Форумы, Советы\2024.06-19 Транспорт Сибири Новосибирск\2024-06-17_17-41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86"/>
            <a:ext cx="6588224" cy="41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D95DBF-1030-4D14-A140-C0E5D7C9976A}"/>
              </a:ext>
            </a:extLst>
          </p:cNvPr>
          <p:cNvSpPr txBox="1"/>
          <p:nvPr/>
        </p:nvSpPr>
        <p:spPr>
          <a:xfrm>
            <a:off x="6809067" y="555526"/>
            <a:ext cx="233493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ru-RU" baseline="30000" dirty="0">
                <a:latin typeface="Geometria" panose="020B0503020204020204" pitchFamily="34" charset="-52"/>
              </a:rPr>
              <a:t>содействие взаимосвязанному развитию транспортной инфраструктуры</a:t>
            </a:r>
          </a:p>
        </p:txBody>
      </p:sp>
      <p:grpSp>
        <p:nvGrpSpPr>
          <p:cNvPr id="20" name="object 27">
            <a:extLst>
              <a:ext uri="{FF2B5EF4-FFF2-40B4-BE49-F238E27FC236}">
                <a16:creationId xmlns="" xmlns:a16="http://schemas.microsoft.com/office/drawing/2014/main" id="{BDD4526B-38F9-47BE-8EAA-DB2671566D86}"/>
              </a:ext>
            </a:extLst>
          </p:cNvPr>
          <p:cNvGrpSpPr/>
          <p:nvPr/>
        </p:nvGrpSpPr>
        <p:grpSpPr>
          <a:xfrm>
            <a:off x="6487259" y="557704"/>
            <a:ext cx="217901" cy="217901"/>
            <a:chOff x="2174374" y="8643449"/>
            <a:chExt cx="316865" cy="316865"/>
          </a:xfrm>
        </p:grpSpPr>
        <p:sp>
          <p:nvSpPr>
            <p:cNvPr id="21" name="object 28">
              <a:extLst>
                <a:ext uri="{FF2B5EF4-FFF2-40B4-BE49-F238E27FC236}">
                  <a16:creationId xmlns="" xmlns:a16="http://schemas.microsoft.com/office/drawing/2014/main" id="{5C3C4D4F-4C94-48B3-8F14-C1D9C4ECD6B4}"/>
                </a:ext>
              </a:extLst>
            </p:cNvPr>
            <p:cNvSpPr/>
            <p:nvPr/>
          </p:nvSpPr>
          <p:spPr>
            <a:xfrm>
              <a:off x="2174374" y="8643449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4" h="316865">
                  <a:moveTo>
                    <a:pt x="158229" y="0"/>
                  </a:moveTo>
                  <a:lnTo>
                    <a:pt x="108215" y="8067"/>
                  </a:lnTo>
                  <a:lnTo>
                    <a:pt x="64779" y="30531"/>
                  </a:lnTo>
                  <a:lnTo>
                    <a:pt x="30528" y="64786"/>
                  </a:lnTo>
                  <a:lnTo>
                    <a:pt x="8066" y="108225"/>
                  </a:lnTo>
                  <a:lnTo>
                    <a:pt x="0" y="158240"/>
                  </a:lnTo>
                  <a:lnTo>
                    <a:pt x="8066" y="208254"/>
                  </a:lnTo>
                  <a:lnTo>
                    <a:pt x="30528" y="251689"/>
                  </a:lnTo>
                  <a:lnTo>
                    <a:pt x="64779" y="285941"/>
                  </a:lnTo>
                  <a:lnTo>
                    <a:pt x="108215" y="308403"/>
                  </a:lnTo>
                  <a:lnTo>
                    <a:pt x="158229" y="316469"/>
                  </a:lnTo>
                  <a:lnTo>
                    <a:pt x="208243" y="308403"/>
                  </a:lnTo>
                  <a:lnTo>
                    <a:pt x="251679" y="285941"/>
                  </a:lnTo>
                  <a:lnTo>
                    <a:pt x="285931" y="251689"/>
                  </a:lnTo>
                  <a:lnTo>
                    <a:pt x="308393" y="208254"/>
                  </a:lnTo>
                  <a:lnTo>
                    <a:pt x="316459" y="158240"/>
                  </a:lnTo>
                  <a:lnTo>
                    <a:pt x="308393" y="108225"/>
                  </a:lnTo>
                  <a:lnTo>
                    <a:pt x="285931" y="64786"/>
                  </a:lnTo>
                  <a:lnTo>
                    <a:pt x="251679" y="30531"/>
                  </a:lnTo>
                  <a:lnTo>
                    <a:pt x="208243" y="8067"/>
                  </a:lnTo>
                  <a:lnTo>
                    <a:pt x="158229" y="0"/>
                  </a:lnTo>
                  <a:close/>
                </a:path>
              </a:pathLst>
            </a:custGeom>
            <a:solidFill>
              <a:srgbClr val="36A9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22" name="object 29">
              <a:extLst>
                <a:ext uri="{FF2B5EF4-FFF2-40B4-BE49-F238E27FC236}">
                  <a16:creationId xmlns="" xmlns:a16="http://schemas.microsoft.com/office/drawing/2014/main" id="{D6EE2CAD-68AD-4B5E-AB00-5D66264302AA}"/>
                </a:ext>
              </a:extLst>
            </p:cNvPr>
            <p:cNvSpPr/>
            <p:nvPr/>
          </p:nvSpPr>
          <p:spPr>
            <a:xfrm>
              <a:off x="2286576" y="8719968"/>
              <a:ext cx="92052" cy="163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grpSp>
        <p:nvGrpSpPr>
          <p:cNvPr id="23" name="object 27">
            <a:extLst>
              <a:ext uri="{FF2B5EF4-FFF2-40B4-BE49-F238E27FC236}">
                <a16:creationId xmlns="" xmlns:a16="http://schemas.microsoft.com/office/drawing/2014/main" id="{0D08E677-118F-4265-A0D8-FB31FA288325}"/>
              </a:ext>
            </a:extLst>
          </p:cNvPr>
          <p:cNvGrpSpPr/>
          <p:nvPr/>
        </p:nvGrpSpPr>
        <p:grpSpPr>
          <a:xfrm>
            <a:off x="6483385" y="1149516"/>
            <a:ext cx="217901" cy="217901"/>
            <a:chOff x="2174374" y="8643449"/>
            <a:chExt cx="316865" cy="316865"/>
          </a:xfrm>
        </p:grpSpPr>
        <p:sp>
          <p:nvSpPr>
            <p:cNvPr id="24" name="object 28">
              <a:extLst>
                <a:ext uri="{FF2B5EF4-FFF2-40B4-BE49-F238E27FC236}">
                  <a16:creationId xmlns="" xmlns:a16="http://schemas.microsoft.com/office/drawing/2014/main" id="{64351913-93B5-44A2-AFFE-A32E23F9CE8C}"/>
                </a:ext>
              </a:extLst>
            </p:cNvPr>
            <p:cNvSpPr/>
            <p:nvPr/>
          </p:nvSpPr>
          <p:spPr>
            <a:xfrm>
              <a:off x="2174374" y="8643449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4" h="316865">
                  <a:moveTo>
                    <a:pt x="158229" y="0"/>
                  </a:moveTo>
                  <a:lnTo>
                    <a:pt x="108215" y="8067"/>
                  </a:lnTo>
                  <a:lnTo>
                    <a:pt x="64779" y="30531"/>
                  </a:lnTo>
                  <a:lnTo>
                    <a:pt x="30528" y="64786"/>
                  </a:lnTo>
                  <a:lnTo>
                    <a:pt x="8066" y="108225"/>
                  </a:lnTo>
                  <a:lnTo>
                    <a:pt x="0" y="158240"/>
                  </a:lnTo>
                  <a:lnTo>
                    <a:pt x="8066" y="208254"/>
                  </a:lnTo>
                  <a:lnTo>
                    <a:pt x="30528" y="251689"/>
                  </a:lnTo>
                  <a:lnTo>
                    <a:pt x="64779" y="285941"/>
                  </a:lnTo>
                  <a:lnTo>
                    <a:pt x="108215" y="308403"/>
                  </a:lnTo>
                  <a:lnTo>
                    <a:pt x="158229" y="316469"/>
                  </a:lnTo>
                  <a:lnTo>
                    <a:pt x="208243" y="308403"/>
                  </a:lnTo>
                  <a:lnTo>
                    <a:pt x="251679" y="285941"/>
                  </a:lnTo>
                  <a:lnTo>
                    <a:pt x="285931" y="251689"/>
                  </a:lnTo>
                  <a:lnTo>
                    <a:pt x="308393" y="208254"/>
                  </a:lnTo>
                  <a:lnTo>
                    <a:pt x="316459" y="158240"/>
                  </a:lnTo>
                  <a:lnTo>
                    <a:pt x="308393" y="108225"/>
                  </a:lnTo>
                  <a:lnTo>
                    <a:pt x="285931" y="64786"/>
                  </a:lnTo>
                  <a:lnTo>
                    <a:pt x="251679" y="30531"/>
                  </a:lnTo>
                  <a:lnTo>
                    <a:pt x="208243" y="8067"/>
                  </a:lnTo>
                  <a:lnTo>
                    <a:pt x="158229" y="0"/>
                  </a:lnTo>
                  <a:close/>
                </a:path>
              </a:pathLst>
            </a:custGeom>
            <a:solidFill>
              <a:srgbClr val="36A9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25" name="object 29">
              <a:extLst>
                <a:ext uri="{FF2B5EF4-FFF2-40B4-BE49-F238E27FC236}">
                  <a16:creationId xmlns="" xmlns:a16="http://schemas.microsoft.com/office/drawing/2014/main" id="{E22665AC-EC08-4019-92FB-6E60A09CA25E}"/>
                </a:ext>
              </a:extLst>
            </p:cNvPr>
            <p:cNvSpPr/>
            <p:nvPr/>
          </p:nvSpPr>
          <p:spPr>
            <a:xfrm>
              <a:off x="2286576" y="8719968"/>
              <a:ext cx="92052" cy="163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grpSp>
        <p:nvGrpSpPr>
          <p:cNvPr id="26" name="object 27">
            <a:extLst>
              <a:ext uri="{FF2B5EF4-FFF2-40B4-BE49-F238E27FC236}">
                <a16:creationId xmlns="" xmlns:a16="http://schemas.microsoft.com/office/drawing/2014/main" id="{6C71FC16-D6FF-482B-87C6-99BC350A07B1}"/>
              </a:ext>
            </a:extLst>
          </p:cNvPr>
          <p:cNvGrpSpPr/>
          <p:nvPr/>
        </p:nvGrpSpPr>
        <p:grpSpPr>
          <a:xfrm>
            <a:off x="6487118" y="1779662"/>
            <a:ext cx="217901" cy="217901"/>
            <a:chOff x="2174374" y="8643449"/>
            <a:chExt cx="316865" cy="316865"/>
          </a:xfrm>
        </p:grpSpPr>
        <p:sp>
          <p:nvSpPr>
            <p:cNvPr id="27" name="object 28">
              <a:extLst>
                <a:ext uri="{FF2B5EF4-FFF2-40B4-BE49-F238E27FC236}">
                  <a16:creationId xmlns="" xmlns:a16="http://schemas.microsoft.com/office/drawing/2014/main" id="{811ED615-503E-4268-8D49-FA7DC598E392}"/>
                </a:ext>
              </a:extLst>
            </p:cNvPr>
            <p:cNvSpPr/>
            <p:nvPr/>
          </p:nvSpPr>
          <p:spPr>
            <a:xfrm>
              <a:off x="2174374" y="8643449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4" h="316865">
                  <a:moveTo>
                    <a:pt x="158229" y="0"/>
                  </a:moveTo>
                  <a:lnTo>
                    <a:pt x="108215" y="8067"/>
                  </a:lnTo>
                  <a:lnTo>
                    <a:pt x="64779" y="30531"/>
                  </a:lnTo>
                  <a:lnTo>
                    <a:pt x="30528" y="64786"/>
                  </a:lnTo>
                  <a:lnTo>
                    <a:pt x="8066" y="108225"/>
                  </a:lnTo>
                  <a:lnTo>
                    <a:pt x="0" y="158240"/>
                  </a:lnTo>
                  <a:lnTo>
                    <a:pt x="8066" y="208254"/>
                  </a:lnTo>
                  <a:lnTo>
                    <a:pt x="30528" y="251689"/>
                  </a:lnTo>
                  <a:lnTo>
                    <a:pt x="64779" y="285941"/>
                  </a:lnTo>
                  <a:lnTo>
                    <a:pt x="108215" y="308403"/>
                  </a:lnTo>
                  <a:lnTo>
                    <a:pt x="158229" y="316469"/>
                  </a:lnTo>
                  <a:lnTo>
                    <a:pt x="208243" y="308403"/>
                  </a:lnTo>
                  <a:lnTo>
                    <a:pt x="251679" y="285941"/>
                  </a:lnTo>
                  <a:lnTo>
                    <a:pt x="285931" y="251689"/>
                  </a:lnTo>
                  <a:lnTo>
                    <a:pt x="308393" y="208254"/>
                  </a:lnTo>
                  <a:lnTo>
                    <a:pt x="316459" y="158240"/>
                  </a:lnTo>
                  <a:lnTo>
                    <a:pt x="308393" y="108225"/>
                  </a:lnTo>
                  <a:lnTo>
                    <a:pt x="285931" y="64786"/>
                  </a:lnTo>
                  <a:lnTo>
                    <a:pt x="251679" y="30531"/>
                  </a:lnTo>
                  <a:lnTo>
                    <a:pt x="208243" y="8067"/>
                  </a:lnTo>
                  <a:lnTo>
                    <a:pt x="158229" y="0"/>
                  </a:lnTo>
                  <a:close/>
                </a:path>
              </a:pathLst>
            </a:custGeom>
            <a:solidFill>
              <a:srgbClr val="36A9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28" name="object 29">
              <a:extLst>
                <a:ext uri="{FF2B5EF4-FFF2-40B4-BE49-F238E27FC236}">
                  <a16:creationId xmlns="" xmlns:a16="http://schemas.microsoft.com/office/drawing/2014/main" id="{DBD43716-1680-44CD-9DFC-6C7A39EB1C75}"/>
                </a:ext>
              </a:extLst>
            </p:cNvPr>
            <p:cNvSpPr/>
            <p:nvPr/>
          </p:nvSpPr>
          <p:spPr>
            <a:xfrm>
              <a:off x="2286576" y="8719968"/>
              <a:ext cx="92052" cy="163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grpSp>
        <p:nvGrpSpPr>
          <p:cNvPr id="29" name="object 27">
            <a:extLst>
              <a:ext uri="{FF2B5EF4-FFF2-40B4-BE49-F238E27FC236}">
                <a16:creationId xmlns="" xmlns:a16="http://schemas.microsoft.com/office/drawing/2014/main" id="{A2E11E9E-C518-48E7-8916-433D9886E1E4}"/>
              </a:ext>
            </a:extLst>
          </p:cNvPr>
          <p:cNvGrpSpPr/>
          <p:nvPr/>
        </p:nvGrpSpPr>
        <p:grpSpPr>
          <a:xfrm>
            <a:off x="6483385" y="2306607"/>
            <a:ext cx="217901" cy="217901"/>
            <a:chOff x="2174374" y="8643449"/>
            <a:chExt cx="316865" cy="316865"/>
          </a:xfrm>
        </p:grpSpPr>
        <p:sp>
          <p:nvSpPr>
            <p:cNvPr id="30" name="object 28">
              <a:extLst>
                <a:ext uri="{FF2B5EF4-FFF2-40B4-BE49-F238E27FC236}">
                  <a16:creationId xmlns="" xmlns:a16="http://schemas.microsoft.com/office/drawing/2014/main" id="{5DC124C2-80D4-423F-90F2-6D10A8790B88}"/>
                </a:ext>
              </a:extLst>
            </p:cNvPr>
            <p:cNvSpPr/>
            <p:nvPr/>
          </p:nvSpPr>
          <p:spPr>
            <a:xfrm>
              <a:off x="2174374" y="8643449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4" h="316865">
                  <a:moveTo>
                    <a:pt x="158229" y="0"/>
                  </a:moveTo>
                  <a:lnTo>
                    <a:pt x="108215" y="8067"/>
                  </a:lnTo>
                  <a:lnTo>
                    <a:pt x="64779" y="30531"/>
                  </a:lnTo>
                  <a:lnTo>
                    <a:pt x="30528" y="64786"/>
                  </a:lnTo>
                  <a:lnTo>
                    <a:pt x="8066" y="108225"/>
                  </a:lnTo>
                  <a:lnTo>
                    <a:pt x="0" y="158240"/>
                  </a:lnTo>
                  <a:lnTo>
                    <a:pt x="8066" y="208254"/>
                  </a:lnTo>
                  <a:lnTo>
                    <a:pt x="30528" y="251689"/>
                  </a:lnTo>
                  <a:lnTo>
                    <a:pt x="64779" y="285941"/>
                  </a:lnTo>
                  <a:lnTo>
                    <a:pt x="108215" y="308403"/>
                  </a:lnTo>
                  <a:lnTo>
                    <a:pt x="158229" y="316469"/>
                  </a:lnTo>
                  <a:lnTo>
                    <a:pt x="208243" y="308403"/>
                  </a:lnTo>
                  <a:lnTo>
                    <a:pt x="251679" y="285941"/>
                  </a:lnTo>
                  <a:lnTo>
                    <a:pt x="285931" y="251689"/>
                  </a:lnTo>
                  <a:lnTo>
                    <a:pt x="308393" y="208254"/>
                  </a:lnTo>
                  <a:lnTo>
                    <a:pt x="316459" y="158240"/>
                  </a:lnTo>
                  <a:lnTo>
                    <a:pt x="308393" y="108225"/>
                  </a:lnTo>
                  <a:lnTo>
                    <a:pt x="285931" y="64786"/>
                  </a:lnTo>
                  <a:lnTo>
                    <a:pt x="251679" y="30531"/>
                  </a:lnTo>
                  <a:lnTo>
                    <a:pt x="208243" y="8067"/>
                  </a:lnTo>
                  <a:lnTo>
                    <a:pt x="158229" y="0"/>
                  </a:lnTo>
                  <a:close/>
                </a:path>
              </a:pathLst>
            </a:custGeom>
            <a:solidFill>
              <a:srgbClr val="36A9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31" name="object 29">
              <a:extLst>
                <a:ext uri="{FF2B5EF4-FFF2-40B4-BE49-F238E27FC236}">
                  <a16:creationId xmlns="" xmlns:a16="http://schemas.microsoft.com/office/drawing/2014/main" id="{1A3BB3B9-7E6C-4902-8BB8-E8EAF33A5B7E}"/>
                </a:ext>
              </a:extLst>
            </p:cNvPr>
            <p:cNvSpPr/>
            <p:nvPr/>
          </p:nvSpPr>
          <p:spPr>
            <a:xfrm>
              <a:off x="2286576" y="8719968"/>
              <a:ext cx="92052" cy="163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grpSp>
        <p:nvGrpSpPr>
          <p:cNvPr id="32" name="object 27">
            <a:extLst>
              <a:ext uri="{FF2B5EF4-FFF2-40B4-BE49-F238E27FC236}">
                <a16:creationId xmlns="" xmlns:a16="http://schemas.microsoft.com/office/drawing/2014/main" id="{D27BA89B-8B9F-4CB9-9B50-84064E47258C}"/>
              </a:ext>
            </a:extLst>
          </p:cNvPr>
          <p:cNvGrpSpPr/>
          <p:nvPr/>
        </p:nvGrpSpPr>
        <p:grpSpPr>
          <a:xfrm>
            <a:off x="6483385" y="2938103"/>
            <a:ext cx="217901" cy="217901"/>
            <a:chOff x="2174374" y="8643449"/>
            <a:chExt cx="316865" cy="316865"/>
          </a:xfrm>
        </p:grpSpPr>
        <p:sp>
          <p:nvSpPr>
            <p:cNvPr id="33" name="object 28">
              <a:extLst>
                <a:ext uri="{FF2B5EF4-FFF2-40B4-BE49-F238E27FC236}">
                  <a16:creationId xmlns="" xmlns:a16="http://schemas.microsoft.com/office/drawing/2014/main" id="{BDE22BB9-F24E-46F4-9FD9-463DE3D01CED}"/>
                </a:ext>
              </a:extLst>
            </p:cNvPr>
            <p:cNvSpPr/>
            <p:nvPr/>
          </p:nvSpPr>
          <p:spPr>
            <a:xfrm>
              <a:off x="2174374" y="8643449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4" h="316865">
                  <a:moveTo>
                    <a:pt x="158229" y="0"/>
                  </a:moveTo>
                  <a:lnTo>
                    <a:pt x="108215" y="8067"/>
                  </a:lnTo>
                  <a:lnTo>
                    <a:pt x="64779" y="30531"/>
                  </a:lnTo>
                  <a:lnTo>
                    <a:pt x="30528" y="64786"/>
                  </a:lnTo>
                  <a:lnTo>
                    <a:pt x="8066" y="108225"/>
                  </a:lnTo>
                  <a:lnTo>
                    <a:pt x="0" y="158240"/>
                  </a:lnTo>
                  <a:lnTo>
                    <a:pt x="8066" y="208254"/>
                  </a:lnTo>
                  <a:lnTo>
                    <a:pt x="30528" y="251689"/>
                  </a:lnTo>
                  <a:lnTo>
                    <a:pt x="64779" y="285941"/>
                  </a:lnTo>
                  <a:lnTo>
                    <a:pt x="108215" y="308403"/>
                  </a:lnTo>
                  <a:lnTo>
                    <a:pt x="158229" y="316469"/>
                  </a:lnTo>
                  <a:lnTo>
                    <a:pt x="208243" y="308403"/>
                  </a:lnTo>
                  <a:lnTo>
                    <a:pt x="251679" y="285941"/>
                  </a:lnTo>
                  <a:lnTo>
                    <a:pt x="285931" y="251689"/>
                  </a:lnTo>
                  <a:lnTo>
                    <a:pt x="308393" y="208254"/>
                  </a:lnTo>
                  <a:lnTo>
                    <a:pt x="316459" y="158240"/>
                  </a:lnTo>
                  <a:lnTo>
                    <a:pt x="308393" y="108225"/>
                  </a:lnTo>
                  <a:lnTo>
                    <a:pt x="285931" y="64786"/>
                  </a:lnTo>
                  <a:lnTo>
                    <a:pt x="251679" y="30531"/>
                  </a:lnTo>
                  <a:lnTo>
                    <a:pt x="208243" y="8067"/>
                  </a:lnTo>
                  <a:lnTo>
                    <a:pt x="158229" y="0"/>
                  </a:lnTo>
                  <a:close/>
                </a:path>
              </a:pathLst>
            </a:custGeom>
            <a:solidFill>
              <a:srgbClr val="36A9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34" name="object 29">
              <a:extLst>
                <a:ext uri="{FF2B5EF4-FFF2-40B4-BE49-F238E27FC236}">
                  <a16:creationId xmlns="" xmlns:a16="http://schemas.microsoft.com/office/drawing/2014/main" id="{5022890D-8438-4B8F-BF0E-674D915D3B3F}"/>
                </a:ext>
              </a:extLst>
            </p:cNvPr>
            <p:cNvSpPr/>
            <p:nvPr/>
          </p:nvSpPr>
          <p:spPr>
            <a:xfrm>
              <a:off x="2286576" y="8719968"/>
              <a:ext cx="92052" cy="163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grpSp>
        <p:nvGrpSpPr>
          <p:cNvPr id="35" name="object 27">
            <a:extLst>
              <a:ext uri="{FF2B5EF4-FFF2-40B4-BE49-F238E27FC236}">
                <a16:creationId xmlns="" xmlns:a16="http://schemas.microsoft.com/office/drawing/2014/main" id="{5995DCD1-98EB-4B19-8DFD-3E18BD414CC5}"/>
              </a:ext>
            </a:extLst>
          </p:cNvPr>
          <p:cNvGrpSpPr/>
          <p:nvPr/>
        </p:nvGrpSpPr>
        <p:grpSpPr>
          <a:xfrm>
            <a:off x="6483667" y="3522118"/>
            <a:ext cx="217901" cy="217901"/>
            <a:chOff x="2174374" y="8643449"/>
            <a:chExt cx="316865" cy="316865"/>
          </a:xfrm>
        </p:grpSpPr>
        <p:sp>
          <p:nvSpPr>
            <p:cNvPr id="36" name="object 28">
              <a:extLst>
                <a:ext uri="{FF2B5EF4-FFF2-40B4-BE49-F238E27FC236}">
                  <a16:creationId xmlns="" xmlns:a16="http://schemas.microsoft.com/office/drawing/2014/main" id="{665F2BDF-5300-4D3B-81D7-15D3214A66BF}"/>
                </a:ext>
              </a:extLst>
            </p:cNvPr>
            <p:cNvSpPr/>
            <p:nvPr/>
          </p:nvSpPr>
          <p:spPr>
            <a:xfrm>
              <a:off x="2174374" y="8643449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4" h="316865">
                  <a:moveTo>
                    <a:pt x="158229" y="0"/>
                  </a:moveTo>
                  <a:lnTo>
                    <a:pt x="108215" y="8067"/>
                  </a:lnTo>
                  <a:lnTo>
                    <a:pt x="64779" y="30531"/>
                  </a:lnTo>
                  <a:lnTo>
                    <a:pt x="30528" y="64786"/>
                  </a:lnTo>
                  <a:lnTo>
                    <a:pt x="8066" y="108225"/>
                  </a:lnTo>
                  <a:lnTo>
                    <a:pt x="0" y="158240"/>
                  </a:lnTo>
                  <a:lnTo>
                    <a:pt x="8066" y="208254"/>
                  </a:lnTo>
                  <a:lnTo>
                    <a:pt x="30528" y="251689"/>
                  </a:lnTo>
                  <a:lnTo>
                    <a:pt x="64779" y="285941"/>
                  </a:lnTo>
                  <a:lnTo>
                    <a:pt x="108215" y="308403"/>
                  </a:lnTo>
                  <a:lnTo>
                    <a:pt x="158229" y="316469"/>
                  </a:lnTo>
                  <a:lnTo>
                    <a:pt x="208243" y="308403"/>
                  </a:lnTo>
                  <a:lnTo>
                    <a:pt x="251679" y="285941"/>
                  </a:lnTo>
                  <a:lnTo>
                    <a:pt x="285931" y="251689"/>
                  </a:lnTo>
                  <a:lnTo>
                    <a:pt x="308393" y="208254"/>
                  </a:lnTo>
                  <a:lnTo>
                    <a:pt x="316459" y="158240"/>
                  </a:lnTo>
                  <a:lnTo>
                    <a:pt x="308393" y="108225"/>
                  </a:lnTo>
                  <a:lnTo>
                    <a:pt x="285931" y="64786"/>
                  </a:lnTo>
                  <a:lnTo>
                    <a:pt x="251679" y="30531"/>
                  </a:lnTo>
                  <a:lnTo>
                    <a:pt x="208243" y="8067"/>
                  </a:lnTo>
                  <a:lnTo>
                    <a:pt x="158229" y="0"/>
                  </a:lnTo>
                  <a:close/>
                </a:path>
              </a:pathLst>
            </a:custGeom>
            <a:solidFill>
              <a:srgbClr val="36A9E1"/>
            </a:solid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  <p:sp>
          <p:nvSpPr>
            <p:cNvPr id="37" name="object 29">
              <a:extLst>
                <a:ext uri="{FF2B5EF4-FFF2-40B4-BE49-F238E27FC236}">
                  <a16:creationId xmlns="" xmlns:a16="http://schemas.microsoft.com/office/drawing/2014/main" id="{46A9DA69-A79D-4EF5-B56E-384B5A41EF04}"/>
                </a:ext>
              </a:extLst>
            </p:cNvPr>
            <p:cNvSpPr/>
            <p:nvPr/>
          </p:nvSpPr>
          <p:spPr>
            <a:xfrm>
              <a:off x="2286576" y="8719968"/>
              <a:ext cx="92052" cy="163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aseline="-2500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7FC9B81-22EE-EB37-9CAC-E0DA2E1388B2}"/>
              </a:ext>
            </a:extLst>
          </p:cNvPr>
          <p:cNvSpPr txBox="1"/>
          <p:nvPr/>
        </p:nvSpPr>
        <p:spPr>
          <a:xfrm>
            <a:off x="6804248" y="1170898"/>
            <a:ext cx="2424311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ru-RU" baseline="30000" dirty="0">
                <a:latin typeface="Geometria" panose="020B0503020204020204" pitchFamily="34" charset="-52"/>
              </a:rPr>
              <a:t>укрепление сотрудничества в сфере промышленности и инвестиций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21962C7-2134-F950-242A-1A2F0219101F}"/>
              </a:ext>
            </a:extLst>
          </p:cNvPr>
          <p:cNvSpPr txBox="1"/>
          <p:nvPr/>
        </p:nvSpPr>
        <p:spPr>
          <a:xfrm>
            <a:off x="6797870" y="1816662"/>
            <a:ext cx="219383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ru-RU" baseline="30000" dirty="0">
                <a:latin typeface="Geometria" panose="020B0503020204020204" pitchFamily="34" charset="-52"/>
              </a:rPr>
              <a:t>углубление торгово-экономического сотрудничества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E42D069-D447-E7DA-4B89-B462AE09D8A2}"/>
              </a:ext>
            </a:extLst>
          </p:cNvPr>
          <p:cNvSpPr txBox="1"/>
          <p:nvPr/>
        </p:nvSpPr>
        <p:spPr>
          <a:xfrm>
            <a:off x="6776565" y="2301442"/>
            <a:ext cx="398927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ru-RU" baseline="30000" dirty="0">
                <a:latin typeface="Geometria" panose="020B0503020204020204" pitchFamily="34" charset="-52"/>
              </a:rPr>
              <a:t>расширение гуманитарных обменов</a:t>
            </a:r>
            <a:br>
              <a:rPr lang="ru-RU" baseline="30000" dirty="0">
                <a:latin typeface="Geometria" panose="020B0503020204020204" pitchFamily="34" charset="-52"/>
              </a:rPr>
            </a:br>
            <a:r>
              <a:rPr lang="ru-RU" baseline="30000" dirty="0">
                <a:latin typeface="Geometria" panose="020B0503020204020204" pitchFamily="34" charset="-52"/>
              </a:rPr>
              <a:t>и сотрудничества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041340E-827D-D802-DCF5-5F6B3D336284}"/>
              </a:ext>
            </a:extLst>
          </p:cNvPr>
          <p:cNvSpPr txBox="1"/>
          <p:nvPr/>
        </p:nvSpPr>
        <p:spPr>
          <a:xfrm>
            <a:off x="6802996" y="2903424"/>
            <a:ext cx="229944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ru-RU" baseline="30000" dirty="0">
                <a:latin typeface="Geometria" panose="020B0503020204020204" pitchFamily="34" charset="-52"/>
              </a:rPr>
              <a:t>укрепление сотрудничества в сфере экологии и охраны окружающей среды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5D0DDE4-4D88-9F1B-0496-7B8F2B19F38D}"/>
              </a:ext>
            </a:extLst>
          </p:cNvPr>
          <p:cNvSpPr txBox="1"/>
          <p:nvPr/>
        </p:nvSpPr>
        <p:spPr>
          <a:xfrm>
            <a:off x="6783835" y="3487304"/>
            <a:ext cx="208910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ru-RU" baseline="30000" dirty="0">
                <a:latin typeface="Geometria" panose="020B0503020204020204" pitchFamily="34" charset="-52"/>
              </a:rPr>
              <a:t>продвижение регионального и приграничного сотрудничества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031952" y="2696991"/>
            <a:ext cx="108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190" cy="479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552"/>
            <a:ext cx="9145190" cy="479486"/>
          </a:xfrm>
          <a:prstGeom prst="rect">
            <a:avLst/>
          </a:prstGeom>
        </p:spPr>
      </p:pic>
      <p:pic>
        <p:nvPicPr>
          <p:cNvPr id="5" name="Picture 2" descr="C:\Users\user\Pictures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" y="4705090"/>
            <a:ext cx="2275381" cy="4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94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Центрально-Евразийский транспортный коридор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1205" y="4796184"/>
            <a:ext cx="253916" cy="3185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695"/>
            <a:ext cx="3203848" cy="416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Объект 2"/>
          <p:cNvSpPr>
            <a:spLocks noGrp="1"/>
          </p:cNvSpPr>
          <p:nvPr>
            <p:ph idx="4294967295"/>
          </p:nvPr>
        </p:nvSpPr>
        <p:spPr>
          <a:xfrm>
            <a:off x="3275856" y="483695"/>
            <a:ext cx="5694315" cy="4168735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rgbClr val="233E62"/>
                </a:solidFill>
              </a:rPr>
              <a:t>Расширение проекта строительства железной дороги «Курагино – Кызыл» до Хами (КНР)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chemeClr val="accent3"/>
                </a:solidFill>
              </a:rPr>
              <a:t>ОБЪЕМ ИНВЕСТИЦИЙ </a:t>
            </a:r>
            <a:r>
              <a:rPr lang="ru-RU" sz="1400" dirty="0">
                <a:solidFill>
                  <a:srgbClr val="233E62"/>
                </a:solidFill>
              </a:rPr>
              <a:t>– </a:t>
            </a:r>
            <a:r>
              <a:rPr lang="ru-RU" sz="1400" dirty="0" smtClean="0">
                <a:solidFill>
                  <a:srgbClr val="233E62"/>
                </a:solidFill>
              </a:rPr>
              <a:t>более 1 </a:t>
            </a:r>
            <a:r>
              <a:rPr lang="ru-RU" sz="1400" dirty="0">
                <a:solidFill>
                  <a:srgbClr val="233E62"/>
                </a:solidFill>
              </a:rPr>
              <a:t>трлн рублей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chemeClr val="accent3"/>
                </a:solidFill>
              </a:rPr>
              <a:t>ВОЗМОЖНЫЕ ИСТОЧНИКИ ФИНАНСИРОВАНИЯ</a:t>
            </a:r>
            <a:r>
              <a:rPr lang="ru-RU" sz="1400" b="1" dirty="0">
                <a:solidFill>
                  <a:srgbClr val="233E62"/>
                </a:solidFill>
              </a:rPr>
              <a:t/>
            </a:r>
            <a:br>
              <a:rPr lang="ru-RU" sz="1400" b="1" dirty="0">
                <a:solidFill>
                  <a:srgbClr val="233E62"/>
                </a:solidFill>
              </a:rPr>
            </a:br>
            <a:r>
              <a:rPr lang="ru-RU" sz="1400" dirty="0">
                <a:solidFill>
                  <a:srgbClr val="233E62"/>
                </a:solidFill>
              </a:rPr>
              <a:t>Средства крупнейших железнодорожных компаний </a:t>
            </a:r>
            <a:r>
              <a:rPr lang="ru-RU" sz="1400" dirty="0" smtClean="0">
                <a:solidFill>
                  <a:srgbClr val="233E62"/>
                </a:solidFill>
              </a:rPr>
              <a:t>РФ</a:t>
            </a:r>
            <a:r>
              <a:rPr lang="ru-RU" sz="1400" dirty="0">
                <a:solidFill>
                  <a:srgbClr val="233E62"/>
                </a:solidFill>
              </a:rPr>
              <a:t>, КНР и Монголии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chemeClr val="accent3"/>
                </a:solidFill>
              </a:rPr>
              <a:t>ПЛАНИРУЕМЫЕ ЭФФЕКТЫ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Wingdings 2" panose="05020102010507070707" pitchFamily="18" charset="2"/>
              <a:buChar char=""/>
            </a:pPr>
            <a:r>
              <a:rPr lang="ru-RU" sz="1400" dirty="0">
                <a:solidFill>
                  <a:schemeClr val="accent1"/>
                </a:solidFill>
              </a:rPr>
              <a:t>Увеличение грузопотока железнодорожного транспорта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в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2,5 раза </a:t>
            </a:r>
            <a:r>
              <a:rPr lang="ru-RU" sz="1400" dirty="0">
                <a:solidFill>
                  <a:schemeClr val="accent1"/>
                </a:solidFill>
              </a:rPr>
              <a:t>до</a:t>
            </a:r>
            <a:r>
              <a:rPr lang="ru-RU" sz="1400" b="1" dirty="0">
                <a:solidFill>
                  <a:schemeClr val="accent1"/>
                </a:solidFill>
              </a:rPr>
              <a:t> 86 млн тонн в год</a:t>
            </a:r>
            <a:endParaRPr lang="en-US" sz="14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Wingdings 2" panose="05020102010507070707" pitchFamily="18" charset="2"/>
              <a:buChar char=""/>
            </a:pPr>
            <a:r>
              <a:rPr lang="ru-RU" sz="1400" dirty="0">
                <a:solidFill>
                  <a:schemeClr val="accent1"/>
                </a:solidFill>
              </a:rPr>
              <a:t>Сокращение длины железнодорожного маршрута «Красноярск-Урумчи» </a:t>
            </a:r>
            <a:r>
              <a:rPr lang="ru-RU" sz="1400" b="1" dirty="0">
                <a:solidFill>
                  <a:schemeClr val="accent1"/>
                </a:solidFill>
              </a:rPr>
              <a:t>в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2,7 раза</a:t>
            </a:r>
            <a:endParaRPr lang="ru-RU" sz="1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400" dirty="0">
                <a:solidFill>
                  <a:schemeClr val="accent3"/>
                </a:solidFill>
              </a:rPr>
              <a:t>ВОЗМОЖНЫЕ УЧАСТНИКИ ПРОЕКТА: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233E62"/>
                </a:solidFill>
              </a:rPr>
              <a:t>РЖД, УБЖД, Монгольские железные дороги, </a:t>
            </a:r>
            <a:r>
              <a:rPr lang="en-US" sz="1400" dirty="0">
                <a:solidFill>
                  <a:srgbClr val="233E62"/>
                </a:solidFill>
              </a:rPr>
              <a:t>China Railways</a:t>
            </a:r>
            <a:endParaRPr lang="ru-RU" sz="1400" dirty="0">
              <a:solidFill>
                <a:srgbClr val="233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Александров Евгений\Desktop\murmansk_azrf_page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0045"/>
            <a:ext cx="6840760" cy="4183426"/>
          </a:xfrm>
          <a:prstGeom prst="rect">
            <a:avLst/>
          </a:prstGeom>
          <a:noFill/>
          <a:effectLst>
            <a:glow>
              <a:srgbClr val="4987E3">
                <a:alpha val="40000"/>
              </a:srgbClr>
            </a:glow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190" cy="479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552"/>
            <a:ext cx="9145190" cy="479486"/>
          </a:xfrm>
          <a:prstGeom prst="rect">
            <a:avLst/>
          </a:prstGeom>
        </p:spPr>
      </p:pic>
      <p:pic>
        <p:nvPicPr>
          <p:cNvPr id="5" name="Picture 2" descr="C:\Users\user\Pictures\Рисуно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" y="4705090"/>
            <a:ext cx="2275381" cy="4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94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Северный морской путь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1205" y="4796184"/>
            <a:ext cx="253916" cy="3185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2932" y="3723878"/>
            <a:ext cx="6517299" cy="7876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Экспортные перевозки </a:t>
            </a:r>
            <a:r>
              <a:rPr lang="ru-RU" dirty="0"/>
              <a:t>грузов, в том числе угля, пиломатериалов, зерновой продукции по речным транспортным коридорам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41607" y="2963703"/>
            <a:ext cx="1838105" cy="65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Красноярск/</a:t>
            </a:r>
            <a:r>
              <a:rPr lang="ru-RU" b="1" dirty="0" err="1" smtClean="0">
                <a:solidFill>
                  <a:prstClr val="white"/>
                </a:solidFill>
              </a:rPr>
              <a:t>Лесосибирск</a:t>
            </a:r>
            <a:endParaRPr lang="ru-RU" b="1" i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351"/>
            <a:ext cx="2232248" cy="47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123728" y="3177630"/>
            <a:ext cx="325221" cy="225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72732" y="2963702"/>
            <a:ext cx="1728192" cy="65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Порт Дудинка</a:t>
            </a:r>
            <a:endParaRPr lang="ru-RU" b="1" i="1" dirty="0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43980" y="3177630"/>
            <a:ext cx="325221" cy="225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9905" y="2963702"/>
            <a:ext cx="1728192" cy="65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Северный морской путь</a:t>
            </a:r>
            <a:endParaRPr lang="ru-RU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190" cy="479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400B5F-DB8D-4097-AECF-BD578410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552"/>
            <a:ext cx="9145190" cy="479486"/>
          </a:xfrm>
          <a:prstGeom prst="rect">
            <a:avLst/>
          </a:prstGeom>
        </p:spPr>
      </p:pic>
      <p:pic>
        <p:nvPicPr>
          <p:cNvPr id="5" name="Picture 2" descr="C:\Users\user\Pictures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" y="4705090"/>
            <a:ext cx="2275381" cy="4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94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Северный морской путь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1205" y="4796184"/>
            <a:ext cx="253916" cy="3185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1078" y="1635646"/>
            <a:ext cx="4139885" cy="2907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Строительство буксиров </a:t>
            </a:r>
            <a:r>
              <a:rPr lang="ru-RU" sz="1200" b="1" dirty="0">
                <a:solidFill>
                  <a:prstClr val="white"/>
                </a:solidFill>
              </a:rPr>
              <a:t>и </a:t>
            </a:r>
            <a:r>
              <a:rPr lang="ru-RU" sz="1200" b="1" dirty="0" smtClean="0">
                <a:solidFill>
                  <a:prstClr val="white"/>
                </a:solidFill>
              </a:rPr>
              <a:t>барж</a:t>
            </a:r>
          </a:p>
          <a:p>
            <a:pPr algn="ctr"/>
            <a:endParaRPr lang="ru-RU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Строительство причалов</a:t>
            </a:r>
          </a:p>
          <a:p>
            <a:pPr algn="ctr"/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Продление </a:t>
            </a:r>
            <a:r>
              <a:rPr lang="ru-RU" sz="1200" b="1" dirty="0">
                <a:solidFill>
                  <a:prstClr val="white"/>
                </a:solidFill>
              </a:rPr>
              <a:t>железнодорожных и подкрановых </a:t>
            </a:r>
            <a:r>
              <a:rPr lang="ru-RU" sz="1200" b="1" dirty="0" smtClean="0">
                <a:solidFill>
                  <a:prstClr val="white"/>
                </a:solidFill>
              </a:rPr>
              <a:t>путей</a:t>
            </a:r>
          </a:p>
          <a:p>
            <a:pPr algn="ctr"/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Оборудование </a:t>
            </a:r>
            <a:r>
              <a:rPr lang="ru-RU" sz="1200" b="1" dirty="0">
                <a:solidFill>
                  <a:prstClr val="white"/>
                </a:solidFill>
              </a:rPr>
              <a:t>причалов опрокидывателями вагонов, ленточными конвейерами, очистительными </a:t>
            </a:r>
            <a:r>
              <a:rPr lang="ru-RU" sz="1200" b="1" dirty="0" smtClean="0">
                <a:solidFill>
                  <a:prstClr val="white"/>
                </a:solidFill>
              </a:rPr>
              <a:t>системами</a:t>
            </a:r>
          </a:p>
          <a:p>
            <a:pPr algn="ctr"/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Приобретение </a:t>
            </a:r>
            <a:r>
              <a:rPr lang="ru-RU" sz="1200" b="1" dirty="0">
                <a:solidFill>
                  <a:prstClr val="white"/>
                </a:solidFill>
              </a:rPr>
              <a:t>портальных кранов, средств малой механизации </a:t>
            </a:r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Увеличение </a:t>
            </a:r>
            <a:r>
              <a:rPr lang="ru-RU" sz="1200" b="1" dirty="0">
                <a:solidFill>
                  <a:prstClr val="white"/>
                </a:solidFill>
              </a:rPr>
              <a:t>штата сотрудников</a:t>
            </a:r>
            <a:endParaRPr lang="ru-RU" sz="1200" b="1" dirty="0" smtClean="0">
              <a:solidFill>
                <a:prstClr val="white"/>
              </a:solidFill>
            </a:endParaRPr>
          </a:p>
          <a:p>
            <a:pPr algn="ctr"/>
            <a:endParaRPr lang="ru-RU" b="1" dirty="0">
              <a:solidFill>
                <a:prstClr val="white"/>
              </a:solidFill>
            </a:endParaRPr>
          </a:p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2933" y="796123"/>
            <a:ext cx="4248472" cy="4794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Основные </a:t>
            </a:r>
            <a:r>
              <a:rPr lang="ru-RU" b="1" dirty="0" smtClean="0">
                <a:solidFill>
                  <a:prstClr val="white"/>
                </a:solidFill>
              </a:rPr>
              <a:t>вопросы </a:t>
            </a:r>
            <a:r>
              <a:rPr lang="ru-RU" b="1" dirty="0" smtClean="0">
                <a:solidFill>
                  <a:prstClr val="white"/>
                </a:solidFill>
              </a:rPr>
              <a:t>требующие проработки, мер государственной поддержки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23728" y="1347516"/>
            <a:ext cx="294586" cy="175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09" y="496748"/>
            <a:ext cx="3336991" cy="1877057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373805"/>
            <a:ext cx="3167149" cy="22735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132</Words>
  <Application>Microsoft Office PowerPoint</Application>
  <PresentationFormat>Экран (16:9)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 целесообразности создания новых транспортных коридоров </vt:lpstr>
      <vt:lpstr> Северо-Сибирская железнодорожная магистраль </vt:lpstr>
      <vt:lpstr>Центрально-Евразийский транспортный коридор</vt:lpstr>
      <vt:lpstr> Северный морской путь </vt:lpstr>
      <vt:lpstr> Северный морской путь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</dc:creator>
  <cp:lastModifiedBy>Александров Евгений</cp:lastModifiedBy>
  <cp:revision>136</cp:revision>
  <cp:lastPrinted>2022-09-01T08:46:32Z</cp:lastPrinted>
  <dcterms:created xsi:type="dcterms:W3CDTF">2021-10-01T10:41:40Z</dcterms:created>
  <dcterms:modified xsi:type="dcterms:W3CDTF">2024-06-18T03:13:20Z</dcterms:modified>
</cp:coreProperties>
</file>