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1"/>
  </p:notesMasterIdLst>
  <p:sldIdLst>
    <p:sldId id="264" r:id="rId2"/>
    <p:sldId id="272" r:id="rId3"/>
    <p:sldId id="273" r:id="rId4"/>
    <p:sldId id="263" r:id="rId5"/>
    <p:sldId id="277" r:id="rId6"/>
    <p:sldId id="279" r:id="rId7"/>
    <p:sldId id="266" r:id="rId8"/>
    <p:sldId id="262" r:id="rId9"/>
    <p:sldId id="281" r:id="rId10"/>
  </p:sldIdLst>
  <p:sldSz cx="12192000" cy="6858000"/>
  <p:notesSz cx="6808788" cy="9940925"/>
  <p:embeddedFontLst>
    <p:embeddedFont>
      <p:font typeface="Arial Narrow" panose="020B0606020202030204" pitchFamily="34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Vrinda" panose="020B0604020202020204" charset="0"/>
      <p:regular r:id="rId26"/>
      <p:bold r:id="rId27"/>
    </p:embeddedFont>
    <p:embeddedFont>
      <p:font typeface="HeliosC" panose="020B0604020202020204" charset="-52"/>
      <p:regular r:id="rId28"/>
      <p:bold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10" d="100"/>
          <a:sy n="110" d="100"/>
        </p:scale>
        <p:origin x="756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12EE5-AA3D-4D1F-9D5D-5C3F5392B394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D1F4A-18DF-4A74-84A1-2837ADAF0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530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17C73A-74C5-4D98-884B-806D7CDC9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973B0C3-FF0B-48A5-91E6-8DDDB82EC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138F9A6-5786-4CD4-8E47-401EE395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F053-F014-4D66-870E-7934AE605665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C619C1C-3797-46FF-BA76-890B4FA6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96F1F5B-A06A-49B4-AD0A-F389D45A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08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A87C39-E277-4F13-AAB2-FBA7997CC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CC11DAB-271A-4762-9608-FC2A41822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308DE9E-8B30-4BD7-B790-DE5D8B117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D18D5-D472-4AC6-AC20-25EA6396D1BE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8BB7DD-1F1F-4608-A89A-E25E85E1F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BB6416E-02E3-4EC1-9B4D-A36EEF59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91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D040923-EA6F-4930-BD24-36361581A1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DF6045F-F593-42C7-B8FB-DE7ADF66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39672A5-9E98-48A4-B30D-A8763B9D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B351B-EC20-46D1-A5D5-B22FAD4323E5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7EEDD61-3912-4548-B368-5D9BA303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1BAE193-B0D8-45C6-A794-B47E48A0C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538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4AB95C-51EC-4315-8F96-57E2DDA6A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DEFEF3C-4A82-4707-B69D-57FF1E921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55ED079-9231-43DD-81CA-D34A8A982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882D-563A-4F45-9C02-3DEFB6D119BF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9A3B0EB-4645-4C4F-9E6F-F7447F4E4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97EAE4B-1C6E-4E34-90A9-3055D53E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05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A37D17-6A90-42F0-B39C-916F71D35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EBE6866-FB1F-4C8B-9A50-9E93C2AF5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994CF11-0725-459F-84B6-893F17DB0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7AB84-C566-4119-8487-3E001A7C96A6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BCD0CDB-4959-453D-A9A6-F40D57D4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C93694D-D169-49DB-9A19-36942091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412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9911E1-9F85-416F-983E-C2ED955BA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9A57B52-C583-4C5B-AC4E-631D60311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628934D-11B8-4AA8-894F-E876ABD7D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BA03101-78BC-4FF5-9D9C-EEFC074AF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839A2-4644-4DE0-9789-268AB76FC402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8A0E54A-C319-4887-AD28-89F87083F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0F28F66-6CDA-4C0B-95C2-2CAF534B0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296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76FB9B-591D-4921-90F1-F24BD86A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C90D847-2C96-4BF3-949B-983953600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3E73BBA-935D-4657-9CDD-E5231B885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9EC6FBE-A69D-4023-B183-01D9392CF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3014730-5E79-4D9A-BB2F-B36C41807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E1FB754-2F80-4BDE-A1A6-D27EB6170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38915-57EC-4DBC-A1EA-509C79C2D17D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8047A7C-C429-4513-9C12-F1168FBF7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4A72EFF-26BE-4D65-A9D5-323E1936C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455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008AD8-CA7A-4650-97D4-9B5F5071C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B483E36-256D-404F-BFA2-87B70805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AF32-3B2B-4986-8015-F0E5D86FB187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65F91BF-5B0D-4E39-82CE-B03B0E951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0F2006B-7190-4168-BCFD-68AF71EAE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6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D634C7D4-ED63-4EE8-8B2C-9C1F1E287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0A8B-B3E3-486E-81BA-60D738997479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172B3AF-22E6-4A82-9586-7AAFA6373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CD9D7BF-0E80-464B-99F5-821A2B34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848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725B64-1C45-4AA5-A8DE-31592F08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32E4FFE-EF53-46CE-A660-727E0ABE6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B522256-E224-4C93-8959-57F30D90F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E4F846B-A67B-4FCE-8791-D42F99F3A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90FA-B7CE-4D52-A4D5-C68C145B7704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C3ABE0A-9AD5-4CE3-9F08-650FACE2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492F15B-67C1-4E00-A0B1-9EA0217F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067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E2D44B-7371-425D-8F13-ED6EE8DA0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1660F96-F8FC-48C5-92F4-EC5F740835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BD88E70-F29F-4D06-959E-57A095F0F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FEE583D-DE15-419F-BEC5-389528E6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AC0B-E731-4965-9104-646ECBC2BB74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E024C1F-B545-4F67-BAEB-0B3BC3845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769CB30-9CB2-42AC-9ED7-3826A41B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9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77E513-409C-4463-850F-841A0F4A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3A2F2FE-E246-4404-89CA-D6DB3B804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93BCFA4-821E-4320-9423-E5EF382C0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62D32-2083-47F7-95FA-8F690D4F83F5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60CE4A9-FFDD-42E4-9DAF-BAB239DE4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3298297-1C06-4FDB-A7F0-09592639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5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459EB5-C276-4669-969D-5FC396FA3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4336306"/>
            <a:ext cx="5152845" cy="1204110"/>
          </a:xfrm>
        </p:spPr>
        <p:txBody>
          <a:bodyPr anchor="t">
            <a:normAutofit/>
          </a:bodyPr>
          <a:lstStyle/>
          <a:p>
            <a:pPr algn="l">
              <a:lnSpc>
                <a:spcPct val="150000"/>
              </a:lnSpc>
            </a:pPr>
            <a:r>
              <a:rPr lang="ru-RU" sz="2600" b="1" dirty="0">
                <a:solidFill>
                  <a:srgbClr val="0070C0"/>
                </a:solidFill>
                <a:latin typeface="HeliosC" panose="00000500000000000000" pitchFamily="2" charset="-52"/>
              </a:rPr>
              <a:t>ТЕМА ВЫСТУПЛЕНИЯ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BD43715-AF81-4AF4-83DC-E9B860CA4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953405"/>
            <a:ext cx="4530572" cy="696898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00B0F0"/>
                </a:solidFill>
                <a:latin typeface="HeliosC" panose="00000500000000000000" pitchFamily="2" charset="-52"/>
              </a:rPr>
              <a:t>Имя Фамилия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755D798-3082-7D16-6B29-AEC42A2A5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14D91A1-6170-E40C-3185-2664B51643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563" y="4968815"/>
            <a:ext cx="4130296" cy="888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C841B7-48E7-9B58-E91E-668773C5EF78}"/>
              </a:ext>
            </a:extLst>
          </p:cNvPr>
          <p:cNvSpPr txBox="1"/>
          <p:nvPr/>
        </p:nvSpPr>
        <p:spPr>
          <a:xfrm>
            <a:off x="8264079" y="5185442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HeliosC" panose="00000500000000000000" pitchFamily="2" charset="-52"/>
              </a:rPr>
              <a:t>28 – 30 июня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F92261B-A526-2749-BE36-95FCA2003A01}"/>
              </a:ext>
            </a:extLst>
          </p:cNvPr>
          <p:cNvSpPr txBox="1"/>
          <p:nvPr/>
        </p:nvSpPr>
        <p:spPr>
          <a:xfrm>
            <a:off x="9143221" y="5779465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iosC" panose="00000500000000000000" pitchFamily="2" charset="-52"/>
              </a:rPr>
              <a:t>г. Новосибирск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18370" y="3668108"/>
            <a:ext cx="11183008" cy="799421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HeliosC" charset="-52"/>
                <a:ea typeface="+mj-ea"/>
                <a:cs typeface="+mj-cs"/>
              </a:rPr>
              <a:t/>
            </a:r>
            <a:br>
              <a:rPr lang="ru-RU" sz="1400" b="1" dirty="0" smtClean="0">
                <a:solidFill>
                  <a:schemeClr val="bg1"/>
                </a:solidFill>
                <a:latin typeface="HeliosC" charset="-52"/>
                <a:ea typeface="+mj-ea"/>
                <a:cs typeface="+mj-cs"/>
              </a:rPr>
            </a:br>
            <a:r>
              <a:rPr lang="ru-RU" sz="2400" b="1" dirty="0" smtClean="0">
                <a:solidFill>
                  <a:schemeClr val="bg1"/>
                </a:solidFill>
                <a:latin typeface="HeliosC" charset="-52"/>
                <a:ea typeface="+mj-ea"/>
                <a:cs typeface="+mj-cs"/>
              </a:rPr>
              <a:t>Развитие железнодорожного туризма на полигоне </a:t>
            </a:r>
            <a:br>
              <a:rPr lang="ru-RU" sz="2400" b="1" dirty="0" smtClean="0">
                <a:solidFill>
                  <a:schemeClr val="bg1"/>
                </a:solidFill>
                <a:latin typeface="HeliosC" charset="-52"/>
                <a:ea typeface="+mj-ea"/>
                <a:cs typeface="+mj-cs"/>
              </a:rPr>
            </a:br>
            <a:r>
              <a:rPr lang="ru-RU" sz="2400" b="1" dirty="0" smtClean="0">
                <a:solidFill>
                  <a:schemeClr val="bg1"/>
                </a:solidFill>
                <a:latin typeface="HeliosC" charset="-52"/>
                <a:ea typeface="+mj-ea"/>
                <a:cs typeface="+mj-cs"/>
              </a:rPr>
              <a:t>Западно-Сибирской железной дороги</a:t>
            </a:r>
            <a:r>
              <a:rPr lang="ru-RU" sz="1400" b="1" dirty="0" smtClean="0">
                <a:solidFill>
                  <a:schemeClr val="bg1"/>
                </a:solidFill>
                <a:latin typeface="HeliosC" charset="-52"/>
                <a:ea typeface="+mj-ea"/>
                <a:cs typeface="+mj-cs"/>
              </a:rPr>
              <a:t/>
            </a:r>
            <a:br>
              <a:rPr lang="ru-RU" sz="1400" b="1" dirty="0" smtClean="0">
                <a:solidFill>
                  <a:schemeClr val="bg1"/>
                </a:solidFill>
                <a:latin typeface="HeliosC" charset="-52"/>
                <a:ea typeface="+mj-ea"/>
                <a:cs typeface="+mj-cs"/>
              </a:rPr>
            </a:br>
            <a:endParaRPr lang="ru-RU" sz="1400" b="1" dirty="0" smtClean="0">
              <a:solidFill>
                <a:schemeClr val="bg1"/>
              </a:solidFill>
              <a:latin typeface="HeliosC" charset="-52"/>
              <a:ea typeface="Arial" pitchFamily="34" charset="0"/>
              <a:cs typeface="+mj-cs"/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0" y="4808412"/>
            <a:ext cx="10657184" cy="95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HeliosC" charset="-52"/>
                <a:cs typeface="Times New Roman" pitchFamily="18" charset="0"/>
              </a:rPr>
              <a:t>Заместитель начальника  Западно-Сибирской  железной дороги – </a:t>
            </a:r>
          </a:p>
          <a:p>
            <a:r>
              <a:rPr lang="ru-RU" dirty="0" smtClean="0">
                <a:solidFill>
                  <a:schemeClr val="bg1"/>
                </a:solidFill>
                <a:latin typeface="HeliosC" charset="-52"/>
                <a:cs typeface="Times New Roman" pitchFamily="18" charset="0"/>
              </a:rPr>
              <a:t>начальник службы пассажирских перевозок</a:t>
            </a:r>
          </a:p>
          <a:p>
            <a:r>
              <a:rPr lang="ru-RU" dirty="0" smtClean="0">
                <a:solidFill>
                  <a:schemeClr val="bg1"/>
                </a:solidFill>
                <a:latin typeface="HeliosC" charset="-52"/>
                <a:cs typeface="Times New Roman" pitchFamily="18" charset="0"/>
              </a:rPr>
              <a:t>С.В. Лемихов</a:t>
            </a:r>
            <a:endParaRPr lang="ru-RU" dirty="0">
              <a:solidFill>
                <a:schemeClr val="bg1"/>
              </a:solidFill>
              <a:latin typeface="HeliosC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35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17C59085-DE9F-4733-A8AD-789B6ABE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1" y="0"/>
            <a:ext cx="12194831" cy="6856021"/>
          </a:xfrm>
        </p:spPr>
      </p:pic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8E7AD609-34A5-4FEA-9E18-988202C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884" y="6356350"/>
            <a:ext cx="661657" cy="365125"/>
          </a:xfrm>
        </p:spPr>
        <p:txBody>
          <a:bodyPr/>
          <a:lstStyle/>
          <a:p>
            <a:fld id="{66BD978B-3FB7-486E-82B7-12A7362132A2}" type="slidenum">
              <a:rPr lang="ru-RU" smtClean="0">
                <a:solidFill>
                  <a:schemeClr val="bg1"/>
                </a:solidFill>
                <a:latin typeface="HeliosC" panose="00000500000000000000" pitchFamily="2" charset="-52"/>
              </a:rPr>
              <a:pPr/>
              <a:t>2</a:t>
            </a:fld>
            <a:endParaRPr lang="ru-RU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05342"/>
            <a:ext cx="9456373" cy="4001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Развитие внутреннего туризма в Российской Федерации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26761" y="3457731"/>
            <a:ext cx="2592288" cy="33855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ru-RU" sz="1400" i="1" dirty="0">
              <a:latin typeface="RussianRail G Pro" pitchFamily="50" charset="-52"/>
            </a:endParaRPr>
          </a:p>
        </p:txBody>
      </p:sp>
      <p:pic>
        <p:nvPicPr>
          <p:cNvPr id="7" name="Picture 2" descr="C:\Users\AfanasevaEB\Desktop\1679280507387.png"/>
          <p:cNvPicPr>
            <a:picLocks noChangeAspect="1" noChangeArrowheads="1"/>
          </p:cNvPicPr>
          <p:nvPr/>
        </p:nvPicPr>
        <p:blipFill>
          <a:blip r:embed="rId3" cstate="print"/>
          <a:srcRect t="22600" r="33556" b="9979"/>
          <a:stretch>
            <a:fillRect/>
          </a:stretch>
        </p:blipFill>
        <p:spPr bwMode="auto">
          <a:xfrm>
            <a:off x="8588827" y="3352804"/>
            <a:ext cx="1654629" cy="1220057"/>
          </a:xfrm>
          <a:prstGeom prst="rect">
            <a:avLst/>
          </a:prstGeom>
          <a:noFill/>
        </p:spPr>
      </p:pic>
      <p:pic>
        <p:nvPicPr>
          <p:cNvPr id="9" name="Picture 4" descr="C:\Users\GagarinaKL\Desktop\туризм\2023-03-17T06_04_59.97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08772" y="3307897"/>
            <a:ext cx="1805206" cy="126537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796404" y="3035406"/>
            <a:ext cx="6640025" cy="10977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ts val="1867"/>
              </a:lnSpc>
            </a:pPr>
            <a:r>
              <a:rPr lang="ru-RU" sz="1900" dirty="0" smtClean="0">
                <a:latin typeface="RussianRail G Pro" pitchFamily="50" charset="-52"/>
              </a:rPr>
              <a:t>Совещания под председательством </a:t>
            </a:r>
            <a:r>
              <a:rPr lang="ru-RU" sz="1900" b="1" dirty="0" smtClean="0">
                <a:latin typeface="RussianRail G Pro" pitchFamily="50" charset="-52"/>
              </a:rPr>
              <a:t>М.В. </a:t>
            </a:r>
            <a:r>
              <a:rPr lang="ru-RU" sz="1900" b="1" dirty="0" err="1" smtClean="0">
                <a:latin typeface="RussianRail G Pro" pitchFamily="50" charset="-52"/>
              </a:rPr>
              <a:t>Мишустина</a:t>
            </a:r>
            <a:r>
              <a:rPr lang="ru-RU" sz="1900" b="1" dirty="0" smtClean="0">
                <a:latin typeface="RussianRail G Pro" pitchFamily="50" charset="-52"/>
              </a:rPr>
              <a:t> </a:t>
            </a:r>
            <a:br>
              <a:rPr lang="ru-RU" sz="1900" b="1" dirty="0" smtClean="0">
                <a:latin typeface="RussianRail G Pro" pitchFamily="50" charset="-52"/>
              </a:rPr>
            </a:br>
            <a:r>
              <a:rPr lang="ru-RU" sz="1900" dirty="0" smtClean="0">
                <a:latin typeface="RussianRail G Pro" pitchFamily="50" charset="-52"/>
              </a:rPr>
              <a:t>в Горно-Алтайске. Формирование стратегии по туризму, передача туризма в Министерство экономического развития</a:t>
            </a:r>
            <a:endParaRPr lang="ru-RU" sz="1900" dirty="0">
              <a:latin typeface="RussianRail G Pro" pitchFamily="50" charset="-5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9168" r="13689"/>
          <a:stretch>
            <a:fillRect/>
          </a:stretch>
        </p:blipFill>
        <p:spPr bwMode="auto">
          <a:xfrm>
            <a:off x="6847112" y="4604655"/>
            <a:ext cx="1654627" cy="123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 descr="\\10.132.80.95\отчет$\!ТУРИЗМ\! 2023\Развите туризма (Картинки)\16792784292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45286" y="4600945"/>
            <a:ext cx="1693982" cy="12351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763748" y="2034802"/>
            <a:ext cx="7804787" cy="61041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ts val="1867"/>
              </a:lnSpc>
            </a:pPr>
            <a:r>
              <a:rPr lang="en-US" sz="1900" dirty="0" smtClean="0">
                <a:latin typeface="RussianRail G Pro" pitchFamily="50" charset="-52"/>
              </a:rPr>
              <a:t>IX</a:t>
            </a:r>
            <a:r>
              <a:rPr lang="ru-RU" sz="1900" dirty="0" smtClean="0">
                <a:latin typeface="RussianRail G Pro" pitchFamily="50" charset="-52"/>
              </a:rPr>
              <a:t> Сибирский Транспортный форум с участием </a:t>
            </a:r>
            <a:r>
              <a:rPr lang="ru-RU" sz="1900" b="1" dirty="0" smtClean="0">
                <a:latin typeface="RussianRail G Pro" pitchFamily="50" charset="-52"/>
              </a:rPr>
              <a:t>И.Е. Левитина</a:t>
            </a:r>
            <a:r>
              <a:rPr lang="ru-RU" sz="1900" dirty="0" smtClean="0">
                <a:latin typeface="RussianRail G Pro" pitchFamily="50" charset="-52"/>
              </a:rPr>
              <a:t>. Транспортная доступность туристических объектов</a:t>
            </a:r>
            <a:endParaRPr lang="ru-RU" sz="1500" dirty="0">
              <a:latin typeface="RussianRail G Pro" pitchFamily="50" charset="-52"/>
            </a:endParaRPr>
          </a:p>
        </p:txBody>
      </p:sp>
      <p:sp>
        <p:nvSpPr>
          <p:cNvPr id="15" name="Номер слайда 16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00F70-B179-445B-8BEF-67CF4CCC033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84" y="2967731"/>
            <a:ext cx="2279915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000" b="1" dirty="0" smtClean="0">
                <a:latin typeface="RussianRail G Pro" pitchFamily="50" charset="-52"/>
              </a:rPr>
              <a:t>12 августа </a:t>
            </a:r>
          </a:p>
          <a:p>
            <a:r>
              <a:rPr lang="ru-RU" sz="2000" b="1" dirty="0" smtClean="0">
                <a:latin typeface="RussianRail G Pro" pitchFamily="50" charset="-52"/>
              </a:rPr>
              <a:t>2022 г.</a:t>
            </a:r>
            <a:r>
              <a:rPr lang="ru-RU" sz="2000" dirty="0" smtClean="0">
                <a:latin typeface="RussianRail G Pro" pitchFamily="50" charset="-52"/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991259"/>
            <a:ext cx="2239340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000" b="1" dirty="0" smtClean="0">
                <a:latin typeface="RussianRail G Pro" pitchFamily="50" charset="-52"/>
              </a:rPr>
              <a:t>22-24 июня </a:t>
            </a:r>
          </a:p>
          <a:p>
            <a:r>
              <a:rPr lang="ru-RU" sz="2000" b="1" dirty="0" smtClean="0">
                <a:latin typeface="RussianRail G Pro" pitchFamily="50" charset="-52"/>
              </a:rPr>
              <a:t>2022 г.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1054432"/>
            <a:ext cx="2245923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000" b="1" dirty="0" smtClean="0">
                <a:latin typeface="RussianRail G Pro" pitchFamily="50" charset="-52"/>
              </a:rPr>
              <a:t>6 сентября </a:t>
            </a:r>
          </a:p>
          <a:p>
            <a:r>
              <a:rPr lang="ru-RU" sz="2000" b="1" dirty="0" smtClean="0">
                <a:latin typeface="RussianRail G Pro" pitchFamily="50" charset="-52"/>
              </a:rPr>
              <a:t>2022 г.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74641" y="1152405"/>
            <a:ext cx="9296130" cy="61041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ts val="1867"/>
              </a:lnSpc>
            </a:pPr>
            <a:r>
              <a:rPr lang="ru-RU" sz="1900" dirty="0" smtClean="0">
                <a:latin typeface="RussianRail G Pro" pitchFamily="50" charset="-52"/>
              </a:rPr>
              <a:t>Заседание Президиума Госсовета РФ под председательством </a:t>
            </a:r>
            <a:r>
              <a:rPr lang="ru-RU" sz="1900" b="1" dirty="0" smtClean="0">
                <a:latin typeface="RussianRail G Pro" pitchFamily="50" charset="-52"/>
              </a:rPr>
              <a:t>В.В. Путина </a:t>
            </a:r>
          </a:p>
          <a:p>
            <a:pPr>
              <a:lnSpc>
                <a:spcPts val="1867"/>
              </a:lnSpc>
            </a:pPr>
            <a:r>
              <a:rPr lang="ru-RU" sz="1900" dirty="0" smtClean="0">
                <a:latin typeface="RussianRail G Pro" pitchFamily="50" charset="-52"/>
              </a:rPr>
              <a:t>по  теме поддержки туристической индустрии в России</a:t>
            </a:r>
            <a:endParaRPr lang="ru-RU" sz="1900" dirty="0">
              <a:latin typeface="RussianRail G Pro" pitchFamily="50" charset="-52"/>
            </a:endParaRPr>
          </a:p>
        </p:txBody>
      </p:sp>
      <p:pic>
        <p:nvPicPr>
          <p:cNvPr id="23" name="Picture 2" descr="C:\Users\GagarinaKL\Desktop\1679543842281.jpg"/>
          <p:cNvPicPr>
            <a:picLocks noChangeAspect="1" noChangeArrowheads="1"/>
          </p:cNvPicPr>
          <p:nvPr/>
        </p:nvPicPr>
        <p:blipFill>
          <a:blip r:embed="rId7" cstate="print"/>
          <a:srcRect l="11248" r="6269"/>
          <a:stretch>
            <a:fillRect/>
          </a:stretch>
        </p:blipFill>
        <p:spPr bwMode="auto">
          <a:xfrm>
            <a:off x="10287000" y="1830641"/>
            <a:ext cx="1816091" cy="1442017"/>
          </a:xfrm>
          <a:prstGeom prst="rect">
            <a:avLst/>
          </a:prstGeom>
          <a:noFill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 cstate="print"/>
          <a:srcRect l="26775" t="20300" r="27157" b="27901"/>
          <a:stretch>
            <a:fillRect/>
          </a:stretch>
        </p:blipFill>
        <p:spPr bwMode="auto">
          <a:xfrm>
            <a:off x="10308769" y="4620725"/>
            <a:ext cx="1815649" cy="12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741984" y="4173843"/>
            <a:ext cx="6073960" cy="61041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ts val="1867"/>
              </a:lnSpc>
            </a:pPr>
            <a:r>
              <a:rPr lang="ru-RU" sz="1900" dirty="0" smtClean="0">
                <a:latin typeface="RussianRail G Pro" pitchFamily="50" charset="-52"/>
              </a:rPr>
              <a:t>Совещание с членами Правительства по теме развития внутреннего туризма в России</a:t>
            </a:r>
            <a:endParaRPr lang="ru-RU" sz="1900" dirty="0">
              <a:latin typeface="RussianRail G Pro" pitchFamily="50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4102444"/>
            <a:ext cx="2245923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000" b="1" dirty="0" smtClean="0">
                <a:latin typeface="RussianRail G Pro" pitchFamily="50" charset="-52"/>
              </a:rPr>
              <a:t>24 января </a:t>
            </a:r>
          </a:p>
          <a:p>
            <a:r>
              <a:rPr lang="ru-RU" sz="2000" b="1" dirty="0" smtClean="0">
                <a:latin typeface="RussianRail G Pro" pitchFamily="50" charset="-52"/>
              </a:rPr>
              <a:t>2023 г.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0" y="4929758"/>
            <a:ext cx="1698171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000" b="1" dirty="0" smtClean="0">
                <a:latin typeface="RussianRail G Pro" pitchFamily="50" charset="-52"/>
              </a:rPr>
              <a:t>5 апреля </a:t>
            </a:r>
          </a:p>
          <a:p>
            <a:r>
              <a:rPr lang="ru-RU" sz="2000" b="1" dirty="0" smtClean="0">
                <a:latin typeface="RussianRail G Pro" pitchFamily="50" charset="-52"/>
              </a:rPr>
              <a:t>2023 г.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85531" y="4990272"/>
            <a:ext cx="6073960" cy="61041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ts val="1867"/>
              </a:lnSpc>
            </a:pPr>
            <a:r>
              <a:rPr lang="en-US" sz="1900" dirty="0" smtClean="0">
                <a:latin typeface="RussianRail G Pro" pitchFamily="50" charset="-52"/>
              </a:rPr>
              <a:t>V</a:t>
            </a:r>
            <a:r>
              <a:rPr lang="ru-RU" sz="1900" dirty="0" smtClean="0">
                <a:latin typeface="RussianRail G Pro" pitchFamily="50" charset="-52"/>
              </a:rPr>
              <a:t> Сибирский туристический форум </a:t>
            </a:r>
          </a:p>
          <a:p>
            <a:pPr>
              <a:lnSpc>
                <a:spcPts val="1867"/>
              </a:lnSpc>
            </a:pPr>
            <a:r>
              <a:rPr lang="ru-RU" sz="1900" dirty="0" smtClean="0">
                <a:latin typeface="RussianRail G Pro" pitchFamily="50" charset="-52"/>
              </a:rPr>
              <a:t>«Сибирь здесь»!</a:t>
            </a:r>
            <a:endParaRPr lang="ru-RU" sz="1900" dirty="0">
              <a:latin typeface="RussianRail G Pro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17C59085-DE9F-4733-A8AD-789B6ABE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1" y="0"/>
            <a:ext cx="12194831" cy="6856021"/>
          </a:xfrm>
        </p:spPr>
      </p:pic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8E7AD609-34A5-4FEA-9E18-988202C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884" y="6356350"/>
            <a:ext cx="661657" cy="365125"/>
          </a:xfrm>
        </p:spPr>
        <p:txBody>
          <a:bodyPr/>
          <a:lstStyle/>
          <a:p>
            <a:fld id="{66BD978B-3FB7-486E-82B7-12A7362132A2}" type="slidenum">
              <a:rPr lang="ru-RU" smtClean="0">
                <a:solidFill>
                  <a:schemeClr val="bg1"/>
                </a:solidFill>
                <a:latin typeface="HeliosC" panose="00000500000000000000" pitchFamily="2" charset="-52"/>
              </a:rPr>
              <a:pPr/>
              <a:t>3</a:t>
            </a:fld>
            <a:endParaRPr lang="ru-RU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328" y="5292695"/>
            <a:ext cx="1248139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RussianRail G Pro" pitchFamily="50" charset="-52"/>
              </a:rPr>
              <a:t>ЗСЖД</a:t>
            </a:r>
            <a:endParaRPr lang="ru-RU" sz="1400" b="1" dirty="0">
              <a:solidFill>
                <a:srgbClr val="FF0000"/>
              </a:solidFill>
              <a:latin typeface="RussianRail G Pro" pitchFamily="50" charset="-52"/>
            </a:endParaRPr>
          </a:p>
        </p:txBody>
      </p:sp>
      <p:sp>
        <p:nvSpPr>
          <p:cNvPr id="7" name="Title 133">
            <a:extLst>
              <a:ext uri="{FF2B5EF4-FFF2-40B4-BE49-F238E27FC236}">
                <a16:creationId xmlns:a16="http://schemas.microsoft.com/office/drawing/2014/main" xmlns="" id="{B5677C4A-F5F3-498C-8A5A-B3E61A24E74F}"/>
              </a:ext>
            </a:extLst>
          </p:cNvPr>
          <p:cNvSpPr txBox="1">
            <a:spLocks/>
          </p:cNvSpPr>
          <p:nvPr/>
        </p:nvSpPr>
        <p:spPr bwMode="auto">
          <a:xfrm>
            <a:off x="0" y="120228"/>
            <a:ext cx="8566030" cy="70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Существующие маршруты перевозок туристических групп на полигоне Западно-Сибирской железной дороги </a:t>
            </a:r>
            <a:endParaRPr lang="ru-RU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4" descr="\\10.132.80.95\отчет$\!ТУРИЗМ\! 2023\Развите туризма (Картинки)\1679278429302.jpg"/>
          <p:cNvPicPr>
            <a:picLocks noChangeAspect="1" noChangeArrowheads="1"/>
          </p:cNvPicPr>
          <p:nvPr/>
        </p:nvPicPr>
        <p:blipFill>
          <a:blip r:embed="rId3" cstate="print"/>
          <a:srcRect l="8696"/>
          <a:stretch>
            <a:fillRect/>
          </a:stretch>
        </p:blipFill>
        <p:spPr bwMode="auto">
          <a:xfrm>
            <a:off x="2543605" y="4350558"/>
            <a:ext cx="2208245" cy="1513236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4725" t="61599" r="72832" b="11101"/>
          <a:stretch>
            <a:fillRect/>
          </a:stretch>
        </p:blipFill>
        <p:spPr bwMode="auto">
          <a:xfrm>
            <a:off x="143339" y="4350558"/>
            <a:ext cx="2279760" cy="1527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GagarinaKL\Desktop\2023-03-22T15_38_45.99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4296" y="4350559"/>
            <a:ext cx="2519843" cy="153617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84043" y="2099664"/>
            <a:ext cx="1487488" cy="63606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ts val="2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АО «Омск-</a:t>
            </a:r>
          </a:p>
          <a:p>
            <a:pPr>
              <a:lnSpc>
                <a:spcPts val="2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Пригород»</a:t>
            </a:r>
            <a:endParaRPr lang="ru-RU" b="1" dirty="0">
              <a:latin typeface="Arial Narrow" pitchFamily="34" charset="0"/>
            </a:endParaRPr>
          </a:p>
        </p:txBody>
      </p:sp>
      <p:pic>
        <p:nvPicPr>
          <p:cNvPr id="14" name="Picture 3" descr="C:\Users\GagarinaKL\Desktop\Туризм\туризм\картинки\2023-03-20T14_34_43.868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40149" y="4350558"/>
            <a:ext cx="2112235" cy="1485753"/>
          </a:xfrm>
          <a:prstGeom prst="rect">
            <a:avLst/>
          </a:prstGeom>
          <a:noFill/>
        </p:spPr>
      </p:pic>
      <p:pic>
        <p:nvPicPr>
          <p:cNvPr id="15" name="Picture 5" descr="C:\Users\GagarinaKL\Desktop\Туризм\туризм\картинки\2023-03-14T20_00_32.308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48395" y="4350558"/>
            <a:ext cx="2400267" cy="1481397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41514" y="1089054"/>
            <a:ext cx="11898086" cy="338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RussianRail A Pro" pitchFamily="50" charset="-52"/>
              </a:rPr>
              <a:t>Существующая маршрутная сеть – </a:t>
            </a:r>
            <a:r>
              <a:rPr lang="ru-RU" sz="1400" b="1" dirty="0" smtClean="0">
                <a:solidFill>
                  <a:schemeClr val="tx1"/>
                </a:solidFill>
                <a:latin typeface="RussianRail A Pro" pitchFamily="50" charset="-52"/>
              </a:rPr>
              <a:t>25</a:t>
            </a:r>
            <a:r>
              <a:rPr lang="ru-RU" sz="1400" dirty="0" smtClean="0">
                <a:solidFill>
                  <a:schemeClr val="tx1"/>
                </a:solidFill>
                <a:latin typeface="RussianRail A Pro" pitchFamily="50" charset="-52"/>
              </a:rPr>
              <a:t> железнодорожных маршрутов, перевезено </a:t>
            </a:r>
            <a:r>
              <a:rPr lang="ru-RU" sz="1400" b="1" dirty="0" smtClean="0">
                <a:solidFill>
                  <a:schemeClr val="tx1"/>
                </a:solidFill>
                <a:latin typeface="RussianRail A Pro" pitchFamily="50" charset="-52"/>
              </a:rPr>
              <a:t>73,7</a:t>
            </a:r>
            <a:r>
              <a:rPr lang="ru-RU" sz="1400" dirty="0" smtClean="0">
                <a:solidFill>
                  <a:schemeClr val="tx1"/>
                </a:solidFill>
                <a:latin typeface="RussianRail A Pro" pitchFamily="50" charset="-52"/>
              </a:rPr>
              <a:t> тыс. пассажиров (с 2019 г.)</a:t>
            </a:r>
            <a:endParaRPr lang="ru-RU" sz="1400" dirty="0">
              <a:solidFill>
                <a:schemeClr val="tx1"/>
              </a:solidFill>
              <a:latin typeface="RussianRail A Pro" pitchFamily="50" charset="-52"/>
            </a:endParaRPr>
          </a:p>
        </p:txBody>
      </p:sp>
      <p:sp>
        <p:nvSpPr>
          <p:cNvPr id="19" name="Стрелка вправо с вырезом 18"/>
          <p:cNvSpPr/>
          <p:nvPr/>
        </p:nvSpPr>
        <p:spPr>
          <a:xfrm rot="5400000">
            <a:off x="719403" y="1523600"/>
            <a:ext cx="672075" cy="480053"/>
          </a:xfrm>
          <a:prstGeom prst="notched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с вырезом 19"/>
          <p:cNvSpPr/>
          <p:nvPr/>
        </p:nvSpPr>
        <p:spPr>
          <a:xfrm rot="5400000">
            <a:off x="3215680" y="1523600"/>
            <a:ext cx="672075" cy="480053"/>
          </a:xfrm>
          <a:prstGeom prst="notched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с вырезом 20"/>
          <p:cNvSpPr/>
          <p:nvPr/>
        </p:nvSpPr>
        <p:spPr>
          <a:xfrm rot="5400000">
            <a:off x="5519936" y="1523600"/>
            <a:ext cx="672075" cy="480053"/>
          </a:xfrm>
          <a:prstGeom prst="notched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с вырезом 21"/>
          <p:cNvSpPr/>
          <p:nvPr/>
        </p:nvSpPr>
        <p:spPr>
          <a:xfrm rot="5400000">
            <a:off x="8112224" y="1523600"/>
            <a:ext cx="672075" cy="480053"/>
          </a:xfrm>
          <a:prstGeom prst="notched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с вырезом 22"/>
          <p:cNvSpPr/>
          <p:nvPr/>
        </p:nvSpPr>
        <p:spPr>
          <a:xfrm rot="5400000">
            <a:off x="10704512" y="1523600"/>
            <a:ext cx="672075" cy="480053"/>
          </a:xfrm>
          <a:prstGeom prst="notched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8730" y="2729815"/>
            <a:ext cx="1938812" cy="150810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ts val="2667"/>
              </a:lnSpc>
            </a:pPr>
            <a:endParaRPr lang="ru-RU" sz="4300" b="1" dirty="0" smtClean="0">
              <a:latin typeface="Arial Narrow" pitchFamily="34" charset="0"/>
            </a:endParaRPr>
          </a:p>
          <a:p>
            <a:pPr algn="ctr">
              <a:lnSpc>
                <a:spcPts val="2667"/>
              </a:lnSpc>
            </a:pPr>
            <a:r>
              <a:rPr lang="ru-RU" sz="43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6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маршрутов</a:t>
            </a:r>
          </a:p>
          <a:p>
            <a:pPr algn="ctr">
              <a:lnSpc>
                <a:spcPts val="2667"/>
              </a:lnSpc>
            </a:pPr>
            <a:endParaRPr lang="ru-RU" sz="1200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  <a:p>
            <a:pPr algn="ctr">
              <a:lnSpc>
                <a:spcPts val="2667"/>
              </a:lnSpc>
            </a:pPr>
            <a:r>
              <a:rPr lang="ru-RU" sz="4300" b="1" dirty="0" smtClean="0">
                <a:latin typeface="Arial Narrow" pitchFamily="34" charset="0"/>
              </a:rPr>
              <a:t>1,5</a:t>
            </a:r>
            <a:r>
              <a:rPr lang="ru-RU" sz="43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тыс. пасс.</a:t>
            </a:r>
            <a:endParaRPr lang="ru-RU" sz="1400" b="1" i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639616" y="2099664"/>
            <a:ext cx="2016224" cy="63606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АО «Экспресс-</a:t>
            </a:r>
          </a:p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Пригород»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21018" y="2729815"/>
            <a:ext cx="1938812" cy="150810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ts val="2667"/>
              </a:lnSpc>
            </a:pPr>
            <a:endParaRPr lang="ru-RU" sz="4300" b="1" dirty="0" smtClean="0">
              <a:latin typeface="Arial Narrow" pitchFamily="34" charset="0"/>
            </a:endParaRPr>
          </a:p>
          <a:p>
            <a:pPr algn="ctr">
              <a:lnSpc>
                <a:spcPts val="2667"/>
              </a:lnSpc>
            </a:pPr>
            <a:r>
              <a:rPr lang="ru-RU" sz="43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1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маршрут</a:t>
            </a:r>
          </a:p>
          <a:p>
            <a:pPr algn="ctr">
              <a:lnSpc>
                <a:spcPts val="2667"/>
              </a:lnSpc>
            </a:pPr>
            <a:endParaRPr lang="ru-RU" sz="1200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  <a:p>
            <a:pPr algn="ctr">
              <a:lnSpc>
                <a:spcPts val="2667"/>
              </a:lnSpc>
            </a:pPr>
            <a:r>
              <a:rPr lang="ru-RU" sz="4300" b="1" dirty="0" smtClean="0">
                <a:latin typeface="Arial Narrow" pitchFamily="34" charset="0"/>
              </a:rPr>
              <a:t>6,0</a:t>
            </a:r>
            <a:r>
              <a:rPr lang="ru-RU" sz="43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тыс. пасс.</a:t>
            </a:r>
            <a:endParaRPr lang="ru-RU" sz="1400" b="1" i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039883" y="2099664"/>
            <a:ext cx="1824203" cy="63606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АО «Кузбасс-</a:t>
            </a:r>
          </a:p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Пригород»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21285" y="2729815"/>
            <a:ext cx="1938812" cy="150810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ts val="2667"/>
              </a:lnSpc>
            </a:pPr>
            <a:endParaRPr lang="ru-RU" sz="4300" b="1" dirty="0" smtClean="0">
              <a:latin typeface="Arial Narrow" pitchFamily="34" charset="0"/>
            </a:endParaRPr>
          </a:p>
          <a:p>
            <a:pPr algn="ctr">
              <a:lnSpc>
                <a:spcPts val="2667"/>
              </a:lnSpc>
            </a:pPr>
            <a:r>
              <a:rPr lang="ru-RU" sz="43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1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маршрут</a:t>
            </a:r>
          </a:p>
          <a:p>
            <a:pPr algn="ctr">
              <a:lnSpc>
                <a:spcPts val="2667"/>
              </a:lnSpc>
            </a:pPr>
            <a:endParaRPr lang="ru-RU" sz="1200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  <a:p>
            <a:pPr algn="ctr">
              <a:lnSpc>
                <a:spcPts val="2667"/>
              </a:lnSpc>
            </a:pPr>
            <a:r>
              <a:rPr lang="ru-RU" sz="4300" b="1" dirty="0" smtClean="0">
                <a:latin typeface="Arial Narrow" pitchFamily="34" charset="0"/>
              </a:rPr>
              <a:t>31,0</a:t>
            </a:r>
            <a:r>
              <a:rPr lang="ru-RU" sz="43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тыс. пасс.</a:t>
            </a:r>
            <a:endParaRPr lang="ru-RU" sz="1400" b="1" i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369152" y="2099664"/>
            <a:ext cx="1487488" cy="37958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АО «ФПК»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205861" y="2729815"/>
            <a:ext cx="1938812" cy="150810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ts val="2667"/>
              </a:lnSpc>
            </a:pPr>
            <a:endParaRPr lang="ru-RU" sz="4300" b="1" dirty="0" smtClean="0">
              <a:latin typeface="Arial Narrow" pitchFamily="34" charset="0"/>
            </a:endParaRPr>
          </a:p>
          <a:p>
            <a:pPr algn="ctr">
              <a:lnSpc>
                <a:spcPts val="2667"/>
              </a:lnSpc>
            </a:pPr>
            <a:r>
              <a:rPr lang="ru-RU" sz="43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2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маршрута</a:t>
            </a:r>
          </a:p>
          <a:p>
            <a:pPr algn="ctr">
              <a:lnSpc>
                <a:spcPts val="2667"/>
              </a:lnSpc>
            </a:pPr>
            <a:endParaRPr lang="ru-RU" sz="1200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  <a:p>
            <a:pPr algn="ctr">
              <a:lnSpc>
                <a:spcPts val="2667"/>
              </a:lnSpc>
            </a:pPr>
            <a:r>
              <a:rPr lang="ru-RU" sz="4300" b="1" dirty="0" smtClean="0">
                <a:latin typeface="Arial Narrow" pitchFamily="34" charset="0"/>
              </a:rPr>
              <a:t>4,3</a:t>
            </a:r>
            <a:r>
              <a:rPr lang="ru-RU" sz="43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тыс. пасс.</a:t>
            </a:r>
            <a:endParaRPr lang="ru-RU" sz="1400" b="1" i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728182" y="2099664"/>
            <a:ext cx="1632181" cy="63606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АО «Алтай-</a:t>
            </a:r>
          </a:p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Пригород»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09583" y="2729815"/>
            <a:ext cx="1938812" cy="150810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ts val="2667"/>
              </a:lnSpc>
            </a:pPr>
            <a:endParaRPr lang="ru-RU" sz="4300" b="1" dirty="0" smtClean="0">
              <a:latin typeface="Arial Narrow" pitchFamily="34" charset="0"/>
            </a:endParaRPr>
          </a:p>
          <a:p>
            <a:pPr algn="ctr">
              <a:lnSpc>
                <a:spcPts val="2667"/>
              </a:lnSpc>
            </a:pPr>
            <a:r>
              <a:rPr lang="ru-RU" sz="43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15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маршрутов</a:t>
            </a:r>
          </a:p>
          <a:p>
            <a:pPr algn="ctr">
              <a:lnSpc>
                <a:spcPts val="2667"/>
              </a:lnSpc>
            </a:pPr>
            <a:endParaRPr lang="ru-RU" sz="1200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  <a:p>
            <a:pPr algn="ctr">
              <a:lnSpc>
                <a:spcPts val="2667"/>
              </a:lnSpc>
            </a:pPr>
            <a:r>
              <a:rPr lang="ru-RU" sz="4300" b="1" dirty="0" smtClean="0">
                <a:latin typeface="Arial Narrow" pitchFamily="34" charset="0"/>
              </a:rPr>
              <a:t>31,7</a:t>
            </a:r>
            <a:r>
              <a:rPr lang="ru-RU" sz="43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тыс. пасс.</a:t>
            </a:r>
            <a:endParaRPr lang="ru-RU" sz="1400" b="1" i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2063552" y="1523599"/>
            <a:ext cx="0" cy="25922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683107" y="1537977"/>
            <a:ext cx="0" cy="25922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115756" y="1546603"/>
            <a:ext cx="0" cy="25922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9858956" y="1555229"/>
            <a:ext cx="0" cy="25922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17C59085-DE9F-4733-A8AD-789B6ABE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1" y="0"/>
            <a:ext cx="12194831" cy="6856021"/>
          </a:xfrm>
        </p:spPr>
      </p:pic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8E7AD609-34A5-4FEA-9E18-988202C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884" y="6356350"/>
            <a:ext cx="661657" cy="365125"/>
          </a:xfrm>
        </p:spPr>
        <p:txBody>
          <a:bodyPr/>
          <a:lstStyle/>
          <a:p>
            <a:fld id="{66BD978B-3FB7-486E-82B7-12A7362132A2}" type="slidenum">
              <a:rPr lang="ru-RU" smtClean="0">
                <a:solidFill>
                  <a:schemeClr val="bg1"/>
                </a:solidFill>
                <a:latin typeface="HeliosC" panose="00000500000000000000" pitchFamily="2" charset="-52"/>
              </a:rPr>
              <a:pPr/>
              <a:t>4</a:t>
            </a:fld>
            <a:endParaRPr lang="ru-RU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01920"/>
            <a:ext cx="8316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Развитие внутреннего железнодорожного туризма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Западно-Сибирской железной дороге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l="20081" t="16612" r="5217" b="9609"/>
          <a:stretch>
            <a:fillRect/>
          </a:stretch>
        </p:blipFill>
        <p:spPr bwMode="auto">
          <a:xfrm>
            <a:off x="108565" y="1068981"/>
            <a:ext cx="5802378" cy="3037933"/>
          </a:xfrm>
          <a:prstGeom prst="rect">
            <a:avLst/>
          </a:prstGeom>
          <a:noFill/>
          <a:ln w="1270" cap="rnd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Прямоугольник 5"/>
          <p:cNvSpPr/>
          <p:nvPr/>
        </p:nvSpPr>
        <p:spPr>
          <a:xfrm>
            <a:off x="0" y="4146340"/>
            <a:ext cx="5866563" cy="1675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HeliosC" charset="-52"/>
              </a:rPr>
              <a:t>   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HeliosC" charset="-52"/>
              </a:rPr>
              <a:t>Концепция определяет:</a:t>
            </a:r>
          </a:p>
          <a:p>
            <a:pPr>
              <a:lnSpc>
                <a:spcPts val="1200"/>
              </a:lnSpc>
            </a:pPr>
            <a:endParaRPr lang="ru-RU" sz="1100" b="1" dirty="0" smtClean="0">
              <a:solidFill>
                <a:schemeClr val="tx2">
                  <a:lumMod val="50000"/>
                </a:schemeClr>
              </a:solidFill>
              <a:latin typeface="HeliosC" charset="-52"/>
            </a:endParaRPr>
          </a:p>
          <a:p>
            <a:pPr algn="just">
              <a:lnSpc>
                <a:spcPts val="1200"/>
              </a:lnSpc>
              <a:buFont typeface="Wingdings" pitchFamily="2" charset="2"/>
              <a:buChar char="v"/>
            </a:pP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HeliosC" charset="-52"/>
              </a:rPr>
              <a:t> </a:t>
            </a:r>
            <a:r>
              <a:rPr lang="ru-RU" sz="1200" b="1" i="1" dirty="0" smtClean="0">
                <a:solidFill>
                  <a:schemeClr val="tx2">
                    <a:lumMod val="50000"/>
                  </a:schemeClr>
                </a:solidFill>
                <a:latin typeface="HeliosC" charset="-52"/>
              </a:rPr>
              <a:t>Планирование и цели развития железнодорожного      туризма на железной дороге в долгосрочной,      среднесрочной и краткосрочной перспективе.</a:t>
            </a:r>
          </a:p>
          <a:p>
            <a:pPr algn="just">
              <a:lnSpc>
                <a:spcPts val="1200"/>
              </a:lnSpc>
            </a:pPr>
            <a:endParaRPr lang="ru-RU" sz="1200" dirty="0" smtClean="0">
              <a:solidFill>
                <a:schemeClr val="tx2">
                  <a:lumMod val="50000"/>
                </a:schemeClr>
              </a:solidFill>
              <a:latin typeface="HeliosC" charset="-52"/>
            </a:endParaRPr>
          </a:p>
          <a:p>
            <a:pPr algn="just">
              <a:lnSpc>
                <a:spcPts val="1200"/>
              </a:lnSpc>
              <a:buFont typeface="Wingdings" pitchFamily="2" charset="2"/>
              <a:buChar char="v"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HeliosC" charset="-52"/>
              </a:rPr>
              <a:t> </a:t>
            </a:r>
            <a:r>
              <a:rPr lang="ru-RU" sz="1200" b="1" i="1" dirty="0" smtClean="0">
                <a:solidFill>
                  <a:schemeClr val="tx2">
                    <a:lumMod val="50000"/>
                  </a:schemeClr>
                </a:solidFill>
                <a:latin typeface="HeliosC" charset="-52"/>
              </a:rPr>
              <a:t>Современное состояние сферы туризма в регионах и  перспективы развития железнодорожного туризма на       полигоне  железной  дороги.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35262" y="1193529"/>
            <a:ext cx="5835032" cy="4641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HeliosC" charset="-52"/>
              </a:rPr>
              <a:t>   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HeliosC" charset="-52"/>
              </a:rPr>
              <a:t>Основные направления развития железнодорожного туризма 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HeliosC" charset="-52"/>
              </a:rPr>
              <a:t>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HeliosC" charset="-52"/>
              </a:rPr>
              <a:t> </a:t>
            </a:r>
          </a:p>
          <a:p>
            <a:pPr algn="just">
              <a:lnSpc>
                <a:spcPts val="1600"/>
              </a:lnSpc>
              <a:buFont typeface="Wingdings" pitchFamily="2" charset="2"/>
              <a:buChar char="v"/>
            </a:pPr>
            <a:r>
              <a:rPr lang="ru-RU" sz="1500" dirty="0" smtClean="0">
                <a:solidFill>
                  <a:schemeClr val="tx1"/>
                </a:solidFill>
                <a:latin typeface="HeliosC" charset="-52"/>
              </a:rPr>
              <a:t>  Развитие и повышение качества уже существующих и действующих на полигоне железной дороги туристических маршрутов, основанных на </a:t>
            </a:r>
            <a:r>
              <a:rPr lang="ru-RU" sz="1500" dirty="0" err="1" smtClean="0">
                <a:solidFill>
                  <a:schemeClr val="tx1"/>
                </a:solidFill>
                <a:latin typeface="HeliosC" charset="-52"/>
              </a:rPr>
              <a:t>графиковых</a:t>
            </a:r>
            <a:r>
              <a:rPr lang="ru-RU" sz="1500" dirty="0" smtClean="0">
                <a:solidFill>
                  <a:schemeClr val="tx1"/>
                </a:solidFill>
                <a:latin typeface="HeliosC" charset="-52"/>
              </a:rPr>
              <a:t> пассажирских и пригородных маршрутах, приведение их в соответствие к разрабатываемым требованиям. </a:t>
            </a:r>
          </a:p>
          <a:p>
            <a:pPr algn="just">
              <a:lnSpc>
                <a:spcPts val="1600"/>
              </a:lnSpc>
            </a:pPr>
            <a:r>
              <a:rPr lang="ru-RU" sz="1500" i="1" dirty="0" smtClean="0">
                <a:solidFill>
                  <a:srgbClr val="0000FF"/>
                </a:solidFill>
                <a:latin typeface="HeliosC" charset="-52"/>
              </a:rPr>
              <a:t>Разработка и реализация мероприятий данного уровня задач планируется сформировать и реализовать на горизонте краткосрочной перспективы (срок реализации от 1 до 3 лет) с формированием высококачественного и востребованного туристического продукта. </a:t>
            </a:r>
          </a:p>
          <a:p>
            <a:pPr algn="just">
              <a:lnSpc>
                <a:spcPts val="1600"/>
              </a:lnSpc>
            </a:pPr>
            <a:endParaRPr lang="ru-RU" sz="1500" dirty="0" smtClean="0">
              <a:solidFill>
                <a:schemeClr val="tx2">
                  <a:lumMod val="50000"/>
                </a:schemeClr>
              </a:solidFill>
              <a:latin typeface="HeliosC" charset="-52"/>
            </a:endParaRPr>
          </a:p>
          <a:p>
            <a:pPr algn="just">
              <a:lnSpc>
                <a:spcPts val="1600"/>
              </a:lnSpc>
              <a:buFont typeface="Wingdings" pitchFamily="2" charset="2"/>
              <a:buChar char="v"/>
            </a:pP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HeliosC" charset="-52"/>
              </a:rPr>
              <a:t>  </a:t>
            </a:r>
            <a:r>
              <a:rPr lang="ru-RU" sz="1500" dirty="0" smtClean="0">
                <a:solidFill>
                  <a:schemeClr val="tx1"/>
                </a:solidFill>
                <a:latin typeface="HeliosC" charset="-52"/>
              </a:rPr>
              <a:t>Формирование новых железнодорожных туристических маршрутов с учетом обновления инфраструктуры пассажирского комплекса, формирования специализированного подвижного состава, новых сервисов и услуг. </a:t>
            </a:r>
          </a:p>
          <a:p>
            <a:pPr algn="just">
              <a:lnSpc>
                <a:spcPts val="1600"/>
              </a:lnSpc>
            </a:pPr>
            <a:r>
              <a:rPr lang="ru-RU" sz="1500" i="1" dirty="0" smtClean="0">
                <a:solidFill>
                  <a:srgbClr val="0000FF"/>
                </a:solidFill>
                <a:latin typeface="HeliosC" charset="-52"/>
              </a:rPr>
              <a:t>Разработка и реализация мероприятий данного уровня задач планируется сформировать и реализовать на горизонте среднесрочной перспективы (срок реализации от 3 до 5 лет).</a:t>
            </a:r>
          </a:p>
          <a:p>
            <a:endParaRPr lang="ru-RU" sz="1600" dirty="0" smtClean="0">
              <a:solidFill>
                <a:srgbClr val="0000FF"/>
              </a:solidFill>
              <a:latin typeface="HeliosC" charset="-52"/>
            </a:endParaRPr>
          </a:p>
          <a:p>
            <a:pPr algn="just">
              <a:lnSpc>
                <a:spcPts val="1200"/>
              </a:lnSpc>
              <a:buFont typeface="Wingdings" pitchFamily="2" charset="2"/>
              <a:buChar char="v"/>
            </a:pPr>
            <a:endParaRPr lang="ru-RU" sz="1600" dirty="0" smtClean="0">
              <a:solidFill>
                <a:schemeClr val="tx2">
                  <a:lumMod val="50000"/>
                </a:schemeClr>
              </a:solidFill>
              <a:latin typeface="HeliosC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17C59085-DE9F-4733-A8AD-789B6ABE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1" y="0"/>
            <a:ext cx="12194831" cy="6856021"/>
          </a:xfrm>
        </p:spPr>
      </p:pic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8E7AD609-34A5-4FEA-9E18-988202C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884" y="6356350"/>
            <a:ext cx="661657" cy="365125"/>
          </a:xfrm>
        </p:spPr>
        <p:txBody>
          <a:bodyPr/>
          <a:lstStyle/>
          <a:p>
            <a:fld id="{66BD978B-3FB7-486E-82B7-12A7362132A2}" type="slidenum">
              <a:rPr lang="ru-RU" smtClean="0">
                <a:solidFill>
                  <a:schemeClr val="bg1"/>
                </a:solidFill>
                <a:latin typeface="HeliosC" panose="00000500000000000000" pitchFamily="2" charset="-52"/>
              </a:rPr>
              <a:pPr/>
              <a:t>5</a:t>
            </a:fld>
            <a:endParaRPr lang="ru-RU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70813"/>
            <a:ext cx="8832981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cs typeface="Vrinda" pitchFamily="34" charset="0"/>
              </a:rPr>
              <a:t>12 этапов организации туристического маршрута</a:t>
            </a:r>
          </a:p>
          <a:p>
            <a:endParaRPr lang="ru-RU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17623" t="26421" r="17763" b="12936"/>
          <a:stretch>
            <a:fillRect/>
          </a:stretch>
        </p:blipFill>
        <p:spPr bwMode="auto">
          <a:xfrm>
            <a:off x="1173192" y="1086928"/>
            <a:ext cx="10990025" cy="477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17C59085-DE9F-4733-A8AD-789B6ABE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1" y="0"/>
            <a:ext cx="12194831" cy="6856021"/>
          </a:xfrm>
        </p:spPr>
      </p:pic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8E7AD609-34A5-4FEA-9E18-988202C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884" y="6356350"/>
            <a:ext cx="661657" cy="365125"/>
          </a:xfrm>
        </p:spPr>
        <p:txBody>
          <a:bodyPr/>
          <a:lstStyle/>
          <a:p>
            <a:fld id="{66BD978B-3FB7-486E-82B7-12A7362132A2}" type="slidenum">
              <a:rPr lang="ru-RU" smtClean="0">
                <a:solidFill>
                  <a:schemeClr val="bg1"/>
                </a:solidFill>
                <a:latin typeface="HeliosC" panose="00000500000000000000" pitchFamily="2" charset="-52"/>
              </a:rPr>
              <a:pPr/>
              <a:t>6</a:t>
            </a:fld>
            <a:endParaRPr lang="ru-RU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328" y="5619275"/>
            <a:ext cx="1248139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RussianRail G Pro" pitchFamily="50" charset="-52"/>
              </a:rPr>
              <a:t>ЗСЖД</a:t>
            </a:r>
            <a:endParaRPr lang="ru-RU" sz="1400" b="1" dirty="0">
              <a:solidFill>
                <a:srgbClr val="FF0000"/>
              </a:solidFill>
              <a:latin typeface="RussianRail G Pro" pitchFamily="50" charset="-5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9925" t="31507" r="15345" b="27870"/>
          <a:stretch>
            <a:fillRect/>
          </a:stretch>
        </p:blipFill>
        <p:spPr bwMode="auto">
          <a:xfrm>
            <a:off x="-3" y="1056388"/>
            <a:ext cx="12192000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219057"/>
            <a:ext cx="8832981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Функционал участников создания железнодорожного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туристического продукта</a:t>
            </a:r>
            <a:endParaRPr lang="ru-RU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17C59085-DE9F-4733-A8AD-789B6ABE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1" y="7883"/>
            <a:ext cx="12194831" cy="6856021"/>
          </a:xfrm>
        </p:spPr>
      </p:pic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8E7AD609-34A5-4FEA-9E18-988202C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884" y="6356350"/>
            <a:ext cx="661657" cy="365125"/>
          </a:xfrm>
        </p:spPr>
        <p:txBody>
          <a:bodyPr/>
          <a:lstStyle/>
          <a:p>
            <a:fld id="{66BD978B-3FB7-486E-82B7-12A7362132A2}" type="slidenum">
              <a:rPr lang="ru-RU" smtClean="0">
                <a:solidFill>
                  <a:schemeClr val="bg1"/>
                </a:solidFill>
                <a:latin typeface="HeliosC" panose="00000500000000000000" pitchFamily="2" charset="-52"/>
              </a:rPr>
              <a:pPr/>
              <a:t>7</a:t>
            </a:fld>
            <a:endParaRPr lang="ru-RU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4264" y="215952"/>
            <a:ext cx="9384408" cy="599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Новые направления железнодорожных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туристических маршрутов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kumimoji="0" lang="ru-RU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Picture 2" descr="C:\Users\GagarinaKL\Desktop\ФОТО ТУРИЗМ\IMG_688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03255" y="4288259"/>
            <a:ext cx="2442590" cy="1548637"/>
          </a:xfrm>
          <a:prstGeom prst="rect">
            <a:avLst/>
          </a:prstGeom>
          <a:noFill/>
        </p:spPr>
      </p:pic>
      <p:pic>
        <p:nvPicPr>
          <p:cNvPr id="13" name="Picture 6" descr="C:\Users\GagarinaKL\Desktop\ФОТО ТУРИЗМ\IMG_688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18780" y="1111468"/>
            <a:ext cx="2434948" cy="1595311"/>
          </a:xfrm>
          <a:prstGeom prst="rect">
            <a:avLst/>
          </a:prstGeom>
          <a:noFill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803516" y="1103586"/>
            <a:ext cx="2422916" cy="158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:\Users\GagarinaKL\Desktop\Туризм\ФОТО ТУРИЗМ\IMG_6909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95372" y="2744291"/>
            <a:ext cx="2458356" cy="1510130"/>
          </a:xfrm>
          <a:prstGeom prst="rect">
            <a:avLst/>
          </a:prstGeom>
          <a:noFill/>
        </p:spPr>
      </p:pic>
      <p:pic>
        <p:nvPicPr>
          <p:cNvPr id="17" name="Picture 4" descr="C:\Users\GagarinaKL\Desktop\Туризм\ФОТО ТУРИЗМ\IMG_7020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87749" y="4288259"/>
            <a:ext cx="2441851" cy="1548637"/>
          </a:xfrm>
          <a:prstGeom prst="rect">
            <a:avLst/>
          </a:prstGeom>
          <a:noFill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95633" y="2732775"/>
            <a:ext cx="2418579" cy="152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87544" y="1619943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HeliosC" charset="-52"/>
              </a:rPr>
              <a:t>Горный</a:t>
            </a:r>
          </a:p>
          <a:p>
            <a:r>
              <a:rPr lang="ru-RU" sz="2800" dirty="0" smtClean="0">
                <a:solidFill>
                  <a:schemeClr val="accent1"/>
                </a:solidFill>
                <a:latin typeface="HeliosC" charset="-52"/>
              </a:rPr>
              <a:t>АЛТАЙ</a:t>
            </a:r>
            <a:endParaRPr lang="ru-RU" sz="2800" dirty="0">
              <a:solidFill>
                <a:schemeClr val="accent1"/>
              </a:solidFill>
              <a:latin typeface="HeliosC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8775" y="4334714"/>
            <a:ext cx="2556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HeliosC" charset="-52"/>
              </a:rPr>
              <a:t>Белокуриха</a:t>
            </a:r>
            <a:endParaRPr lang="ru-RU" sz="2800" dirty="0">
              <a:solidFill>
                <a:schemeClr val="accent1"/>
              </a:solidFill>
              <a:latin typeface="HeliosC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55975" y="1718109"/>
            <a:ext cx="2562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HeliosC" charset="-52"/>
              </a:rPr>
              <a:t>Шерегеш</a:t>
            </a:r>
            <a:endParaRPr lang="ru-RU" sz="2800" dirty="0">
              <a:solidFill>
                <a:schemeClr val="accent1"/>
              </a:solidFill>
              <a:latin typeface="HeliosC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25702" y="4274892"/>
            <a:ext cx="3053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HeliosC" charset="-52"/>
              </a:rPr>
              <a:t>Поднебесные зубья</a:t>
            </a:r>
            <a:endParaRPr lang="ru-RU" sz="2800" dirty="0">
              <a:solidFill>
                <a:schemeClr val="accent1"/>
              </a:solidFill>
              <a:latin typeface="HeliosC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17C59085-DE9F-4733-A8AD-789B6ABE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1" y="0"/>
            <a:ext cx="12194831" cy="6856021"/>
          </a:xfrm>
        </p:spPr>
      </p:pic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8E7AD609-34A5-4FEA-9E18-988202C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884" y="6356350"/>
            <a:ext cx="661657" cy="365125"/>
          </a:xfrm>
        </p:spPr>
        <p:txBody>
          <a:bodyPr/>
          <a:lstStyle/>
          <a:p>
            <a:fld id="{66BD978B-3FB7-486E-82B7-12A7362132A2}" type="slidenum">
              <a:rPr lang="ru-RU" smtClean="0">
                <a:solidFill>
                  <a:schemeClr val="bg1"/>
                </a:solidFill>
                <a:latin typeface="HeliosC" panose="00000500000000000000" pitchFamily="2" charset="-52"/>
              </a:rPr>
              <a:pPr/>
              <a:t>8</a:t>
            </a:fld>
            <a:endParaRPr lang="ru-RU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" y="178272"/>
            <a:ext cx="9720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Дорожная карта по развитию железнодорожного туризма на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полигоне Западно-Сибирской железной дороги, этапы организации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9231" y="1102090"/>
          <a:ext cx="11517083" cy="33223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879273"/>
                <a:gridCol w="2879273"/>
                <a:gridCol w="2894757"/>
                <a:gridCol w="2863780"/>
              </a:tblGrid>
              <a:tr h="18235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Август</a:t>
                      </a:r>
                      <a:endParaRPr lang="ru-RU" sz="1400" dirty="0">
                        <a:solidFill>
                          <a:schemeClr val="tx1"/>
                        </a:solidFill>
                        <a:latin typeface="HeliosC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Сентябрь</a:t>
                      </a:r>
                      <a:endParaRPr lang="ru-RU" sz="1400" dirty="0">
                        <a:solidFill>
                          <a:schemeClr val="tx1"/>
                        </a:solidFill>
                        <a:latin typeface="HeliosC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Октябрь</a:t>
                      </a:r>
                      <a:endParaRPr lang="ru-RU" sz="1400" dirty="0">
                        <a:solidFill>
                          <a:schemeClr val="tx1"/>
                        </a:solidFill>
                        <a:latin typeface="HeliosC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Ноябрь</a:t>
                      </a:r>
                      <a:endParaRPr lang="ru-RU" sz="1400" dirty="0">
                        <a:solidFill>
                          <a:schemeClr val="tx1"/>
                        </a:solidFill>
                        <a:latin typeface="HeliosC" charset="-52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39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HeliosC" charset="-52"/>
                        </a:rPr>
                        <a:t>Мониторинг рынка туристических услуг на полигоне дороги и формирование перечня из 3-4 крупных туристических операторов со специализацией услуг – Горный Алтай, Белокуриха, Шерегеш</a:t>
                      </a:r>
                    </a:p>
                    <a:p>
                      <a:endParaRPr lang="ru-RU" sz="900" dirty="0">
                        <a:solidFill>
                          <a:schemeClr val="tx1"/>
                        </a:solidFill>
                        <a:latin typeface="HeliosC" charset="-52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HeliosC" charset="-52"/>
                        </a:rPr>
                        <a:t>Проработка с региональными министерствами (транспорта, молодежной политики, социального развития, образования) перечня  перспективных якорных мест и достопримечательностей для  формирования экскурсионной программы и разработки новых маршрутов по перспективным направлениям </a:t>
                      </a:r>
                      <a:endParaRPr lang="ru-RU" sz="900" dirty="0">
                        <a:solidFill>
                          <a:schemeClr val="tx1"/>
                        </a:solidFill>
                        <a:latin typeface="HeliosC" charset="-52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HeliosC" charset="-52"/>
                        </a:rPr>
                        <a:t>По выбранным перспективным направлениям формирование экскурсионной программы, маршрутов, проработка вариантов оптимального расписания следования, схемы состава, рассмотрение готовности пассажирской инфраструктуры к обслуживанию туристов</a:t>
                      </a:r>
                      <a:endParaRPr lang="ru-RU" sz="900" dirty="0">
                        <a:solidFill>
                          <a:schemeClr val="tx1"/>
                        </a:solidFill>
                        <a:latin typeface="HeliosC" charset="-52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HeliosC" charset="-52"/>
                        </a:rPr>
                        <a:t>Подбор вагонов для формирования туристического маршрута в соответствии с потребностями пассажиров и планируемыми услугами, подготовка и обучение персонала и поездных бригад</a:t>
                      </a:r>
                    </a:p>
                    <a:p>
                      <a:endParaRPr lang="ru-RU" sz="900" dirty="0">
                        <a:solidFill>
                          <a:schemeClr val="tx1"/>
                        </a:solidFill>
                        <a:latin typeface="HeliosC" charset="-52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458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HeliosC" charset="-52"/>
                        </a:rPr>
                        <a:t>Разработка планов мероприятий по развитию и повышению качества уже существующих и действующих на полигоне железной дороги туристических маршрутов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HeliosC" charset="-52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HeliosC" charset="-52"/>
                        </a:rPr>
                        <a:t>(формирование экскурсионной программы, брендирование отдельных вагонов, обучение персонала)</a:t>
                      </a:r>
                      <a:endParaRPr lang="ru-RU" sz="900" dirty="0">
                        <a:solidFill>
                          <a:schemeClr val="tx1"/>
                        </a:solidFill>
                        <a:latin typeface="HeliosC" charset="-52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HeliosC" charset="-52"/>
                        </a:rPr>
                        <a:t>Совместно с выбранными туристическими операторами, региональными органами власти определение целевой аудитории маршрута, проведение  расчетов параметров потенциального туристического потока, планируемых финансово-экономических показателей туристического маршрута</a:t>
                      </a:r>
                      <a:endParaRPr lang="ru-RU" sz="900" dirty="0">
                        <a:solidFill>
                          <a:schemeClr val="tx1"/>
                        </a:solidFill>
                        <a:latin typeface="HeliosC" charset="-52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HeliosC" charset="-52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HeliosC" charset="-52"/>
                        </a:rPr>
                        <a:t>Разработка и утверждение презентационных материалов железнодорожного туристического маршрута</a:t>
                      </a:r>
                    </a:p>
                    <a:p>
                      <a:endParaRPr lang="ru-RU" sz="900" dirty="0">
                        <a:solidFill>
                          <a:schemeClr val="tx1"/>
                        </a:solidFill>
                        <a:latin typeface="HeliosC" charset="-52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69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HeliosC" charset="-52"/>
                        </a:rPr>
                        <a:t>Проведение совещаний по параметрам взаимодействия, разграничении сфер участия и ответственности при формировании железнодорожных туристических маршрутов и целевому результату намеченной работы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HeliosC" charset="-52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>
                        <a:solidFill>
                          <a:schemeClr val="tx1"/>
                        </a:solidFill>
                        <a:latin typeface="HeliosC" charset="-52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HeliosC" charset="-52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HeliosC" charset="-52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HeliosC" charset="-52"/>
                        </a:rPr>
                        <a:t>Заключение соглашений о взаимодействии по развитию железнодорожных туристических маршрутов между компаниями-перевозчиками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HeliosC" charset="-52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HeliosC" charset="-52"/>
                        </a:rPr>
                        <a:t>туристическими операторами и региональными органами власти</a:t>
                      </a:r>
                      <a:endParaRPr lang="ru-RU" sz="900" dirty="0">
                        <a:solidFill>
                          <a:schemeClr val="tx1"/>
                        </a:solidFill>
                        <a:latin typeface="HeliosC" charset="-52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0225" t="15980" r="5618" b="10112"/>
          <a:stretch>
            <a:fillRect/>
          </a:stretch>
        </p:blipFill>
        <p:spPr bwMode="auto">
          <a:xfrm>
            <a:off x="3548744" y="3567126"/>
            <a:ext cx="5170714" cy="21965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33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17C59085-DE9F-4733-A8AD-789B6ABE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1" y="0"/>
            <a:ext cx="12194831" cy="6856021"/>
          </a:xfrm>
        </p:spPr>
      </p:pic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8E7AD609-34A5-4FEA-9E18-988202C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884" y="6356350"/>
            <a:ext cx="661657" cy="365125"/>
          </a:xfrm>
        </p:spPr>
        <p:txBody>
          <a:bodyPr/>
          <a:lstStyle/>
          <a:p>
            <a:fld id="{66BD978B-3FB7-486E-82B7-12A7362132A2}" type="slidenum">
              <a:rPr lang="ru-RU" smtClean="0">
                <a:solidFill>
                  <a:schemeClr val="bg1"/>
                </a:solidFill>
                <a:latin typeface="HeliosC" panose="00000500000000000000" pitchFamily="2" charset="-52"/>
              </a:rPr>
              <a:pPr/>
              <a:t>9</a:t>
            </a:fld>
            <a:endParaRPr lang="ru-RU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pic>
        <p:nvPicPr>
          <p:cNvPr id="7" name="Picture 1" descr="C:\Users\PovshednayaEI.WSR\Desktop\Транспорт Сибири\IMG_9762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12308" t="29441" r="6108" b="19151"/>
          <a:stretch>
            <a:fillRect/>
          </a:stretch>
        </p:blipFill>
        <p:spPr bwMode="auto">
          <a:xfrm>
            <a:off x="0" y="897147"/>
            <a:ext cx="12192000" cy="4951562"/>
          </a:xfrm>
          <a:prstGeom prst="rect">
            <a:avLst/>
          </a:prstGeom>
          <a:noFill/>
        </p:spPr>
      </p:pic>
      <p:pic>
        <p:nvPicPr>
          <p:cNvPr id="8" name="Picture 3" descr="C:\Users\PovshednayaEI.WSR\Desktop\Транспорт Сибири\IMG_8466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764092">
            <a:off x="8710254" y="1234074"/>
            <a:ext cx="2728008" cy="17763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C:\Users\PovshednayaEI.WSR\Desktop\Транспорт Сибири\IMG_846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749993">
            <a:off x="8456876" y="3233865"/>
            <a:ext cx="3277425" cy="235636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7" descr="C:\Users\PovshednayaEI.WSR\Desktop\Транспорт Сибири\IMG_8460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146339" y="974736"/>
            <a:ext cx="3396522" cy="20703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6" descr="C:\Users\PovshednayaEI.WSR\Desktop\Транспорт Сибири\IMG_846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28165">
            <a:off x="3199779" y="3544793"/>
            <a:ext cx="2790821" cy="189459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PovshednayaEI.WSR\Desktop\Транспорт Сибири\медведь.png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DF3"/>
              </a:clrFrom>
              <a:clrTo>
                <a:srgbClr val="FFFD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312542"/>
            <a:ext cx="2950234" cy="234767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Picture 5" descr="C:\Users\PovshednayaEI.WSR\Desktop\Транспорт Сибири\IMG_8463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925049" y="1931817"/>
            <a:ext cx="3725271" cy="256889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616</Words>
  <Application>Microsoft Office PowerPoint</Application>
  <PresentationFormat>Произвольный</PresentationFormat>
  <Paragraphs>108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21" baseType="lpstr">
      <vt:lpstr>Arial</vt:lpstr>
      <vt:lpstr>Times New Roman</vt:lpstr>
      <vt:lpstr>Arial Narrow</vt:lpstr>
      <vt:lpstr>Calibri</vt:lpstr>
      <vt:lpstr>Verdana</vt:lpstr>
      <vt:lpstr>RussianRail A Pro</vt:lpstr>
      <vt:lpstr>Calibri Light</vt:lpstr>
      <vt:lpstr>Vrinda</vt:lpstr>
      <vt:lpstr>RussianRail G Pro</vt:lpstr>
      <vt:lpstr>Wingdings</vt:lpstr>
      <vt:lpstr>HeliosC</vt:lpstr>
      <vt:lpstr>Тема Office</vt:lpstr>
      <vt:lpstr>ТЕМА ВЫСТУПЛЕНИЯ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ВЫСТУПЛЕНИЯ</dc:title>
  <dc:creator>Alisa</dc:creator>
  <cp:lastModifiedBy>Ганькина Ольга Леонидовна</cp:lastModifiedBy>
  <cp:revision>90</cp:revision>
  <dcterms:created xsi:type="dcterms:W3CDTF">2022-04-06T07:53:13Z</dcterms:created>
  <dcterms:modified xsi:type="dcterms:W3CDTF">2023-06-27T05:58:26Z</dcterms:modified>
</cp:coreProperties>
</file>