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45" r:id="rId2"/>
    <p:sldId id="2644" r:id="rId3"/>
    <p:sldId id="450" r:id="rId4"/>
    <p:sldId id="1304" r:id="rId5"/>
    <p:sldId id="1305" r:id="rId6"/>
    <p:sldId id="1303" r:id="rId7"/>
    <p:sldId id="2535" r:id="rId8"/>
    <p:sldId id="1085" r:id="rId9"/>
    <p:sldId id="1086" r:id="rId10"/>
    <p:sldId id="1227" r:id="rId11"/>
    <p:sldId id="641" r:id="rId12"/>
    <p:sldId id="2640" r:id="rId13"/>
    <p:sldId id="2639" r:id="rId14"/>
    <p:sldId id="2646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256C"/>
    <a:srgbClr val="F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6B373-77E1-4C70-92E7-5FBB12C2289E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5F694-9057-4F22-AD3C-A8A681E9B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374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>
              <a:latin typeface="Arial" charset="0"/>
            </a:endParaRPr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09AA2C7-54CB-4F52-9949-EE56C2E5D04E}" type="slidenum">
              <a:rPr lang="en-US" smtClean="0">
                <a:latin typeface="Arial" charset="0"/>
              </a:rPr>
              <a:pPr/>
              <a:t>1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5922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>
              <a:latin typeface="Arial" charset="0"/>
            </a:endParaRPr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09AA2C7-54CB-4F52-9949-EE56C2E5D04E}" type="slidenum">
              <a:rPr lang="en-US" smtClean="0">
                <a:latin typeface="Arial" charset="0"/>
              </a:rPr>
              <a:pPr/>
              <a:t>14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102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>
              <a:latin typeface="Arial" charset="0"/>
            </a:endParaRPr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09AA2C7-54CB-4F52-9949-EE56C2E5D04E}" type="slidenum">
              <a:rPr lang="en-US" smtClean="0">
                <a:latin typeface="Arial" charset="0"/>
              </a:rPr>
              <a:pPr/>
              <a:t>2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75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>
            <a:extLst>
              <a:ext uri="{FF2B5EF4-FFF2-40B4-BE49-F238E27FC236}">
                <a16:creationId xmlns:a16="http://schemas.microsoft.com/office/drawing/2014/main" id="{951996ED-8676-4C09-8EC1-51DF227D194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>
            <a:extLst>
              <a:ext uri="{FF2B5EF4-FFF2-40B4-BE49-F238E27FC236}">
                <a16:creationId xmlns:a16="http://schemas.microsoft.com/office/drawing/2014/main" id="{C597E34B-B679-4A37-8191-6CAD6D3C2C7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4580" name="Номер слайда 3">
            <a:extLst>
              <a:ext uri="{FF2B5EF4-FFF2-40B4-BE49-F238E27FC236}">
                <a16:creationId xmlns:a16="http://schemas.microsoft.com/office/drawing/2014/main" id="{131A2BF3-BBA0-491F-8060-23E9AEBD06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6991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6991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6991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6991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E0E921-B4FF-4F96-84D4-1130D66C41A3}" type="slidenum">
              <a:rPr lang="en-US" altLang="ru-RU" sz="1200"/>
              <a:pPr>
                <a:spcBef>
                  <a:spcPct val="0"/>
                </a:spcBef>
              </a:pPr>
              <a:t>3</a:t>
            </a:fld>
            <a:endParaRPr lang="en-US" altLang="ru-RU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>
              <a:latin typeface="Arial" charset="0"/>
            </a:endParaRPr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AC268C-DAFC-43F9-A605-372ECE913240}" type="slidenum">
              <a:rPr lang="en-US" smtClean="0">
                <a:latin typeface="Arial" charset="0"/>
              </a:rPr>
              <a:pPr/>
              <a:t>8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>
              <a:latin typeface="Arial" charset="0"/>
            </a:endParaRPr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AC268C-DAFC-43F9-A605-372ECE913240}" type="slidenum">
              <a:rPr lang="en-US" smtClean="0">
                <a:latin typeface="Arial" charset="0"/>
              </a:rPr>
              <a:pPr/>
              <a:t>9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>
              <a:latin typeface="Arial" charset="0"/>
            </a:endParaRPr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AC268C-DAFC-43F9-A605-372ECE913240}" type="slidenum">
              <a:rPr lang="en-US" smtClean="0">
                <a:latin typeface="Arial" charset="0"/>
              </a:rPr>
              <a:pPr/>
              <a:t>10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>
              <a:latin typeface="Arial" charset="0"/>
            </a:endParaRPr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Frutiger Next LT W1G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Frutiger Next LT W1G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Frutiger Next LT W1G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Frutiger Next LT W1G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Frutiger Next LT W1G" pitchFamily="34" charset="0"/>
              </a:defRPr>
            </a:lvl5pPr>
            <a:lvl6pPr marL="25146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Frutiger Next LT W1G" pitchFamily="34" charset="0"/>
              </a:defRPr>
            </a:lvl6pPr>
            <a:lvl7pPr marL="29718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Frutiger Next LT W1G" pitchFamily="34" charset="0"/>
              </a:defRPr>
            </a:lvl7pPr>
            <a:lvl8pPr marL="34290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Frutiger Next LT W1G" pitchFamily="34" charset="0"/>
              </a:defRPr>
            </a:lvl8pPr>
            <a:lvl9pPr marL="38862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Frutiger Next LT W1G" pitchFamily="34" charset="0"/>
              </a:defRPr>
            </a:lvl9pPr>
          </a:lstStyle>
          <a:p>
            <a:pPr eaLnBrk="1" hangingPunct="1"/>
            <a:fld id="{8F447809-DED4-47C9-8056-4C9FE3286687}" type="slidenum">
              <a:rPr lang="en-US" sz="1200" smtClean="0">
                <a:latin typeface="Arial" charset="0"/>
              </a:rPr>
              <a:pPr eaLnBrk="1" hangingPunct="1"/>
              <a:t>11</a:t>
            </a:fld>
            <a:endParaRPr 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005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>
              <a:latin typeface="Arial" charset="0"/>
            </a:endParaRPr>
          </a:p>
        </p:txBody>
      </p:sp>
      <p:sp>
        <p:nvSpPr>
          <p:cNvPr id="962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F3F9D7-FB8C-4377-A43F-7E2297D9F780}" type="slidenum">
              <a:rPr lang="en-US" smtClean="0">
                <a:latin typeface="Arial" charset="0"/>
              </a:rPr>
              <a:pPr/>
              <a:t>12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788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>
              <a:latin typeface="Arial" charset="0"/>
            </a:endParaRPr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09AA2C7-54CB-4F52-9949-EE56C2E5D04E}" type="slidenum">
              <a:rPr lang="en-US" smtClean="0">
                <a:latin typeface="Arial" charset="0"/>
              </a:rPr>
              <a:pPr/>
              <a:t>13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806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D7FE05-BB7E-FC2C-729D-2535558B33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99C320-C3C8-D8D5-39E6-B78853C89A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92FE96-FC6E-AC57-478D-69D214919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7123E-C1B7-40C5-9252-85BD813017C2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036AF9-32A5-93C6-0C91-7BA860846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08AE47-0600-0854-4971-3C72026F2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0ACEE-04DC-4361-B63B-8CE75E819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795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FC5E2-42F3-B211-B2AA-A5373CEBC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F6E930E-09B9-D1A0-5155-5F9243C5BE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63A5DB-FFFF-D3BF-3641-982B676E7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7123E-C1B7-40C5-9252-85BD813017C2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B0EFC3-4DB8-219B-B011-D2F3295FE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18D8A0-0185-AB5C-2CCE-C3DFAFC9C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0ACEE-04DC-4361-B63B-8CE75E819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309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80B102D-6369-9F62-545D-37FF90E753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F3BC273-08A3-BA31-C8FE-0106885F0A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2E4BA8-DF82-C873-FAFA-110DC89B2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7123E-C1B7-40C5-9252-85BD813017C2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D2FD66-3CC1-66FF-865F-59E556B94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E66F56-DE5E-355F-68AE-07D567071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0ACEE-04DC-4361-B63B-8CE75E819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884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(1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1417641"/>
            <a:ext cx="10972859" cy="47672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83971" indent="-316771">
              <a:buClr>
                <a:schemeClr val="accent4"/>
              </a:buClr>
              <a:buSzPct val="100000"/>
              <a:buFont typeface="Wingdings" charset="2"/>
              <a:buChar char="§"/>
              <a:defRPr sz="2800" b="0">
                <a:solidFill>
                  <a:schemeClr val="tx1"/>
                </a:solidFill>
                <a:latin typeface="Arial"/>
                <a:cs typeface="Arial"/>
              </a:defRPr>
            </a:lvl1pPr>
            <a:lvl2pPr marL="831936" indent="-287974">
              <a:buClr>
                <a:schemeClr val="accent4"/>
              </a:buClr>
              <a:buSzPct val="100000"/>
              <a:buFont typeface="Wingdings" charset="2"/>
              <a:buChar char="§"/>
              <a:defRPr sz="2300" b="0">
                <a:solidFill>
                  <a:schemeClr val="tx1"/>
                </a:solidFill>
                <a:latin typeface="Arial"/>
                <a:cs typeface="Arial"/>
              </a:defRPr>
            </a:lvl2pPr>
            <a:lvl3pPr marL="1279901" indent="-259176">
              <a:buClr>
                <a:schemeClr val="accent4"/>
              </a:buClr>
              <a:buSzPct val="100000"/>
              <a:buFont typeface="Wingdings" charset="2"/>
              <a:buChar char="§"/>
              <a:defRPr sz="2000" b="0">
                <a:solidFill>
                  <a:schemeClr val="tx1"/>
                </a:solidFill>
                <a:latin typeface="Arial"/>
                <a:cs typeface="Arial"/>
              </a:defRPr>
            </a:lvl3pPr>
            <a:lvl4pPr marL="1791862" indent="-230379">
              <a:buClr>
                <a:schemeClr val="accent4"/>
              </a:buClr>
              <a:buSzPct val="100000"/>
              <a:buFont typeface="Wingdings" charset="2"/>
              <a:buChar char="§"/>
              <a:defRPr sz="1700" b="0">
                <a:solidFill>
                  <a:schemeClr val="tx1"/>
                </a:solidFill>
                <a:latin typeface="Arial"/>
                <a:cs typeface="Arial"/>
              </a:defRPr>
            </a:lvl4pPr>
            <a:lvl5pPr marL="2303821" indent="-201582">
              <a:buClr>
                <a:schemeClr val="accent4"/>
              </a:buClr>
              <a:buSzPct val="100000"/>
              <a:buFont typeface="Wingdings" charset="2"/>
              <a:buChar char="§"/>
              <a:defRPr sz="1500" b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800" baseline="0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9717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A12AF4-B1C1-19B7-2E79-797F8FDA3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BA4C28-87B6-28EB-F60A-19D86F86B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86AA51-D853-63E7-F800-2F450A0D4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7123E-C1B7-40C5-9252-85BD813017C2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34ED66-EC1E-488C-EF23-08C52279C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4F41E1-1DFB-72BF-EA37-B4333CBD6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0ACEE-04DC-4361-B63B-8CE75E819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277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117275-4233-5C37-CEBF-EDC324106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2AA82B-4CFE-494A-D802-387757A50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B22458-C524-139B-9294-ED79EA247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7123E-C1B7-40C5-9252-85BD813017C2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7F34EB-5B8B-0F90-A219-587A97B3D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8F6452-D227-D723-B6AA-66C13E9B9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0ACEE-04DC-4361-B63B-8CE75E819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751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2D79EC-B985-AC91-65A6-6C8DC530E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0F8030-BD49-134D-64B3-113700C5DD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1AB0E2D-BA4E-270F-FC83-C1006BA2F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EB8B980-F842-7B2F-F393-ADF3636DA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7123E-C1B7-40C5-9252-85BD813017C2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F2ED5E-B021-7CC9-7223-5DFB1587F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0D1EAA-B705-FF04-04F7-3C0911D88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0ACEE-04DC-4361-B63B-8CE75E819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850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D1FE70-F03B-CB22-FE87-EF12278D8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3D080A-2C88-5517-09A2-7C9C5570E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1F8E2-F2F3-1C72-EFAD-3526B9644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B81A81D-9FC4-978F-94A6-764930B2C7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3810AA9-2C89-6B4F-6AC0-A031A75425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641EBFC-373A-D095-5A1B-E253DDC2B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7123E-C1B7-40C5-9252-85BD813017C2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14ECAA2-5F4A-FC57-46FA-B093BE641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DDE7FB8-82BB-AC64-08AB-1547F008C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0ACEE-04DC-4361-B63B-8CE75E819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044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03EF7C-85B1-5A4B-D497-FB9B8A4A8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03A3EF9-E7AD-4433-2B51-433BAE3A5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7123E-C1B7-40C5-9252-85BD813017C2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F9BDC9E-3BA8-F7D2-D4F3-28D8A74B0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9A3725B-3EEA-81B7-8BB4-9C95C4B80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0ACEE-04DC-4361-B63B-8CE75E819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274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5DB7DC1-87E7-2012-7E7F-3D851F893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7123E-C1B7-40C5-9252-85BD813017C2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308E12D-5347-EF5B-6386-8644345DA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F3DA391-DA31-42A9-9670-7DEB7DEC5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0ACEE-04DC-4361-B63B-8CE75E819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985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A5468C-710C-E296-A49F-392C167F9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DB400C-D6F8-9ED9-D0CB-511286528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2493D5-0A03-AB02-A2CC-113DF6EDFD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F9C63A-9745-F54A-2FD4-682D51552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7123E-C1B7-40C5-9252-85BD813017C2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B93134-A391-01ED-1546-2A88E5523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34E559-5EED-ED73-1CAB-05A78782D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0ACEE-04DC-4361-B63B-8CE75E819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156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0CAA87-CC65-3EF6-C41E-F8161EF24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3F1272B-28DD-E41B-A666-2CA4264334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91A8497-E001-D44B-5075-08CD87FECC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242D18-E482-EFBB-ED3E-C6EB10454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7123E-C1B7-40C5-9252-85BD813017C2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E229F12-55A8-BBCA-86F2-B025652E9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BA1F28-FC76-0E54-52C6-AD2337A9B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0ACEE-04DC-4361-B63B-8CE75E819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494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94CA94-0AEC-61B8-0E29-C120B1C2D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2C1BB32-FE9C-4664-6624-D566C6ECD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129EC4-1021-8135-3A3E-23EE939F64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7123E-C1B7-40C5-9252-85BD813017C2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BCC4C9-25A3-1189-644D-B238B5E22A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25E941-8E41-3206-76A3-CAE3FF19C1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0ACEE-04DC-4361-B63B-8CE75E819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60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899432" y="3264080"/>
            <a:ext cx="1039313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информационного моделирования –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прежде всего новый уровень мышления и организации работы специалистов</a:t>
            </a:r>
          </a:p>
        </p:txBody>
      </p:sp>
      <p:pic>
        <p:nvPicPr>
          <p:cNvPr id="7" name="Рисунок 6" descr="Изображение выглядит как Графика, Шрифт, логотип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B1DE3480-8C09-7F8A-472A-9385910671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600" y="441510"/>
            <a:ext cx="2025400" cy="21749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8E40D0-517D-4D81-8283-C0A478ED67C5}"/>
              </a:ext>
            </a:extLst>
          </p:cNvPr>
          <p:cNvSpPr txBox="1"/>
          <p:nvPr/>
        </p:nvSpPr>
        <p:spPr>
          <a:xfrm>
            <a:off x="980563" y="677840"/>
            <a:ext cx="3362325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Владимир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Талапов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Сибирская БИМ-Академия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talapoff@Yandex.ru</a:t>
            </a:r>
            <a:endParaRPr lang="ru-RU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A3EF86-0521-4BCD-AC9F-6EF9C730212D}"/>
              </a:ext>
            </a:extLst>
          </p:cNvPr>
          <p:cNvSpPr txBox="1"/>
          <p:nvPr/>
        </p:nvSpPr>
        <p:spPr>
          <a:xfrm>
            <a:off x="3726110" y="5700923"/>
            <a:ext cx="47397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Сибирский транспортный форум Новосибирск, 2023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92641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2"/>
          <p:cNvSpPr txBox="1">
            <a:spLocks/>
          </p:cNvSpPr>
          <p:nvPr/>
        </p:nvSpPr>
        <p:spPr bwMode="auto">
          <a:xfrm>
            <a:off x="1524000" y="1766725"/>
            <a:ext cx="91440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31800" indent="-431800" algn="ctr" defTabSz="511175"/>
            <a:endParaRPr lang="en-US" altLang="zh-CN" sz="2800" dirty="0">
              <a:solidFill>
                <a:srgbClr val="1858A8"/>
              </a:solidFill>
              <a:latin typeface="Arial" charset="0"/>
              <a:ea typeface="Calibri" pitchFamily="34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01186" y="226107"/>
            <a:ext cx="88042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 для мобильных устройств в формате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-model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125" y="1017297"/>
            <a:ext cx="8768670" cy="549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64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AE46EBB6-7BE9-114C-428A-6A154598767A}"/>
              </a:ext>
            </a:extLst>
          </p:cNvPr>
          <p:cNvSpPr txBox="1">
            <a:spLocks/>
          </p:cNvSpPr>
          <p:nvPr/>
        </p:nvSpPr>
        <p:spPr bwMode="auto">
          <a:xfrm>
            <a:off x="1128656" y="8164"/>
            <a:ext cx="9288973" cy="157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431800" indent="-431800" algn="l" defTabSz="511175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Frutiger Next LT W1G"/>
                <a:ea typeface="Frutiger Next LT W1G" pitchFamily="34" charset="0"/>
                <a:cs typeface="Frutiger Next LT W1G"/>
              </a:defRPr>
            </a:lvl1pPr>
            <a:lvl2pPr marL="831850" indent="-319088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300" kern="1200">
                <a:solidFill>
                  <a:schemeClr val="tx1"/>
                </a:solidFill>
                <a:latin typeface="Frutiger Next LT W1G"/>
                <a:ea typeface="Frutiger Next LT W1G" pitchFamily="34" charset="0"/>
                <a:cs typeface="Frutiger Next LT W1G"/>
              </a:defRPr>
            </a:lvl2pPr>
            <a:lvl3pPr marL="1279525" indent="-255588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Frutiger Next LT W1G"/>
                <a:ea typeface="Frutiger Next LT W1G" pitchFamily="34" charset="0"/>
                <a:cs typeface="Frutiger Next LT W1G"/>
              </a:defRPr>
            </a:lvl3pPr>
            <a:lvl4pPr marL="1790700" indent="-255588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 kern="1200">
                <a:solidFill>
                  <a:schemeClr val="tx1"/>
                </a:solidFill>
                <a:latin typeface="Frutiger Next LT W1G"/>
                <a:ea typeface="Frutiger Next LT W1G" pitchFamily="34" charset="0"/>
                <a:cs typeface="Frutiger Next LT W1G"/>
              </a:defRPr>
            </a:lvl4pPr>
            <a:lvl5pPr marL="2303463" indent="-255588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Frutiger Next LT W1G"/>
                <a:ea typeface="Frutiger Next LT W1G" pitchFamily="34" charset="0"/>
                <a:cs typeface="Frutiger Next LT W1G"/>
              </a:defRPr>
            </a:lvl5pPr>
            <a:lvl6pPr marL="2815782" indent="-255981" algn="l" defTabSz="511960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742" indent="-255981" algn="l" defTabSz="511960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702" indent="-255981" algn="l" defTabSz="511960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662" indent="-255981" algn="l" defTabSz="511960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ru-RU" altLang="zh-CN" sz="2000" b="1" dirty="0">
                <a:solidFill>
                  <a:srgbClr val="00206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Успех использования </a:t>
            </a:r>
            <a:r>
              <a:rPr lang="en-US" altLang="zh-CN" sz="2000" b="1" dirty="0">
                <a:solidFill>
                  <a:srgbClr val="00206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BIM</a:t>
            </a:r>
            <a:r>
              <a:rPr lang="ru-RU" altLang="zh-CN" sz="2000" b="1" dirty="0">
                <a:solidFill>
                  <a:srgbClr val="00206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zh-CN" sz="2000" dirty="0">
                <a:solidFill>
                  <a:srgbClr val="00206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определяется правильными действиями всех</a:t>
            </a:r>
            <a:r>
              <a:rPr lang="ru-RU" altLang="zh-CN" sz="2000" b="1" dirty="0">
                <a:solidFill>
                  <a:srgbClr val="00206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zh-CN" sz="2000" dirty="0">
                <a:solidFill>
                  <a:srgbClr val="00206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участников инвестиционного строительного проекта </a:t>
            </a:r>
          </a:p>
          <a:p>
            <a:pPr marL="0" indent="0" eaLnBrk="1" hangingPunct="1">
              <a:buNone/>
            </a:pPr>
            <a:r>
              <a:rPr lang="ru-RU" altLang="zh-CN" sz="2000" b="1" dirty="0">
                <a:solidFill>
                  <a:srgbClr val="00206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в двух областях:</a:t>
            </a:r>
          </a:p>
          <a:p>
            <a:pPr marL="0" indent="0" eaLnBrk="1" hangingPunct="1">
              <a:buNone/>
            </a:pPr>
            <a:endParaRPr lang="ru-RU" altLang="zh-CN" sz="800" dirty="0">
              <a:solidFill>
                <a:srgbClr val="002060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marL="0" indent="0" eaLnBrk="1" hangingPunct="1">
              <a:buNone/>
            </a:pPr>
            <a:r>
              <a:rPr lang="ru-RU" altLang="zh-CN" sz="2000" b="1" dirty="0">
                <a:solidFill>
                  <a:srgbClr val="00206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20% - подбор и использование программного обеспечения</a:t>
            </a:r>
            <a:endParaRPr lang="ru-RU" altLang="zh-CN" sz="2000" dirty="0">
              <a:solidFill>
                <a:srgbClr val="002060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marL="0" indent="0" eaLnBrk="1" hangingPunct="1">
              <a:buNone/>
            </a:pPr>
            <a:r>
              <a:rPr lang="ru-RU" altLang="zh-CN" sz="2000" b="1" dirty="0">
                <a:solidFill>
                  <a:srgbClr val="00206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80% - решение нетехнологических вопросов</a:t>
            </a:r>
          </a:p>
          <a:p>
            <a:pPr marL="0" indent="0" eaLnBrk="1" hangingPunct="1">
              <a:buNone/>
            </a:pPr>
            <a:r>
              <a:rPr lang="ru-RU" altLang="zh-CN" sz="2000" dirty="0">
                <a:solidFill>
                  <a:srgbClr val="00206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(общая организация взаимодействия, квалификация </a:t>
            </a:r>
            <a:r>
              <a:rPr lang="ru-RU" altLang="zh-CN" sz="1800" dirty="0">
                <a:solidFill>
                  <a:srgbClr val="00206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кадров и т.п.)</a:t>
            </a:r>
          </a:p>
        </p:txBody>
      </p:sp>
      <p:pic>
        <p:nvPicPr>
          <p:cNvPr id="4" name="Рисунок 3" descr="Изображение выглядит как текст, небо, оборудование&#10;&#10;Автоматически созданное описание">
            <a:extLst>
              <a:ext uri="{FF2B5EF4-FFF2-40B4-BE49-F238E27FC236}">
                <a16:creationId xmlns:a16="http://schemas.microsoft.com/office/drawing/2014/main" id="{A5BBFDCD-9279-A431-6422-BF7AFC2A7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921" y="2161384"/>
            <a:ext cx="7954737" cy="4474828"/>
          </a:xfrm>
          <a:prstGeom prst="rect">
            <a:avLst/>
          </a:prstGeom>
        </p:spPr>
      </p:pic>
      <p:pic>
        <p:nvPicPr>
          <p:cNvPr id="5" name="Picture 1" descr="C:\Users\Admin\Desktop\человечек.png">
            <a:extLst>
              <a:ext uri="{FF2B5EF4-FFF2-40B4-BE49-F238E27FC236}">
                <a16:creationId xmlns:a16="http://schemas.microsoft.com/office/drawing/2014/main" id="{249FF741-9A54-4C6E-7FEE-F739B70BB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738" y="3673929"/>
            <a:ext cx="1988551" cy="2962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2550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058994" y="2337764"/>
            <a:ext cx="4686300" cy="8495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250735" y="2409357"/>
            <a:ext cx="62968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Определение основных целей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и круга решаемых задач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036362" y="1252849"/>
            <a:ext cx="67805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Логика подбора компьютерных программ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для информационного моделирования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17986" y="3692215"/>
            <a:ext cx="5984668" cy="9195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250734" y="3813830"/>
            <a:ext cx="62968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Определение, как эти задачи</a:t>
            </a:r>
            <a:r>
              <a:rPr lang="en-US" b="1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решать средствами  информационного моделирования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058994" y="5121922"/>
            <a:ext cx="4686300" cy="8369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2250734" y="5169420"/>
            <a:ext cx="62929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Подбор компьютерных программ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для решения этих задач</a:t>
            </a:r>
          </a:p>
        </p:txBody>
      </p:sp>
      <p:cxnSp>
        <p:nvCxnSpPr>
          <p:cNvPr id="18" name="Прямая со стрелкой 17"/>
          <p:cNvCxnSpPr>
            <a:cxnSpLocks/>
            <a:stCxn id="11" idx="2"/>
            <a:endCxn id="9" idx="0"/>
          </p:cNvCxnSpPr>
          <p:nvPr/>
        </p:nvCxnSpPr>
        <p:spPr>
          <a:xfrm>
            <a:off x="5402144" y="3187297"/>
            <a:ext cx="8176" cy="504919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5141897" y="4848063"/>
            <a:ext cx="496755" cy="1975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76171A9-7F74-4040-B94E-81BB3E4E37B2}"/>
              </a:ext>
            </a:extLst>
          </p:cNvPr>
          <p:cNvSpPr txBox="1"/>
          <p:nvPr/>
        </p:nvSpPr>
        <p:spPr>
          <a:xfrm>
            <a:off x="3532415" y="311163"/>
            <a:ext cx="6780573" cy="45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BIM –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это не компьютерная программа!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C:\Users\Admin\Desktop\человечек.png">
            <a:extLst>
              <a:ext uri="{FF2B5EF4-FFF2-40B4-BE49-F238E27FC236}">
                <a16:creationId xmlns:a16="http://schemas.microsoft.com/office/drawing/2014/main" id="{E3830BB3-7AE6-B1D2-D45F-ACEE0D9BA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997" y="3429000"/>
            <a:ext cx="1873582" cy="2791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2949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9C7BFC41-51C2-CFF4-6B2C-68598271C745}"/>
              </a:ext>
            </a:extLst>
          </p:cNvPr>
          <p:cNvSpPr/>
          <p:nvPr/>
        </p:nvSpPr>
        <p:spPr>
          <a:xfrm>
            <a:off x="2088078" y="664283"/>
            <a:ext cx="6546272" cy="14176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6">
            <a:extLst>
              <a:ext uri="{FF2B5EF4-FFF2-40B4-BE49-F238E27FC236}">
                <a16:creationId xmlns:a16="http://schemas.microsoft.com/office/drawing/2014/main" id="{49DF53C5-22AA-2E1B-A27C-21F9F04AC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6827" y="505087"/>
            <a:ext cx="6427522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1200" b="1" dirty="0">
              <a:solidFill>
                <a:srgbClr val="002060"/>
              </a:solidFill>
            </a:endParaRPr>
          </a:p>
          <a:p>
            <a:r>
              <a:rPr lang="ru-RU" sz="2000" b="1" dirty="0">
                <a:solidFill>
                  <a:srgbClr val="002060"/>
                </a:solidFill>
              </a:rPr>
              <a:t>Подбор программ для </a:t>
            </a:r>
            <a:r>
              <a:rPr lang="en-US" sz="2000" b="1" dirty="0">
                <a:solidFill>
                  <a:srgbClr val="002060"/>
                </a:solidFill>
              </a:rPr>
              <a:t>BIM</a:t>
            </a:r>
            <a:r>
              <a:rPr lang="ru-RU" sz="2000" b="1" dirty="0">
                <a:solidFill>
                  <a:srgbClr val="002060"/>
                </a:solidFill>
              </a:rPr>
              <a:t> - это как игра в бильярд</a:t>
            </a:r>
            <a:r>
              <a:rPr lang="ru-RU" sz="2000" dirty="0">
                <a:solidFill>
                  <a:srgbClr val="002060"/>
                </a:solidFill>
              </a:rPr>
              <a:t>, </a:t>
            </a:r>
          </a:p>
          <a:p>
            <a:r>
              <a:rPr lang="ru-RU" sz="2000" dirty="0">
                <a:solidFill>
                  <a:srgbClr val="002060"/>
                </a:solidFill>
              </a:rPr>
              <a:t>где надо не просто закатить шар в лузу, а сделать это так, чтобы отскочивший шар удобно встал </a:t>
            </a:r>
          </a:p>
          <a:p>
            <a:r>
              <a:rPr lang="ru-RU" sz="2000" dirty="0">
                <a:solidFill>
                  <a:srgbClr val="002060"/>
                </a:solidFill>
              </a:rPr>
              <a:t>для закатывания в лузу следующего шара!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9" name="Picture 2" descr="C:\Users\Admin\Desktop\Рисунок 3-1-24.jpg">
            <a:extLst>
              <a:ext uri="{FF2B5EF4-FFF2-40B4-BE49-F238E27FC236}">
                <a16:creationId xmlns:a16="http://schemas.microsoft.com/office/drawing/2014/main" id="{D6A47128-FBD5-7EFC-19B9-3F4F62314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88078" y="2172387"/>
            <a:ext cx="6546271" cy="4364181"/>
          </a:xfrm>
          <a:prstGeom prst="rect">
            <a:avLst/>
          </a:prstGeom>
          <a:noFill/>
        </p:spPr>
      </p:pic>
      <p:pic>
        <p:nvPicPr>
          <p:cNvPr id="20" name="Picture 1" descr="C:\Users\Admin\Desktop\человечек.png">
            <a:extLst>
              <a:ext uri="{FF2B5EF4-FFF2-40B4-BE49-F238E27FC236}">
                <a16:creationId xmlns:a16="http://schemas.microsoft.com/office/drawing/2014/main" id="{FB28EA6D-8A45-81A3-6E23-F7696B57A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997" y="3429000"/>
            <a:ext cx="1873582" cy="2791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0311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899432" y="3012410"/>
            <a:ext cx="10393136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информационного моделирования - это прежде всего новый уровень мышления и организации работы специалистов</a:t>
            </a:r>
          </a:p>
          <a:p>
            <a:pPr algn="ctr"/>
            <a:endParaRPr lang="ru-RU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FD3D1C-5A4A-0C45-C1C4-7AF847267C69}"/>
              </a:ext>
            </a:extLst>
          </p:cNvPr>
          <p:cNvSpPr txBox="1"/>
          <p:nvPr/>
        </p:nvSpPr>
        <p:spPr>
          <a:xfrm>
            <a:off x="3726110" y="5700923"/>
            <a:ext cx="47397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Сибирский транспортный форум Новосибирск, 2023</a:t>
            </a:r>
            <a:endParaRPr lang="ru-RU" sz="2000" dirty="0"/>
          </a:p>
        </p:txBody>
      </p:sp>
      <p:pic>
        <p:nvPicPr>
          <p:cNvPr id="7" name="Рисунок 6" descr="Изображение выглядит как Графика, Шрифт, логотип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B1DE3480-8C09-7F8A-472A-9385910671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600" y="441510"/>
            <a:ext cx="2025400" cy="21749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8E40D0-517D-4D81-8283-C0A478ED67C5}"/>
              </a:ext>
            </a:extLst>
          </p:cNvPr>
          <p:cNvSpPr txBox="1"/>
          <p:nvPr/>
        </p:nvSpPr>
        <p:spPr>
          <a:xfrm>
            <a:off x="980563" y="677840"/>
            <a:ext cx="3362325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Владимир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Талапов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Сибирская БИМ-Академия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talapoff@Yandex.ru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12015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59DFD2D-F369-4B59-ACF5-F049DB8BC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57" y="1491546"/>
            <a:ext cx="2793891" cy="3668585"/>
          </a:xfrm>
          <a:prstGeom prst="rect">
            <a:avLst/>
          </a:prstGeom>
        </p:spPr>
      </p:pic>
      <p:pic>
        <p:nvPicPr>
          <p:cNvPr id="10" name="Picture 2" descr="D:\Статьи\Новые статьи BIM\ВТалапов Новая книга BIM\Обложка BIM-2.jpg">
            <a:extLst>
              <a:ext uri="{FF2B5EF4-FFF2-40B4-BE49-F238E27FC236}">
                <a16:creationId xmlns:a16="http://schemas.microsoft.com/office/drawing/2014/main" id="{E408425D-0B37-48B9-BCD5-A0DB99752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8568" y="1491545"/>
            <a:ext cx="2744882" cy="36685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 descr="Изображение выглядит как текст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3F94DD19-2B4D-EECB-97AB-F5B2732817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3870" y="701875"/>
            <a:ext cx="2775365" cy="3668585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C1ADB33-EEF3-9BE8-CC28-A6B37AF239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1571" y="701874"/>
            <a:ext cx="2819219" cy="36685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153A3B-16BF-4BE4-1F25-77345E8B4CE8}"/>
              </a:ext>
            </a:extLst>
          </p:cNvPr>
          <p:cNvSpPr txBox="1"/>
          <p:nvPr/>
        </p:nvSpPr>
        <p:spPr>
          <a:xfrm>
            <a:off x="9311493" y="67343"/>
            <a:ext cx="23839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</a:rPr>
              <a:t>«Экосистема для </a:t>
            </a:r>
            <a:endParaRPr lang="en-US" sz="1600" dirty="0">
              <a:solidFill>
                <a:srgbClr val="002060"/>
              </a:solidFill>
            </a:endParaRPr>
          </a:p>
          <a:p>
            <a:pPr algn="ctr"/>
            <a:r>
              <a:rPr lang="ru-RU" sz="1600" dirty="0">
                <a:solidFill>
                  <a:srgbClr val="002060"/>
                </a:solidFill>
              </a:rPr>
              <a:t>взаимосвязанного мира»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4C8735A-A091-442B-AFE1-0CFCD1E88BBB}"/>
              </a:ext>
            </a:extLst>
          </p:cNvPr>
          <p:cNvSpPr/>
          <p:nvPr/>
        </p:nvSpPr>
        <p:spPr>
          <a:xfrm>
            <a:off x="304257" y="292403"/>
            <a:ext cx="5861896" cy="9490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304257" y="443763"/>
            <a:ext cx="58618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+mj-lt"/>
                <a:cs typeface="Arial" charset="0"/>
              </a:rPr>
              <a:t>Большой</a:t>
            </a:r>
            <a:r>
              <a:rPr lang="en-US" sz="3600" b="1" dirty="0">
                <a:solidFill>
                  <a:srgbClr val="002060"/>
                </a:solidFill>
                <a:latin typeface="+mj-lt"/>
                <a:cs typeface="Arial" charset="0"/>
              </a:rPr>
              <a:t> BIM </a:t>
            </a:r>
            <a:r>
              <a:rPr lang="ru-RU" sz="3600" b="1" dirty="0">
                <a:solidFill>
                  <a:srgbClr val="002060"/>
                </a:solidFill>
                <a:latin typeface="+mj-lt"/>
                <a:cs typeface="Arial" charset="0"/>
              </a:rPr>
              <a:t>и малый</a:t>
            </a:r>
            <a:r>
              <a:rPr lang="en-US" sz="3600" b="1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j-lt"/>
                <a:cs typeface="Arial" charset="0"/>
              </a:rPr>
              <a:t>bim</a:t>
            </a:r>
            <a:endParaRPr lang="ru-RU" sz="3600" b="1" dirty="0">
              <a:solidFill>
                <a:srgbClr val="002060"/>
              </a:solidFill>
              <a:latin typeface="+mj-lt"/>
              <a:cs typeface="Arial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E82751E-01F1-F91E-FA17-F59454B5A6AB}"/>
              </a:ext>
            </a:extLst>
          </p:cNvPr>
          <p:cNvSpPr/>
          <p:nvPr/>
        </p:nvSpPr>
        <p:spPr>
          <a:xfrm>
            <a:off x="6551794" y="4490936"/>
            <a:ext cx="5049870" cy="21093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9EB10C-9CFE-4453-8189-85D2F7AAE0C6}"/>
              </a:ext>
            </a:extLst>
          </p:cNvPr>
          <p:cNvSpPr txBox="1"/>
          <p:nvPr/>
        </p:nvSpPr>
        <p:spPr>
          <a:xfrm>
            <a:off x="6665951" y="4559913"/>
            <a:ext cx="502948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Малый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BIM </a:t>
            </a:r>
            <a:r>
              <a:rPr lang="en-US" sz="2000" b="1" dirty="0">
                <a:solidFill>
                  <a:srgbClr val="002060"/>
                </a:solidFill>
                <a:latin typeface="+mj-lt"/>
                <a:cs typeface="Arial" charset="0"/>
              </a:rPr>
              <a:t>- </a:t>
            </a:r>
            <a:r>
              <a:rPr lang="ru-RU" sz="2000" b="1" dirty="0">
                <a:solidFill>
                  <a:srgbClr val="002060"/>
                </a:solidFill>
                <a:latin typeface="+mj-lt"/>
                <a:cs typeface="Arial" charset="0"/>
              </a:rPr>
              <a:t>непосредственное моделирование объекта </a:t>
            </a:r>
          </a:p>
          <a:p>
            <a:r>
              <a:rPr lang="ru-RU" sz="2000" dirty="0">
                <a:solidFill>
                  <a:srgbClr val="002060"/>
                </a:solidFill>
                <a:latin typeface="+mj-lt"/>
                <a:cs typeface="Arial" charset="0"/>
              </a:rPr>
              <a:t>и </a:t>
            </a:r>
          </a:p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Большой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BIM </a:t>
            </a:r>
            <a:r>
              <a:rPr lang="ru-RU" sz="2000" b="1" dirty="0">
                <a:solidFill>
                  <a:srgbClr val="002060"/>
                </a:solidFill>
                <a:latin typeface="+mj-lt"/>
                <a:cs typeface="Arial" charset="0"/>
              </a:rPr>
              <a:t>- управление выполнением проекта, основа проектного управления в строительстве и эксплуатации</a:t>
            </a:r>
          </a:p>
        </p:txBody>
      </p:sp>
    </p:spTree>
    <p:extLst>
      <p:ext uri="{BB962C8B-B14F-4D97-AF65-F5344CB8AC3E}">
        <p14:creationId xmlns:p14="http://schemas.microsoft.com/office/powerpoint/2010/main" val="1069491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4">
            <a:extLst>
              <a:ext uri="{FF2B5EF4-FFF2-40B4-BE49-F238E27FC236}">
                <a16:creationId xmlns:a16="http://schemas.microsoft.com/office/drawing/2014/main" id="{B3F61650-9018-417B-AE18-AE51C066D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7226" y="2149475"/>
            <a:ext cx="8443913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Frutiger Next LT W1G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Frutiger Next LT W1G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Frutiger Next LT W1G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Frutiger Next LT W1G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Frutiger Next LT W1G" pitchFamily="34" charset="0"/>
              </a:defRPr>
            </a:lvl5pPr>
            <a:lvl6pPr marL="25146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Frutiger Next LT W1G" pitchFamily="34" charset="0"/>
              </a:defRPr>
            </a:lvl6pPr>
            <a:lvl7pPr marL="29718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Frutiger Next LT W1G" pitchFamily="34" charset="0"/>
              </a:defRPr>
            </a:lvl7pPr>
            <a:lvl8pPr marL="34290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Frutiger Next LT W1G" pitchFamily="34" charset="0"/>
              </a:defRPr>
            </a:lvl8pPr>
            <a:lvl9pPr marL="38862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Frutiger Next LT W1G" pitchFamily="34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rgbClr val="002060"/>
                </a:solidFill>
              </a:rPr>
              <a:t>Информационная модель </a:t>
            </a:r>
          </a:p>
          <a:p>
            <a:pPr eaLnBrk="1" hangingPunct="1"/>
            <a:r>
              <a:rPr lang="ru-RU" altLang="ru-RU" b="1" dirty="0">
                <a:solidFill>
                  <a:srgbClr val="002060"/>
                </a:solidFill>
              </a:rPr>
              <a:t>для объекта капитального строительства –</a:t>
            </a:r>
          </a:p>
          <a:p>
            <a:pPr eaLnBrk="1" hangingPunct="1"/>
            <a:endParaRPr lang="ru-RU" altLang="ru-RU" sz="800" dirty="0">
              <a:solidFill>
                <a:srgbClr val="002060"/>
              </a:solidFill>
            </a:endParaRPr>
          </a:p>
          <a:p>
            <a:pPr eaLnBrk="1" hangingPunct="1"/>
            <a:r>
              <a:rPr lang="ru-RU" altLang="ru-RU" i="1" dirty="0">
                <a:solidFill>
                  <a:srgbClr val="002060"/>
                </a:solidFill>
              </a:rPr>
              <a:t>результат</a:t>
            </a:r>
            <a:r>
              <a:rPr lang="ru-RU" altLang="ru-RU" dirty="0">
                <a:solidFill>
                  <a:srgbClr val="002060"/>
                </a:solidFill>
              </a:rPr>
              <a:t> (промежуточный или итоговый) </a:t>
            </a:r>
          </a:p>
          <a:p>
            <a:pPr eaLnBrk="1" hangingPunct="1"/>
            <a:r>
              <a:rPr lang="ru-RU" altLang="ru-RU" dirty="0">
                <a:solidFill>
                  <a:srgbClr val="002060"/>
                </a:solidFill>
              </a:rPr>
              <a:t>одного или нескольких этапов </a:t>
            </a:r>
          </a:p>
          <a:p>
            <a:pPr eaLnBrk="1" hangingPunct="1"/>
            <a:r>
              <a:rPr lang="ru-RU" altLang="ru-RU" i="1" dirty="0">
                <a:solidFill>
                  <a:srgbClr val="002060"/>
                </a:solidFill>
              </a:rPr>
              <a:t>информационного моделирования в интересах работы </a:t>
            </a:r>
          </a:p>
          <a:p>
            <a:pPr eaLnBrk="1" hangingPunct="1"/>
            <a:r>
              <a:rPr lang="ru-RU" altLang="ru-RU" i="1" dirty="0">
                <a:solidFill>
                  <a:srgbClr val="002060"/>
                </a:solidFill>
              </a:rPr>
              <a:t>с объектом капитального строительства</a:t>
            </a:r>
            <a:r>
              <a:rPr lang="ru-RU" altLang="ru-RU" dirty="0">
                <a:solidFill>
                  <a:srgbClr val="002060"/>
                </a:solidFill>
              </a:rPr>
              <a:t>,</a:t>
            </a:r>
          </a:p>
          <a:p>
            <a:pPr eaLnBrk="1" hangingPunct="1"/>
            <a:endParaRPr lang="ru-RU" altLang="ru-RU" sz="800" dirty="0">
              <a:solidFill>
                <a:srgbClr val="002060"/>
              </a:solidFill>
            </a:endParaRPr>
          </a:p>
          <a:p>
            <a:pPr eaLnBrk="1" hangingPunct="1"/>
            <a:r>
              <a:rPr lang="ru-RU" altLang="ru-RU" i="1" dirty="0">
                <a:solidFill>
                  <a:srgbClr val="002060"/>
                </a:solidFill>
              </a:rPr>
              <a:t>для решения </a:t>
            </a:r>
            <a:r>
              <a:rPr lang="ru-RU" altLang="ru-RU" dirty="0">
                <a:solidFill>
                  <a:srgbClr val="002060"/>
                </a:solidFill>
              </a:rPr>
              <a:t>одной или нескольких поставленных задач.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1D15D84-0B21-4D83-881B-09AF20F9EF70}"/>
              </a:ext>
            </a:extLst>
          </p:cNvPr>
          <p:cNvSpPr/>
          <p:nvPr/>
        </p:nvSpPr>
        <p:spPr>
          <a:xfrm>
            <a:off x="6097445" y="812950"/>
            <a:ext cx="4251902" cy="6573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" name="Прямоугольник 2">
            <a:extLst>
              <a:ext uri="{FF2B5EF4-FFF2-40B4-BE49-F238E27FC236}">
                <a16:creationId xmlns:a16="http://schemas.microsoft.com/office/drawing/2014/main" id="{6E81DFCA-151E-4252-B3E0-19A7599CF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3446" y="890053"/>
            <a:ext cx="40614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200">
                <a:solidFill>
                  <a:schemeClr val="tx1"/>
                </a:solidFill>
                <a:latin typeface="Frutiger Next LT W1G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Frutiger Next LT W1G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Frutiger Next LT W1G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Frutiger Next LT W1G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Frutiger Next LT W1G" pitchFamily="34" charset="0"/>
              </a:defRPr>
            </a:lvl5pPr>
            <a:lvl6pPr marL="25146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Frutiger Next LT W1G" pitchFamily="34" charset="0"/>
              </a:defRPr>
            </a:lvl6pPr>
            <a:lvl7pPr marL="29718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Frutiger Next LT W1G" pitchFamily="34" charset="0"/>
              </a:defRPr>
            </a:lvl7pPr>
            <a:lvl8pPr marL="34290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Frutiger Next LT W1G" pitchFamily="34" charset="0"/>
              </a:defRPr>
            </a:lvl8pPr>
            <a:lvl9pPr marL="38862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Frutiger Next LT W1G" pitchFamily="34" charset="0"/>
              </a:defRPr>
            </a:lvl9pPr>
          </a:lstStyle>
          <a:p>
            <a:pPr eaLnBrk="1" hangingPunct="1"/>
            <a:r>
              <a:rPr lang="ru-RU" altLang="ru-RU" sz="2400" dirty="0">
                <a:solidFill>
                  <a:srgbClr val="002060"/>
                </a:solidFill>
              </a:rPr>
              <a:t>Общепринятое понимание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4698" y="2881204"/>
            <a:ext cx="3867916" cy="736456"/>
          </a:xfrm>
        </p:spPr>
        <p:txBody>
          <a:bodyPr vert="horz" lIns="64264" tIns="32132" rIns="64264" bIns="32132" rtlCol="0" anchor="b">
            <a:noAutofit/>
          </a:bodyPr>
          <a:lstStyle/>
          <a:p>
            <a:pPr algn="l" eaLnBrk="1" hangingPunct="1"/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 for London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25" name="Rectangle 4"/>
          <p:cNvSpPr>
            <a:spLocks noChangeArrowheads="1"/>
          </p:cNvSpPr>
          <p:nvPr/>
        </p:nvSpPr>
        <p:spPr bwMode="auto">
          <a:xfrm>
            <a:off x="368370" y="899879"/>
            <a:ext cx="11599494" cy="70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5" tIns="45717" rIns="91435" bIns="45717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технического задания на реконструкцию пересадочного узла Стратфорд. 2019</a:t>
            </a:r>
          </a:p>
        </p:txBody>
      </p:sp>
      <p:pic>
        <p:nvPicPr>
          <p:cNvPr id="3" name="Рисунок 2" descr="Изображение выглядит как многоуровневая развязка, дорога, шоссе&#10;&#10;Автоматически созданное описание">
            <a:extLst>
              <a:ext uri="{FF2B5EF4-FFF2-40B4-BE49-F238E27FC236}">
                <a16:creationId xmlns:a16="http://schemas.microsoft.com/office/drawing/2014/main" id="{309AD17F-77B6-15BD-45EC-09734D154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447" y="1362833"/>
            <a:ext cx="7424530" cy="51780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3A402B-11B8-65B7-3DD8-EE09789BA652}"/>
              </a:ext>
            </a:extLst>
          </p:cNvPr>
          <p:cNvSpPr txBox="1"/>
          <p:nvPr/>
        </p:nvSpPr>
        <p:spPr>
          <a:xfrm>
            <a:off x="384698" y="3895246"/>
            <a:ext cx="337903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транспорта для пересадки в Стратфорде:</a:t>
            </a:r>
          </a:p>
          <a:p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Метро</a:t>
            </a:r>
          </a:p>
          <a:p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Лёгкое метро</a:t>
            </a:r>
          </a:p>
          <a:p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Электрички</a:t>
            </a:r>
          </a:p>
          <a:p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Автобусы</a:t>
            </a:r>
          </a:p>
          <a:p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Трамваи</a:t>
            </a:r>
          </a:p>
          <a:p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CrossRail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0FF21CB-EBA9-DFFC-2EBF-546DFB1BE15C}"/>
              </a:ext>
            </a:extLst>
          </p:cNvPr>
          <p:cNvSpPr/>
          <p:nvPr/>
        </p:nvSpPr>
        <p:spPr>
          <a:xfrm>
            <a:off x="384698" y="197690"/>
            <a:ext cx="23180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charset="0"/>
                <a:cs typeface="Arial" charset="0"/>
              </a:rPr>
              <a:t>Великобритания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A2D3546-9FFA-9060-323E-093C737E4C59}"/>
              </a:ext>
            </a:extLst>
          </p:cNvPr>
          <p:cNvSpPr/>
          <p:nvPr/>
        </p:nvSpPr>
        <p:spPr>
          <a:xfrm>
            <a:off x="9237904" y="227884"/>
            <a:ext cx="2489731" cy="5765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56ED52-5269-6528-F213-FB2745928EC7}"/>
              </a:ext>
            </a:extLst>
          </p:cNvPr>
          <p:cNvSpPr txBox="1"/>
          <p:nvPr/>
        </p:nvSpPr>
        <p:spPr>
          <a:xfrm>
            <a:off x="9262396" y="268704"/>
            <a:ext cx="24325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710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321" y="1236437"/>
            <a:ext cx="3792426" cy="736456"/>
          </a:xfrm>
        </p:spPr>
        <p:txBody>
          <a:bodyPr vert="horz" lIns="64264" tIns="32132" rIns="64264" bIns="32132" rtlCol="0" anchor="b">
            <a:noAutofit/>
          </a:bodyPr>
          <a:lstStyle/>
          <a:p>
            <a:pPr algn="l" eaLnBrk="1" hangingPunct="1"/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Bentley Legion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C:\Users\Admin\Desktop\ВТалапов BIM-102 Итог Сингапур 2019\Рис тр 1.jpg">
            <a:extLst>
              <a:ext uri="{FF2B5EF4-FFF2-40B4-BE49-F238E27FC236}">
                <a16:creationId xmlns:a16="http://schemas.microsoft.com/office/drawing/2014/main" id="{E44EFCDF-AA57-F705-0930-1EED0ACE0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31982" y="1492268"/>
            <a:ext cx="4504154" cy="4639110"/>
          </a:xfrm>
          <a:prstGeom prst="rect">
            <a:avLst/>
          </a:prstGeom>
          <a:noFill/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B2041AE5-866B-2E2D-51B5-A06B94254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682" y="818233"/>
            <a:ext cx="11599494" cy="70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5" tIns="45717" rIns="91435" bIns="45717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технического задания на реконструкцию пересадочного узла Стратфорд. 2019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665B39D-9D7A-C453-E43B-C449F62DE9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85" y="2609026"/>
            <a:ext cx="6987722" cy="3977626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ABD6444-5274-E077-877C-15055A8D1066}"/>
              </a:ext>
            </a:extLst>
          </p:cNvPr>
          <p:cNvSpPr/>
          <p:nvPr/>
        </p:nvSpPr>
        <p:spPr>
          <a:xfrm>
            <a:off x="441781" y="171398"/>
            <a:ext cx="23180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charset="0"/>
                <a:cs typeface="Arial" charset="0"/>
              </a:rPr>
              <a:t>Великобритания</a:t>
            </a:r>
          </a:p>
        </p:txBody>
      </p:sp>
    </p:spTree>
    <p:extLst>
      <p:ext uri="{BB962C8B-B14F-4D97-AF65-F5344CB8AC3E}">
        <p14:creationId xmlns:p14="http://schemas.microsoft.com/office/powerpoint/2010/main" val="3901334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5" name="Rectangle 4"/>
          <p:cNvSpPr>
            <a:spLocks noChangeArrowheads="1"/>
          </p:cNvSpPr>
          <p:nvPr/>
        </p:nvSpPr>
        <p:spPr bwMode="auto">
          <a:xfrm>
            <a:off x="495951" y="836409"/>
            <a:ext cx="6574317" cy="1323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5" tIns="45717" rIns="91435" bIns="45717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Строительство скоростной автомагистрали Пан Борнео</a:t>
            </a:r>
            <a:r>
              <a:rPr lang="en-US" dirty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протяженностью </a:t>
            </a:r>
            <a:r>
              <a:rPr lang="en-US" dirty="0">
                <a:solidFill>
                  <a:srgbClr val="002060"/>
                </a:solidFill>
              </a:rPr>
              <a:t>1040 </a:t>
            </a:r>
            <a:r>
              <a:rPr lang="ru-RU" dirty="0">
                <a:solidFill>
                  <a:srgbClr val="002060"/>
                </a:solidFill>
              </a:rPr>
              <a:t>км.</a:t>
            </a:r>
            <a:r>
              <a:rPr lang="en-US" dirty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  <a:p>
            <a:endParaRPr lang="ru-RU" sz="800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Перевод среды общих данных со стадии строительства</a:t>
            </a:r>
          </a:p>
          <a:p>
            <a:r>
              <a:rPr lang="ru-RU" dirty="0">
                <a:solidFill>
                  <a:srgbClr val="002060"/>
                </a:solidFill>
              </a:rPr>
              <a:t>на стадию эксплуатации объекта.</a:t>
            </a:r>
          </a:p>
        </p:txBody>
      </p:sp>
      <p:pic>
        <p:nvPicPr>
          <p:cNvPr id="1026" name="Picture 2" descr="C:\Users\Admin\Desktop\ВТалапов BIM-102 Итог Сингапур 2019\Рис Борне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7129" y="765001"/>
            <a:ext cx="5356033" cy="5573298"/>
          </a:xfrm>
          <a:prstGeom prst="rect">
            <a:avLst/>
          </a:prstGeom>
          <a:noFill/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23E6AA4E-0177-470C-99B3-3E6C6C42CF4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16810" y="173070"/>
            <a:ext cx="2030447" cy="400103"/>
          </a:xfrm>
        </p:spPr>
        <p:txBody>
          <a:bodyPr vert="horz" lIns="64264" tIns="32132" rIns="64264" bIns="32132" rtlCol="0" anchor="b">
            <a:normAutofit/>
          </a:bodyPr>
          <a:lstStyle/>
          <a:p>
            <a:pPr algn="l" eaLnBrk="1" hangingPunct="1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Малайзия</a:t>
            </a:r>
          </a:p>
        </p:txBody>
      </p:sp>
      <p:pic>
        <p:nvPicPr>
          <p:cNvPr id="3" name="Рисунок 2" descr="Изображение выглядит как дерево, поезд, внешний, трек&#10;&#10;Автоматически созданное описание">
            <a:extLst>
              <a:ext uri="{FF2B5EF4-FFF2-40B4-BE49-F238E27FC236}">
                <a16:creationId xmlns:a16="http://schemas.microsoft.com/office/drawing/2014/main" id="{DFDB2ED0-4061-4109-BBB9-089DCD908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923" y="2334986"/>
            <a:ext cx="6450844" cy="42593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537BDC-985E-552F-4FB6-47A5625D4104}"/>
              </a:ext>
            </a:extLst>
          </p:cNvPr>
          <p:cNvSpPr txBox="1"/>
          <p:nvPr/>
        </p:nvSpPr>
        <p:spPr>
          <a:xfrm>
            <a:off x="11195278" y="6339327"/>
            <a:ext cx="6755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2019</a:t>
            </a:r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E27E3E7-94AA-5A98-27EF-808432926E48}"/>
              </a:ext>
            </a:extLst>
          </p:cNvPr>
          <p:cNvSpPr/>
          <p:nvPr/>
        </p:nvSpPr>
        <p:spPr>
          <a:xfrm>
            <a:off x="9185459" y="259857"/>
            <a:ext cx="2489731" cy="5765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5177CA-BEE6-C88D-4641-8B613ADC1109}"/>
              </a:ext>
            </a:extLst>
          </p:cNvPr>
          <p:cNvSpPr txBox="1"/>
          <p:nvPr/>
        </p:nvSpPr>
        <p:spPr>
          <a:xfrm>
            <a:off x="9209951" y="300677"/>
            <a:ext cx="24325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745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60160" y="6041923"/>
            <a:ext cx="111800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Десятикратное ускорение получения информации, сокращение на 75% ручного ввода, </a:t>
            </a:r>
          </a:p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ежегодная экономия только на общей информации 200 000 фунтов стерлингов.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9340" y="379251"/>
            <a:ext cx="23180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charset="0"/>
                <a:cs typeface="Arial" charset="0"/>
              </a:rPr>
              <a:t>Великобритания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9340" y="797072"/>
            <a:ext cx="98166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Строительство первого участка скоростной магистрали</a:t>
            </a:r>
            <a:r>
              <a:rPr lang="en-US" b="1" dirty="0">
                <a:solidFill>
                  <a:srgbClr val="002060"/>
                </a:solidFill>
                <a:latin typeface="Arial" charset="0"/>
                <a:cs typeface="Arial" charset="0"/>
              </a:rPr>
              <a:t> HS2</a:t>
            </a:r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 Лондон – Бирмингем.</a:t>
            </a:r>
          </a:p>
          <a:p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2021 </a:t>
            </a:r>
            <a:endParaRPr lang="ru-RU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023DBC7-4005-4FB5-80F6-1365FD5AE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5035" y="1207458"/>
            <a:ext cx="8871857" cy="485895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A25DD18-BE71-48E5-3223-D43EA400D523}"/>
              </a:ext>
            </a:extLst>
          </p:cNvPr>
          <p:cNvSpPr/>
          <p:nvPr/>
        </p:nvSpPr>
        <p:spPr>
          <a:xfrm>
            <a:off x="9283167" y="166984"/>
            <a:ext cx="2489731" cy="5765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59D2FE-4BE5-19A8-DD66-44264DE74F5A}"/>
              </a:ext>
            </a:extLst>
          </p:cNvPr>
          <p:cNvSpPr txBox="1"/>
          <p:nvPr/>
        </p:nvSpPr>
        <p:spPr>
          <a:xfrm>
            <a:off x="9307659" y="207804"/>
            <a:ext cx="24325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386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39727" y="2015953"/>
            <a:ext cx="9144000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endParaRPr lang="ru-RU" sz="2800" b="1" dirty="0">
              <a:solidFill>
                <a:srgbClr val="0070C0"/>
              </a:solidFill>
            </a:endParaRPr>
          </a:p>
          <a:p>
            <a:pPr algn="ctr" defTabSz="457200"/>
            <a:endParaRPr lang="ru-RU" sz="1100" b="1" dirty="0">
              <a:solidFill>
                <a:srgbClr val="0070C0"/>
              </a:solidFill>
            </a:endParaRPr>
          </a:p>
          <a:p>
            <a:pPr defTabSz="457200"/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Капитальный ремонт автомобильной дороги М-7 «Волга» Москва – Владимир – Нижний Новгород – Казань – Уфа, подъезд к городу Иваново </a:t>
            </a:r>
          </a:p>
          <a:p>
            <a:pPr defTabSz="457200"/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 участке км 0+000 – км 7+596 (км 169+420 – км 177+016) </a:t>
            </a:r>
            <a:b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во Владимирской области </a:t>
            </a:r>
          </a:p>
          <a:p>
            <a:pPr defTabSz="457200"/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 применением информационного моделирования</a:t>
            </a:r>
          </a:p>
          <a:p>
            <a:pPr defTabSz="457200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                                                                                                                       </a:t>
            </a:r>
          </a:p>
          <a:p>
            <a:pPr defTabSz="457200"/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  <a:p>
            <a:pPr defTabSz="457200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                                                                                                                      </a:t>
            </a:r>
            <a:br>
              <a:rPr lang="ru-RU" sz="3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endParaRPr lang="ru-RU" sz="3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39727" y="1911815"/>
            <a:ext cx="46032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ООО «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Автодор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Инжиниринг»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25723" y="5905153"/>
            <a:ext cx="3390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https://ardexpert.ru/project/8759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11587" y="182550"/>
            <a:ext cx="64874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Победитель Первого Всероссийского конкурса </a:t>
            </a:r>
          </a:p>
          <a:p>
            <a:pPr>
              <a:buNone/>
            </a:pP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BIM-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технологий 2016</a:t>
            </a:r>
          </a:p>
        </p:txBody>
      </p:sp>
      <p:pic>
        <p:nvPicPr>
          <p:cNvPr id="8" name="Picture 2" descr="C:\Users\Admin\Desktop\Награда BIM конкурса 20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36558" y="253065"/>
            <a:ext cx="2109421" cy="1409948"/>
          </a:xfrm>
          <a:prstGeom prst="rect">
            <a:avLst/>
          </a:prstGeom>
          <a:noFill/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5747492-1B27-A747-AFB2-56155B5360C7}"/>
              </a:ext>
            </a:extLst>
          </p:cNvPr>
          <p:cNvSpPr/>
          <p:nvPr/>
        </p:nvSpPr>
        <p:spPr>
          <a:xfrm>
            <a:off x="9190682" y="414176"/>
            <a:ext cx="2489731" cy="5765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0F7D78-8C80-B609-CCAD-BD9C04F67419}"/>
              </a:ext>
            </a:extLst>
          </p:cNvPr>
          <p:cNvSpPr txBox="1"/>
          <p:nvPr/>
        </p:nvSpPr>
        <p:spPr>
          <a:xfrm>
            <a:off x="9215174" y="454996"/>
            <a:ext cx="24325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229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2"/>
          <p:cNvSpPr txBox="1">
            <a:spLocks/>
          </p:cNvSpPr>
          <p:nvPr/>
        </p:nvSpPr>
        <p:spPr bwMode="auto">
          <a:xfrm>
            <a:off x="1524000" y="1932975"/>
            <a:ext cx="91440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31800" indent="-431800" algn="ctr" defTabSz="511175"/>
            <a:endParaRPr lang="en-US" altLang="zh-CN" sz="2800" dirty="0">
              <a:solidFill>
                <a:srgbClr val="1858A8"/>
              </a:solidFill>
              <a:latin typeface="Arial" charset="0"/>
              <a:ea typeface="Calibri" pitchFamily="34" charset="0"/>
              <a:cs typeface="Arial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39410" y="555940"/>
            <a:ext cx="8225623" cy="50738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 существующего объекта (МСО):</a:t>
            </a:r>
          </a:p>
          <a:p>
            <a:pPr marL="285750" indent="-285750" algn="l">
              <a:buFontTx/>
              <a:buChar char="-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Сводный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DGN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файл модели существующего объекта;</a:t>
            </a:r>
          </a:p>
          <a:p>
            <a:pPr marL="285750" indent="-285750" algn="l">
              <a:buFontTx/>
              <a:buChar char="-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Элементы реальной модели (папка);</a:t>
            </a:r>
          </a:p>
          <a:p>
            <a:pPr algn="l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 Инженерные изыскания (папка):</a:t>
            </a:r>
          </a:p>
          <a:p>
            <a:pPr algn="l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- Инженерно-геодезические изыскания (папка);</a:t>
            </a:r>
          </a:p>
          <a:p>
            <a:pPr algn="l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- Инженерно-геологические изыскания (папка);</a:t>
            </a:r>
          </a:p>
          <a:p>
            <a:pPr algn="l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- Инженерно-экологические изыскания (папка);</a:t>
            </a:r>
          </a:p>
          <a:p>
            <a:pPr algn="l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- Инженерно-гидрометеорологические изыскания (папка);</a:t>
            </a:r>
          </a:p>
          <a:p>
            <a:pPr algn="l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- Исходные данные (папка).</a:t>
            </a:r>
          </a:p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 algn="l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Проектная модель (ПМ):</a:t>
            </a:r>
          </a:p>
          <a:p>
            <a:pPr algn="l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  Сводный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DGN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файл проектной модели;</a:t>
            </a:r>
          </a:p>
          <a:p>
            <a:pPr marL="285750" indent="-285750" algn="l">
              <a:buFontTx/>
              <a:buChar char="-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Папки в соответствии с Постановлением Правительства №87  «О составе разделов проектной документации» (пояснительная записка; Проект полосы отвода; Технологические и конструктивные решения линейного объекта. Искусственные сооружения; Здания, строения и сооружения, входящие в инфраструктуру линейного объекта; Проект организации работ по сносу (демонтажу) линейного объекта; Мероприятия по охране окружающей среды; Мероприятия по обеспечению пожарной безопасности; Смета на строительство; Иная документация).</a:t>
            </a:r>
          </a:p>
          <a:p>
            <a:pPr marL="285750" indent="-285750" algn="l">
              <a:buFontTx/>
              <a:buChar char="-"/>
            </a:pP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Модели для анализа (МА):</a:t>
            </a:r>
          </a:p>
          <a:p>
            <a:pPr marL="285750" indent="-285750" algn="l">
              <a:buFontTx/>
              <a:buChar char="-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 для анализа;</a:t>
            </a:r>
          </a:p>
          <a:p>
            <a:pPr marL="285750" indent="-285750" algn="l">
              <a:buFontTx/>
              <a:buChar char="-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 для мобильных устройств</a:t>
            </a:r>
          </a:p>
          <a:p>
            <a:pPr algn="just">
              <a:lnSpc>
                <a:spcPct val="120000"/>
              </a:lnSpc>
            </a:pPr>
            <a:endParaRPr lang="ru-RU" sz="1500" dirty="0">
              <a:latin typeface="Arial Narrow" panose="020B060602020203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187" y="602619"/>
            <a:ext cx="3820689" cy="222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6104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</TotalTime>
  <Words>485</Words>
  <Application>Microsoft Office PowerPoint</Application>
  <PresentationFormat>Широкоэкранный</PresentationFormat>
  <Paragraphs>118</Paragraphs>
  <Slides>14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Arial Narrow</vt:lpstr>
      <vt:lpstr>Calibri</vt:lpstr>
      <vt:lpstr>Calibri Light</vt:lpstr>
      <vt:lpstr>Frutiger Next LT W1G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Transport for London</vt:lpstr>
      <vt:lpstr>Программа Bentley Legion</vt:lpstr>
      <vt:lpstr>Малайзия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Eliz</dc:creator>
  <cp:lastModifiedBy>Admin</cp:lastModifiedBy>
  <cp:revision>82</cp:revision>
  <dcterms:created xsi:type="dcterms:W3CDTF">2022-09-27T11:43:07Z</dcterms:created>
  <dcterms:modified xsi:type="dcterms:W3CDTF">2023-06-27T15:33:19Z</dcterms:modified>
</cp:coreProperties>
</file>