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68" r:id="rId3"/>
    <p:sldId id="260" r:id="rId4"/>
    <p:sldId id="265" r:id="rId5"/>
    <p:sldId id="262" r:id="rId6"/>
    <p:sldId id="263" r:id="rId7"/>
    <p:sldId id="266" r:id="rId8"/>
    <p:sldId id="269" r:id="rId9"/>
    <p:sldId id="264" r:id="rId10"/>
    <p:sldId id="261" r:id="rId11"/>
    <p:sldId id="25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78" autoAdjust="0"/>
    <p:restoredTop sz="94660"/>
  </p:normalViewPr>
  <p:slideViewPr>
    <p:cSldViewPr snapToGrid="0">
      <p:cViewPr varScale="1">
        <p:scale>
          <a:sx n="84" d="100"/>
          <a:sy n="84" d="100"/>
        </p:scale>
        <p:origin x="-654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D40AC-A65E-4E0D-A58A-89BEDD17A025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53763-379C-40D1-ABF1-7EA1A604A0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9749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EBED51-3BA0-2AA6-21E8-30A7A6BECD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BE2D8B3-42C8-641C-3B1A-38D9CFB5CD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A4AF1EA-A002-24A1-B8FB-1E511B24C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D65D0-193E-45CE-9EB2-E2CCEAEACF2F}" type="datetime1">
              <a:rPr lang="ru-RU" smtClean="0"/>
              <a:pPr/>
              <a:t>20.06.2024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79EDD06-A065-4048-C200-340845142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D2DD3C2-69DC-6446-78C7-0545905A5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8639-BFEE-4CCB-82C8-50368EEDF1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4612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ED85C2-06D3-79B5-83A9-5533A7197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71C9B1E-8033-20D9-89F1-0054F4AAC8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938AE30-8DC0-8233-DAFC-72CAA1F4E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DB09-687B-479F-AEC0-CF9CB65007EB}" type="datetime1">
              <a:rPr lang="ru-RU" smtClean="0"/>
              <a:pPr/>
              <a:t>20.06.2024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390D5F2-0F6B-C646-9F0D-4A5280459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EA95D7F-8A40-5B8C-5BE2-10DA34671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8639-BFEE-4CCB-82C8-50368EEDF1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7498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4BA8A0A0-F870-6762-72C4-441B356488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E79CA45-792A-E064-758B-46A045BA8C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7B67D32-62CD-44AE-31BA-80A030828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43FF2-FD51-49E8-A481-C72FD8377643}" type="datetime1">
              <a:rPr lang="ru-RU" smtClean="0"/>
              <a:pPr/>
              <a:t>20.06.2024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BD8E743-CB33-685E-EACB-057A032BB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47663A3-3D1B-0755-01B8-0B8F713C0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8639-BFEE-4CCB-82C8-50368EEDF1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4773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871E2C-BFA9-97D0-D73B-C12A344B4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0107D0E-0EFD-6967-A3EC-AF4AB7390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C0444AC-2866-7E55-F86F-7A1ED98E0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79A10-A86E-4200-8F9F-7E6604B87141}" type="datetime1">
              <a:rPr lang="ru-RU" smtClean="0"/>
              <a:pPr/>
              <a:t>20.06.2024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371F401-C900-2A3B-0432-B2244DACD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65D295F-A7CB-E2A6-DBDE-5D343B00C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8639-BFEE-4CCB-82C8-50368EEDF1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7384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BD9335-E96B-022D-0AAE-0BFF03C22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F35825B-BC47-2B9A-CDDD-8A9A86AF8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A9D9709-4344-1285-9F06-D155DB044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525C-1DFB-461F-9E91-002DD72F5871}" type="datetime1">
              <a:rPr lang="ru-RU" smtClean="0"/>
              <a:pPr/>
              <a:t>20.06.2024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FA22F02-EC46-D846-FAEE-9FCFF8BE8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A94D71D-0FF3-3A14-3D64-E908F6DB9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8639-BFEE-4CCB-82C8-50368EEDF1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6773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BD8412-A748-E3FE-C5B9-A2B50FAF8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F3C9386-7368-71CF-93AA-36292B32FA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9631B76-CCB8-04D0-2FF0-B5FC56C3C1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0791AF3-058D-AF12-A6B3-598348589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2FD1-F172-4B02-A84B-8767B91FDD76}" type="datetime1">
              <a:rPr lang="ru-RU" smtClean="0"/>
              <a:pPr/>
              <a:t>20.06.2024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6F82393-DA2C-FBFE-FF64-E1FF1CD26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7936F27-69A5-80A5-D1B5-8B57D7728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8639-BFEE-4CCB-82C8-50368EEDF1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4964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08EEA4-08E2-F572-90AB-BF08AC9E5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D69FECC-2C93-A989-1FC9-DEED407FF0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54B76B3-BAF8-01A9-5340-13C78DBF5D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BF0CF7C3-31B6-0EA9-D773-A870312A84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E7EBE16-4419-5A5E-E91E-8CBF02475D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22782E5-92E4-1C2D-D316-35E3E720B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7A212-CE23-463A-9BAF-AA86CE86C771}" type="datetime1">
              <a:rPr lang="ru-RU" smtClean="0"/>
              <a:pPr/>
              <a:t>20.06.2024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D83FCBF3-6F00-3E89-BB50-B7EEC2AAA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6C1E2AB-202F-EE2C-6702-DECD41C4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8639-BFEE-4CCB-82C8-50368EEDF1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7100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A341C1-07DD-C612-10B7-88A138B57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3A2281A-3201-5BBD-1CBD-BF88A4059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92EF8-CA79-4F02-BE14-76CB86F33FD0}" type="datetime1">
              <a:rPr lang="ru-RU" smtClean="0"/>
              <a:pPr/>
              <a:t>20.06.2024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A867D19-5130-B96A-E389-22B9A393D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06EB404-C84E-C535-ECE4-58F132FDF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8639-BFEE-4CCB-82C8-50368EEDF1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4568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7877B5EF-CD8C-C968-3D80-270A6E2DD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32F14-B264-42FA-80EA-3AE9FB6E7CF4}" type="datetime1">
              <a:rPr lang="ru-RU" smtClean="0"/>
              <a:pPr/>
              <a:t>20.06.2024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B5DC253-98E6-3336-1245-707D77DDB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6D2998F-028D-8459-D9B4-2AE91A8FB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8639-BFEE-4CCB-82C8-50368EEDF1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0967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5595E9-63AD-C492-0D28-60BE5C897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05B5513-B9D3-B385-A91B-076C27959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F6AA6FC-AC53-60B2-108A-48E9BC7342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41CC12E-4731-BD52-F113-8C8C7B8F2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E7782-609E-480D-A12B-60E8CBFA0E13}" type="datetime1">
              <a:rPr lang="ru-RU" smtClean="0"/>
              <a:pPr/>
              <a:t>20.06.2024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1329C9C-8D35-B746-F9A2-AECB92F68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B87B368-CB9E-78BC-7992-5C48E26EF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8639-BFEE-4CCB-82C8-50368EEDF1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6221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55224E-8CE4-C4AD-7B10-295DCAF2F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77F3F029-6C22-F2FB-AAD2-797CA8ABC2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9F19597-2070-8758-3AE3-4ED5EBEDB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744A5B6-48D0-D6CF-BB13-F62261547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5D24-1C94-41AC-9F7F-462048372ABF}" type="datetime1">
              <a:rPr lang="ru-RU" smtClean="0"/>
              <a:pPr/>
              <a:t>20.06.2024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BFF6C0C-EC33-BD2C-9772-D159A948D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C30D8AE-7907-AB7C-C4F9-8ED70D175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8639-BFEE-4CCB-82C8-50368EEDF1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8061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43A856-DF34-8DEE-7C09-12D453609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7A174FC-3A79-66BF-C37E-D49BEB0065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DC060E9-7C3A-7647-99BA-BB059BD178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9C5F57-EECC-4935-883B-F4CC44EEFE7F}" type="datetime1">
              <a:rPr lang="ru-RU" smtClean="0"/>
              <a:pPr/>
              <a:t>20.06.2024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3C09844-D7C4-3A06-E2B3-C306328CBA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5C93EC2-2A44-A0BC-2690-59F3012AAF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F08639-BFEE-4CCB-82C8-50368EEDF1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662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37339B-B6E8-59D3-55FA-40E2F382DD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273" y="1108365"/>
            <a:ext cx="11526982" cy="3971636"/>
          </a:xfrm>
        </p:spPr>
        <p:txBody>
          <a:bodyPr>
            <a:normAutofit fontScale="90000"/>
          </a:bodyPr>
          <a:lstStyle/>
          <a:p>
            <a:pPr algn="l"/>
            <a:r>
              <a:rPr lang="ru-RU" sz="6600" dirty="0"/>
              <a:t>Применение и внедрение теории решения изобретательских задач в научных исследованиях</a:t>
            </a:r>
            <a:br>
              <a:rPr lang="ru-RU" sz="6600" dirty="0"/>
            </a:br>
            <a:r>
              <a:rPr lang="ru-RU" dirty="0"/>
              <a:t/>
            </a:r>
            <a:br>
              <a:rPr lang="ru-RU" dirty="0"/>
            </a:br>
            <a:r>
              <a:rPr lang="ru-RU" sz="2800" dirty="0"/>
              <a:t> Реутов Сергей Николаевич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792C2B1-2D72-A12C-F11F-5FDB7368AC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832764"/>
            <a:ext cx="12191999" cy="886691"/>
          </a:xfrm>
        </p:spPr>
        <p:txBody>
          <a:bodyPr>
            <a:normAutofit fontScale="62500" lnSpcReduction="20000"/>
          </a:bodyPr>
          <a:lstStyle/>
          <a:p>
            <a:r>
              <a:rPr lang="ru-RU" sz="2500" dirty="0"/>
              <a:t>Х</a:t>
            </a:r>
            <a:r>
              <a:rPr lang="en-US" sz="2500" dirty="0"/>
              <a:t>I</a:t>
            </a:r>
            <a:r>
              <a:rPr lang="ru-RU" sz="2500" dirty="0"/>
              <a:t> Международный </a:t>
            </a:r>
          </a:p>
          <a:p>
            <a:r>
              <a:rPr lang="ru-RU" dirty="0"/>
              <a:t>СИБИРСКИЙ ТРАНСПОРТНЫЙ ФОРУМ</a:t>
            </a:r>
          </a:p>
          <a:p>
            <a:r>
              <a:rPr lang="ru-RU" dirty="0"/>
              <a:t>19 – 20 июня 2024 МВК «Новосибирский Экспоцентр» Россия, Новосибирск»</a:t>
            </a:r>
          </a:p>
        </p:txBody>
      </p:sp>
    </p:spTree>
    <p:extLst>
      <p:ext uri="{BB962C8B-B14F-4D97-AF65-F5344CB8AC3E}">
        <p14:creationId xmlns:p14="http://schemas.microsoft.com/office/powerpoint/2010/main" xmlns="" val="2492066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855269-1C0F-A8B7-92F8-71D7BF143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2005"/>
            <a:ext cx="12192000" cy="3111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Алгоритм поиска ресурсов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D11D976-518F-BE17-3E1F-53DE347BF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9092" y="2425044"/>
            <a:ext cx="4150461" cy="21964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                                                                                     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2400" b="1" u="sng" dirty="0">
                <a:latin typeface="+mj-lt"/>
              </a:rPr>
              <a:t> </a:t>
            </a:r>
            <a:r>
              <a:rPr lang="ru-RU" sz="2400" b="1" u="sng" dirty="0">
                <a:latin typeface="+mj-lt"/>
              </a:rPr>
              <a:t>Ресурсами</a:t>
            </a:r>
            <a:r>
              <a:rPr lang="en-US" sz="2400" b="1" dirty="0">
                <a:latin typeface="+mj-lt"/>
              </a:rPr>
              <a:t> </a:t>
            </a:r>
            <a:r>
              <a:rPr lang="ru-RU" sz="2400" dirty="0">
                <a:latin typeface="+mj-lt"/>
              </a:rPr>
              <a:t>в ТРИЗ называют средства разрешения противоречий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5D326AA-D7FA-2301-201A-A718DB489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034" y="893606"/>
            <a:ext cx="6331668" cy="5639169"/>
          </a:xfrm>
          <a:prstGeom prst="rect">
            <a:avLst/>
          </a:prstGeom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13E7AC1-1C2D-2A89-C998-EE75D79A4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8639-BFEE-4CCB-82C8-50368EEDF1B0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8" name="Номер слайда 11">
            <a:extLst>
              <a:ext uri="{FF2B5EF4-FFF2-40B4-BE49-F238E27FC236}">
                <a16:creationId xmlns:a16="http://schemas.microsoft.com/office/drawing/2014/main" xmlns="" id="{C8FE34D2-47CC-2316-E1D5-C1A413C93A52}"/>
              </a:ext>
            </a:extLst>
          </p:cNvPr>
          <p:cNvSpPr txBox="1">
            <a:spLocks/>
          </p:cNvSpPr>
          <p:nvPr/>
        </p:nvSpPr>
        <p:spPr>
          <a:xfrm>
            <a:off x="10898910" y="99436"/>
            <a:ext cx="915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F08639-BFEE-4CCB-82C8-50368EEDF1B0}" type="slidenum">
              <a:rPr lang="ru-RU" sz="4400" smtClean="0"/>
              <a:pPr/>
              <a:t>10</a:t>
            </a:fld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2724162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3108B0-C5FA-CF71-DBE4-1EAA06A30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4870"/>
            <a:ext cx="12192000" cy="6508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Инструменты ТРИЗ</a:t>
            </a:r>
          </a:p>
        </p:txBody>
      </p:sp>
      <p:pic>
        <p:nvPicPr>
          <p:cNvPr id="18" name="Объект 17" descr="Изображение выглядит как текст, снимок экрана, Шрифт, линия&#10;&#10;Автоматически созданное описание">
            <a:extLst>
              <a:ext uri="{FF2B5EF4-FFF2-40B4-BE49-F238E27FC236}">
                <a16:creationId xmlns:a16="http://schemas.microsoft.com/office/drawing/2014/main" xmlns="" id="{0738AB09-1B63-79C7-ED2B-5E6E5EFF6D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870" y="1211679"/>
            <a:ext cx="7702465" cy="5081086"/>
          </a:xfrm>
        </p:spPr>
      </p:pic>
      <p:sp>
        <p:nvSpPr>
          <p:cNvPr id="19" name="Объект 2">
            <a:extLst>
              <a:ext uri="{FF2B5EF4-FFF2-40B4-BE49-F238E27FC236}">
                <a16:creationId xmlns:a16="http://schemas.microsoft.com/office/drawing/2014/main" xmlns="" id="{58DD52B9-8B0A-7B9E-0734-FE2E7040FC89}"/>
              </a:ext>
            </a:extLst>
          </p:cNvPr>
          <p:cNvSpPr txBox="1">
            <a:spLocks/>
          </p:cNvSpPr>
          <p:nvPr/>
        </p:nvSpPr>
        <p:spPr>
          <a:xfrm>
            <a:off x="8041539" y="1954088"/>
            <a:ext cx="4150461" cy="31710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dirty="0"/>
              <a:t>                                                                                     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sz="2400" dirty="0">
                <a:latin typeface="+mj-lt"/>
              </a:rPr>
              <a:t>Данные инструменты ТРИЗ активно </a:t>
            </a:r>
            <a:r>
              <a:rPr lang="ru-RU" sz="2400" dirty="0" smtClean="0">
                <a:latin typeface="+mj-lt"/>
              </a:rPr>
              <a:t>могут применяются </a:t>
            </a:r>
            <a:r>
              <a:rPr lang="ru-RU" sz="2400" dirty="0">
                <a:latin typeface="+mj-lt"/>
              </a:rPr>
              <a:t>в научных </a:t>
            </a:r>
            <a:r>
              <a:rPr lang="ru-RU" sz="2400" dirty="0" smtClean="0">
                <a:latin typeface="+mj-lt"/>
              </a:rPr>
              <a:t>исследованиях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+mj-lt"/>
              </a:rPr>
              <a:t> </a:t>
            </a:r>
            <a:r>
              <a:rPr lang="ru-RU" sz="2400" dirty="0" smtClean="0">
                <a:latin typeface="+mj-lt"/>
              </a:rPr>
              <a:t>Источники описания инструментов ТРИЗ находятся в широком доступе  в интернет, библиотеках</a:t>
            </a:r>
            <a:endParaRPr lang="ru-RU" sz="2400" dirty="0" smtClean="0">
              <a:latin typeface="+mj-lt"/>
            </a:endParaRPr>
          </a:p>
          <a:p>
            <a:pPr>
              <a:lnSpc>
                <a:spcPct val="100000"/>
              </a:lnSpc>
              <a:buNone/>
            </a:pPr>
            <a:endParaRPr lang="ru-RU" sz="2400" dirty="0">
              <a:latin typeface="+mj-lt"/>
            </a:endParaRPr>
          </a:p>
        </p:txBody>
      </p:sp>
      <p:sp>
        <p:nvSpPr>
          <p:cNvPr id="20" name="Номер слайда 19">
            <a:extLst>
              <a:ext uri="{FF2B5EF4-FFF2-40B4-BE49-F238E27FC236}">
                <a16:creationId xmlns:a16="http://schemas.microsoft.com/office/drawing/2014/main" xmlns="" id="{BC989D09-D0A6-A189-0C3A-84435570B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8639-BFEE-4CCB-82C8-50368EEDF1B0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21" name="Номер слайда 11">
            <a:extLst>
              <a:ext uri="{FF2B5EF4-FFF2-40B4-BE49-F238E27FC236}">
                <a16:creationId xmlns:a16="http://schemas.microsoft.com/office/drawing/2014/main" xmlns="" id="{9CBA250C-2D95-ECE9-0C9D-B34AA0BFD804}"/>
              </a:ext>
            </a:extLst>
          </p:cNvPr>
          <p:cNvSpPr txBox="1">
            <a:spLocks/>
          </p:cNvSpPr>
          <p:nvPr/>
        </p:nvSpPr>
        <p:spPr>
          <a:xfrm>
            <a:off x="10982036" y="99436"/>
            <a:ext cx="832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F08639-BFEE-4CCB-82C8-50368EEDF1B0}" type="slidenum">
              <a:rPr lang="ru-RU" sz="4400" smtClean="0"/>
              <a:pPr/>
              <a:t>11</a:t>
            </a:fld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793588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8D2618-3513-5FF2-7741-99574E617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734" y="33868"/>
            <a:ext cx="8976976" cy="1065260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Что такое ТРИЗ?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E3A1A375-17D8-2F61-EF64-7481C183B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734" y="2017134"/>
            <a:ext cx="10515601" cy="3469266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b="1" u="sng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Теория решения изобретательских задач</a:t>
            </a:r>
            <a:r>
              <a:rPr lang="ru-RU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( ТРИЗ ) – это системный метод создания технических и технологических инноваций, развивавшийся в СССР с начала 50-х годов, получивший в 90-е годы признание во всем мире и в настоящее время активно используется разработчиками многих мировых корпораций для научных исследований и разработок.</a:t>
            </a:r>
          </a:p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C757023-608C-8F07-8CDD-275C87650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3239" y="33868"/>
            <a:ext cx="703889" cy="552449"/>
          </a:xfrm>
        </p:spPr>
        <p:txBody>
          <a:bodyPr/>
          <a:lstStyle/>
          <a:p>
            <a:fld id="{BBF08639-BFEE-4CCB-82C8-50368EEDF1B0}" type="slidenum">
              <a:rPr lang="ru-RU" sz="4400" smtClean="0"/>
              <a:pPr/>
              <a:t>2</a:t>
            </a:fld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847418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8D2618-3513-5FF2-7741-99574E617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734" y="33868"/>
            <a:ext cx="10515600" cy="1065260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Автор и основоположник ТРИЗ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BE39DD83-CA51-B4EF-3467-7EA30624DF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4771" y="1185569"/>
            <a:ext cx="3027365" cy="36833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C0211DC-0E60-30AE-ED86-B8DC5360FAB2}"/>
              </a:ext>
            </a:extLst>
          </p:cNvPr>
          <p:cNvSpPr txBox="1"/>
          <p:nvPr/>
        </p:nvSpPr>
        <p:spPr>
          <a:xfrm>
            <a:off x="3346762" y="4942525"/>
            <a:ext cx="30273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Генрих </a:t>
            </a:r>
            <a:r>
              <a:rPr lang="ru-RU" sz="1600" dirty="0" err="1"/>
              <a:t>Саулович</a:t>
            </a:r>
            <a:r>
              <a:rPr lang="ru-RU" sz="1600" dirty="0"/>
              <a:t> Альтшуллер  </a:t>
            </a:r>
            <a:br>
              <a:rPr lang="ru-RU" sz="1600" dirty="0"/>
            </a:br>
            <a:r>
              <a:rPr lang="ru-RU" sz="1600" dirty="0"/>
              <a:t>1926 - 1998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4D0FCC3-F606-07F7-C81F-91050AF46946}"/>
              </a:ext>
            </a:extLst>
          </p:cNvPr>
          <p:cNvSpPr txBox="1"/>
          <p:nvPr/>
        </p:nvSpPr>
        <p:spPr>
          <a:xfrm>
            <a:off x="6312209" y="1634837"/>
            <a:ext cx="5879791" cy="3374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0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«Почему все познаваемо, а</a:t>
            </a:r>
            <a:r>
              <a:rPr lang="en-US" sz="20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творчество непознаваемо? Что это за процесс, которым в отличие от всех других нельзя управлять?... Многие изобретения опаздывают, это давно известно; изобретатели часто ошибаются, придумывая «</a:t>
            </a:r>
            <a:r>
              <a:rPr lang="ru-RU" sz="2000" kern="100" dirty="0" err="1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ногастые</a:t>
            </a:r>
            <a:r>
              <a:rPr lang="ru-RU" sz="20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» паровозы и «рукастые» швейные машины, и что же, так должно быть всегда?... Я решил заняться этой проблемой, предполагая, что года за два её удастся решить…»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20D4846-072C-A7E0-4E17-C91463D1D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65" y="1185569"/>
            <a:ext cx="2694139" cy="36901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73D35B3-26BF-E519-92F7-BE8DE2B962F3}"/>
              </a:ext>
            </a:extLst>
          </p:cNvPr>
          <p:cNvSpPr txBox="1"/>
          <p:nvPr/>
        </p:nvSpPr>
        <p:spPr>
          <a:xfrm>
            <a:off x="116769" y="4942526"/>
            <a:ext cx="3048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Первая статья о психологии изобретательского творчества</a:t>
            </a:r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xmlns="" id="{12327D64-6434-D7F4-251D-FDAB871C9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9855" y="135468"/>
            <a:ext cx="565727" cy="365125"/>
          </a:xfrm>
        </p:spPr>
        <p:txBody>
          <a:bodyPr/>
          <a:lstStyle/>
          <a:p>
            <a:fld id="{BBF08639-BFEE-4CCB-82C8-50368EEDF1B0}" type="slidenum">
              <a:rPr lang="ru-RU" sz="4400" smtClean="0"/>
              <a:pPr/>
              <a:t>3</a:t>
            </a:fld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12261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00BAF3-E257-DF2B-8CA3-79B36F884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999"/>
            <a:ext cx="12192000" cy="632402"/>
          </a:xfrm>
        </p:spPr>
        <p:txBody>
          <a:bodyPr>
            <a:noAutofit/>
          </a:bodyPr>
          <a:lstStyle/>
          <a:p>
            <a:pPr algn="ctr"/>
            <a:r>
              <a:rPr lang="ru-RU" sz="4000" dirty="0"/>
              <a:t>Структура ТРИЗ</a:t>
            </a:r>
          </a:p>
        </p:txBody>
      </p:sp>
      <p:pic>
        <p:nvPicPr>
          <p:cNvPr id="10" name="Объект 9" descr="Изображение выглядит как текст, снимок экрана, Шрифт, дисплей&#10;&#10;Автоматически созданное описание">
            <a:extLst>
              <a:ext uri="{FF2B5EF4-FFF2-40B4-BE49-F238E27FC236}">
                <a16:creationId xmlns:a16="http://schemas.microsoft.com/office/drawing/2014/main" xmlns="" id="{83826EA8-0EA5-3F2D-9546-8DB012151A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633"/>
          <a:stretch/>
        </p:blipFill>
        <p:spPr>
          <a:xfrm>
            <a:off x="549378" y="1560944"/>
            <a:ext cx="6497967" cy="4509440"/>
          </a:xfrm>
        </p:spPr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xmlns="" id="{5099B2A5-A936-FAEF-E7F5-2E705DE7FD81}"/>
              </a:ext>
            </a:extLst>
          </p:cNvPr>
          <p:cNvSpPr txBox="1">
            <a:spLocks/>
          </p:cNvSpPr>
          <p:nvPr/>
        </p:nvSpPr>
        <p:spPr>
          <a:xfrm>
            <a:off x="7582766" y="1065790"/>
            <a:ext cx="3971925" cy="4486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  <a:p>
            <a:pPr>
              <a:buFont typeface="Wingdings" panose="05000000000000000000" pitchFamily="2" charset="2"/>
              <a:buChar char="q"/>
            </a:pPr>
            <a:endParaRPr lang="ru-RU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sz="2400" b="1" u="sng" dirty="0"/>
              <a:t>Структура ТРИЗ </a:t>
            </a:r>
            <a:r>
              <a:rPr lang="ru-RU" sz="2400" dirty="0"/>
              <a:t>– это набор инструментов и связей между ними, которые можно применить для научных исследований</a:t>
            </a:r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xmlns="" id="{BAC66E97-E5A6-41D9-34B0-6E8ABF446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4918" y="99436"/>
            <a:ext cx="519545" cy="365125"/>
          </a:xfrm>
        </p:spPr>
        <p:txBody>
          <a:bodyPr/>
          <a:lstStyle/>
          <a:p>
            <a:fld id="{BBF08639-BFEE-4CCB-82C8-50368EEDF1B0}" type="slidenum">
              <a:rPr lang="ru-RU" sz="4400" smtClean="0"/>
              <a:pPr/>
              <a:t>4</a:t>
            </a:fld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1618883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DB0C9A-445E-ECB7-E4D9-31DA3D778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6072"/>
            <a:ext cx="12192000" cy="670965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Противоречия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4D5A30C-8E95-9D8F-7E06-F4349E13D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7953" y="1253331"/>
            <a:ext cx="12192000" cy="4351338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q"/>
            </a:pPr>
            <a:r>
              <a:rPr lang="ru-RU" sz="2400" b="1" u="sng" dirty="0"/>
              <a:t>Противоречие</a:t>
            </a:r>
            <a:r>
              <a:rPr lang="ru-RU" sz="2400" dirty="0"/>
              <a:t> – проявление несоответствия между требованиями, предъявляемыми человеком к системе, объекту, процессу.</a:t>
            </a:r>
          </a:p>
          <a:p>
            <a:pPr marL="0" indent="0" algn="ctr">
              <a:buNone/>
            </a:pPr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79D2360-409B-0236-5195-C73707C5C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575" y="2802160"/>
            <a:ext cx="3371380" cy="224961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F3DD6F9-4144-56FB-4AAC-66D0637916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5863" y="1982748"/>
            <a:ext cx="3353091" cy="3158002"/>
          </a:xfrm>
          <a:prstGeom prst="rect">
            <a:avLst/>
          </a:prstGeom>
        </p:spPr>
      </p:pic>
      <p:sp>
        <p:nvSpPr>
          <p:cNvPr id="25" name="Стрелка: вправо 24">
            <a:extLst>
              <a:ext uri="{FF2B5EF4-FFF2-40B4-BE49-F238E27FC236}">
                <a16:creationId xmlns:a16="http://schemas.microsoft.com/office/drawing/2014/main" xmlns="" id="{6251FA8C-EC86-00FF-AB8B-E1A476A96A1A}"/>
              </a:ext>
            </a:extLst>
          </p:cNvPr>
          <p:cNvSpPr/>
          <p:nvPr/>
        </p:nvSpPr>
        <p:spPr>
          <a:xfrm>
            <a:off x="5378291" y="3362036"/>
            <a:ext cx="2068945" cy="1024805"/>
          </a:xfrm>
          <a:prstGeom prst="rightArrow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Номер слайда 11">
            <a:extLst>
              <a:ext uri="{FF2B5EF4-FFF2-40B4-BE49-F238E27FC236}">
                <a16:creationId xmlns:a16="http://schemas.microsoft.com/office/drawing/2014/main" xmlns="" id="{D895337B-8682-B141-4627-197777A9C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4918" y="99436"/>
            <a:ext cx="519545" cy="365125"/>
          </a:xfrm>
        </p:spPr>
        <p:txBody>
          <a:bodyPr/>
          <a:lstStyle/>
          <a:p>
            <a:fld id="{BBF08639-BFEE-4CCB-82C8-50368EEDF1B0}" type="slidenum">
              <a:rPr lang="ru-RU" sz="4400" smtClean="0"/>
              <a:pPr/>
              <a:t>5</a:t>
            </a:fld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3744621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33775D-64D1-684F-C886-EF4D672BF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537" y="265421"/>
            <a:ext cx="10364354" cy="5677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Таблица приемов разрешения противоречий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8482DEA-33D0-7BEA-AE52-C320408F6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1348" y="1140186"/>
            <a:ext cx="3971925" cy="5187229"/>
          </a:xfrm>
        </p:spPr>
        <p:txBody>
          <a:bodyPr>
            <a:normAutofit/>
          </a:bodyPr>
          <a:lstStyle/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Таблица размерностью 39 х 39 </a:t>
            </a:r>
            <a:endParaRPr lang="ru-RU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 Столбцы - что нужно изменить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 Строки - Что ухудшается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3B2201D-C2D0-40B9-D120-F7E26EE8B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27" y="1007197"/>
            <a:ext cx="7803782" cy="5585382"/>
          </a:xfrm>
          <a:prstGeom prst="rect">
            <a:avLst/>
          </a:prstGeom>
        </p:spPr>
      </p:pic>
      <p:sp>
        <p:nvSpPr>
          <p:cNvPr id="10" name="Номер слайда 11">
            <a:extLst>
              <a:ext uri="{FF2B5EF4-FFF2-40B4-BE49-F238E27FC236}">
                <a16:creationId xmlns:a16="http://schemas.microsoft.com/office/drawing/2014/main" xmlns="" id="{D6AB4902-4058-63C5-37B8-B21951234890}"/>
              </a:ext>
            </a:extLst>
          </p:cNvPr>
          <p:cNvSpPr txBox="1">
            <a:spLocks/>
          </p:cNvSpPr>
          <p:nvPr/>
        </p:nvSpPr>
        <p:spPr>
          <a:xfrm>
            <a:off x="11294918" y="99436"/>
            <a:ext cx="519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F08639-BFEE-4CCB-82C8-50368EEDF1B0}" type="slidenum">
              <a:rPr lang="ru-RU" sz="4400" smtClean="0"/>
              <a:pPr/>
              <a:t>6</a:t>
            </a:fld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1380857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9D1734-B4D8-FB71-1DC0-735231DF8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1965"/>
            <a:ext cx="12192000" cy="7340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/>
              <a:t>Таблица параметров для выбора приемов устранения технических противоречий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xmlns="" id="{F37C5594-2988-F809-057A-FF152C1ED1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311" y="1420237"/>
            <a:ext cx="7729669" cy="4870875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6451120-99A1-F786-0497-B9B174EBA29B}"/>
              </a:ext>
            </a:extLst>
          </p:cNvPr>
          <p:cNvSpPr txBox="1"/>
          <p:nvPr/>
        </p:nvSpPr>
        <p:spPr>
          <a:xfrm>
            <a:off x="8019240" y="3070844"/>
            <a:ext cx="372225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/>
              <a:t>цифрами обозначены основные параметры устранения технических противоречий.</a:t>
            </a:r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xmlns="" id="{E2C23633-665D-9536-07C0-6F4F917D9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8639-BFEE-4CCB-82C8-50368EEDF1B0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3" name="Номер слайда 11">
            <a:extLst>
              <a:ext uri="{FF2B5EF4-FFF2-40B4-BE49-F238E27FC236}">
                <a16:creationId xmlns:a16="http://schemas.microsoft.com/office/drawing/2014/main" xmlns="" id="{86CABACA-B04B-1F02-1894-EC2C1CB6F81E}"/>
              </a:ext>
            </a:extLst>
          </p:cNvPr>
          <p:cNvSpPr txBox="1">
            <a:spLocks/>
          </p:cNvSpPr>
          <p:nvPr/>
        </p:nvSpPr>
        <p:spPr>
          <a:xfrm>
            <a:off x="11294918" y="99436"/>
            <a:ext cx="519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F08639-BFEE-4CCB-82C8-50368EEDF1B0}" type="slidenum">
              <a:rPr lang="ru-RU" sz="4400" smtClean="0"/>
              <a:pPr/>
              <a:t>7</a:t>
            </a:fld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4177655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5AF5A3-FCD9-B22B-F72E-4AA4855FB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982" y="365125"/>
            <a:ext cx="11508509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Описание приемов устранения технических противоречий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34E488EE-1CBE-2FCD-9667-7F594E39D9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8381" y="1879875"/>
            <a:ext cx="7743366" cy="4428128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9CD47C3-7648-3E93-2F8E-78FC7333D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0924" y="88900"/>
            <a:ext cx="371475" cy="365125"/>
          </a:xfrm>
        </p:spPr>
        <p:txBody>
          <a:bodyPr/>
          <a:lstStyle/>
          <a:p>
            <a:fld id="{BBF08639-BFEE-4CCB-82C8-50368EEDF1B0}" type="slidenum">
              <a:rPr lang="ru-RU" sz="4000" smtClean="0"/>
              <a:pPr/>
              <a:t>8</a:t>
            </a:fld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3919396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Заголовок 37">
            <a:extLst>
              <a:ext uri="{FF2B5EF4-FFF2-40B4-BE49-F238E27FC236}">
                <a16:creationId xmlns:a16="http://schemas.microsoft.com/office/drawing/2014/main" xmlns="" id="{AFAE734C-0B35-B625-74F1-196D01131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54852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Системный оператор</a:t>
            </a:r>
          </a:p>
        </p:txBody>
      </p:sp>
      <p:sp>
        <p:nvSpPr>
          <p:cNvPr id="42" name="Объект 41">
            <a:extLst>
              <a:ext uri="{FF2B5EF4-FFF2-40B4-BE49-F238E27FC236}">
                <a16:creationId xmlns:a16="http://schemas.microsoft.com/office/drawing/2014/main" xmlns="" id="{405BD49F-3004-067B-7417-8BC27EDFF6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581815" y="2214774"/>
            <a:ext cx="3825515" cy="419257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400" b="1" u="sng" dirty="0"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Системой</a:t>
            </a:r>
            <a:r>
              <a:rPr lang="ru-RU" sz="2400" u="sng" dirty="0"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ru-RU" sz="2400" dirty="0"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называется совокупность элементов и связей между ними, участвующих в определенном процессе и обладающая свойством, не сводящимся к сумме свойств элементов. </a:t>
            </a:r>
            <a:endParaRPr lang="ru-RU" sz="24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44B51EF-B931-91CF-4CE6-FF6901995436}"/>
              </a:ext>
            </a:extLst>
          </p:cNvPr>
          <p:cNvSpPr/>
          <p:nvPr/>
        </p:nvSpPr>
        <p:spPr>
          <a:xfrm>
            <a:off x="921544" y="4575931"/>
            <a:ext cx="1508575" cy="837774"/>
          </a:xfrm>
          <a:prstGeom prst="rect">
            <a:avLst/>
          </a:prstGeom>
          <a:gradFill rotWithShape="1">
            <a:gsLst>
              <a:gs pos="0">
                <a:srgbClr val="6AAC90">
                  <a:tint val="64000"/>
                  <a:lumMod val="118000"/>
                </a:srgbClr>
              </a:gs>
              <a:gs pos="100000">
                <a:srgbClr val="6AAC90">
                  <a:tint val="92000"/>
                  <a:alpha val="100000"/>
                  <a:lumMod val="110000"/>
                </a:srgbClr>
              </a:gs>
            </a:gsLst>
            <a:lin ang="5400000" scaled="0"/>
          </a:gradFill>
          <a:ln w="9525" cap="rnd" cmpd="sng" algn="ctr">
            <a:solidFill>
              <a:srgbClr val="6AAC9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CB23142-8734-0452-9D11-7BBA33E4AC70}"/>
              </a:ext>
            </a:extLst>
          </p:cNvPr>
          <p:cNvSpPr/>
          <p:nvPr/>
        </p:nvSpPr>
        <p:spPr>
          <a:xfrm>
            <a:off x="834150" y="4636086"/>
            <a:ext cx="1527987" cy="837771"/>
          </a:xfrm>
          <a:prstGeom prst="rect">
            <a:avLst/>
          </a:prstGeom>
          <a:gradFill rotWithShape="1">
            <a:gsLst>
              <a:gs pos="0">
                <a:srgbClr val="6AAC90">
                  <a:tint val="64000"/>
                  <a:lumMod val="118000"/>
                </a:srgbClr>
              </a:gs>
              <a:gs pos="100000">
                <a:srgbClr val="6AAC90">
                  <a:tint val="92000"/>
                  <a:alpha val="100000"/>
                  <a:lumMod val="110000"/>
                </a:srgbClr>
              </a:gs>
            </a:gsLst>
            <a:lin ang="5400000" scaled="0"/>
          </a:gradFill>
          <a:ln w="9525" cap="rnd" cmpd="sng" algn="ctr">
            <a:solidFill>
              <a:srgbClr val="6AAC9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A92FA3E-5A02-5F95-9708-0D837D694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399" y="1603850"/>
            <a:ext cx="1490715" cy="8779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A20726F-DA35-6246-FD4D-B0CAC0339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006" y="1662054"/>
            <a:ext cx="1524132" cy="8779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8DD3CBB-4572-843F-E8DE-50C6773CB147}"/>
              </a:ext>
            </a:extLst>
          </p:cNvPr>
          <p:cNvSpPr/>
          <p:nvPr/>
        </p:nvSpPr>
        <p:spPr>
          <a:xfrm>
            <a:off x="765998" y="1734062"/>
            <a:ext cx="1512168" cy="864096"/>
          </a:xfrm>
          <a:prstGeom prst="rect">
            <a:avLst/>
          </a:prstGeom>
          <a:gradFill rotWithShape="1">
            <a:gsLst>
              <a:gs pos="0">
                <a:srgbClr val="6AAC90">
                  <a:tint val="64000"/>
                  <a:lumMod val="118000"/>
                </a:srgbClr>
              </a:gs>
              <a:gs pos="100000">
                <a:srgbClr val="6AAC90">
                  <a:tint val="92000"/>
                  <a:alpha val="100000"/>
                  <a:lumMod val="110000"/>
                </a:srgbClr>
              </a:gs>
            </a:gsLst>
            <a:lin ang="5400000" scaled="0"/>
          </a:gradFill>
          <a:ln w="9525" cap="rnd" cmpd="sng" algn="ctr">
            <a:solidFill>
              <a:srgbClr val="6AAC9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Надсистемы в прошлом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НС (-)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744B07E-7B96-9978-4EDE-B6E41A0832BD}"/>
              </a:ext>
            </a:extLst>
          </p:cNvPr>
          <p:cNvSpPr/>
          <p:nvPr/>
        </p:nvSpPr>
        <p:spPr>
          <a:xfrm>
            <a:off x="766903" y="3015892"/>
            <a:ext cx="1524132" cy="1224136"/>
          </a:xfrm>
          <a:prstGeom prst="rect">
            <a:avLst/>
          </a:prstGeom>
          <a:gradFill rotWithShape="1">
            <a:gsLst>
              <a:gs pos="0">
                <a:srgbClr val="6AAC90">
                  <a:tint val="64000"/>
                  <a:lumMod val="118000"/>
                </a:srgbClr>
              </a:gs>
              <a:gs pos="100000">
                <a:srgbClr val="6AAC90">
                  <a:tint val="92000"/>
                  <a:alpha val="100000"/>
                  <a:lumMod val="110000"/>
                </a:srgbClr>
              </a:gs>
            </a:gsLst>
            <a:lin ang="5400000" scaled="0"/>
          </a:gradFill>
          <a:ln w="9525" cap="rnd" cmpd="sng" algn="ctr">
            <a:solidFill>
              <a:srgbClr val="6AAC9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Система в прошлом (прототип) 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С (-)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xmlns="" id="{88B50AA6-3451-3E61-3DC0-94F928CFEBA8}"/>
              </a:ext>
            </a:extLst>
          </p:cNvPr>
          <p:cNvCxnSpPr>
            <a:stCxn id="8" idx="3"/>
          </p:cNvCxnSpPr>
          <p:nvPr/>
        </p:nvCxnSpPr>
        <p:spPr>
          <a:xfrm>
            <a:off x="2278166" y="2166110"/>
            <a:ext cx="648072" cy="0"/>
          </a:xfrm>
          <a:prstGeom prst="straightConnector1">
            <a:avLst/>
          </a:prstGeom>
          <a:noFill/>
          <a:ln w="28575" cap="rnd" cmpd="sng" algn="ctr">
            <a:solidFill>
              <a:srgbClr val="E6B729"/>
            </a:solidFill>
            <a:prstDash val="solid"/>
            <a:tailEnd type="triangle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21364BF-39D5-0813-8151-60CBE4323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1727" y="2042800"/>
            <a:ext cx="841321" cy="268247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A646AE2E-F205-EF13-077D-FFC728D98179}"/>
              </a:ext>
            </a:extLst>
          </p:cNvPr>
          <p:cNvSpPr/>
          <p:nvPr/>
        </p:nvSpPr>
        <p:spPr>
          <a:xfrm>
            <a:off x="2926238" y="3155519"/>
            <a:ext cx="1511263" cy="999832"/>
          </a:xfrm>
          <a:prstGeom prst="rect">
            <a:avLst/>
          </a:prstGeom>
          <a:gradFill rotWithShape="1">
            <a:gsLst>
              <a:gs pos="0">
                <a:srgbClr val="6AAC90">
                  <a:tint val="64000"/>
                  <a:lumMod val="118000"/>
                </a:srgbClr>
              </a:gs>
              <a:gs pos="100000">
                <a:srgbClr val="6AAC90">
                  <a:tint val="92000"/>
                  <a:alpha val="100000"/>
                  <a:lumMod val="110000"/>
                </a:srgbClr>
              </a:gs>
            </a:gsLst>
            <a:lin ang="5400000" scaled="0"/>
          </a:gradFill>
          <a:ln w="9525" cap="rnd" cmpd="sng" algn="ctr">
            <a:solidFill>
              <a:srgbClr val="6AAC9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Система 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С (0)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72C63ED5-891B-1CE0-C48C-8A1F1C51D4AB}"/>
              </a:ext>
            </a:extLst>
          </p:cNvPr>
          <p:cNvSpPr/>
          <p:nvPr/>
        </p:nvSpPr>
        <p:spPr>
          <a:xfrm>
            <a:off x="5098441" y="3219244"/>
            <a:ext cx="1565187" cy="864096"/>
          </a:xfrm>
          <a:prstGeom prst="rect">
            <a:avLst/>
          </a:prstGeom>
          <a:gradFill rotWithShape="1">
            <a:gsLst>
              <a:gs pos="0">
                <a:srgbClr val="6AAC90">
                  <a:tint val="64000"/>
                  <a:lumMod val="118000"/>
                </a:srgbClr>
              </a:gs>
              <a:gs pos="100000">
                <a:srgbClr val="6AAC90">
                  <a:tint val="92000"/>
                  <a:alpha val="100000"/>
                  <a:lumMod val="110000"/>
                </a:srgbClr>
              </a:gs>
            </a:gsLst>
            <a:lin ang="5400000" scaled="0"/>
          </a:gradFill>
          <a:ln w="9525" cap="rnd" cmpd="sng" algn="ctr">
            <a:solidFill>
              <a:srgbClr val="6AAC9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Система в будущем (внедрённое решение) 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С (+)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CC9BB30E-E805-256C-0AEE-AACBDDA03866}"/>
              </a:ext>
            </a:extLst>
          </p:cNvPr>
          <p:cNvSpPr/>
          <p:nvPr/>
        </p:nvSpPr>
        <p:spPr>
          <a:xfrm>
            <a:off x="3084776" y="1603850"/>
            <a:ext cx="1509610" cy="877900"/>
          </a:xfrm>
          <a:prstGeom prst="rect">
            <a:avLst/>
          </a:prstGeom>
          <a:gradFill rotWithShape="1">
            <a:gsLst>
              <a:gs pos="0">
                <a:srgbClr val="6AAC90">
                  <a:tint val="64000"/>
                  <a:lumMod val="118000"/>
                </a:srgbClr>
              </a:gs>
              <a:gs pos="100000">
                <a:srgbClr val="6AAC90">
                  <a:tint val="92000"/>
                  <a:alpha val="100000"/>
                  <a:lumMod val="110000"/>
                </a:srgbClr>
              </a:gs>
            </a:gsLst>
            <a:lin ang="5400000" scaled="0"/>
          </a:gradFill>
          <a:ln w="9525" cap="rnd" cmpd="sng" algn="ctr">
            <a:solidFill>
              <a:srgbClr val="6AAC9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79467C30-2DF1-2959-D621-811E2EDE7EBA}"/>
              </a:ext>
            </a:extLst>
          </p:cNvPr>
          <p:cNvSpPr/>
          <p:nvPr/>
        </p:nvSpPr>
        <p:spPr>
          <a:xfrm>
            <a:off x="2998246" y="1662054"/>
            <a:ext cx="1524132" cy="877900"/>
          </a:xfrm>
          <a:prstGeom prst="rect">
            <a:avLst/>
          </a:prstGeom>
          <a:gradFill rotWithShape="1">
            <a:gsLst>
              <a:gs pos="0">
                <a:srgbClr val="6AAC90">
                  <a:tint val="64000"/>
                  <a:lumMod val="118000"/>
                </a:srgbClr>
              </a:gs>
              <a:gs pos="100000">
                <a:srgbClr val="6AAC90">
                  <a:tint val="92000"/>
                  <a:alpha val="100000"/>
                  <a:lumMod val="110000"/>
                </a:srgbClr>
              </a:gs>
            </a:gsLst>
            <a:lin ang="5400000" scaled="0"/>
          </a:gradFill>
          <a:ln w="9525" cap="rnd" cmpd="sng" algn="ctr">
            <a:solidFill>
              <a:srgbClr val="6AAC9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F02424AA-62D0-5908-4570-0C0B112B4E8D}"/>
              </a:ext>
            </a:extLst>
          </p:cNvPr>
          <p:cNvSpPr/>
          <p:nvPr/>
        </p:nvSpPr>
        <p:spPr>
          <a:xfrm>
            <a:off x="2926238" y="1734062"/>
            <a:ext cx="1524132" cy="864096"/>
          </a:xfrm>
          <a:prstGeom prst="rect">
            <a:avLst/>
          </a:prstGeom>
          <a:gradFill rotWithShape="1">
            <a:gsLst>
              <a:gs pos="0">
                <a:srgbClr val="6AAC90">
                  <a:tint val="64000"/>
                  <a:lumMod val="118000"/>
                </a:srgbClr>
              </a:gs>
              <a:gs pos="100000">
                <a:srgbClr val="6AAC90">
                  <a:tint val="92000"/>
                  <a:alpha val="100000"/>
                  <a:lumMod val="110000"/>
                </a:srgbClr>
              </a:gs>
            </a:gsLst>
            <a:lin ang="5400000" scaled="0"/>
          </a:gradFill>
          <a:ln w="9525" cap="rnd" cmpd="sng" algn="ctr">
            <a:solidFill>
              <a:srgbClr val="6AAC9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Надсистемы  НС (0)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686753AC-20D0-8F91-0EEC-730FF0C9ED12}"/>
              </a:ext>
            </a:extLst>
          </p:cNvPr>
          <p:cNvSpPr/>
          <p:nvPr/>
        </p:nvSpPr>
        <p:spPr>
          <a:xfrm>
            <a:off x="5263048" y="1603850"/>
            <a:ext cx="1561028" cy="864096"/>
          </a:xfrm>
          <a:prstGeom prst="rect">
            <a:avLst/>
          </a:prstGeom>
          <a:gradFill rotWithShape="1">
            <a:gsLst>
              <a:gs pos="0">
                <a:srgbClr val="6AAC90">
                  <a:tint val="64000"/>
                  <a:lumMod val="118000"/>
                </a:srgbClr>
              </a:gs>
              <a:gs pos="100000">
                <a:srgbClr val="6AAC90">
                  <a:tint val="92000"/>
                  <a:alpha val="100000"/>
                  <a:lumMod val="110000"/>
                </a:srgbClr>
              </a:gs>
            </a:gsLst>
            <a:lin ang="5400000" scaled="0"/>
          </a:gradFill>
          <a:ln w="9525" cap="rnd" cmpd="sng" algn="ctr">
            <a:solidFill>
              <a:srgbClr val="6AAC9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67AD91C2-6159-82D6-B40E-7EA420AAC41B}"/>
              </a:ext>
            </a:extLst>
          </p:cNvPr>
          <p:cNvSpPr/>
          <p:nvPr/>
        </p:nvSpPr>
        <p:spPr>
          <a:xfrm>
            <a:off x="5170450" y="1662054"/>
            <a:ext cx="1581618" cy="864096"/>
          </a:xfrm>
          <a:prstGeom prst="rect">
            <a:avLst/>
          </a:prstGeom>
          <a:gradFill rotWithShape="1">
            <a:gsLst>
              <a:gs pos="0">
                <a:srgbClr val="6AAC90">
                  <a:tint val="64000"/>
                  <a:lumMod val="118000"/>
                </a:srgbClr>
              </a:gs>
              <a:gs pos="100000">
                <a:srgbClr val="6AAC90">
                  <a:tint val="92000"/>
                  <a:alpha val="100000"/>
                  <a:lumMod val="110000"/>
                </a:srgbClr>
              </a:gs>
            </a:gsLst>
            <a:lin ang="5400000" scaled="0"/>
          </a:gradFill>
          <a:ln w="9525" cap="rnd" cmpd="sng" algn="ctr">
            <a:solidFill>
              <a:srgbClr val="6AAC9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ECB3B694-25E2-ECA3-0929-CC881A39195E}"/>
              </a:ext>
            </a:extLst>
          </p:cNvPr>
          <p:cNvSpPr/>
          <p:nvPr/>
        </p:nvSpPr>
        <p:spPr>
          <a:xfrm>
            <a:off x="5098442" y="1734062"/>
            <a:ext cx="1581618" cy="864096"/>
          </a:xfrm>
          <a:prstGeom prst="rect">
            <a:avLst/>
          </a:prstGeom>
          <a:gradFill rotWithShape="1">
            <a:gsLst>
              <a:gs pos="0">
                <a:srgbClr val="6AAC90">
                  <a:tint val="64000"/>
                  <a:lumMod val="118000"/>
                </a:srgbClr>
              </a:gs>
              <a:gs pos="100000">
                <a:srgbClr val="6AAC90">
                  <a:tint val="92000"/>
                  <a:alpha val="100000"/>
                  <a:lumMod val="110000"/>
                </a:srgbClr>
              </a:gs>
            </a:gsLst>
            <a:lin ang="5400000" scaled="0"/>
          </a:gradFill>
          <a:ln w="9525" cap="rnd" cmpd="sng" algn="ctr">
            <a:solidFill>
              <a:srgbClr val="6AAC9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Надсистемы в будущем НС (+)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C4121D3D-7A4C-9FD0-8D2F-FCF5747AFD8F}"/>
              </a:ext>
            </a:extLst>
          </p:cNvPr>
          <p:cNvSpPr/>
          <p:nvPr/>
        </p:nvSpPr>
        <p:spPr>
          <a:xfrm>
            <a:off x="765998" y="4712713"/>
            <a:ext cx="1528157" cy="837773"/>
          </a:xfrm>
          <a:prstGeom prst="rect">
            <a:avLst/>
          </a:prstGeom>
          <a:gradFill rotWithShape="1">
            <a:gsLst>
              <a:gs pos="0">
                <a:srgbClr val="6AAC90">
                  <a:tint val="64000"/>
                  <a:lumMod val="118000"/>
                </a:srgbClr>
              </a:gs>
              <a:gs pos="100000">
                <a:srgbClr val="6AAC90">
                  <a:tint val="92000"/>
                  <a:alpha val="100000"/>
                  <a:lumMod val="110000"/>
                </a:srgbClr>
              </a:gs>
            </a:gsLst>
            <a:lin ang="5400000" scaled="0"/>
          </a:gradFill>
          <a:ln w="9525" cap="rnd" cmpd="sng" algn="ctr">
            <a:solidFill>
              <a:srgbClr val="6AAC9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Подсистемы в прошлом ПС (-)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CD00E497-EE35-9B46-1A4F-3EA63E9074C4}"/>
              </a:ext>
            </a:extLst>
          </p:cNvPr>
          <p:cNvSpPr/>
          <p:nvPr/>
        </p:nvSpPr>
        <p:spPr>
          <a:xfrm>
            <a:off x="2924746" y="4712712"/>
            <a:ext cx="1495274" cy="837774"/>
          </a:xfrm>
          <a:prstGeom prst="rect">
            <a:avLst/>
          </a:prstGeom>
          <a:gradFill rotWithShape="1">
            <a:gsLst>
              <a:gs pos="0">
                <a:srgbClr val="6AAC90">
                  <a:tint val="64000"/>
                  <a:lumMod val="118000"/>
                </a:srgbClr>
              </a:gs>
              <a:gs pos="100000">
                <a:srgbClr val="6AAC90">
                  <a:tint val="92000"/>
                  <a:alpha val="100000"/>
                  <a:lumMod val="110000"/>
                </a:srgbClr>
              </a:gs>
            </a:gsLst>
            <a:lin ang="5400000" scaled="0"/>
          </a:gradFill>
          <a:ln w="9525" cap="rnd" cmpd="sng" algn="ctr">
            <a:solidFill>
              <a:srgbClr val="6AAC9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Подсистемы ПС (0)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6BBC1AD6-A49B-7033-9390-591B007B74D3}"/>
              </a:ext>
            </a:extLst>
          </p:cNvPr>
          <p:cNvSpPr/>
          <p:nvPr/>
        </p:nvSpPr>
        <p:spPr>
          <a:xfrm>
            <a:off x="5085574" y="4712712"/>
            <a:ext cx="1594486" cy="837774"/>
          </a:xfrm>
          <a:prstGeom prst="rect">
            <a:avLst/>
          </a:prstGeom>
          <a:gradFill rotWithShape="1">
            <a:gsLst>
              <a:gs pos="0">
                <a:srgbClr val="6AAC90">
                  <a:tint val="64000"/>
                  <a:lumMod val="118000"/>
                </a:srgbClr>
              </a:gs>
              <a:gs pos="100000">
                <a:srgbClr val="6AAC90">
                  <a:tint val="92000"/>
                  <a:alpha val="100000"/>
                  <a:lumMod val="110000"/>
                </a:srgbClr>
              </a:gs>
            </a:gsLst>
            <a:lin ang="5400000" scaled="0"/>
          </a:gradFill>
          <a:ln w="9525" cap="rnd" cmpd="sng" algn="ctr">
            <a:solidFill>
              <a:srgbClr val="6AAC9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Подсистемы в будущем 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ПС (+)</a:t>
            </a:r>
          </a:p>
        </p:txBody>
      </p: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xmlns="" id="{B308628B-EADE-5E7E-EC07-BD5D5E50DA46}"/>
              </a:ext>
            </a:extLst>
          </p:cNvPr>
          <p:cNvCxnSpPr/>
          <p:nvPr/>
        </p:nvCxnSpPr>
        <p:spPr>
          <a:xfrm>
            <a:off x="2294155" y="5131599"/>
            <a:ext cx="648072" cy="0"/>
          </a:xfrm>
          <a:prstGeom prst="straightConnector1">
            <a:avLst/>
          </a:prstGeom>
          <a:noFill/>
          <a:ln w="28575" cap="rnd" cmpd="sng" algn="ctr">
            <a:solidFill>
              <a:srgbClr val="E6B729"/>
            </a:solidFill>
            <a:prstDash val="solid"/>
            <a:tailEnd type="triangle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xmlns="" id="{87E84FB7-AB67-8AC7-BB5A-D51F051E3EBB}"/>
              </a:ext>
            </a:extLst>
          </p:cNvPr>
          <p:cNvCxnSpPr/>
          <p:nvPr/>
        </p:nvCxnSpPr>
        <p:spPr>
          <a:xfrm>
            <a:off x="4437501" y="5131599"/>
            <a:ext cx="648072" cy="0"/>
          </a:xfrm>
          <a:prstGeom prst="straightConnector1">
            <a:avLst/>
          </a:prstGeom>
          <a:noFill/>
          <a:ln w="28575" cap="rnd" cmpd="sng" algn="ctr">
            <a:solidFill>
              <a:srgbClr val="E6B729"/>
            </a:solidFill>
            <a:prstDash val="solid"/>
            <a:tailEnd type="triangle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xmlns="" id="{F7B4A323-294C-723E-7F61-9DD705E6773C}"/>
              </a:ext>
            </a:extLst>
          </p:cNvPr>
          <p:cNvCxnSpPr/>
          <p:nvPr/>
        </p:nvCxnSpPr>
        <p:spPr>
          <a:xfrm>
            <a:off x="2276674" y="3655435"/>
            <a:ext cx="648072" cy="0"/>
          </a:xfrm>
          <a:prstGeom prst="straightConnector1">
            <a:avLst/>
          </a:prstGeom>
          <a:noFill/>
          <a:ln w="28575" cap="rnd" cmpd="sng" algn="ctr">
            <a:solidFill>
              <a:srgbClr val="E6B729"/>
            </a:solidFill>
            <a:prstDash val="solid"/>
            <a:tailEnd type="triangle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xmlns="" id="{F15E1932-5059-9068-94FC-EDCDD94D7416}"/>
              </a:ext>
            </a:extLst>
          </p:cNvPr>
          <p:cNvCxnSpPr/>
          <p:nvPr/>
        </p:nvCxnSpPr>
        <p:spPr>
          <a:xfrm>
            <a:off x="4450370" y="3671484"/>
            <a:ext cx="648072" cy="0"/>
          </a:xfrm>
          <a:prstGeom prst="straightConnector1">
            <a:avLst/>
          </a:prstGeom>
          <a:noFill/>
          <a:ln w="28575" cap="rnd" cmpd="sng" algn="ctr">
            <a:solidFill>
              <a:srgbClr val="E6B729"/>
            </a:solidFill>
            <a:prstDash val="solid"/>
            <a:tailEnd type="triangle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</p:cxn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A92CF228-F91C-8950-BFE0-211E7ABB952F}"/>
              </a:ext>
            </a:extLst>
          </p:cNvPr>
          <p:cNvSpPr/>
          <p:nvPr/>
        </p:nvSpPr>
        <p:spPr>
          <a:xfrm>
            <a:off x="921544" y="1374022"/>
            <a:ext cx="1490715" cy="227880"/>
          </a:xfrm>
          <a:prstGeom prst="rect">
            <a:avLst/>
          </a:prstGeom>
          <a:gradFill rotWithShape="1">
            <a:gsLst>
              <a:gs pos="0">
                <a:srgbClr val="9E5E9B">
                  <a:tint val="64000"/>
                  <a:lumMod val="118000"/>
                </a:srgbClr>
              </a:gs>
              <a:gs pos="100000">
                <a:srgbClr val="9E5E9B">
                  <a:tint val="92000"/>
                  <a:alpha val="100000"/>
                  <a:lumMod val="110000"/>
                </a:srgbClr>
              </a:gs>
            </a:gsLst>
            <a:lin ang="5400000" scaled="0"/>
          </a:gradFill>
          <a:ln w="9525" cap="rnd" cmpd="sng" algn="ctr">
            <a:solidFill>
              <a:srgbClr val="9E5E9B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Информация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C172E369-3C7E-2D14-D01B-16CD89633B52}"/>
              </a:ext>
            </a:extLst>
          </p:cNvPr>
          <p:cNvSpPr/>
          <p:nvPr/>
        </p:nvSpPr>
        <p:spPr>
          <a:xfrm>
            <a:off x="5263048" y="1374021"/>
            <a:ext cx="1561028" cy="227879"/>
          </a:xfrm>
          <a:prstGeom prst="rect">
            <a:avLst/>
          </a:prstGeom>
          <a:gradFill rotWithShape="1">
            <a:gsLst>
              <a:gs pos="0">
                <a:srgbClr val="9E5E9B">
                  <a:tint val="64000"/>
                  <a:lumMod val="118000"/>
                </a:srgbClr>
              </a:gs>
              <a:gs pos="100000">
                <a:srgbClr val="9E5E9B">
                  <a:tint val="92000"/>
                  <a:alpha val="100000"/>
                  <a:lumMod val="110000"/>
                </a:srgbClr>
              </a:gs>
            </a:gsLst>
            <a:lin ang="5400000" scaled="0"/>
          </a:gradFill>
          <a:ln w="9525" cap="rnd" cmpd="sng" algn="ctr">
            <a:solidFill>
              <a:srgbClr val="9E5E9B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Прогноз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A0955EA2-E9E7-FCA1-08AF-CC6ABDCC8CA2}"/>
              </a:ext>
            </a:extLst>
          </p:cNvPr>
          <p:cNvSpPr/>
          <p:nvPr/>
        </p:nvSpPr>
        <p:spPr>
          <a:xfrm>
            <a:off x="1220087" y="5547049"/>
            <a:ext cx="603989" cy="247421"/>
          </a:xfrm>
          <a:prstGeom prst="rect">
            <a:avLst/>
          </a:prstGeom>
          <a:gradFill rotWithShape="1">
            <a:gsLst>
              <a:gs pos="0">
                <a:srgbClr val="9E5E9B">
                  <a:tint val="64000"/>
                  <a:lumMod val="118000"/>
                </a:srgbClr>
              </a:gs>
              <a:gs pos="100000">
                <a:srgbClr val="9E5E9B">
                  <a:tint val="92000"/>
                  <a:alpha val="100000"/>
                  <a:lumMod val="110000"/>
                </a:srgbClr>
              </a:gs>
            </a:gsLst>
            <a:lin ang="5400000" scaled="0"/>
          </a:gradFill>
          <a:ln w="9525" cap="rnd" cmpd="sng" algn="ctr">
            <a:solidFill>
              <a:srgbClr val="9E5E9B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Т  (-)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8F7049DC-840B-8F6B-1BAD-3B25F119E78B}"/>
              </a:ext>
            </a:extLst>
          </p:cNvPr>
          <p:cNvSpPr/>
          <p:nvPr/>
        </p:nvSpPr>
        <p:spPr>
          <a:xfrm>
            <a:off x="3386309" y="5550486"/>
            <a:ext cx="603989" cy="247421"/>
          </a:xfrm>
          <a:prstGeom prst="rect">
            <a:avLst/>
          </a:prstGeom>
          <a:gradFill rotWithShape="1">
            <a:gsLst>
              <a:gs pos="0">
                <a:srgbClr val="9E5E9B">
                  <a:tint val="64000"/>
                  <a:lumMod val="118000"/>
                </a:srgbClr>
              </a:gs>
              <a:gs pos="100000">
                <a:srgbClr val="9E5E9B">
                  <a:tint val="92000"/>
                  <a:alpha val="100000"/>
                  <a:lumMod val="110000"/>
                </a:srgbClr>
              </a:gs>
            </a:gsLst>
            <a:lin ang="5400000" scaled="0"/>
          </a:gradFill>
          <a:ln w="9525" cap="rnd" cmpd="sng" algn="ctr">
            <a:solidFill>
              <a:srgbClr val="9E5E9B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Т (0)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0AD1D8F5-60B0-694B-3B4A-9C969545102A}"/>
              </a:ext>
            </a:extLst>
          </p:cNvPr>
          <p:cNvSpPr/>
          <p:nvPr/>
        </p:nvSpPr>
        <p:spPr>
          <a:xfrm>
            <a:off x="5552531" y="5547050"/>
            <a:ext cx="603989" cy="247421"/>
          </a:xfrm>
          <a:prstGeom prst="rect">
            <a:avLst/>
          </a:prstGeom>
          <a:gradFill rotWithShape="1">
            <a:gsLst>
              <a:gs pos="0">
                <a:srgbClr val="9E5E9B">
                  <a:tint val="64000"/>
                  <a:lumMod val="118000"/>
                </a:srgbClr>
              </a:gs>
              <a:gs pos="100000">
                <a:srgbClr val="9E5E9B">
                  <a:tint val="92000"/>
                  <a:alpha val="100000"/>
                  <a:lumMod val="110000"/>
                </a:srgbClr>
              </a:gs>
            </a:gsLst>
            <a:lin ang="5400000" scaled="0"/>
          </a:gradFill>
          <a:ln w="9525" cap="rnd" cmpd="sng" algn="ctr">
            <a:solidFill>
              <a:srgbClr val="9E5E9B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Т (+)</a:t>
            </a:r>
          </a:p>
        </p:txBody>
      </p: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xmlns="" id="{BF19C723-FFB6-F8FD-2E42-9EAEC9914604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>
            <a:off x="1522082" y="2598158"/>
            <a:ext cx="6887" cy="417734"/>
          </a:xfrm>
          <a:prstGeom prst="straightConnector1">
            <a:avLst/>
          </a:prstGeom>
          <a:noFill/>
          <a:ln w="28575" cap="rnd" cmpd="sng" algn="ctr">
            <a:solidFill>
              <a:srgbClr val="E6B729"/>
            </a:solidFill>
            <a:prstDash val="solid"/>
            <a:tailEnd type="triangle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xmlns="" id="{044B4AEC-6DF9-D402-24C9-A51A92187B8C}"/>
              </a:ext>
            </a:extLst>
          </p:cNvPr>
          <p:cNvCxnSpPr>
            <a:cxnSpLocks/>
            <a:stCxn id="9" idx="2"/>
            <a:endCxn id="20" idx="0"/>
          </p:cNvCxnSpPr>
          <p:nvPr/>
        </p:nvCxnSpPr>
        <p:spPr>
          <a:xfrm>
            <a:off x="1528969" y="4240028"/>
            <a:ext cx="1108" cy="472685"/>
          </a:xfrm>
          <a:prstGeom prst="straightConnector1">
            <a:avLst/>
          </a:prstGeom>
          <a:noFill/>
          <a:ln w="28575" cap="rnd" cmpd="sng" algn="ctr">
            <a:solidFill>
              <a:srgbClr val="E6B729"/>
            </a:solidFill>
            <a:prstDash val="solid"/>
            <a:tailEnd type="triangle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xmlns="" id="{437D368E-BFBF-5B07-4BC1-AD3F4ACA1AB2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3675243" y="2614928"/>
            <a:ext cx="6627" cy="540591"/>
          </a:xfrm>
          <a:prstGeom prst="straightConnector1">
            <a:avLst/>
          </a:prstGeom>
          <a:noFill/>
          <a:ln w="28575" cap="rnd" cmpd="sng" algn="ctr">
            <a:solidFill>
              <a:srgbClr val="E6B729"/>
            </a:solidFill>
            <a:prstDash val="solid"/>
            <a:tailEnd type="triangle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xmlns="" id="{861FE063-A40D-BC2A-89D8-3BA9BBB1FC82}"/>
              </a:ext>
            </a:extLst>
          </p:cNvPr>
          <p:cNvCxnSpPr>
            <a:cxnSpLocks/>
            <a:endCxn id="21" idx="0"/>
          </p:cNvCxnSpPr>
          <p:nvPr/>
        </p:nvCxnSpPr>
        <p:spPr>
          <a:xfrm>
            <a:off x="3671930" y="4178570"/>
            <a:ext cx="453" cy="534142"/>
          </a:xfrm>
          <a:prstGeom prst="straightConnector1">
            <a:avLst/>
          </a:prstGeom>
          <a:noFill/>
          <a:ln w="28575" cap="rnd" cmpd="sng" algn="ctr">
            <a:solidFill>
              <a:srgbClr val="E6B729"/>
            </a:solidFill>
            <a:prstDash val="solid"/>
            <a:tailEnd type="triangle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xmlns="" id="{FF0E8F78-7493-9747-E78B-89AA57EC929D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5881035" y="2615295"/>
            <a:ext cx="1589" cy="603949"/>
          </a:xfrm>
          <a:prstGeom prst="straightConnector1">
            <a:avLst/>
          </a:prstGeom>
          <a:noFill/>
          <a:ln w="28575" cap="rnd" cmpd="sng" algn="ctr">
            <a:solidFill>
              <a:srgbClr val="E6B729"/>
            </a:solidFill>
            <a:prstDash val="solid"/>
            <a:tailEnd type="triangle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</p:cxn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xmlns="" id="{B5E0A688-761C-DE70-8424-D3F5D60D2D70}"/>
              </a:ext>
            </a:extLst>
          </p:cNvPr>
          <p:cNvCxnSpPr>
            <a:cxnSpLocks/>
            <a:stCxn id="13" idx="2"/>
            <a:endCxn id="22" idx="0"/>
          </p:cNvCxnSpPr>
          <p:nvPr/>
        </p:nvCxnSpPr>
        <p:spPr>
          <a:xfrm>
            <a:off x="5881035" y="4083340"/>
            <a:ext cx="1782" cy="629372"/>
          </a:xfrm>
          <a:prstGeom prst="straightConnector1">
            <a:avLst/>
          </a:prstGeom>
          <a:noFill/>
          <a:ln w="28575" cap="rnd" cmpd="sng" algn="ctr">
            <a:solidFill>
              <a:srgbClr val="E6B729"/>
            </a:solidFill>
            <a:prstDash val="solid"/>
            <a:tailEnd type="triangle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8AE41A73-A3F2-4E4A-0FC1-2F625630B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8639-BFEE-4CCB-82C8-50368EEDF1B0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" name="Номер слайда 11">
            <a:extLst>
              <a:ext uri="{FF2B5EF4-FFF2-40B4-BE49-F238E27FC236}">
                <a16:creationId xmlns:a16="http://schemas.microsoft.com/office/drawing/2014/main" xmlns="" id="{EA10541E-3082-B5FE-C5A7-7F752494943A}"/>
              </a:ext>
            </a:extLst>
          </p:cNvPr>
          <p:cNvSpPr txBox="1">
            <a:spLocks/>
          </p:cNvSpPr>
          <p:nvPr/>
        </p:nvSpPr>
        <p:spPr>
          <a:xfrm>
            <a:off x="11294918" y="99436"/>
            <a:ext cx="519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F08639-BFEE-4CCB-82C8-50368EEDF1B0}" type="slidenum">
              <a:rPr lang="ru-RU" sz="4400" smtClean="0"/>
              <a:pPr/>
              <a:t>9</a:t>
            </a:fld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12868543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1005</TotalTime>
  <Words>384</Words>
  <Application>Microsoft Office PowerPoint</Application>
  <PresentationFormat>Произвольный</PresentationFormat>
  <Paragraphs>67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Применение и внедрение теории решения изобретательских задач в научных исследованиях   Реутов Сергей Николаевич</vt:lpstr>
      <vt:lpstr>Что такое ТРИЗ?</vt:lpstr>
      <vt:lpstr>Автор и основоположник ТРИЗ</vt:lpstr>
      <vt:lpstr>Структура ТРИЗ</vt:lpstr>
      <vt:lpstr>Противоречия</vt:lpstr>
      <vt:lpstr>Таблица приемов разрешения противоречий</vt:lpstr>
      <vt:lpstr>Таблица параметров для выбора приемов устранения технических противоречий</vt:lpstr>
      <vt:lpstr>Описание приемов устранения технических противоречий</vt:lpstr>
      <vt:lpstr>Системный оператор</vt:lpstr>
      <vt:lpstr>Алгоритм поиска ресурсов </vt:lpstr>
      <vt:lpstr>Инструменты ТРИЗ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и внедрение ТРИЗ в научные исследования                                              Реутов С.Н.</dc:title>
  <dc:creator>Реутов Сергей Николаевич</dc:creator>
  <cp:lastModifiedBy>Сергей</cp:lastModifiedBy>
  <cp:revision>13</cp:revision>
  <dcterms:created xsi:type="dcterms:W3CDTF">2024-06-17T09:39:58Z</dcterms:created>
  <dcterms:modified xsi:type="dcterms:W3CDTF">2024-06-19T23:51:59Z</dcterms:modified>
</cp:coreProperties>
</file>