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96" r:id="rId1"/>
  </p:sldMasterIdLst>
  <p:notesMasterIdLst>
    <p:notesMasterId r:id="rId25"/>
  </p:notesMasterIdLst>
  <p:sldIdLst>
    <p:sldId id="380" r:id="rId2"/>
    <p:sldId id="403" r:id="rId3"/>
    <p:sldId id="440" r:id="rId4"/>
    <p:sldId id="441" r:id="rId5"/>
    <p:sldId id="444" r:id="rId6"/>
    <p:sldId id="525" r:id="rId7"/>
    <p:sldId id="526" r:id="rId8"/>
    <p:sldId id="527" r:id="rId9"/>
    <p:sldId id="528" r:id="rId10"/>
    <p:sldId id="529" r:id="rId11"/>
    <p:sldId id="530" r:id="rId12"/>
    <p:sldId id="531" r:id="rId13"/>
    <p:sldId id="533" r:id="rId14"/>
    <p:sldId id="534" r:id="rId15"/>
    <p:sldId id="535" r:id="rId16"/>
    <p:sldId id="536" r:id="rId17"/>
    <p:sldId id="538" r:id="rId18"/>
    <p:sldId id="539" r:id="rId19"/>
    <p:sldId id="540" r:id="rId20"/>
    <p:sldId id="541" r:id="rId21"/>
    <p:sldId id="542" r:id="rId22"/>
    <p:sldId id="543" r:id="rId23"/>
    <p:sldId id="413" r:id="rId24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Титульные слайды" id="{2BE50517-F439-46A0-BA7B-96BDA86AA875}">
          <p14:sldIdLst>
            <p14:sldId id="380"/>
            <p14:sldId id="403"/>
            <p14:sldId id="440"/>
            <p14:sldId id="441"/>
            <p14:sldId id="444"/>
            <p14:sldId id="525"/>
            <p14:sldId id="526"/>
            <p14:sldId id="527"/>
            <p14:sldId id="528"/>
            <p14:sldId id="529"/>
            <p14:sldId id="530"/>
            <p14:sldId id="531"/>
            <p14:sldId id="533"/>
            <p14:sldId id="534"/>
            <p14:sldId id="535"/>
            <p14:sldId id="536"/>
            <p14:sldId id="538"/>
            <p14:sldId id="539"/>
            <p14:sldId id="540"/>
            <p14:sldId id="541"/>
            <p14:sldId id="542"/>
            <p14:sldId id="543"/>
            <p14:sldId id="413"/>
          </p14:sldIdLst>
        </p14:section>
      </p14:sectionLst>
    </p:ext>
    <p:ext uri="{EFAFB233-063F-42B5-8137-9DF3F51BA10A}">
      <p15:sldGuideLst xmlns:p15="http://schemas.microsoft.com/office/powerpoint/2012/main">
        <p15:guide id="4" pos="3840">
          <p15:clr>
            <a:srgbClr val="A4A3A4"/>
          </p15:clr>
        </p15:guide>
        <p15:guide id="5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us" initials="a" lastIdx="1" clrIdx="0">
    <p:extLst>
      <p:ext uri="{19B8F6BF-5375-455C-9EA6-DF929625EA0E}">
        <p15:presenceInfo xmlns:p15="http://schemas.microsoft.com/office/powerpoint/2012/main" userId="asu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4051"/>
    <a:srgbClr val="FF5050"/>
    <a:srgbClr val="B9DFFE"/>
    <a:srgbClr val="61718D"/>
    <a:srgbClr val="404B5E"/>
    <a:srgbClr val="596781"/>
    <a:srgbClr val="505E75"/>
    <a:srgbClr val="303236"/>
    <a:srgbClr val="697A98"/>
    <a:srgbClr val="D13438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49" autoAdjust="0"/>
    <p:restoredTop sz="96140" autoAdjust="0"/>
  </p:normalViewPr>
  <p:slideViewPr>
    <p:cSldViewPr snapToGrid="0" showGuides="1">
      <p:cViewPr varScale="1">
        <p:scale>
          <a:sx n="70" d="100"/>
          <a:sy n="70" d="100"/>
        </p:scale>
        <p:origin x="660" y="54"/>
      </p:cViewPr>
      <p:guideLst>
        <p:guide pos="3840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E63CF6-67A1-440F-82F2-8F63DDBFF32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3EA537B-D8F7-4D3B-BDC7-8F45370E2166}">
      <dgm:prSet custT="1"/>
      <dgm:spPr>
        <a:solidFill>
          <a:srgbClr val="303236"/>
        </a:solidFill>
        <a:ln>
          <a:noFill/>
        </a:ln>
      </dgm:spPr>
      <dgm:t>
        <a:bodyPr lIns="180000" rIns="180000"/>
        <a:lstStyle/>
        <a:p>
          <a:pPr algn="ctr" rtl="0">
            <a:lnSpc>
              <a:spcPct val="100000"/>
            </a:lnSpc>
          </a:pPr>
          <a:r>
            <a:rPr lang="ru-RU" sz="2800" b="0" dirty="0"/>
            <a:t>Строительный контроль классифицируется в зависимости от </a:t>
          </a:r>
          <a:r>
            <a:rPr lang="ru-RU" sz="2800" b="1" dirty="0">
              <a:solidFill>
                <a:srgbClr val="FF0000"/>
              </a:solidFill>
            </a:rPr>
            <a:t>стадии</a:t>
          </a:r>
          <a:r>
            <a:rPr lang="ru-RU" sz="2800" b="0" dirty="0"/>
            <a:t> его проведения:</a:t>
          </a:r>
        </a:p>
      </dgm:t>
    </dgm:pt>
    <dgm:pt modelId="{D3B4A7EE-17E0-49C7-AC2D-AC97D6AC89EA}" type="parTrans" cxnId="{9A3F47BA-F2B5-4942-B242-4623C54A3971}">
      <dgm:prSet/>
      <dgm:spPr/>
      <dgm:t>
        <a:bodyPr/>
        <a:lstStyle/>
        <a:p>
          <a:pPr algn="just">
            <a:lnSpc>
              <a:spcPct val="100000"/>
            </a:lnSpc>
          </a:pPr>
          <a:endParaRPr lang="ru-RU" sz="1600">
            <a:latin typeface="+mn-lt"/>
          </a:endParaRPr>
        </a:p>
      </dgm:t>
    </dgm:pt>
    <dgm:pt modelId="{590EC1BE-86A0-42F0-B7EC-CB05415CE5E0}" type="sibTrans" cxnId="{9A3F47BA-F2B5-4942-B242-4623C54A3971}">
      <dgm:prSet/>
      <dgm:spPr/>
      <dgm:t>
        <a:bodyPr/>
        <a:lstStyle/>
        <a:p>
          <a:pPr algn="just">
            <a:lnSpc>
              <a:spcPct val="100000"/>
            </a:lnSpc>
          </a:pPr>
          <a:endParaRPr lang="ru-RU" sz="1600">
            <a:latin typeface="+mn-lt"/>
          </a:endParaRPr>
        </a:p>
      </dgm:t>
    </dgm:pt>
    <dgm:pt modelId="{E56847BB-C4EA-4DBC-809C-8D4B43E2A03E}">
      <dgm:prSet custT="1"/>
      <dgm:spPr>
        <a:solidFill>
          <a:srgbClr val="505E75"/>
        </a:solidFill>
        <a:ln>
          <a:noFill/>
        </a:ln>
      </dgm:spPr>
      <dgm:t>
        <a:bodyPr lIns="180000" rIns="180000"/>
        <a:lstStyle/>
        <a:p>
          <a:pPr algn="just" rtl="0">
            <a:lnSpc>
              <a:spcPct val="100000"/>
            </a:lnSpc>
          </a:pPr>
          <a:r>
            <a:rPr lang="ru-RU" sz="2000" b="1" dirty="0">
              <a:solidFill>
                <a:srgbClr val="FF0000"/>
              </a:solidFill>
            </a:rPr>
            <a:t>Входной контроль. </a:t>
          </a:r>
          <a:r>
            <a:rPr lang="ru-RU" sz="2000" dirty="0"/>
            <a:t>Результатом входного контроля является заключение о возможности/невозможности применения на объекте материалов, конструкций и изделий, а также разработанной технической </a:t>
          </a:r>
          <a:r>
            <a:rPr lang="ru-RU" sz="2000" dirty="0" smtClean="0"/>
            <a:t>документации</a:t>
          </a:r>
          <a:endParaRPr lang="ru-RU" sz="2000" dirty="0"/>
        </a:p>
      </dgm:t>
    </dgm:pt>
    <dgm:pt modelId="{E26930FD-0B32-4C49-9429-469614D7C7B9}" type="parTrans" cxnId="{AFCBBB00-91D3-4E2F-A27F-BD1FDC83A98F}">
      <dgm:prSet/>
      <dgm:spPr/>
      <dgm:t>
        <a:bodyPr/>
        <a:lstStyle/>
        <a:p>
          <a:pPr algn="just">
            <a:lnSpc>
              <a:spcPct val="100000"/>
            </a:lnSpc>
          </a:pPr>
          <a:endParaRPr lang="ru-RU" sz="1600">
            <a:latin typeface="+mn-lt"/>
          </a:endParaRPr>
        </a:p>
      </dgm:t>
    </dgm:pt>
    <dgm:pt modelId="{C5E4A65F-57A9-41DB-B970-C94EFAA137B1}" type="sibTrans" cxnId="{AFCBBB00-91D3-4E2F-A27F-BD1FDC83A98F}">
      <dgm:prSet/>
      <dgm:spPr/>
      <dgm:t>
        <a:bodyPr/>
        <a:lstStyle/>
        <a:p>
          <a:pPr algn="just">
            <a:lnSpc>
              <a:spcPct val="100000"/>
            </a:lnSpc>
          </a:pPr>
          <a:endParaRPr lang="ru-RU" sz="1600">
            <a:latin typeface="+mn-lt"/>
          </a:endParaRPr>
        </a:p>
      </dgm:t>
    </dgm:pt>
    <dgm:pt modelId="{FC85111B-7641-4CB3-9913-EAFC638537CA}">
      <dgm:prSet custT="1"/>
      <dgm:spPr>
        <a:solidFill>
          <a:srgbClr val="596781"/>
        </a:solidFill>
        <a:ln>
          <a:noFill/>
        </a:ln>
      </dgm:spPr>
      <dgm:t>
        <a:bodyPr lIns="180000" rIns="180000"/>
        <a:lstStyle/>
        <a:p>
          <a:pPr algn="just" rtl="0">
            <a:lnSpc>
              <a:spcPct val="100000"/>
            </a:lnSpc>
          </a:pPr>
          <a:r>
            <a:rPr lang="ru-RU" sz="2000" b="1" dirty="0" smtClean="0">
              <a:solidFill>
                <a:srgbClr val="FF0000"/>
              </a:solidFill>
            </a:rPr>
            <a:t>Операционный</a:t>
          </a:r>
          <a:r>
            <a:rPr lang="ru-RU" sz="2000" b="1" dirty="0" smtClean="0">
              <a:solidFill>
                <a:srgbClr val="B9DFFE"/>
              </a:solidFill>
            </a:rPr>
            <a:t> </a:t>
          </a:r>
          <a:r>
            <a:rPr lang="ru-RU" sz="2000" b="1" dirty="0" smtClean="0">
              <a:solidFill>
                <a:srgbClr val="FF0000"/>
              </a:solidFill>
            </a:rPr>
            <a:t>контроль. </a:t>
          </a:r>
          <a:r>
            <a:rPr lang="ru-RU" sz="2000" dirty="0" smtClean="0"/>
            <a:t>Результатом операционного контроля является определение возможности предъявления выполненных работ для проведения их приёмки</a:t>
          </a:r>
          <a:endParaRPr lang="ru-RU" sz="1800" dirty="0"/>
        </a:p>
      </dgm:t>
    </dgm:pt>
    <dgm:pt modelId="{524EE03F-FE0A-4C52-B193-EF29FB8B0F14}" type="parTrans" cxnId="{C9C50F25-D3A3-46AA-8A8C-23AEEE53C9BD}">
      <dgm:prSet/>
      <dgm:spPr/>
      <dgm:t>
        <a:bodyPr/>
        <a:lstStyle/>
        <a:p>
          <a:pPr algn="just">
            <a:lnSpc>
              <a:spcPct val="100000"/>
            </a:lnSpc>
          </a:pPr>
          <a:endParaRPr lang="ru-RU" sz="1600">
            <a:latin typeface="+mn-lt"/>
          </a:endParaRPr>
        </a:p>
      </dgm:t>
    </dgm:pt>
    <dgm:pt modelId="{BD86F478-0B64-4C67-8B8A-E217C60CBC17}" type="sibTrans" cxnId="{C9C50F25-D3A3-46AA-8A8C-23AEEE53C9BD}">
      <dgm:prSet/>
      <dgm:spPr/>
      <dgm:t>
        <a:bodyPr/>
        <a:lstStyle/>
        <a:p>
          <a:pPr algn="just">
            <a:lnSpc>
              <a:spcPct val="100000"/>
            </a:lnSpc>
          </a:pPr>
          <a:endParaRPr lang="ru-RU" sz="1600">
            <a:latin typeface="+mn-lt"/>
          </a:endParaRPr>
        </a:p>
      </dgm:t>
    </dgm:pt>
    <dgm:pt modelId="{A0229C07-A379-45EF-92D3-98FE51AE042C}">
      <dgm:prSet custT="1"/>
      <dgm:spPr>
        <a:solidFill>
          <a:srgbClr val="61718D"/>
        </a:solidFill>
        <a:ln>
          <a:noFill/>
        </a:ln>
      </dgm:spPr>
      <dgm:t>
        <a:bodyPr lIns="180000" rIns="180000"/>
        <a:lstStyle/>
        <a:p>
          <a:pPr algn="just" rtl="0">
            <a:lnSpc>
              <a:spcPct val="100000"/>
            </a:lnSpc>
          </a:pPr>
          <a:r>
            <a:rPr lang="ru-RU" sz="2000" b="1" dirty="0">
              <a:solidFill>
                <a:srgbClr val="FF0000"/>
              </a:solidFill>
            </a:rPr>
            <a:t>Приёмочный контроль. </a:t>
          </a:r>
          <a:r>
            <a:rPr lang="ru-RU" sz="2000" dirty="0"/>
            <a:t>Проводится в соответствии с ГОСТ 32756. Результатом приёмочного контроля является заключение о соответствии выполненных строительно-монтажных </a:t>
          </a:r>
          <a:r>
            <a:rPr lang="ru-RU" sz="2000" dirty="0" smtClean="0"/>
            <a:t>работ </a:t>
          </a:r>
          <a:endParaRPr lang="ru-RU" sz="2000" dirty="0"/>
        </a:p>
      </dgm:t>
    </dgm:pt>
    <dgm:pt modelId="{722F1722-B60D-47B2-B0A6-0A91533E52A2}" type="parTrans" cxnId="{896EDBF2-C8AC-468D-AAE4-9685CF45CAEA}">
      <dgm:prSet/>
      <dgm:spPr/>
      <dgm:t>
        <a:bodyPr/>
        <a:lstStyle/>
        <a:p>
          <a:pPr algn="just">
            <a:lnSpc>
              <a:spcPct val="100000"/>
            </a:lnSpc>
          </a:pPr>
          <a:endParaRPr lang="ru-RU" sz="1600">
            <a:latin typeface="+mn-lt"/>
          </a:endParaRPr>
        </a:p>
      </dgm:t>
    </dgm:pt>
    <dgm:pt modelId="{5695B1B2-386A-45A4-BA33-278C18E1E866}" type="sibTrans" cxnId="{896EDBF2-C8AC-468D-AAE4-9685CF45CAEA}">
      <dgm:prSet/>
      <dgm:spPr/>
      <dgm:t>
        <a:bodyPr/>
        <a:lstStyle/>
        <a:p>
          <a:pPr algn="just">
            <a:lnSpc>
              <a:spcPct val="100000"/>
            </a:lnSpc>
          </a:pPr>
          <a:endParaRPr lang="ru-RU" sz="1600">
            <a:latin typeface="+mn-lt"/>
          </a:endParaRPr>
        </a:p>
      </dgm:t>
    </dgm:pt>
    <dgm:pt modelId="{EDBDCC98-7DEB-48B3-9C7B-29530BE9B15F}" type="pres">
      <dgm:prSet presAssocID="{63E63CF6-67A1-440F-82F2-8F63DDBFF32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42F0AF3-5782-409B-992D-7D68753AB312}" type="pres">
      <dgm:prSet presAssocID="{A3EA537B-D8F7-4D3B-BDC7-8F45370E2166}" presName="parentText" presStyleLbl="node1" presStyleIdx="0" presStyleCnt="4" custScaleY="84152" custLinFactNeighborX="90" custLinFactNeighborY="-60428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E52B8703-732A-4320-944B-F1595DFE62FC}" type="pres">
      <dgm:prSet presAssocID="{590EC1BE-86A0-42F0-B7EC-CB05415CE5E0}" presName="spacer" presStyleCnt="0"/>
      <dgm:spPr/>
    </dgm:pt>
    <dgm:pt modelId="{435AEAA6-05EF-4C80-8936-2661844B481C}" type="pres">
      <dgm:prSet presAssocID="{E56847BB-C4EA-4DBC-809C-8D4B43E2A03E}" presName="parentText" presStyleLbl="node1" presStyleIdx="1" presStyleCnt="4" custScaleY="86152" custLinFactY="-9407" custLinFactNeighborY="-100000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2D5A570B-5055-42F3-96DC-5F713AE1094B}" type="pres">
      <dgm:prSet presAssocID="{C5E4A65F-57A9-41DB-B970-C94EFAA137B1}" presName="spacer" presStyleCnt="0"/>
      <dgm:spPr/>
    </dgm:pt>
    <dgm:pt modelId="{15098D3F-D565-4E33-A4B0-2C987190D1E9}" type="pres">
      <dgm:prSet presAssocID="{FC85111B-7641-4CB3-9913-EAFC638537CA}" presName="parentText" presStyleLbl="node1" presStyleIdx="2" presStyleCnt="4" custLinFactY="-25676" custLinFactNeighborY="-100000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39662BDA-4592-4274-8947-607FFE79573D}" type="pres">
      <dgm:prSet presAssocID="{BD86F478-0B64-4C67-8B8A-E217C60CBC17}" presName="spacer" presStyleCnt="0"/>
      <dgm:spPr/>
    </dgm:pt>
    <dgm:pt modelId="{DE6CEB70-D17D-40D1-9C12-26D52B2A9BCB}" type="pres">
      <dgm:prSet presAssocID="{A0229C07-A379-45EF-92D3-98FE51AE042C}" presName="parentText" presStyleLbl="node1" presStyleIdx="3" presStyleCnt="4" custLinFactY="-42719" custLinFactNeighborY="-100000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C9C50F25-D3A3-46AA-8A8C-23AEEE53C9BD}" srcId="{63E63CF6-67A1-440F-82F2-8F63DDBFF327}" destId="{FC85111B-7641-4CB3-9913-EAFC638537CA}" srcOrd="2" destOrd="0" parTransId="{524EE03F-FE0A-4C52-B193-EF29FB8B0F14}" sibTransId="{BD86F478-0B64-4C67-8B8A-E217C60CBC17}"/>
    <dgm:cxn modelId="{FFDC5FB4-4C6D-455A-91BE-709100AE70BA}" type="presOf" srcId="{63E63CF6-67A1-440F-82F2-8F63DDBFF327}" destId="{EDBDCC98-7DEB-48B3-9C7B-29530BE9B15F}" srcOrd="0" destOrd="0" presId="urn:microsoft.com/office/officeart/2005/8/layout/vList2"/>
    <dgm:cxn modelId="{6CD9FEC0-F6DF-4AED-8F17-2435449B124E}" type="presOf" srcId="{E56847BB-C4EA-4DBC-809C-8D4B43E2A03E}" destId="{435AEAA6-05EF-4C80-8936-2661844B481C}" srcOrd="0" destOrd="0" presId="urn:microsoft.com/office/officeart/2005/8/layout/vList2"/>
    <dgm:cxn modelId="{2DAD00D1-2E6A-4DCA-A9CF-5BE47C00A125}" type="presOf" srcId="{A0229C07-A379-45EF-92D3-98FE51AE042C}" destId="{DE6CEB70-D17D-40D1-9C12-26D52B2A9BCB}" srcOrd="0" destOrd="0" presId="urn:microsoft.com/office/officeart/2005/8/layout/vList2"/>
    <dgm:cxn modelId="{AFCBBB00-91D3-4E2F-A27F-BD1FDC83A98F}" srcId="{63E63CF6-67A1-440F-82F2-8F63DDBFF327}" destId="{E56847BB-C4EA-4DBC-809C-8D4B43E2A03E}" srcOrd="1" destOrd="0" parTransId="{E26930FD-0B32-4C49-9429-469614D7C7B9}" sibTransId="{C5E4A65F-57A9-41DB-B970-C94EFAA137B1}"/>
    <dgm:cxn modelId="{9A3F47BA-F2B5-4942-B242-4623C54A3971}" srcId="{63E63CF6-67A1-440F-82F2-8F63DDBFF327}" destId="{A3EA537B-D8F7-4D3B-BDC7-8F45370E2166}" srcOrd="0" destOrd="0" parTransId="{D3B4A7EE-17E0-49C7-AC2D-AC97D6AC89EA}" sibTransId="{590EC1BE-86A0-42F0-B7EC-CB05415CE5E0}"/>
    <dgm:cxn modelId="{A0C33010-0AD3-442A-BDB5-E8E182359C22}" type="presOf" srcId="{A3EA537B-D8F7-4D3B-BDC7-8F45370E2166}" destId="{942F0AF3-5782-409B-992D-7D68753AB312}" srcOrd="0" destOrd="0" presId="urn:microsoft.com/office/officeart/2005/8/layout/vList2"/>
    <dgm:cxn modelId="{CE666335-B783-458C-A8F2-1FA5E97B0960}" type="presOf" srcId="{FC85111B-7641-4CB3-9913-EAFC638537CA}" destId="{15098D3F-D565-4E33-A4B0-2C987190D1E9}" srcOrd="0" destOrd="0" presId="urn:microsoft.com/office/officeart/2005/8/layout/vList2"/>
    <dgm:cxn modelId="{896EDBF2-C8AC-468D-AAE4-9685CF45CAEA}" srcId="{63E63CF6-67A1-440F-82F2-8F63DDBFF327}" destId="{A0229C07-A379-45EF-92D3-98FE51AE042C}" srcOrd="3" destOrd="0" parTransId="{722F1722-B60D-47B2-B0A6-0A91533E52A2}" sibTransId="{5695B1B2-386A-45A4-BA33-278C18E1E866}"/>
    <dgm:cxn modelId="{388FCC63-F759-405D-930D-55903AE7B51A}" type="presParOf" srcId="{EDBDCC98-7DEB-48B3-9C7B-29530BE9B15F}" destId="{942F0AF3-5782-409B-992D-7D68753AB312}" srcOrd="0" destOrd="0" presId="urn:microsoft.com/office/officeart/2005/8/layout/vList2"/>
    <dgm:cxn modelId="{61300166-E91E-41FB-82D4-0BF816E5852F}" type="presParOf" srcId="{EDBDCC98-7DEB-48B3-9C7B-29530BE9B15F}" destId="{E52B8703-732A-4320-944B-F1595DFE62FC}" srcOrd="1" destOrd="0" presId="urn:microsoft.com/office/officeart/2005/8/layout/vList2"/>
    <dgm:cxn modelId="{CFFDD8AC-DBE0-421E-90C3-F3A6D40E32E3}" type="presParOf" srcId="{EDBDCC98-7DEB-48B3-9C7B-29530BE9B15F}" destId="{435AEAA6-05EF-4C80-8936-2661844B481C}" srcOrd="2" destOrd="0" presId="urn:microsoft.com/office/officeart/2005/8/layout/vList2"/>
    <dgm:cxn modelId="{3F74CE2D-6CE7-4343-8F1F-C582C363D9E5}" type="presParOf" srcId="{EDBDCC98-7DEB-48B3-9C7B-29530BE9B15F}" destId="{2D5A570B-5055-42F3-96DC-5F713AE1094B}" srcOrd="3" destOrd="0" presId="urn:microsoft.com/office/officeart/2005/8/layout/vList2"/>
    <dgm:cxn modelId="{2D8F0EBC-C5EF-4450-97A9-5300B292BBE3}" type="presParOf" srcId="{EDBDCC98-7DEB-48B3-9C7B-29530BE9B15F}" destId="{15098D3F-D565-4E33-A4B0-2C987190D1E9}" srcOrd="4" destOrd="0" presId="urn:microsoft.com/office/officeart/2005/8/layout/vList2"/>
    <dgm:cxn modelId="{399EFA86-0878-48C6-AA1A-B0CCE4D3B08C}" type="presParOf" srcId="{EDBDCC98-7DEB-48B3-9C7B-29530BE9B15F}" destId="{39662BDA-4592-4274-8947-607FFE79573D}" srcOrd="5" destOrd="0" presId="urn:microsoft.com/office/officeart/2005/8/layout/vList2"/>
    <dgm:cxn modelId="{F76D50B8-3CF6-4A1E-90A0-2C5BC76335FA}" type="presParOf" srcId="{EDBDCC98-7DEB-48B3-9C7B-29530BE9B15F}" destId="{DE6CEB70-D17D-40D1-9C12-26D52B2A9BC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E63CF6-67A1-440F-82F2-8F63DDBFF32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3EA537B-D8F7-4D3B-BDC7-8F45370E2166}">
      <dgm:prSet custT="1"/>
      <dgm:spPr>
        <a:solidFill>
          <a:srgbClr val="303236"/>
        </a:solidFill>
        <a:ln>
          <a:noFill/>
        </a:ln>
      </dgm:spPr>
      <dgm:t>
        <a:bodyPr lIns="180000" rIns="180000"/>
        <a:lstStyle/>
        <a:p>
          <a:pPr algn="ctr" rtl="0">
            <a:lnSpc>
              <a:spcPct val="100000"/>
            </a:lnSpc>
          </a:pPr>
          <a:r>
            <a:rPr lang="ru-RU" sz="2800" b="0" dirty="0"/>
            <a:t>Строительный контроль классифицируется в зависимости от </a:t>
          </a:r>
          <a:r>
            <a:rPr lang="ru-RU" sz="2800" b="1" dirty="0">
              <a:solidFill>
                <a:srgbClr val="FF0000"/>
              </a:solidFill>
            </a:rPr>
            <a:t>метода</a:t>
          </a:r>
          <a:r>
            <a:rPr lang="ru-RU" sz="2800" b="0" dirty="0"/>
            <a:t> его проведения:</a:t>
          </a:r>
        </a:p>
      </dgm:t>
    </dgm:pt>
    <dgm:pt modelId="{D3B4A7EE-17E0-49C7-AC2D-AC97D6AC89EA}" type="parTrans" cxnId="{9A3F47BA-F2B5-4942-B242-4623C54A3971}">
      <dgm:prSet/>
      <dgm:spPr/>
      <dgm:t>
        <a:bodyPr/>
        <a:lstStyle/>
        <a:p>
          <a:pPr algn="just">
            <a:lnSpc>
              <a:spcPct val="100000"/>
            </a:lnSpc>
          </a:pPr>
          <a:endParaRPr lang="ru-RU" sz="1600">
            <a:latin typeface="+mn-lt"/>
          </a:endParaRPr>
        </a:p>
      </dgm:t>
    </dgm:pt>
    <dgm:pt modelId="{590EC1BE-86A0-42F0-B7EC-CB05415CE5E0}" type="sibTrans" cxnId="{9A3F47BA-F2B5-4942-B242-4623C54A3971}">
      <dgm:prSet/>
      <dgm:spPr/>
      <dgm:t>
        <a:bodyPr/>
        <a:lstStyle/>
        <a:p>
          <a:pPr algn="just">
            <a:lnSpc>
              <a:spcPct val="100000"/>
            </a:lnSpc>
          </a:pPr>
          <a:endParaRPr lang="ru-RU" sz="1600">
            <a:latin typeface="+mn-lt"/>
          </a:endParaRPr>
        </a:p>
      </dgm:t>
    </dgm:pt>
    <dgm:pt modelId="{FC85111B-7641-4CB3-9913-EAFC638537CA}">
      <dgm:prSet custT="1"/>
      <dgm:spPr>
        <a:solidFill>
          <a:srgbClr val="596781"/>
        </a:solidFill>
        <a:ln>
          <a:noFill/>
        </a:ln>
      </dgm:spPr>
      <dgm:t>
        <a:bodyPr lIns="180000" rIns="180000"/>
        <a:lstStyle/>
        <a:p>
          <a:pPr algn="just" rtl="0">
            <a:lnSpc>
              <a:spcPct val="100000"/>
            </a:lnSpc>
          </a:pPr>
          <a:r>
            <a:rPr lang="ru-RU" sz="2000" b="1" dirty="0">
              <a:solidFill>
                <a:srgbClr val="FF0000"/>
              </a:solidFill>
            </a:rPr>
            <a:t>Визуальный контроль. </a:t>
          </a:r>
          <a:r>
            <a:rPr lang="ru-RU" sz="2000" b="0" dirty="0"/>
            <a:t>Выполняется с помощью органов чувств </a:t>
          </a:r>
          <a:r>
            <a:rPr lang="ru-RU" sz="2000" b="0" dirty="0" smtClean="0"/>
            <a:t>человека</a:t>
          </a:r>
          <a:endParaRPr lang="ru-RU" sz="2000" b="0" dirty="0"/>
        </a:p>
      </dgm:t>
    </dgm:pt>
    <dgm:pt modelId="{BD86F478-0B64-4C67-8B8A-E217C60CBC17}" type="sibTrans" cxnId="{C9C50F25-D3A3-46AA-8A8C-23AEEE53C9BD}">
      <dgm:prSet/>
      <dgm:spPr/>
      <dgm:t>
        <a:bodyPr/>
        <a:lstStyle/>
        <a:p>
          <a:pPr algn="just">
            <a:lnSpc>
              <a:spcPct val="100000"/>
            </a:lnSpc>
          </a:pPr>
          <a:endParaRPr lang="ru-RU" sz="1600">
            <a:latin typeface="+mn-lt"/>
          </a:endParaRPr>
        </a:p>
      </dgm:t>
    </dgm:pt>
    <dgm:pt modelId="{524EE03F-FE0A-4C52-B193-EF29FB8B0F14}" type="parTrans" cxnId="{C9C50F25-D3A3-46AA-8A8C-23AEEE53C9BD}">
      <dgm:prSet/>
      <dgm:spPr/>
      <dgm:t>
        <a:bodyPr/>
        <a:lstStyle/>
        <a:p>
          <a:pPr algn="just">
            <a:lnSpc>
              <a:spcPct val="100000"/>
            </a:lnSpc>
          </a:pPr>
          <a:endParaRPr lang="ru-RU" sz="1600">
            <a:latin typeface="+mn-lt"/>
          </a:endParaRPr>
        </a:p>
      </dgm:t>
    </dgm:pt>
    <dgm:pt modelId="{A0229C07-A379-45EF-92D3-98FE51AE042C}">
      <dgm:prSet custT="1"/>
      <dgm:spPr>
        <a:solidFill>
          <a:srgbClr val="61718D"/>
        </a:solidFill>
        <a:ln>
          <a:noFill/>
        </a:ln>
      </dgm:spPr>
      <dgm:t>
        <a:bodyPr lIns="180000" rIns="180000"/>
        <a:lstStyle/>
        <a:p>
          <a:pPr algn="just" rtl="0">
            <a:lnSpc>
              <a:spcPct val="100000"/>
            </a:lnSpc>
          </a:pPr>
          <a:r>
            <a:rPr lang="ru-RU" sz="2000" b="1" dirty="0">
              <a:solidFill>
                <a:srgbClr val="FF0000"/>
              </a:solidFill>
            </a:rPr>
            <a:t>Регистрационный контроль. </a:t>
          </a:r>
          <a:r>
            <a:rPr lang="ru-RU" sz="2000" b="0" dirty="0"/>
            <a:t>Выполняется путем анализа исполнительной и технической </a:t>
          </a:r>
          <a:r>
            <a:rPr lang="ru-RU" sz="2000" b="0" dirty="0" smtClean="0"/>
            <a:t>документации </a:t>
          </a:r>
          <a:endParaRPr lang="ru-RU" sz="2000" b="0" dirty="0"/>
        </a:p>
      </dgm:t>
    </dgm:pt>
    <dgm:pt modelId="{5695B1B2-386A-45A4-BA33-278C18E1E866}" type="sibTrans" cxnId="{896EDBF2-C8AC-468D-AAE4-9685CF45CAEA}">
      <dgm:prSet/>
      <dgm:spPr/>
      <dgm:t>
        <a:bodyPr/>
        <a:lstStyle/>
        <a:p>
          <a:pPr algn="just">
            <a:lnSpc>
              <a:spcPct val="100000"/>
            </a:lnSpc>
          </a:pPr>
          <a:endParaRPr lang="ru-RU" sz="1600">
            <a:latin typeface="+mn-lt"/>
          </a:endParaRPr>
        </a:p>
      </dgm:t>
    </dgm:pt>
    <dgm:pt modelId="{722F1722-B60D-47B2-B0A6-0A91533E52A2}" type="parTrans" cxnId="{896EDBF2-C8AC-468D-AAE4-9685CF45CAEA}">
      <dgm:prSet/>
      <dgm:spPr/>
      <dgm:t>
        <a:bodyPr/>
        <a:lstStyle/>
        <a:p>
          <a:pPr algn="just">
            <a:lnSpc>
              <a:spcPct val="100000"/>
            </a:lnSpc>
          </a:pPr>
          <a:endParaRPr lang="ru-RU" sz="1600">
            <a:latin typeface="+mn-lt"/>
          </a:endParaRPr>
        </a:p>
      </dgm:t>
    </dgm:pt>
    <dgm:pt modelId="{E56847BB-C4EA-4DBC-809C-8D4B43E2A03E}">
      <dgm:prSet custT="1"/>
      <dgm:spPr>
        <a:solidFill>
          <a:srgbClr val="505E75"/>
        </a:solidFill>
        <a:ln>
          <a:noFill/>
        </a:ln>
      </dgm:spPr>
      <dgm:t>
        <a:bodyPr lIns="180000" rIns="180000"/>
        <a:lstStyle/>
        <a:p>
          <a:pPr algn="just" rtl="0">
            <a:lnSpc>
              <a:spcPct val="100000"/>
            </a:lnSpc>
          </a:pPr>
          <a:r>
            <a:rPr lang="ru-RU" sz="2000" b="1" dirty="0">
              <a:solidFill>
                <a:srgbClr val="FF0000"/>
              </a:solidFill>
            </a:rPr>
            <a:t>Измерительный контроль. </a:t>
          </a:r>
          <a:r>
            <a:rPr lang="ru-RU" sz="2000" b="0" dirty="0"/>
            <a:t>Выполняется с применением средств измерений и испытательного </a:t>
          </a:r>
          <a:r>
            <a:rPr lang="ru-RU" sz="2000" b="0" dirty="0" smtClean="0"/>
            <a:t>оборудования</a:t>
          </a:r>
          <a:endParaRPr lang="ru-RU" sz="2000" b="0" dirty="0"/>
        </a:p>
      </dgm:t>
    </dgm:pt>
    <dgm:pt modelId="{C5E4A65F-57A9-41DB-B970-C94EFAA137B1}" type="sibTrans" cxnId="{AFCBBB00-91D3-4E2F-A27F-BD1FDC83A98F}">
      <dgm:prSet/>
      <dgm:spPr/>
      <dgm:t>
        <a:bodyPr/>
        <a:lstStyle/>
        <a:p>
          <a:pPr algn="just">
            <a:lnSpc>
              <a:spcPct val="100000"/>
            </a:lnSpc>
          </a:pPr>
          <a:endParaRPr lang="ru-RU" sz="1600">
            <a:latin typeface="+mn-lt"/>
          </a:endParaRPr>
        </a:p>
      </dgm:t>
    </dgm:pt>
    <dgm:pt modelId="{E26930FD-0B32-4C49-9429-469614D7C7B9}" type="parTrans" cxnId="{AFCBBB00-91D3-4E2F-A27F-BD1FDC83A98F}">
      <dgm:prSet/>
      <dgm:spPr/>
      <dgm:t>
        <a:bodyPr/>
        <a:lstStyle/>
        <a:p>
          <a:pPr algn="just">
            <a:lnSpc>
              <a:spcPct val="100000"/>
            </a:lnSpc>
          </a:pPr>
          <a:endParaRPr lang="ru-RU" sz="1600">
            <a:latin typeface="+mn-lt"/>
          </a:endParaRPr>
        </a:p>
      </dgm:t>
    </dgm:pt>
    <dgm:pt modelId="{EDBDCC98-7DEB-48B3-9C7B-29530BE9B15F}" type="pres">
      <dgm:prSet presAssocID="{63E63CF6-67A1-440F-82F2-8F63DDBFF32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42F0AF3-5782-409B-992D-7D68753AB312}" type="pres">
      <dgm:prSet presAssocID="{A3EA537B-D8F7-4D3B-BDC7-8F45370E2166}" presName="parentText" presStyleLbl="node1" presStyleIdx="0" presStyleCnt="4" custScaleY="86913" custLinFactNeighborX="90" custLinFactNeighborY="-60428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E52B8703-732A-4320-944B-F1595DFE62FC}" type="pres">
      <dgm:prSet presAssocID="{590EC1BE-86A0-42F0-B7EC-CB05415CE5E0}" presName="spacer" presStyleCnt="0"/>
      <dgm:spPr/>
    </dgm:pt>
    <dgm:pt modelId="{435AEAA6-05EF-4C80-8936-2661844B481C}" type="pres">
      <dgm:prSet presAssocID="{E56847BB-C4EA-4DBC-809C-8D4B43E2A03E}" presName="parentText" presStyleLbl="node1" presStyleIdx="1" presStyleCnt="4" custScaleY="86152" custLinFactY="-9407" custLinFactNeighborY="-100000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2D5A570B-5055-42F3-96DC-5F713AE1094B}" type="pres">
      <dgm:prSet presAssocID="{C5E4A65F-57A9-41DB-B970-C94EFAA137B1}" presName="spacer" presStyleCnt="0"/>
      <dgm:spPr/>
    </dgm:pt>
    <dgm:pt modelId="{15098D3F-D565-4E33-A4B0-2C987190D1E9}" type="pres">
      <dgm:prSet presAssocID="{FC85111B-7641-4CB3-9913-EAFC638537CA}" presName="parentText" presStyleLbl="node1" presStyleIdx="2" presStyleCnt="4" custScaleY="84205" custLinFactY="-24901" custLinFactNeighborY="-100000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39662BDA-4592-4274-8947-607FFE79573D}" type="pres">
      <dgm:prSet presAssocID="{BD86F478-0B64-4C67-8B8A-E217C60CBC17}" presName="spacer" presStyleCnt="0"/>
      <dgm:spPr/>
    </dgm:pt>
    <dgm:pt modelId="{DE6CEB70-D17D-40D1-9C12-26D52B2A9BCB}" type="pres">
      <dgm:prSet presAssocID="{A0229C07-A379-45EF-92D3-98FE51AE042C}" presName="parentText" presStyleLbl="node1" presStyleIdx="3" presStyleCnt="4" custScaleY="81138" custLinFactY="-40395" custLinFactNeighborY="-100000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C9C50F25-D3A3-46AA-8A8C-23AEEE53C9BD}" srcId="{63E63CF6-67A1-440F-82F2-8F63DDBFF327}" destId="{FC85111B-7641-4CB3-9913-EAFC638537CA}" srcOrd="2" destOrd="0" parTransId="{524EE03F-FE0A-4C52-B193-EF29FB8B0F14}" sibTransId="{BD86F478-0B64-4C67-8B8A-E217C60CBC17}"/>
    <dgm:cxn modelId="{FFDC5FB4-4C6D-455A-91BE-709100AE70BA}" type="presOf" srcId="{63E63CF6-67A1-440F-82F2-8F63DDBFF327}" destId="{EDBDCC98-7DEB-48B3-9C7B-29530BE9B15F}" srcOrd="0" destOrd="0" presId="urn:microsoft.com/office/officeart/2005/8/layout/vList2"/>
    <dgm:cxn modelId="{6CD9FEC0-F6DF-4AED-8F17-2435449B124E}" type="presOf" srcId="{E56847BB-C4EA-4DBC-809C-8D4B43E2A03E}" destId="{435AEAA6-05EF-4C80-8936-2661844B481C}" srcOrd="0" destOrd="0" presId="urn:microsoft.com/office/officeart/2005/8/layout/vList2"/>
    <dgm:cxn modelId="{2DAD00D1-2E6A-4DCA-A9CF-5BE47C00A125}" type="presOf" srcId="{A0229C07-A379-45EF-92D3-98FE51AE042C}" destId="{DE6CEB70-D17D-40D1-9C12-26D52B2A9BCB}" srcOrd="0" destOrd="0" presId="urn:microsoft.com/office/officeart/2005/8/layout/vList2"/>
    <dgm:cxn modelId="{AFCBBB00-91D3-4E2F-A27F-BD1FDC83A98F}" srcId="{63E63CF6-67A1-440F-82F2-8F63DDBFF327}" destId="{E56847BB-C4EA-4DBC-809C-8D4B43E2A03E}" srcOrd="1" destOrd="0" parTransId="{E26930FD-0B32-4C49-9429-469614D7C7B9}" sibTransId="{C5E4A65F-57A9-41DB-B970-C94EFAA137B1}"/>
    <dgm:cxn modelId="{9A3F47BA-F2B5-4942-B242-4623C54A3971}" srcId="{63E63CF6-67A1-440F-82F2-8F63DDBFF327}" destId="{A3EA537B-D8F7-4D3B-BDC7-8F45370E2166}" srcOrd="0" destOrd="0" parTransId="{D3B4A7EE-17E0-49C7-AC2D-AC97D6AC89EA}" sibTransId="{590EC1BE-86A0-42F0-B7EC-CB05415CE5E0}"/>
    <dgm:cxn modelId="{A0C33010-0AD3-442A-BDB5-E8E182359C22}" type="presOf" srcId="{A3EA537B-D8F7-4D3B-BDC7-8F45370E2166}" destId="{942F0AF3-5782-409B-992D-7D68753AB312}" srcOrd="0" destOrd="0" presId="urn:microsoft.com/office/officeart/2005/8/layout/vList2"/>
    <dgm:cxn modelId="{CE666335-B783-458C-A8F2-1FA5E97B0960}" type="presOf" srcId="{FC85111B-7641-4CB3-9913-EAFC638537CA}" destId="{15098D3F-D565-4E33-A4B0-2C987190D1E9}" srcOrd="0" destOrd="0" presId="urn:microsoft.com/office/officeart/2005/8/layout/vList2"/>
    <dgm:cxn modelId="{896EDBF2-C8AC-468D-AAE4-9685CF45CAEA}" srcId="{63E63CF6-67A1-440F-82F2-8F63DDBFF327}" destId="{A0229C07-A379-45EF-92D3-98FE51AE042C}" srcOrd="3" destOrd="0" parTransId="{722F1722-B60D-47B2-B0A6-0A91533E52A2}" sibTransId="{5695B1B2-386A-45A4-BA33-278C18E1E866}"/>
    <dgm:cxn modelId="{388FCC63-F759-405D-930D-55903AE7B51A}" type="presParOf" srcId="{EDBDCC98-7DEB-48B3-9C7B-29530BE9B15F}" destId="{942F0AF3-5782-409B-992D-7D68753AB312}" srcOrd="0" destOrd="0" presId="urn:microsoft.com/office/officeart/2005/8/layout/vList2"/>
    <dgm:cxn modelId="{61300166-E91E-41FB-82D4-0BF816E5852F}" type="presParOf" srcId="{EDBDCC98-7DEB-48B3-9C7B-29530BE9B15F}" destId="{E52B8703-732A-4320-944B-F1595DFE62FC}" srcOrd="1" destOrd="0" presId="urn:microsoft.com/office/officeart/2005/8/layout/vList2"/>
    <dgm:cxn modelId="{CFFDD8AC-DBE0-421E-90C3-F3A6D40E32E3}" type="presParOf" srcId="{EDBDCC98-7DEB-48B3-9C7B-29530BE9B15F}" destId="{435AEAA6-05EF-4C80-8936-2661844B481C}" srcOrd="2" destOrd="0" presId="urn:microsoft.com/office/officeart/2005/8/layout/vList2"/>
    <dgm:cxn modelId="{3F74CE2D-6CE7-4343-8F1F-C582C363D9E5}" type="presParOf" srcId="{EDBDCC98-7DEB-48B3-9C7B-29530BE9B15F}" destId="{2D5A570B-5055-42F3-96DC-5F713AE1094B}" srcOrd="3" destOrd="0" presId="urn:microsoft.com/office/officeart/2005/8/layout/vList2"/>
    <dgm:cxn modelId="{2D8F0EBC-C5EF-4450-97A9-5300B292BBE3}" type="presParOf" srcId="{EDBDCC98-7DEB-48B3-9C7B-29530BE9B15F}" destId="{15098D3F-D565-4E33-A4B0-2C987190D1E9}" srcOrd="4" destOrd="0" presId="urn:microsoft.com/office/officeart/2005/8/layout/vList2"/>
    <dgm:cxn modelId="{399EFA86-0878-48C6-AA1A-B0CCE4D3B08C}" type="presParOf" srcId="{EDBDCC98-7DEB-48B3-9C7B-29530BE9B15F}" destId="{39662BDA-4592-4274-8947-607FFE79573D}" srcOrd="5" destOrd="0" presId="urn:microsoft.com/office/officeart/2005/8/layout/vList2"/>
    <dgm:cxn modelId="{F76D50B8-3CF6-4A1E-90A0-2C5BC76335FA}" type="presParOf" srcId="{EDBDCC98-7DEB-48B3-9C7B-29530BE9B15F}" destId="{DE6CEB70-D17D-40D1-9C12-26D52B2A9BC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3E63CF6-67A1-440F-82F2-8F63DDBFF32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3EA537B-D8F7-4D3B-BDC7-8F45370E2166}">
      <dgm:prSet custT="1"/>
      <dgm:spPr>
        <a:solidFill>
          <a:srgbClr val="303236"/>
        </a:solidFill>
        <a:ln>
          <a:noFill/>
        </a:ln>
      </dgm:spPr>
      <dgm:t>
        <a:bodyPr lIns="180000" rIns="180000"/>
        <a:lstStyle/>
        <a:p>
          <a:pPr algn="ctr" rtl="0">
            <a:lnSpc>
              <a:spcPct val="100000"/>
            </a:lnSpc>
          </a:pPr>
          <a:r>
            <a:rPr lang="ru-RU" sz="2800" b="0" dirty="0"/>
            <a:t>Строительный контроль классифицируется в зависимости от </a:t>
          </a:r>
          <a:r>
            <a:rPr lang="ru-RU" sz="2800" b="1" dirty="0">
              <a:solidFill>
                <a:srgbClr val="FF0000"/>
              </a:solidFill>
            </a:rPr>
            <a:t>объема</a:t>
          </a:r>
          <a:r>
            <a:rPr lang="ru-RU" sz="2800" b="0" dirty="0"/>
            <a:t> его проведения:</a:t>
          </a:r>
        </a:p>
      </dgm:t>
    </dgm:pt>
    <dgm:pt modelId="{D3B4A7EE-17E0-49C7-AC2D-AC97D6AC89EA}" type="parTrans" cxnId="{9A3F47BA-F2B5-4942-B242-4623C54A3971}">
      <dgm:prSet/>
      <dgm:spPr/>
      <dgm:t>
        <a:bodyPr/>
        <a:lstStyle/>
        <a:p>
          <a:pPr algn="just">
            <a:lnSpc>
              <a:spcPct val="100000"/>
            </a:lnSpc>
          </a:pPr>
          <a:endParaRPr lang="ru-RU" sz="1600">
            <a:latin typeface="+mn-lt"/>
          </a:endParaRPr>
        </a:p>
      </dgm:t>
    </dgm:pt>
    <dgm:pt modelId="{590EC1BE-86A0-42F0-B7EC-CB05415CE5E0}" type="sibTrans" cxnId="{9A3F47BA-F2B5-4942-B242-4623C54A3971}">
      <dgm:prSet/>
      <dgm:spPr/>
      <dgm:t>
        <a:bodyPr/>
        <a:lstStyle/>
        <a:p>
          <a:pPr algn="just">
            <a:lnSpc>
              <a:spcPct val="100000"/>
            </a:lnSpc>
          </a:pPr>
          <a:endParaRPr lang="ru-RU" sz="1600">
            <a:latin typeface="+mn-lt"/>
          </a:endParaRPr>
        </a:p>
      </dgm:t>
    </dgm:pt>
    <dgm:pt modelId="{E56847BB-C4EA-4DBC-809C-8D4B43E2A03E}">
      <dgm:prSet custT="1"/>
      <dgm:spPr>
        <a:solidFill>
          <a:srgbClr val="505E75"/>
        </a:solidFill>
        <a:ln>
          <a:noFill/>
        </a:ln>
      </dgm:spPr>
      <dgm:t>
        <a:bodyPr lIns="180000" rIns="180000"/>
        <a:lstStyle/>
        <a:p>
          <a:pPr algn="just" rtl="0">
            <a:lnSpc>
              <a:spcPct val="100000"/>
            </a:lnSpc>
          </a:pPr>
          <a:r>
            <a:rPr lang="ru-RU" sz="2000" b="1" dirty="0">
              <a:solidFill>
                <a:srgbClr val="FF0000"/>
              </a:solidFill>
            </a:rPr>
            <a:t>Сплошной контроль</a:t>
          </a:r>
          <a:r>
            <a:rPr lang="ru-RU" sz="2000" b="0" dirty="0">
              <a:solidFill>
                <a:srgbClr val="FF0000"/>
              </a:solidFill>
            </a:rPr>
            <a:t>, </a:t>
          </a:r>
          <a:r>
            <a:rPr lang="ru-RU" sz="2000" b="0" dirty="0"/>
            <a:t>при котором проверяется весь объем оцениваемых работ и параметров </a:t>
          </a:r>
          <a:r>
            <a:rPr lang="ru-RU" sz="2000" b="0" dirty="0" smtClean="0"/>
            <a:t>продукции</a:t>
          </a:r>
          <a:endParaRPr lang="ru-RU" sz="2000" b="0" dirty="0"/>
        </a:p>
      </dgm:t>
    </dgm:pt>
    <dgm:pt modelId="{C5E4A65F-57A9-41DB-B970-C94EFAA137B1}" type="sibTrans" cxnId="{AFCBBB00-91D3-4E2F-A27F-BD1FDC83A98F}">
      <dgm:prSet/>
      <dgm:spPr/>
      <dgm:t>
        <a:bodyPr/>
        <a:lstStyle/>
        <a:p>
          <a:pPr algn="just">
            <a:lnSpc>
              <a:spcPct val="100000"/>
            </a:lnSpc>
          </a:pPr>
          <a:endParaRPr lang="ru-RU" sz="1600">
            <a:latin typeface="+mn-lt"/>
          </a:endParaRPr>
        </a:p>
      </dgm:t>
    </dgm:pt>
    <dgm:pt modelId="{E26930FD-0B32-4C49-9429-469614D7C7B9}" type="parTrans" cxnId="{AFCBBB00-91D3-4E2F-A27F-BD1FDC83A98F}">
      <dgm:prSet/>
      <dgm:spPr/>
      <dgm:t>
        <a:bodyPr/>
        <a:lstStyle/>
        <a:p>
          <a:pPr algn="just">
            <a:lnSpc>
              <a:spcPct val="100000"/>
            </a:lnSpc>
          </a:pPr>
          <a:endParaRPr lang="ru-RU" sz="1600">
            <a:latin typeface="+mn-lt"/>
          </a:endParaRPr>
        </a:p>
      </dgm:t>
    </dgm:pt>
    <dgm:pt modelId="{FC85111B-7641-4CB3-9913-EAFC638537CA}">
      <dgm:prSet custT="1"/>
      <dgm:spPr>
        <a:solidFill>
          <a:srgbClr val="596781"/>
        </a:solidFill>
        <a:ln>
          <a:noFill/>
        </a:ln>
      </dgm:spPr>
      <dgm:t>
        <a:bodyPr lIns="180000" rIns="180000"/>
        <a:lstStyle/>
        <a:p>
          <a:pPr algn="just" rtl="0">
            <a:lnSpc>
              <a:spcPct val="100000"/>
            </a:lnSpc>
          </a:pPr>
          <a:r>
            <a:rPr lang="ru-RU" sz="2000" b="1" dirty="0">
              <a:solidFill>
                <a:srgbClr val="FF0000"/>
              </a:solidFill>
            </a:rPr>
            <a:t>Выборочный контроль, </a:t>
          </a:r>
          <a:r>
            <a:rPr lang="ru-RU" sz="2000" b="0" dirty="0"/>
            <a:t>при котором проверяется часть объема (выборка) оцениваемых работ и параметров продукции. Объём выборки устанавливается технической документацией и условиями договора (контракта</a:t>
          </a:r>
          <a:r>
            <a:rPr lang="ru-RU" sz="2000" b="0" dirty="0" smtClean="0"/>
            <a:t>)</a:t>
          </a:r>
          <a:endParaRPr lang="ru-RU" sz="2000" b="0" dirty="0"/>
        </a:p>
      </dgm:t>
    </dgm:pt>
    <dgm:pt modelId="{BD86F478-0B64-4C67-8B8A-E217C60CBC17}" type="sibTrans" cxnId="{C9C50F25-D3A3-46AA-8A8C-23AEEE53C9BD}">
      <dgm:prSet/>
      <dgm:spPr/>
      <dgm:t>
        <a:bodyPr/>
        <a:lstStyle/>
        <a:p>
          <a:pPr algn="just">
            <a:lnSpc>
              <a:spcPct val="100000"/>
            </a:lnSpc>
          </a:pPr>
          <a:endParaRPr lang="ru-RU" sz="1600">
            <a:latin typeface="+mn-lt"/>
          </a:endParaRPr>
        </a:p>
      </dgm:t>
    </dgm:pt>
    <dgm:pt modelId="{524EE03F-FE0A-4C52-B193-EF29FB8B0F14}" type="parTrans" cxnId="{C9C50F25-D3A3-46AA-8A8C-23AEEE53C9BD}">
      <dgm:prSet/>
      <dgm:spPr/>
      <dgm:t>
        <a:bodyPr/>
        <a:lstStyle/>
        <a:p>
          <a:pPr algn="just">
            <a:lnSpc>
              <a:spcPct val="100000"/>
            </a:lnSpc>
          </a:pPr>
          <a:endParaRPr lang="ru-RU" sz="1600">
            <a:latin typeface="+mn-lt"/>
          </a:endParaRPr>
        </a:p>
      </dgm:t>
    </dgm:pt>
    <dgm:pt modelId="{EDBDCC98-7DEB-48B3-9C7B-29530BE9B15F}" type="pres">
      <dgm:prSet presAssocID="{63E63CF6-67A1-440F-82F2-8F63DDBFF32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42F0AF3-5782-409B-992D-7D68753AB312}" type="pres">
      <dgm:prSet presAssocID="{A3EA537B-D8F7-4D3B-BDC7-8F45370E2166}" presName="parentText" presStyleLbl="node1" presStyleIdx="0" presStyleCnt="3" custScaleY="78788" custLinFactNeighborX="90" custLinFactNeighborY="-60428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E52B8703-732A-4320-944B-F1595DFE62FC}" type="pres">
      <dgm:prSet presAssocID="{590EC1BE-86A0-42F0-B7EC-CB05415CE5E0}" presName="spacer" presStyleCnt="0"/>
      <dgm:spPr/>
    </dgm:pt>
    <dgm:pt modelId="{435AEAA6-05EF-4C80-8936-2661844B481C}" type="pres">
      <dgm:prSet presAssocID="{E56847BB-C4EA-4DBC-809C-8D4B43E2A03E}" presName="parentText" presStyleLbl="node1" presStyleIdx="1" presStyleCnt="3" custScaleY="86152" custLinFactY="-10714" custLinFactNeighborY="-100000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2D5A570B-5055-42F3-96DC-5F713AE1094B}" type="pres">
      <dgm:prSet presAssocID="{C5E4A65F-57A9-41DB-B970-C94EFAA137B1}" presName="spacer" presStyleCnt="0"/>
      <dgm:spPr/>
    </dgm:pt>
    <dgm:pt modelId="{15098D3F-D565-4E33-A4B0-2C987190D1E9}" type="pres">
      <dgm:prSet presAssocID="{FC85111B-7641-4CB3-9913-EAFC638537CA}" presName="parentText" presStyleLbl="node1" presStyleIdx="2" presStyleCnt="3" custLinFactY="-26208" custLinFactNeighborY="-100000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C9C50F25-D3A3-46AA-8A8C-23AEEE53C9BD}" srcId="{63E63CF6-67A1-440F-82F2-8F63DDBFF327}" destId="{FC85111B-7641-4CB3-9913-EAFC638537CA}" srcOrd="2" destOrd="0" parTransId="{524EE03F-FE0A-4C52-B193-EF29FB8B0F14}" sibTransId="{BD86F478-0B64-4C67-8B8A-E217C60CBC17}"/>
    <dgm:cxn modelId="{FFDC5FB4-4C6D-455A-91BE-709100AE70BA}" type="presOf" srcId="{63E63CF6-67A1-440F-82F2-8F63DDBFF327}" destId="{EDBDCC98-7DEB-48B3-9C7B-29530BE9B15F}" srcOrd="0" destOrd="0" presId="urn:microsoft.com/office/officeart/2005/8/layout/vList2"/>
    <dgm:cxn modelId="{6CD9FEC0-F6DF-4AED-8F17-2435449B124E}" type="presOf" srcId="{E56847BB-C4EA-4DBC-809C-8D4B43E2A03E}" destId="{435AEAA6-05EF-4C80-8936-2661844B481C}" srcOrd="0" destOrd="0" presId="urn:microsoft.com/office/officeart/2005/8/layout/vList2"/>
    <dgm:cxn modelId="{AFCBBB00-91D3-4E2F-A27F-BD1FDC83A98F}" srcId="{63E63CF6-67A1-440F-82F2-8F63DDBFF327}" destId="{E56847BB-C4EA-4DBC-809C-8D4B43E2A03E}" srcOrd="1" destOrd="0" parTransId="{E26930FD-0B32-4C49-9429-469614D7C7B9}" sibTransId="{C5E4A65F-57A9-41DB-B970-C94EFAA137B1}"/>
    <dgm:cxn modelId="{9A3F47BA-F2B5-4942-B242-4623C54A3971}" srcId="{63E63CF6-67A1-440F-82F2-8F63DDBFF327}" destId="{A3EA537B-D8F7-4D3B-BDC7-8F45370E2166}" srcOrd="0" destOrd="0" parTransId="{D3B4A7EE-17E0-49C7-AC2D-AC97D6AC89EA}" sibTransId="{590EC1BE-86A0-42F0-B7EC-CB05415CE5E0}"/>
    <dgm:cxn modelId="{A0C33010-0AD3-442A-BDB5-E8E182359C22}" type="presOf" srcId="{A3EA537B-D8F7-4D3B-BDC7-8F45370E2166}" destId="{942F0AF3-5782-409B-992D-7D68753AB312}" srcOrd="0" destOrd="0" presId="urn:microsoft.com/office/officeart/2005/8/layout/vList2"/>
    <dgm:cxn modelId="{CE666335-B783-458C-A8F2-1FA5E97B0960}" type="presOf" srcId="{FC85111B-7641-4CB3-9913-EAFC638537CA}" destId="{15098D3F-D565-4E33-A4B0-2C987190D1E9}" srcOrd="0" destOrd="0" presId="urn:microsoft.com/office/officeart/2005/8/layout/vList2"/>
    <dgm:cxn modelId="{388FCC63-F759-405D-930D-55903AE7B51A}" type="presParOf" srcId="{EDBDCC98-7DEB-48B3-9C7B-29530BE9B15F}" destId="{942F0AF3-5782-409B-992D-7D68753AB312}" srcOrd="0" destOrd="0" presId="urn:microsoft.com/office/officeart/2005/8/layout/vList2"/>
    <dgm:cxn modelId="{61300166-E91E-41FB-82D4-0BF816E5852F}" type="presParOf" srcId="{EDBDCC98-7DEB-48B3-9C7B-29530BE9B15F}" destId="{E52B8703-732A-4320-944B-F1595DFE62FC}" srcOrd="1" destOrd="0" presId="urn:microsoft.com/office/officeart/2005/8/layout/vList2"/>
    <dgm:cxn modelId="{CFFDD8AC-DBE0-421E-90C3-F3A6D40E32E3}" type="presParOf" srcId="{EDBDCC98-7DEB-48B3-9C7B-29530BE9B15F}" destId="{435AEAA6-05EF-4C80-8936-2661844B481C}" srcOrd="2" destOrd="0" presId="urn:microsoft.com/office/officeart/2005/8/layout/vList2"/>
    <dgm:cxn modelId="{3F74CE2D-6CE7-4343-8F1F-C582C363D9E5}" type="presParOf" srcId="{EDBDCC98-7DEB-48B3-9C7B-29530BE9B15F}" destId="{2D5A570B-5055-42F3-96DC-5F713AE1094B}" srcOrd="3" destOrd="0" presId="urn:microsoft.com/office/officeart/2005/8/layout/vList2"/>
    <dgm:cxn modelId="{2D8F0EBC-C5EF-4450-97A9-5300B292BBE3}" type="presParOf" srcId="{EDBDCC98-7DEB-48B3-9C7B-29530BE9B15F}" destId="{15098D3F-D565-4E33-A4B0-2C987190D1E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2F0AF3-5782-409B-992D-7D68753AB312}">
      <dsp:nvSpPr>
        <dsp:cNvPr id="0" name=""/>
        <dsp:cNvSpPr/>
      </dsp:nvSpPr>
      <dsp:spPr>
        <a:xfrm>
          <a:off x="0" y="56712"/>
          <a:ext cx="9941716" cy="1055960"/>
        </a:xfrm>
        <a:prstGeom prst="rect">
          <a:avLst/>
        </a:prstGeom>
        <a:solidFill>
          <a:srgbClr val="30323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06680" rIns="180000" bIns="106680" numCol="1" spcCol="1270" anchor="ctr" anchorCtr="0">
          <a:noAutofit/>
        </a:bodyPr>
        <a:lstStyle/>
        <a:p>
          <a:pPr lvl="0" algn="ctr" defTabSz="12446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kern="1200" dirty="0"/>
            <a:t>Строительный контроль классифицируется в зависимости от </a:t>
          </a:r>
          <a:r>
            <a:rPr lang="ru-RU" sz="2800" b="1" kern="1200" dirty="0">
              <a:solidFill>
                <a:srgbClr val="FF0000"/>
              </a:solidFill>
            </a:rPr>
            <a:t>стадии</a:t>
          </a:r>
          <a:r>
            <a:rPr lang="ru-RU" sz="2800" b="0" kern="1200" dirty="0"/>
            <a:t> его проведения:</a:t>
          </a:r>
        </a:p>
      </dsp:txBody>
      <dsp:txXfrm>
        <a:off x="0" y="56712"/>
        <a:ext cx="9941716" cy="1055960"/>
      </dsp:txXfrm>
    </dsp:sp>
    <dsp:sp modelId="{435AEAA6-05EF-4C80-8936-2661844B481C}">
      <dsp:nvSpPr>
        <dsp:cNvPr id="0" name=""/>
        <dsp:cNvSpPr/>
      </dsp:nvSpPr>
      <dsp:spPr>
        <a:xfrm>
          <a:off x="0" y="1107752"/>
          <a:ext cx="9941716" cy="1081056"/>
        </a:xfrm>
        <a:prstGeom prst="rect">
          <a:avLst/>
        </a:prstGeom>
        <a:solidFill>
          <a:srgbClr val="505E7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000" tIns="76200" rIns="180000" bIns="76200" numCol="1" spcCol="1270" anchor="ctr" anchorCtr="0">
          <a:noAutofit/>
        </a:bodyPr>
        <a:lstStyle/>
        <a:p>
          <a:pPr lvl="0" algn="just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FF0000"/>
              </a:solidFill>
            </a:rPr>
            <a:t>Входной контроль. </a:t>
          </a:r>
          <a:r>
            <a:rPr lang="ru-RU" sz="2000" kern="1200" dirty="0"/>
            <a:t>Результатом входного контроля является заключение о возможности/невозможности применения на объекте материалов, конструкций и изделий, а также разработанной технической </a:t>
          </a:r>
          <a:r>
            <a:rPr lang="ru-RU" sz="2000" kern="1200" dirty="0" smtClean="0"/>
            <a:t>документации</a:t>
          </a:r>
          <a:endParaRPr lang="ru-RU" sz="2000" kern="1200" dirty="0"/>
        </a:p>
      </dsp:txBody>
      <dsp:txXfrm>
        <a:off x="0" y="1107752"/>
        <a:ext cx="9941716" cy="1081056"/>
      </dsp:txXfrm>
    </dsp:sp>
    <dsp:sp modelId="{15098D3F-D565-4E33-A4B0-2C987190D1E9}">
      <dsp:nvSpPr>
        <dsp:cNvPr id="0" name=""/>
        <dsp:cNvSpPr/>
      </dsp:nvSpPr>
      <dsp:spPr>
        <a:xfrm>
          <a:off x="0" y="2171861"/>
          <a:ext cx="9941716" cy="1254825"/>
        </a:xfrm>
        <a:prstGeom prst="rect">
          <a:avLst/>
        </a:prstGeom>
        <a:solidFill>
          <a:srgbClr val="59678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000" tIns="76200" rIns="180000" bIns="76200" numCol="1" spcCol="1270" anchor="ctr" anchorCtr="0">
          <a:noAutofit/>
        </a:bodyPr>
        <a:lstStyle/>
        <a:p>
          <a:pPr lvl="0" algn="just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FF0000"/>
              </a:solidFill>
            </a:rPr>
            <a:t>Операционный</a:t>
          </a:r>
          <a:r>
            <a:rPr lang="ru-RU" sz="2000" b="1" kern="1200" dirty="0" smtClean="0">
              <a:solidFill>
                <a:srgbClr val="B9DFFE"/>
              </a:solidFill>
            </a:rPr>
            <a:t> </a:t>
          </a:r>
          <a:r>
            <a:rPr lang="ru-RU" sz="2000" b="1" kern="1200" dirty="0" smtClean="0">
              <a:solidFill>
                <a:srgbClr val="FF0000"/>
              </a:solidFill>
            </a:rPr>
            <a:t>контроль. </a:t>
          </a:r>
          <a:r>
            <a:rPr lang="ru-RU" sz="2000" kern="1200" dirty="0" smtClean="0"/>
            <a:t>Результатом операционного контроля является определение возможности предъявления выполненных работ для проведения их приёмки</a:t>
          </a:r>
          <a:endParaRPr lang="ru-RU" sz="1800" kern="1200" dirty="0"/>
        </a:p>
      </dsp:txBody>
      <dsp:txXfrm>
        <a:off x="0" y="2171861"/>
        <a:ext cx="9941716" cy="1254825"/>
      </dsp:txXfrm>
    </dsp:sp>
    <dsp:sp modelId="{DE6CEB70-D17D-40D1-9C12-26D52B2A9BCB}">
      <dsp:nvSpPr>
        <dsp:cNvPr id="0" name=""/>
        <dsp:cNvSpPr/>
      </dsp:nvSpPr>
      <dsp:spPr>
        <a:xfrm>
          <a:off x="0" y="3400026"/>
          <a:ext cx="9941716" cy="1254825"/>
        </a:xfrm>
        <a:prstGeom prst="rect">
          <a:avLst/>
        </a:prstGeom>
        <a:solidFill>
          <a:srgbClr val="61718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000" tIns="76200" rIns="180000" bIns="76200" numCol="1" spcCol="1270" anchor="ctr" anchorCtr="0">
          <a:noAutofit/>
        </a:bodyPr>
        <a:lstStyle/>
        <a:p>
          <a:pPr lvl="0" algn="just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FF0000"/>
              </a:solidFill>
            </a:rPr>
            <a:t>Приёмочный контроль. </a:t>
          </a:r>
          <a:r>
            <a:rPr lang="ru-RU" sz="2000" kern="1200" dirty="0"/>
            <a:t>Проводится в соответствии с ГОСТ 32756. Результатом приёмочного контроля является заключение о соответствии выполненных строительно-монтажных </a:t>
          </a:r>
          <a:r>
            <a:rPr lang="ru-RU" sz="2000" kern="1200" dirty="0" smtClean="0"/>
            <a:t>работ </a:t>
          </a:r>
          <a:endParaRPr lang="ru-RU" sz="2000" kern="1200" dirty="0"/>
        </a:p>
      </dsp:txBody>
      <dsp:txXfrm>
        <a:off x="0" y="3400026"/>
        <a:ext cx="9941716" cy="12548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2F0AF3-5782-409B-992D-7D68753AB312}">
      <dsp:nvSpPr>
        <dsp:cNvPr id="0" name=""/>
        <dsp:cNvSpPr/>
      </dsp:nvSpPr>
      <dsp:spPr>
        <a:xfrm>
          <a:off x="0" y="321171"/>
          <a:ext cx="9941716" cy="1057557"/>
        </a:xfrm>
        <a:prstGeom prst="rect">
          <a:avLst/>
        </a:prstGeom>
        <a:solidFill>
          <a:srgbClr val="30323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06680" rIns="180000" bIns="106680" numCol="1" spcCol="1270" anchor="ctr" anchorCtr="0">
          <a:noAutofit/>
        </a:bodyPr>
        <a:lstStyle/>
        <a:p>
          <a:pPr lvl="0" algn="ctr" defTabSz="12446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kern="1200" dirty="0"/>
            <a:t>Строительный контроль классифицируется в зависимости от </a:t>
          </a:r>
          <a:r>
            <a:rPr lang="ru-RU" sz="2800" b="1" kern="1200" dirty="0">
              <a:solidFill>
                <a:srgbClr val="FF0000"/>
              </a:solidFill>
            </a:rPr>
            <a:t>метода</a:t>
          </a:r>
          <a:r>
            <a:rPr lang="ru-RU" sz="2800" b="0" kern="1200" dirty="0"/>
            <a:t> его проведения:</a:t>
          </a:r>
        </a:p>
      </dsp:txBody>
      <dsp:txXfrm>
        <a:off x="0" y="321171"/>
        <a:ext cx="9941716" cy="1057557"/>
      </dsp:txXfrm>
    </dsp:sp>
    <dsp:sp modelId="{435AEAA6-05EF-4C80-8936-2661844B481C}">
      <dsp:nvSpPr>
        <dsp:cNvPr id="0" name=""/>
        <dsp:cNvSpPr/>
      </dsp:nvSpPr>
      <dsp:spPr>
        <a:xfrm>
          <a:off x="0" y="1377385"/>
          <a:ext cx="9941716" cy="1048297"/>
        </a:xfrm>
        <a:prstGeom prst="rect">
          <a:avLst/>
        </a:prstGeom>
        <a:solidFill>
          <a:srgbClr val="505E7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000" tIns="76200" rIns="180000" bIns="76200" numCol="1" spcCol="1270" anchor="ctr" anchorCtr="0">
          <a:noAutofit/>
        </a:bodyPr>
        <a:lstStyle/>
        <a:p>
          <a:pPr lvl="0" algn="just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FF0000"/>
              </a:solidFill>
            </a:rPr>
            <a:t>Измерительный контроль. </a:t>
          </a:r>
          <a:r>
            <a:rPr lang="ru-RU" sz="2000" b="0" kern="1200" dirty="0"/>
            <a:t>Выполняется с применением средств измерений и испытательного </a:t>
          </a:r>
          <a:r>
            <a:rPr lang="ru-RU" sz="2000" b="0" kern="1200" dirty="0" smtClean="0"/>
            <a:t>оборудования</a:t>
          </a:r>
          <a:endParaRPr lang="ru-RU" sz="2000" b="0" kern="1200" dirty="0"/>
        </a:p>
      </dsp:txBody>
      <dsp:txXfrm>
        <a:off x="0" y="1377385"/>
        <a:ext cx="9941716" cy="1048297"/>
      </dsp:txXfrm>
    </dsp:sp>
    <dsp:sp modelId="{15098D3F-D565-4E33-A4B0-2C987190D1E9}">
      <dsp:nvSpPr>
        <dsp:cNvPr id="0" name=""/>
        <dsp:cNvSpPr/>
      </dsp:nvSpPr>
      <dsp:spPr>
        <a:xfrm>
          <a:off x="0" y="2424352"/>
          <a:ext cx="9941716" cy="1024606"/>
        </a:xfrm>
        <a:prstGeom prst="rect">
          <a:avLst/>
        </a:prstGeom>
        <a:solidFill>
          <a:srgbClr val="59678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000" tIns="76200" rIns="180000" bIns="76200" numCol="1" spcCol="1270" anchor="ctr" anchorCtr="0">
          <a:noAutofit/>
        </a:bodyPr>
        <a:lstStyle/>
        <a:p>
          <a:pPr lvl="0" algn="just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FF0000"/>
              </a:solidFill>
            </a:rPr>
            <a:t>Визуальный контроль. </a:t>
          </a:r>
          <a:r>
            <a:rPr lang="ru-RU" sz="2000" b="0" kern="1200" dirty="0"/>
            <a:t>Выполняется с помощью органов чувств </a:t>
          </a:r>
          <a:r>
            <a:rPr lang="ru-RU" sz="2000" b="0" kern="1200" dirty="0" smtClean="0"/>
            <a:t>человека</a:t>
          </a:r>
          <a:endParaRPr lang="ru-RU" sz="2000" b="0" kern="1200" dirty="0"/>
        </a:p>
      </dsp:txBody>
      <dsp:txXfrm>
        <a:off x="0" y="2424352"/>
        <a:ext cx="9941716" cy="1024606"/>
      </dsp:txXfrm>
    </dsp:sp>
    <dsp:sp modelId="{DE6CEB70-D17D-40D1-9C12-26D52B2A9BCB}">
      <dsp:nvSpPr>
        <dsp:cNvPr id="0" name=""/>
        <dsp:cNvSpPr/>
      </dsp:nvSpPr>
      <dsp:spPr>
        <a:xfrm>
          <a:off x="0" y="3447627"/>
          <a:ext cx="9941716" cy="987287"/>
        </a:xfrm>
        <a:prstGeom prst="rect">
          <a:avLst/>
        </a:prstGeom>
        <a:solidFill>
          <a:srgbClr val="61718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000" tIns="76200" rIns="180000" bIns="76200" numCol="1" spcCol="1270" anchor="ctr" anchorCtr="0">
          <a:noAutofit/>
        </a:bodyPr>
        <a:lstStyle/>
        <a:p>
          <a:pPr lvl="0" algn="just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FF0000"/>
              </a:solidFill>
            </a:rPr>
            <a:t>Регистрационный контроль. </a:t>
          </a:r>
          <a:r>
            <a:rPr lang="ru-RU" sz="2000" b="0" kern="1200" dirty="0"/>
            <a:t>Выполняется путем анализа исполнительной и технической </a:t>
          </a:r>
          <a:r>
            <a:rPr lang="ru-RU" sz="2000" b="0" kern="1200" dirty="0" smtClean="0"/>
            <a:t>документации </a:t>
          </a:r>
          <a:endParaRPr lang="ru-RU" sz="2000" b="0" kern="1200" dirty="0"/>
        </a:p>
      </dsp:txBody>
      <dsp:txXfrm>
        <a:off x="0" y="3447627"/>
        <a:ext cx="9941716" cy="9872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2F0AF3-5782-409B-992D-7D68753AB312}">
      <dsp:nvSpPr>
        <dsp:cNvPr id="0" name=""/>
        <dsp:cNvSpPr/>
      </dsp:nvSpPr>
      <dsp:spPr>
        <a:xfrm>
          <a:off x="0" y="891169"/>
          <a:ext cx="9941716" cy="943943"/>
        </a:xfrm>
        <a:prstGeom prst="rect">
          <a:avLst/>
        </a:prstGeom>
        <a:solidFill>
          <a:srgbClr val="30323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06680" rIns="180000" bIns="106680" numCol="1" spcCol="1270" anchor="ctr" anchorCtr="0">
          <a:noAutofit/>
        </a:bodyPr>
        <a:lstStyle/>
        <a:p>
          <a:pPr lvl="0" algn="ctr" defTabSz="12446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kern="1200" dirty="0"/>
            <a:t>Строительный контроль классифицируется в зависимости от </a:t>
          </a:r>
          <a:r>
            <a:rPr lang="ru-RU" sz="2800" b="1" kern="1200" dirty="0">
              <a:solidFill>
                <a:srgbClr val="FF0000"/>
              </a:solidFill>
            </a:rPr>
            <a:t>объема</a:t>
          </a:r>
          <a:r>
            <a:rPr lang="ru-RU" sz="2800" b="0" kern="1200" dirty="0"/>
            <a:t> его проведения:</a:t>
          </a:r>
        </a:p>
      </dsp:txBody>
      <dsp:txXfrm>
        <a:off x="0" y="891169"/>
        <a:ext cx="9941716" cy="943943"/>
      </dsp:txXfrm>
    </dsp:sp>
    <dsp:sp modelId="{435AEAA6-05EF-4C80-8936-2661844B481C}">
      <dsp:nvSpPr>
        <dsp:cNvPr id="0" name=""/>
        <dsp:cNvSpPr/>
      </dsp:nvSpPr>
      <dsp:spPr>
        <a:xfrm>
          <a:off x="0" y="1818131"/>
          <a:ext cx="9941716" cy="1032169"/>
        </a:xfrm>
        <a:prstGeom prst="rect">
          <a:avLst/>
        </a:prstGeom>
        <a:solidFill>
          <a:srgbClr val="505E7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000" tIns="76200" rIns="180000" bIns="76200" numCol="1" spcCol="1270" anchor="ctr" anchorCtr="0">
          <a:noAutofit/>
        </a:bodyPr>
        <a:lstStyle/>
        <a:p>
          <a:pPr lvl="0" algn="just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FF0000"/>
              </a:solidFill>
            </a:rPr>
            <a:t>Сплошной контроль</a:t>
          </a:r>
          <a:r>
            <a:rPr lang="ru-RU" sz="2000" b="0" kern="1200" dirty="0">
              <a:solidFill>
                <a:srgbClr val="FF0000"/>
              </a:solidFill>
            </a:rPr>
            <a:t>, </a:t>
          </a:r>
          <a:r>
            <a:rPr lang="ru-RU" sz="2000" b="0" kern="1200" dirty="0"/>
            <a:t>при котором проверяется весь объем оцениваемых работ и параметров </a:t>
          </a:r>
          <a:r>
            <a:rPr lang="ru-RU" sz="2000" b="0" kern="1200" dirty="0" smtClean="0"/>
            <a:t>продукции</a:t>
          </a:r>
          <a:endParaRPr lang="ru-RU" sz="2000" b="0" kern="1200" dirty="0"/>
        </a:p>
      </dsp:txBody>
      <dsp:txXfrm>
        <a:off x="0" y="1818131"/>
        <a:ext cx="9941716" cy="1032169"/>
      </dsp:txXfrm>
    </dsp:sp>
    <dsp:sp modelId="{15098D3F-D565-4E33-A4B0-2C987190D1E9}">
      <dsp:nvSpPr>
        <dsp:cNvPr id="0" name=""/>
        <dsp:cNvSpPr/>
      </dsp:nvSpPr>
      <dsp:spPr>
        <a:xfrm>
          <a:off x="0" y="2848990"/>
          <a:ext cx="9941716" cy="1198080"/>
        </a:xfrm>
        <a:prstGeom prst="rect">
          <a:avLst/>
        </a:prstGeom>
        <a:solidFill>
          <a:srgbClr val="59678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000" tIns="76200" rIns="180000" bIns="76200" numCol="1" spcCol="1270" anchor="ctr" anchorCtr="0">
          <a:noAutofit/>
        </a:bodyPr>
        <a:lstStyle/>
        <a:p>
          <a:pPr lvl="0" algn="just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FF0000"/>
              </a:solidFill>
            </a:rPr>
            <a:t>Выборочный контроль, </a:t>
          </a:r>
          <a:r>
            <a:rPr lang="ru-RU" sz="2000" b="0" kern="1200" dirty="0"/>
            <a:t>при котором проверяется часть объема (выборка) оцениваемых работ и параметров продукции. Объём выборки устанавливается технической документацией и условиями договора (контракта</a:t>
          </a:r>
          <a:r>
            <a:rPr lang="ru-RU" sz="2000" b="0" kern="1200" dirty="0" smtClean="0"/>
            <a:t>)</a:t>
          </a:r>
          <a:endParaRPr lang="ru-RU" sz="2000" b="0" kern="1200" dirty="0"/>
        </a:p>
      </dsp:txBody>
      <dsp:txXfrm>
        <a:off x="0" y="2848990"/>
        <a:ext cx="9941716" cy="1198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5BFFD9-E31F-4261-A9A0-992BFBAD612A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9E8EC3-2AA0-4478-B5E0-D6D7FF7E8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479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 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Текст 26">
            <a:extLst>
              <a:ext uri="{FF2B5EF4-FFF2-40B4-BE49-F238E27FC236}">
                <a16:creationId xmlns:a16="http://schemas.microsoft.com/office/drawing/2014/main" id="{2E69AF65-AD45-4BAF-8DD1-1715584609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9763" y="2137570"/>
            <a:ext cx="4788246" cy="108337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FontTx/>
              <a:buNone/>
              <a:defRPr lang="ru-RU" sz="4400" b="1" spc="0" dirty="0" smtClean="0">
                <a:solidFill>
                  <a:schemeClr val="tx2"/>
                </a:solidFill>
              </a:defRPr>
            </a:lvl1pPr>
            <a:lvl2pPr>
              <a:defRPr lang="ru-RU" sz="1800" dirty="0" smtClean="0"/>
            </a:lvl2pPr>
            <a:lvl3pPr>
              <a:defRPr lang="ru-RU" sz="1800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marL="0" lvl="0">
              <a:lnSpc>
                <a:spcPct val="80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0" name="Текст 26">
            <a:extLst>
              <a:ext uri="{FF2B5EF4-FFF2-40B4-BE49-F238E27FC236}">
                <a16:creationId xmlns:a16="http://schemas.microsoft.com/office/drawing/2014/main" id="{E78B5B9C-F6CF-463B-BCDD-C1BD7053B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5000" y="4016453"/>
            <a:ext cx="4760086" cy="251795"/>
          </a:xfrm>
          <a:prstGeom prst="rect">
            <a:avLst/>
          </a:prstGeom>
        </p:spPr>
        <p:txBody>
          <a:bodyPr wrap="square" lIns="0" tIns="0" rIns="0" bIns="36000" anchor="t">
            <a:spAutoFit/>
          </a:bodyPr>
          <a:lstStyle>
            <a:lvl1pPr>
              <a:defRPr kumimoji="0" lang="ru-RU" sz="1400" i="0" u="none" strike="noStrike" cap="none" spc="0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/>
              <a:t>Инициалы спикера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9812FE73-B5CD-494A-A946-CC410BC9514C}"/>
              </a:ext>
            </a:extLst>
          </p:cNvPr>
          <p:cNvSpPr/>
          <p:nvPr/>
        </p:nvSpPr>
        <p:spPr>
          <a:xfrm rot="10800000">
            <a:off x="0" y="-2"/>
            <a:ext cx="300038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D1697443-4373-4371-8910-65323346C5AC}"/>
              </a:ext>
            </a:extLst>
          </p:cNvPr>
          <p:cNvCxnSpPr>
            <a:cxnSpLocks/>
          </p:cNvCxnSpPr>
          <p:nvPr/>
        </p:nvCxnSpPr>
        <p:spPr>
          <a:xfrm>
            <a:off x="639763" y="6162675"/>
            <a:ext cx="95079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E96D55B3-122E-4039-8D41-B209928E7649}"/>
              </a:ext>
            </a:extLst>
          </p:cNvPr>
          <p:cNvSpPr/>
          <p:nvPr/>
        </p:nvSpPr>
        <p:spPr>
          <a:xfrm rot="10800000">
            <a:off x="8360453" y="1285333"/>
            <a:ext cx="3414712" cy="5572666"/>
          </a:xfrm>
          <a:prstGeom prst="rect">
            <a:avLst/>
          </a:prstGeom>
          <a:solidFill>
            <a:srgbClr val="394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55403744-F902-42ED-BA47-60C2C940B62A}"/>
              </a:ext>
            </a:extLst>
          </p:cNvPr>
          <p:cNvSpPr/>
          <p:nvPr userDrawn="1"/>
        </p:nvSpPr>
        <p:spPr>
          <a:xfrm rot="10800000">
            <a:off x="0" y="-2"/>
            <a:ext cx="300038" cy="685800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8" name="Прямая соединительная линия 77">
            <a:extLst>
              <a:ext uri="{FF2B5EF4-FFF2-40B4-BE49-F238E27FC236}">
                <a16:creationId xmlns:a16="http://schemas.microsoft.com/office/drawing/2014/main" id="{224F5146-98CC-4969-A28E-0AE0E97032C9}"/>
              </a:ext>
            </a:extLst>
          </p:cNvPr>
          <p:cNvCxnSpPr>
            <a:cxnSpLocks/>
          </p:cNvCxnSpPr>
          <p:nvPr userDrawn="1"/>
        </p:nvCxnSpPr>
        <p:spPr>
          <a:xfrm>
            <a:off x="639763" y="6162675"/>
            <a:ext cx="95079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03F71DC-C977-4911-8697-09BC252677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67" y="311288"/>
            <a:ext cx="2627234" cy="1177582"/>
          </a:xfrm>
          <a:prstGeom prst="rect">
            <a:avLst/>
          </a:prstGeom>
        </p:spPr>
      </p:pic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DA1EC8F4-31FD-4C97-99E3-548DC479D0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9762" y="6306105"/>
            <a:ext cx="2280084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800">
                <a:solidFill>
                  <a:srgbClr val="A1B9D2"/>
                </a:solidFill>
              </a:defRPr>
            </a:lvl1pPr>
          </a:lstStyle>
          <a:p>
            <a:r>
              <a:rPr lang="ru-RU"/>
              <a:t>ФЕДЕРАЛЬНОЕ ДОРОЖНОЕ АГЕНТСТВО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9767E3-11D8-4FC7-899E-5ACF6B08BC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69" y="9137"/>
            <a:ext cx="3240031" cy="683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58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Титул 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0A5EA300-CD61-4E02-A28D-44F514DE8D27}"/>
              </a:ext>
            </a:extLst>
          </p:cNvPr>
          <p:cNvSpPr/>
          <p:nvPr/>
        </p:nvSpPr>
        <p:spPr>
          <a:xfrm rot="10800000">
            <a:off x="-4" y="0"/>
            <a:ext cx="12192001" cy="3429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Текст 26">
            <a:extLst>
              <a:ext uri="{FF2B5EF4-FFF2-40B4-BE49-F238E27FC236}">
                <a16:creationId xmlns:a16="http://schemas.microsoft.com/office/drawing/2014/main" id="{E78B5B9C-F6CF-463B-BCDD-C1BD7053B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0592" y="6118692"/>
            <a:ext cx="4760086" cy="251795"/>
          </a:xfrm>
          <a:prstGeom prst="rect">
            <a:avLst/>
          </a:prstGeom>
        </p:spPr>
        <p:txBody>
          <a:bodyPr wrap="square" lIns="0" tIns="0" rIns="0" bIns="36000" anchor="t">
            <a:spAutoFit/>
          </a:bodyPr>
          <a:lstStyle>
            <a:lvl1pPr>
              <a:defRPr kumimoji="0" lang="ru-RU" sz="1400" i="0" u="none" strike="noStrike" cap="none" spc="0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/>
              <a:t>Инициалы спикера</a:t>
            </a:r>
          </a:p>
        </p:txBody>
      </p: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DA1DA0F6-F36C-4547-BAC8-C6A2A2038732}"/>
              </a:ext>
            </a:extLst>
          </p:cNvPr>
          <p:cNvCxnSpPr>
            <a:cxnSpLocks/>
          </p:cNvCxnSpPr>
          <p:nvPr/>
        </p:nvCxnSpPr>
        <p:spPr>
          <a:xfrm>
            <a:off x="634264" y="4211018"/>
            <a:ext cx="0" cy="2189782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DB2651D5-70B8-4266-B08C-4AD29BA4899C}"/>
              </a:ext>
            </a:extLst>
          </p:cNvPr>
          <p:cNvSpPr/>
          <p:nvPr userDrawn="1"/>
        </p:nvSpPr>
        <p:spPr>
          <a:xfrm rot="10800000">
            <a:off x="0" y="-3"/>
            <a:ext cx="12191996" cy="3429003"/>
          </a:xfrm>
          <a:prstGeom prst="rect">
            <a:avLst/>
          </a:prstGeom>
          <a:blipFill dpi="0" rotWithShape="1">
            <a:blip r:embed="rId2" cstate="screen">
              <a:alphaModFix amt="39000"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5B6E4C00-E06E-4911-AF47-0300D11C2F70}"/>
              </a:ext>
            </a:extLst>
          </p:cNvPr>
          <p:cNvCxnSpPr>
            <a:cxnSpLocks/>
          </p:cNvCxnSpPr>
          <p:nvPr userDrawn="1"/>
        </p:nvCxnSpPr>
        <p:spPr>
          <a:xfrm>
            <a:off x="634264" y="4211018"/>
            <a:ext cx="0" cy="2189782"/>
          </a:xfrm>
          <a:prstGeom prst="line">
            <a:avLst/>
          </a:prstGeom>
          <a:ln w="19050">
            <a:solidFill>
              <a:srgbClr val="697A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Текст 26">
            <a:extLst>
              <a:ext uri="{FF2B5EF4-FFF2-40B4-BE49-F238E27FC236}">
                <a16:creationId xmlns:a16="http://schemas.microsoft.com/office/drawing/2014/main" id="{E84A78BA-AD72-43BF-B396-DBB0050454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0592" y="4211018"/>
            <a:ext cx="6473508" cy="108337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FontTx/>
              <a:buNone/>
              <a:defRPr lang="ru-RU" sz="4400" b="1" spc="0" dirty="0" smtClean="0">
                <a:solidFill>
                  <a:schemeClr val="tx2"/>
                </a:solidFill>
              </a:defRPr>
            </a:lvl1pPr>
            <a:lvl2pPr>
              <a:defRPr lang="ru-RU" sz="1800" dirty="0" smtClean="0"/>
            </a:lvl2pPr>
            <a:lvl3pPr>
              <a:defRPr lang="ru-RU" sz="1800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marL="0" lvl="0">
              <a:lnSpc>
                <a:spcPct val="80000"/>
              </a:lnSpc>
            </a:pPr>
            <a:r>
              <a:rPr lang="ru-RU" dirty="0"/>
              <a:t>Название 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D97CF0A0-08B3-448A-A098-D4EFA7A5AB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38290" y="6192288"/>
            <a:ext cx="2280084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800">
                <a:solidFill>
                  <a:srgbClr val="A1B9D2"/>
                </a:solidFill>
              </a:defRPr>
            </a:lvl1pPr>
          </a:lstStyle>
          <a:p>
            <a:r>
              <a:rPr lang="ru-RU"/>
              <a:t>ФЕДЕРАЛЬНОЕ ДОРОЖНОЕ АГЕНТСТВО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3808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6">
            <a:extLst>
              <a:ext uri="{FF2B5EF4-FFF2-40B4-BE49-F238E27FC236}">
                <a16:creationId xmlns:a16="http://schemas.microsoft.com/office/drawing/2014/main" id="{47F3D57C-5268-42E2-B52E-345AA135C4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3364" y="4930914"/>
            <a:ext cx="6825880" cy="141577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ru-RU" sz="4400" b="1" dirty="0">
                <a:solidFill>
                  <a:schemeClr val="tx2"/>
                </a:solidFill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pPr marL="0" lvl="0"/>
            <a:r>
              <a:rPr lang="ru-RU" dirty="0"/>
              <a:t>Заголовок раздела</a:t>
            </a:r>
          </a:p>
          <a:p>
            <a:pPr marL="0" lvl="0"/>
            <a:r>
              <a:rPr lang="ru-RU" dirty="0"/>
              <a:t>в 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3505094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151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370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+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1342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+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FD106A-91BC-4591-9883-121A948F7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763" y="875403"/>
            <a:ext cx="3848262" cy="73879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A2B9A366-C80B-4A36-B55D-3F22E61783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45226" y="875403"/>
            <a:ext cx="6607011" cy="4984623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>
            <a:lvl1pPr marL="0" indent="0">
              <a:buFontTx/>
              <a:buNone/>
              <a:defRPr kumimoji="0" lang="ru-RU" sz="1200" b="0" i="0" u="none" strike="noStrike" cap="none" spc="0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1pPr>
          </a:lstStyle>
          <a:p>
            <a:pPr marL="0" lvl="0"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</a:pPr>
            <a:r>
              <a:rPr lang="ru-RU" dirty="0"/>
              <a:t>Образец текста</a:t>
            </a:r>
          </a:p>
        </p:txBody>
      </p:sp>
      <p:sp>
        <p:nvSpPr>
          <p:cNvPr id="7" name="Номер слайда 3">
            <a:extLst>
              <a:ext uri="{FF2B5EF4-FFF2-40B4-BE49-F238E27FC236}">
                <a16:creationId xmlns:a16="http://schemas.microsoft.com/office/drawing/2014/main" id="{15EF86BB-2853-4352-BC57-E3AF10E441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6275" y="424738"/>
            <a:ext cx="621125" cy="153888"/>
          </a:xfrm>
          <a:prstGeom prst="rect">
            <a:avLst/>
          </a:prstGeom>
        </p:spPr>
        <p:txBody>
          <a:bodyPr anchor="ctr"/>
          <a:lstStyle>
            <a:lvl1pPr>
              <a:defRPr sz="1100" b="1">
                <a:solidFill>
                  <a:srgbClr val="697A98"/>
                </a:solidFill>
              </a:defRPr>
            </a:lvl1pPr>
          </a:lstStyle>
          <a:p>
            <a:fld id="{4750B0AE-0E7D-4D14-86EE-8BEBBF7206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62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CEB8D-AD04-412D-AA0B-A96D74F0DAD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23.06.2023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A84FA-CEDE-45A2-8C11-B3F3B16384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673055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369332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3F188-E80F-4772-B19D-35592AF00C46}" type="datetime1">
              <a:rPr lang="ru-RU" smtClean="0"/>
              <a:t>23.06.2023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593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78FE021-22AE-40CB-B6AA-0769777BCCB5}"/>
              </a:ext>
            </a:extLst>
          </p:cNvPr>
          <p:cNvSpPr>
            <a:spLocks/>
          </p:cNvSpPr>
          <p:nvPr userDrawn="1"/>
        </p:nvSpPr>
        <p:spPr>
          <a:xfrm>
            <a:off x="0" y="6557535"/>
            <a:ext cx="12192000" cy="300466"/>
          </a:xfrm>
          <a:prstGeom prst="rect">
            <a:avLst/>
          </a:prstGeom>
          <a:solidFill>
            <a:srgbClr val="E3E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97314B-8661-4939-A353-66491E7CC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62" y="249603"/>
            <a:ext cx="8818563" cy="36933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59D45593-BFC6-41B1-AE1A-2BAFECA698AB}"/>
              </a:ext>
            </a:extLst>
          </p:cNvPr>
          <p:cNvCxnSpPr>
            <a:cxnSpLocks/>
          </p:cNvCxnSpPr>
          <p:nvPr/>
        </p:nvCxnSpPr>
        <p:spPr>
          <a:xfrm>
            <a:off x="11527838" y="396905"/>
            <a:ext cx="0" cy="20955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335ED17-254C-4CB5-8A97-0FD1E031702A}"/>
              </a:ext>
            </a:extLst>
          </p:cNvPr>
          <p:cNvSpPr/>
          <p:nvPr/>
        </p:nvSpPr>
        <p:spPr>
          <a:xfrm rot="10800000">
            <a:off x="0" y="0"/>
            <a:ext cx="300038" cy="3004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A47A3E8E-1D2F-4C92-9AE0-AFD87B8E0378}"/>
              </a:ext>
            </a:extLst>
          </p:cNvPr>
          <p:cNvCxnSpPr>
            <a:cxnSpLocks/>
          </p:cNvCxnSpPr>
          <p:nvPr userDrawn="1"/>
        </p:nvCxnSpPr>
        <p:spPr>
          <a:xfrm>
            <a:off x="11527838" y="396905"/>
            <a:ext cx="0" cy="209554"/>
          </a:xfrm>
          <a:prstGeom prst="line">
            <a:avLst/>
          </a:prstGeom>
          <a:ln w="19050">
            <a:solidFill>
              <a:srgbClr val="697A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18F01AF-BD1E-4DF9-AEAD-BCBA78133029}"/>
              </a:ext>
            </a:extLst>
          </p:cNvPr>
          <p:cNvSpPr/>
          <p:nvPr userDrawn="1"/>
        </p:nvSpPr>
        <p:spPr>
          <a:xfrm rot="10800000">
            <a:off x="0" y="0"/>
            <a:ext cx="300038" cy="3004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6746FA-8A5B-4308-914B-1DF0FC288DA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418" y="224746"/>
            <a:ext cx="1086928" cy="487184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C7F4B14-85EF-400E-BC03-95A95E2646BE}"/>
              </a:ext>
            </a:extLst>
          </p:cNvPr>
          <p:cNvSpPr/>
          <p:nvPr userDrawn="1"/>
        </p:nvSpPr>
        <p:spPr>
          <a:xfrm rot="10800000">
            <a:off x="0" y="-2"/>
            <a:ext cx="300038" cy="685800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93C97EC-2F6A-4379-ADFF-47BFC9E25FF3}"/>
              </a:ext>
            </a:extLst>
          </p:cNvPr>
          <p:cNvSpPr/>
          <p:nvPr userDrawn="1"/>
        </p:nvSpPr>
        <p:spPr>
          <a:xfrm rot="16200000">
            <a:off x="10977746" y="5529932"/>
            <a:ext cx="432281" cy="1622925"/>
          </a:xfrm>
          <a:prstGeom prst="rect">
            <a:avLst/>
          </a:prstGeom>
          <a:solidFill>
            <a:srgbClr val="697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FAAA04C-5B22-4DAE-A7D5-916ACD407532}"/>
              </a:ext>
            </a:extLst>
          </p:cNvPr>
          <p:cNvSpPr/>
          <p:nvPr userDrawn="1"/>
        </p:nvSpPr>
        <p:spPr>
          <a:xfrm rot="16200000">
            <a:off x="10743546" y="5596197"/>
            <a:ext cx="614760" cy="190884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омер слайда 3">
            <a:extLst>
              <a:ext uri="{FF2B5EF4-FFF2-40B4-BE49-F238E27FC236}">
                <a16:creationId xmlns:a16="http://schemas.microsoft.com/office/drawing/2014/main" id="{5ECD9AAB-AF41-4235-9DAF-09B9B048AE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6275" y="424738"/>
            <a:ext cx="621125" cy="153888"/>
          </a:xfrm>
          <a:prstGeom prst="rect">
            <a:avLst/>
          </a:prstGeom>
        </p:spPr>
        <p:txBody>
          <a:bodyPr anchor="ctr"/>
          <a:lstStyle>
            <a:lvl1pPr>
              <a:defRPr sz="1100" b="1">
                <a:solidFill>
                  <a:srgbClr val="697A98"/>
                </a:solidFill>
              </a:defRPr>
            </a:lvl1pPr>
          </a:lstStyle>
          <a:p>
            <a:fld id="{4750B0AE-0E7D-4D14-86EE-8BEBBF72068F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AF9F535-E09E-4E36-8C7A-982802F83F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09347" y="6291506"/>
            <a:ext cx="1086928" cy="471753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4C7CF61-12F8-4FEE-9126-666DB2FE461D}"/>
              </a:ext>
            </a:extLst>
          </p:cNvPr>
          <p:cNvSpPr/>
          <p:nvPr userDrawn="1"/>
        </p:nvSpPr>
        <p:spPr>
          <a:xfrm>
            <a:off x="215127" y="-5"/>
            <a:ext cx="153348" cy="827755"/>
          </a:xfrm>
          <a:prstGeom prst="rect">
            <a:avLst/>
          </a:prstGeom>
          <a:solidFill>
            <a:srgbClr val="697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595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0" r:id="rId2"/>
    <p:sldLayoutId id="2147483702" r:id="rId3"/>
    <p:sldLayoutId id="2147483703" r:id="rId4"/>
    <p:sldLayoutId id="2147483722" r:id="rId5"/>
    <p:sldLayoutId id="2147483718" r:id="rId6"/>
    <p:sldLayoutId id="2147483721" r:id="rId7"/>
    <p:sldLayoutId id="2147483723" r:id="rId8"/>
    <p:sldLayoutId id="2147483725" r:id="rId9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 cap="all" baseline="0">
          <a:solidFill>
            <a:schemeClr val="accent5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5" pos="529" userDrawn="1">
          <p15:clr>
            <a:srgbClr val="F26B43"/>
          </p15:clr>
        </p15:guide>
        <p15:guide id="16" pos="7680" userDrawn="1">
          <p15:clr>
            <a:srgbClr val="F26B43"/>
          </p15:clr>
        </p15:guide>
        <p15:guide id="17" pos="403" userDrawn="1">
          <p15:clr>
            <a:srgbClr val="F26B43"/>
          </p15:clr>
        </p15:guide>
        <p15:guide id="18" pos="2035" userDrawn="1">
          <p15:clr>
            <a:srgbClr val="F26B43"/>
          </p15:clr>
        </p15:guide>
        <p15:guide id="19" pos="2150" userDrawn="1">
          <p15:clr>
            <a:srgbClr val="F26B43"/>
          </p15:clr>
        </p15:guide>
        <p15:guide id="20" pos="3782" userDrawn="1">
          <p15:clr>
            <a:srgbClr val="F26B43"/>
          </p15:clr>
        </p15:guide>
        <p15:guide id="21" pos="3897" userDrawn="1">
          <p15:clr>
            <a:srgbClr val="F26B43"/>
          </p15:clr>
        </p15:guide>
        <p15:guide id="22" pos="5529" userDrawn="1">
          <p15:clr>
            <a:srgbClr val="F26B43"/>
          </p15:clr>
        </p15:guide>
        <p15:guide id="23" pos="5644" userDrawn="1">
          <p15:clr>
            <a:srgbClr val="F26B43"/>
          </p15:clr>
        </p15:guide>
        <p15:guide id="24" pos="7276" userDrawn="1">
          <p15:clr>
            <a:srgbClr val="F26B43"/>
          </p15:clr>
        </p15:guide>
        <p15:guide id="25" orient="horz" userDrawn="1">
          <p15:clr>
            <a:srgbClr val="F26B43"/>
          </p15:clr>
        </p15:guide>
        <p15:guide id="26" orient="horz" pos="4320" userDrawn="1">
          <p15:clr>
            <a:srgbClr val="F26B43"/>
          </p15:clr>
        </p15:guide>
        <p15:guide id="27" orient="horz" pos="572" userDrawn="1">
          <p15:clr>
            <a:srgbClr val="F26B43"/>
          </p15:clr>
        </p15:guide>
        <p15:guide id="28" orient="horz" pos="40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2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5">
            <a:extLst>
              <a:ext uri="{FF2B5EF4-FFF2-40B4-BE49-F238E27FC236}">
                <a16:creationId xmlns:a16="http://schemas.microsoft.com/office/drawing/2014/main" id="{D9CE3759-F3CF-425C-9391-2E17FE1D259D}"/>
              </a:ext>
            </a:extLst>
          </p:cNvPr>
          <p:cNvSpPr txBox="1">
            <a:spLocks/>
          </p:cNvSpPr>
          <p:nvPr/>
        </p:nvSpPr>
        <p:spPr>
          <a:xfrm>
            <a:off x="309600" y="0"/>
            <a:ext cx="12398639" cy="6854400"/>
          </a:xfrm>
          <a:custGeom>
            <a:avLst/>
            <a:gdLst>
              <a:gd name="connsiteX0" fmla="*/ 0 w 12191997"/>
              <a:gd name="connsiteY0" fmla="*/ 0 h 4419600"/>
              <a:gd name="connsiteX1" fmla="*/ 12191997 w 12191997"/>
              <a:gd name="connsiteY1" fmla="*/ 0 h 4419600"/>
              <a:gd name="connsiteX2" fmla="*/ 12191997 w 12191997"/>
              <a:gd name="connsiteY2" fmla="*/ 4419600 h 4419600"/>
              <a:gd name="connsiteX3" fmla="*/ 0 w 12191997"/>
              <a:gd name="connsiteY3" fmla="*/ 441960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7" h="4419600">
                <a:moveTo>
                  <a:pt x="0" y="0"/>
                </a:moveTo>
                <a:lnTo>
                  <a:pt x="12191997" y="0"/>
                </a:lnTo>
                <a:lnTo>
                  <a:pt x="12191997" y="4419600"/>
                </a:lnTo>
                <a:lnTo>
                  <a:pt x="0" y="4419600"/>
                </a:lnTo>
                <a:close/>
              </a:path>
            </a:pathLst>
          </a:custGeom>
          <a:blipFill dpi="0" rotWithShape="1">
            <a:blip r:embed="rId2">
              <a:alphaModFix amt="17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 l="-32730" t="-6963" r="30118" b="-60051"/>
            </a:stretch>
          </a:blipFill>
        </p:spPr>
        <p:txBody>
          <a:bodyPr vert="horz" wrap="square" lIns="0" tIns="0" rIns="0" bIns="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lang="ru-RU" sz="100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92D951-062B-463F-834B-6365BAE9D0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5000" y="2351783"/>
            <a:ext cx="7090117" cy="2154436"/>
          </a:xfrm>
        </p:spPr>
        <p:txBody>
          <a:bodyPr/>
          <a:lstStyle/>
          <a:p>
            <a:pPr algn="just">
              <a:lnSpc>
                <a:spcPts val="4200"/>
              </a:lnSpc>
            </a:pPr>
            <a:r>
              <a:rPr lang="ru-RU" sz="3600" dirty="0" smtClean="0">
                <a:solidFill>
                  <a:srgbClr val="394051"/>
                </a:solidFill>
              </a:rPr>
              <a:t>Современные нормативные требования в области оценки соответствия выполненных дорожных работ</a:t>
            </a:r>
            <a:endParaRPr lang="ru-RU" sz="3600" dirty="0">
              <a:solidFill>
                <a:srgbClr val="39405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E247F1-5885-495D-AAE6-4A4E3EC7C9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12053" y="799688"/>
            <a:ext cx="1252538" cy="54363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2C3C92D0-0F62-41B6-AD67-510137502F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5000" y="5697265"/>
            <a:ext cx="4760086" cy="347994"/>
          </a:xfrm>
        </p:spPr>
        <p:txBody>
          <a:bodyPr/>
          <a:lstStyle/>
          <a:p>
            <a:pPr marL="0" indent="0">
              <a:lnSpc>
                <a:spcPts val="1500"/>
              </a:lnSpc>
              <a:spcBef>
                <a:spcPts val="0"/>
              </a:spcBef>
              <a:buNone/>
              <a:defRPr/>
            </a:pP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Мартинсон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Владимир Леонидович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ФАУ «РОСДОРНИИ»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36F6654-A6FE-4A76-A156-0C722286EF1A}"/>
              </a:ext>
            </a:extLst>
          </p:cNvPr>
          <p:cNvSpPr/>
          <p:nvPr/>
        </p:nvSpPr>
        <p:spPr>
          <a:xfrm rot="16200000">
            <a:off x="5867481" y="3771821"/>
            <a:ext cx="5572125" cy="600232"/>
          </a:xfrm>
          <a:prstGeom prst="rect">
            <a:avLst/>
          </a:prstGeom>
          <a:solidFill>
            <a:srgbClr val="394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9679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E393D373-9190-41C2-9EEE-2330A7D532E9}"/>
              </a:ext>
            </a:extLst>
          </p:cNvPr>
          <p:cNvGrpSpPr/>
          <p:nvPr/>
        </p:nvGrpSpPr>
        <p:grpSpPr>
          <a:xfrm>
            <a:off x="218632" y="-3"/>
            <a:ext cx="11973368" cy="6572167"/>
            <a:chOff x="214313" y="-3"/>
            <a:chExt cx="11973368" cy="6572167"/>
          </a:xfrm>
        </p:grpSpPr>
        <p:sp>
          <p:nvSpPr>
            <p:cNvPr id="6" name="Рисунок 5">
              <a:extLst>
                <a:ext uri="{FF2B5EF4-FFF2-40B4-BE49-F238E27FC236}">
                  <a16:creationId xmlns:a16="http://schemas.microsoft.com/office/drawing/2014/main" id="{21E3F8E2-6B83-4DDE-B662-9BCF54E1C344}"/>
                </a:ext>
              </a:extLst>
            </p:cNvPr>
            <p:cNvSpPr txBox="1">
              <a:spLocks/>
            </p:cNvSpPr>
            <p:nvPr/>
          </p:nvSpPr>
          <p:spPr>
            <a:xfrm>
              <a:off x="306078" y="3584"/>
              <a:ext cx="11881603" cy="6568580"/>
            </a:xfrm>
            <a:custGeom>
              <a:avLst/>
              <a:gdLst>
                <a:gd name="connsiteX0" fmla="*/ 0 w 12191997"/>
                <a:gd name="connsiteY0" fmla="*/ 0 h 4419600"/>
                <a:gd name="connsiteX1" fmla="*/ 12191997 w 12191997"/>
                <a:gd name="connsiteY1" fmla="*/ 0 h 4419600"/>
                <a:gd name="connsiteX2" fmla="*/ 12191997 w 12191997"/>
                <a:gd name="connsiteY2" fmla="*/ 4419600 h 4419600"/>
                <a:gd name="connsiteX3" fmla="*/ 0 w 12191997"/>
                <a:gd name="connsiteY3" fmla="*/ 4419600 h 44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1997" h="4419600">
                  <a:moveTo>
                    <a:pt x="0" y="0"/>
                  </a:moveTo>
                  <a:lnTo>
                    <a:pt x="12191997" y="0"/>
                  </a:lnTo>
                  <a:lnTo>
                    <a:pt x="12191997" y="4419600"/>
                  </a:lnTo>
                  <a:lnTo>
                    <a:pt x="0" y="4419600"/>
                  </a:lnTo>
                  <a:close/>
                </a:path>
              </a:pathLst>
            </a:custGeom>
            <a:blipFill dpi="0" rotWithShape="1">
              <a:blip r:embed="rId2">
                <a:alphaModFix amt="17000"/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 l="-2612" t="-6962" b="-60053"/>
              </a:stretch>
            </a:blipFill>
          </p:spPr>
          <p:txBody>
            <a:bodyPr vert="horz" wrap="square" lIns="0" tIns="0" rIns="0" bIns="0" rtlCol="0" anchor="ctr">
              <a:no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lang="ru-RU" sz="1000" kern="1200" dirty="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/>
                <a:t>Вставка рисунка</a:t>
              </a: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CF741D38-DAAE-4E41-B678-AA04B429C8DE}"/>
                </a:ext>
              </a:extLst>
            </p:cNvPr>
            <p:cNvSpPr/>
            <p:nvPr/>
          </p:nvSpPr>
          <p:spPr>
            <a:xfrm rot="16200000">
              <a:off x="-122637" y="336947"/>
              <a:ext cx="831061" cy="157162"/>
            </a:xfrm>
            <a:prstGeom prst="rect">
              <a:avLst/>
            </a:prstGeom>
            <a:solidFill>
              <a:srgbClr val="697A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</a:t>
            </a:fld>
            <a:endParaRPr lang="ru-RU"/>
          </a:p>
        </p:txBody>
      </p:sp>
      <p:sp>
        <p:nvSpPr>
          <p:cNvPr id="15" name="Заголовок 8">
            <a:extLst>
              <a:ext uri="{FF2B5EF4-FFF2-40B4-BE49-F238E27FC236}">
                <a16:creationId xmlns:a16="http://schemas.microsoft.com/office/drawing/2014/main" id="{FF33FAEF-9CC3-43D3-9384-80429E968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62" y="249603"/>
            <a:ext cx="9456741" cy="369332"/>
          </a:xfrm>
        </p:spPr>
        <p:txBody>
          <a:bodyPr/>
          <a:lstStyle/>
          <a:p>
            <a:r>
              <a:rPr lang="ru-RU" dirty="0"/>
              <a:t>Классификация и объемы строительного контроля</a:t>
            </a:r>
          </a:p>
        </p:txBody>
      </p:sp>
      <p:graphicFrame>
        <p:nvGraphicFramePr>
          <p:cNvPr id="7" name="Содержимое 11">
            <a:extLst>
              <a:ext uri="{FF2B5EF4-FFF2-40B4-BE49-F238E27FC236}">
                <a16:creationId xmlns:a16="http://schemas.microsoft.com/office/drawing/2014/main" id="{DD132669-F1DB-4029-8215-584FB6F1C2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154898"/>
              </p:ext>
            </p:extLst>
          </p:nvPr>
        </p:nvGraphicFramePr>
        <p:xfrm>
          <a:off x="1125142" y="1060463"/>
          <a:ext cx="9941716" cy="5547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E8406D9-E68E-4637-9E4A-22EF13232ADD}"/>
              </a:ext>
            </a:extLst>
          </p:cNvPr>
          <p:cNvGrpSpPr/>
          <p:nvPr/>
        </p:nvGrpSpPr>
        <p:grpSpPr>
          <a:xfrm>
            <a:off x="10096503" y="6139883"/>
            <a:ext cx="1908845" cy="718117"/>
            <a:chOff x="10096503" y="6139883"/>
            <a:chExt cx="1908845" cy="718117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FF449FBA-AC63-4560-81AB-18C1FB0E7878}"/>
                </a:ext>
              </a:extLst>
            </p:cNvPr>
            <p:cNvSpPr/>
            <p:nvPr/>
          </p:nvSpPr>
          <p:spPr>
            <a:xfrm rot="16200000">
              <a:off x="10977745" y="5544561"/>
              <a:ext cx="432281" cy="1622925"/>
            </a:xfrm>
            <a:prstGeom prst="rect">
              <a:avLst/>
            </a:prstGeom>
            <a:solidFill>
              <a:srgbClr val="697A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0EDE6FFD-8506-4760-B706-2244C9F1CD73}"/>
                </a:ext>
              </a:extLst>
            </p:cNvPr>
            <p:cNvSpPr/>
            <p:nvPr/>
          </p:nvSpPr>
          <p:spPr>
            <a:xfrm rot="16200000">
              <a:off x="10743546" y="5596197"/>
              <a:ext cx="614760" cy="190884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F0FD2381-56FE-407F-ADAF-3CB8501B9D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66122" y="6314742"/>
              <a:ext cx="1086928" cy="4717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4942458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F06D701-70C5-499F-BF19-B4B3C06BB39E}"/>
              </a:ext>
            </a:extLst>
          </p:cNvPr>
          <p:cNvGrpSpPr/>
          <p:nvPr/>
        </p:nvGrpSpPr>
        <p:grpSpPr>
          <a:xfrm>
            <a:off x="214313" y="-3"/>
            <a:ext cx="11973368" cy="6572167"/>
            <a:chOff x="214313" y="-3"/>
            <a:chExt cx="11973368" cy="6572167"/>
          </a:xfrm>
        </p:grpSpPr>
        <p:sp>
          <p:nvSpPr>
            <p:cNvPr id="6" name="Рисунок 5">
              <a:extLst>
                <a:ext uri="{FF2B5EF4-FFF2-40B4-BE49-F238E27FC236}">
                  <a16:creationId xmlns:a16="http://schemas.microsoft.com/office/drawing/2014/main" id="{9292B670-41C9-42EE-AA45-8CE66409959E}"/>
                </a:ext>
              </a:extLst>
            </p:cNvPr>
            <p:cNvSpPr txBox="1">
              <a:spLocks/>
            </p:cNvSpPr>
            <p:nvPr/>
          </p:nvSpPr>
          <p:spPr>
            <a:xfrm>
              <a:off x="306078" y="3584"/>
              <a:ext cx="11881603" cy="6568580"/>
            </a:xfrm>
            <a:custGeom>
              <a:avLst/>
              <a:gdLst>
                <a:gd name="connsiteX0" fmla="*/ 0 w 12191997"/>
                <a:gd name="connsiteY0" fmla="*/ 0 h 4419600"/>
                <a:gd name="connsiteX1" fmla="*/ 12191997 w 12191997"/>
                <a:gd name="connsiteY1" fmla="*/ 0 h 4419600"/>
                <a:gd name="connsiteX2" fmla="*/ 12191997 w 12191997"/>
                <a:gd name="connsiteY2" fmla="*/ 4419600 h 4419600"/>
                <a:gd name="connsiteX3" fmla="*/ 0 w 12191997"/>
                <a:gd name="connsiteY3" fmla="*/ 4419600 h 44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1997" h="4419600">
                  <a:moveTo>
                    <a:pt x="0" y="0"/>
                  </a:moveTo>
                  <a:lnTo>
                    <a:pt x="12191997" y="0"/>
                  </a:lnTo>
                  <a:lnTo>
                    <a:pt x="12191997" y="4419600"/>
                  </a:lnTo>
                  <a:lnTo>
                    <a:pt x="0" y="4419600"/>
                  </a:lnTo>
                  <a:close/>
                </a:path>
              </a:pathLst>
            </a:custGeom>
            <a:blipFill dpi="0" rotWithShape="1">
              <a:blip r:embed="rId2">
                <a:alphaModFix amt="17000"/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 l="-2612" t="-6962" b="-60053"/>
              </a:stretch>
            </a:blipFill>
          </p:spPr>
          <p:txBody>
            <a:bodyPr vert="horz" wrap="square" lIns="0" tIns="0" rIns="0" bIns="0" rtlCol="0" anchor="ctr">
              <a:no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lang="ru-RU" sz="1000" kern="1200" dirty="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/>
                <a:t>Вставка рисунка</a:t>
              </a: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E166B9E0-C406-4646-8078-FD2B6415BBC5}"/>
                </a:ext>
              </a:extLst>
            </p:cNvPr>
            <p:cNvSpPr/>
            <p:nvPr/>
          </p:nvSpPr>
          <p:spPr>
            <a:xfrm rot="16200000">
              <a:off x="-122637" y="336947"/>
              <a:ext cx="831061" cy="157162"/>
            </a:xfrm>
            <a:prstGeom prst="rect">
              <a:avLst/>
            </a:prstGeom>
            <a:solidFill>
              <a:srgbClr val="697A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/>
          </a:p>
        </p:txBody>
      </p:sp>
      <p:sp>
        <p:nvSpPr>
          <p:cNvPr id="15" name="Заголовок 8">
            <a:extLst>
              <a:ext uri="{FF2B5EF4-FFF2-40B4-BE49-F238E27FC236}">
                <a16:creationId xmlns:a16="http://schemas.microsoft.com/office/drawing/2014/main" id="{FF33FAEF-9CC3-43D3-9384-80429E968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62" y="249603"/>
            <a:ext cx="9456741" cy="369332"/>
          </a:xfrm>
        </p:spPr>
        <p:txBody>
          <a:bodyPr/>
          <a:lstStyle/>
          <a:p>
            <a:r>
              <a:rPr lang="ru-RU" dirty="0"/>
              <a:t>Классификация и объемы строительного контроля</a:t>
            </a:r>
          </a:p>
        </p:txBody>
      </p:sp>
      <p:graphicFrame>
        <p:nvGraphicFramePr>
          <p:cNvPr id="7" name="Содержимое 11">
            <a:extLst>
              <a:ext uri="{FF2B5EF4-FFF2-40B4-BE49-F238E27FC236}">
                <a16:creationId xmlns:a16="http://schemas.microsoft.com/office/drawing/2014/main" id="{DD132669-F1DB-4029-8215-584FB6F1C2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1218925"/>
              </p:ext>
            </p:extLst>
          </p:nvPr>
        </p:nvGraphicFramePr>
        <p:xfrm>
          <a:off x="1125142" y="1060463"/>
          <a:ext cx="9941716" cy="5547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F68BF1CC-D178-45BD-890E-52759F4E6D4F}"/>
              </a:ext>
            </a:extLst>
          </p:cNvPr>
          <p:cNvGrpSpPr/>
          <p:nvPr/>
        </p:nvGrpSpPr>
        <p:grpSpPr>
          <a:xfrm>
            <a:off x="10096503" y="6139883"/>
            <a:ext cx="1908845" cy="718117"/>
            <a:chOff x="10096503" y="6139883"/>
            <a:chExt cx="1908845" cy="718117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12C6AE35-EB39-466F-8435-8109DD2D2A5A}"/>
                </a:ext>
              </a:extLst>
            </p:cNvPr>
            <p:cNvSpPr/>
            <p:nvPr/>
          </p:nvSpPr>
          <p:spPr>
            <a:xfrm rot="16200000">
              <a:off x="10977745" y="5544561"/>
              <a:ext cx="432281" cy="1622925"/>
            </a:xfrm>
            <a:prstGeom prst="rect">
              <a:avLst/>
            </a:prstGeom>
            <a:solidFill>
              <a:srgbClr val="697A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F2A3E501-024D-4471-BCA0-88D8F66E3E4B}"/>
                </a:ext>
              </a:extLst>
            </p:cNvPr>
            <p:cNvSpPr/>
            <p:nvPr/>
          </p:nvSpPr>
          <p:spPr>
            <a:xfrm rot="16200000">
              <a:off x="10743546" y="5596197"/>
              <a:ext cx="614760" cy="190884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EEFD8325-B75B-4B84-A7F0-1AEDA48B37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66122" y="6314742"/>
              <a:ext cx="1086928" cy="4717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3397933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B353F46-BA6D-4B86-B5C3-A015DE7ED6B1}"/>
              </a:ext>
            </a:extLst>
          </p:cNvPr>
          <p:cNvGrpSpPr/>
          <p:nvPr/>
        </p:nvGrpSpPr>
        <p:grpSpPr>
          <a:xfrm>
            <a:off x="214313" y="-3"/>
            <a:ext cx="11973368" cy="6572167"/>
            <a:chOff x="214313" y="-3"/>
            <a:chExt cx="11973368" cy="6572167"/>
          </a:xfrm>
        </p:grpSpPr>
        <p:sp>
          <p:nvSpPr>
            <p:cNvPr id="11" name="Рисунок 5">
              <a:extLst>
                <a:ext uri="{FF2B5EF4-FFF2-40B4-BE49-F238E27FC236}">
                  <a16:creationId xmlns:a16="http://schemas.microsoft.com/office/drawing/2014/main" id="{577FC828-707D-438D-8C48-353D0050C9D5}"/>
                </a:ext>
              </a:extLst>
            </p:cNvPr>
            <p:cNvSpPr txBox="1">
              <a:spLocks/>
            </p:cNvSpPr>
            <p:nvPr/>
          </p:nvSpPr>
          <p:spPr>
            <a:xfrm>
              <a:off x="306078" y="3584"/>
              <a:ext cx="11881603" cy="6568580"/>
            </a:xfrm>
            <a:custGeom>
              <a:avLst/>
              <a:gdLst>
                <a:gd name="connsiteX0" fmla="*/ 0 w 12191997"/>
                <a:gd name="connsiteY0" fmla="*/ 0 h 4419600"/>
                <a:gd name="connsiteX1" fmla="*/ 12191997 w 12191997"/>
                <a:gd name="connsiteY1" fmla="*/ 0 h 4419600"/>
                <a:gd name="connsiteX2" fmla="*/ 12191997 w 12191997"/>
                <a:gd name="connsiteY2" fmla="*/ 4419600 h 4419600"/>
                <a:gd name="connsiteX3" fmla="*/ 0 w 12191997"/>
                <a:gd name="connsiteY3" fmla="*/ 4419600 h 44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1997" h="4419600">
                  <a:moveTo>
                    <a:pt x="0" y="0"/>
                  </a:moveTo>
                  <a:lnTo>
                    <a:pt x="12191997" y="0"/>
                  </a:lnTo>
                  <a:lnTo>
                    <a:pt x="12191997" y="4419600"/>
                  </a:lnTo>
                  <a:lnTo>
                    <a:pt x="0" y="4419600"/>
                  </a:lnTo>
                  <a:close/>
                </a:path>
              </a:pathLst>
            </a:custGeom>
            <a:blipFill dpi="0" rotWithShape="1">
              <a:blip r:embed="rId2">
                <a:alphaModFix amt="17000"/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 l="-2612" t="-6962" b="-60053"/>
              </a:stretch>
            </a:blipFill>
          </p:spPr>
          <p:txBody>
            <a:bodyPr vert="horz" wrap="square" lIns="0" tIns="0" rIns="0" bIns="0" rtlCol="0" anchor="ctr">
              <a:no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lang="ru-RU" sz="1000" kern="1200" dirty="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/>
                <a:t>Вставка рисунка</a:t>
              </a: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E921107-34EE-4431-A70C-20347B5EA34B}"/>
                </a:ext>
              </a:extLst>
            </p:cNvPr>
            <p:cNvSpPr/>
            <p:nvPr/>
          </p:nvSpPr>
          <p:spPr>
            <a:xfrm rot="16200000">
              <a:off x="-122637" y="336947"/>
              <a:ext cx="831061" cy="157162"/>
            </a:xfrm>
            <a:prstGeom prst="rect">
              <a:avLst/>
            </a:prstGeom>
            <a:solidFill>
              <a:srgbClr val="697A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</a:t>
            </a:fld>
            <a:endParaRPr lang="ru-RU"/>
          </a:p>
        </p:txBody>
      </p:sp>
      <p:sp>
        <p:nvSpPr>
          <p:cNvPr id="15" name="Заголовок 8">
            <a:extLst>
              <a:ext uri="{FF2B5EF4-FFF2-40B4-BE49-F238E27FC236}">
                <a16:creationId xmlns:a16="http://schemas.microsoft.com/office/drawing/2014/main" id="{FF33FAEF-9CC3-43D3-9384-80429E968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62" y="249603"/>
            <a:ext cx="8818563" cy="369332"/>
          </a:xfrm>
        </p:spPr>
        <p:txBody>
          <a:bodyPr/>
          <a:lstStyle/>
          <a:p>
            <a:r>
              <a:rPr lang="ru-RU" dirty="0"/>
              <a:t>Строительный контроль ГОСТ Р 59290-2021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C10D69-B647-4F46-A41D-D96282368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900000"/>
            <a:ext cx="3392831" cy="4860000"/>
          </a:xfrm>
          <a:prstGeom prst="rect">
            <a:avLst/>
          </a:prstGeom>
          <a:ln w="25400">
            <a:solidFill>
              <a:srgbClr val="CCCED2"/>
            </a:solidFill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C65B925-B003-44EE-8BB4-A0DC6CC0FEF8}"/>
              </a:ext>
            </a:extLst>
          </p:cNvPr>
          <p:cNvSpPr/>
          <p:nvPr/>
        </p:nvSpPr>
        <p:spPr>
          <a:xfrm>
            <a:off x="5049042" y="1676403"/>
            <a:ext cx="5923758" cy="4066448"/>
          </a:xfrm>
          <a:prstGeom prst="rect">
            <a:avLst/>
          </a:prstGeom>
          <a:solidFill>
            <a:srgbClr val="404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>
            <a:extLst>
              <a:ext uri="{FF2B5EF4-FFF2-40B4-BE49-F238E27FC236}">
                <a16:creationId xmlns:a16="http://schemas.microsoft.com/office/drawing/2014/main" id="{EFEACF13-021D-43E2-B945-7C0631EC9235}"/>
              </a:ext>
            </a:extLst>
          </p:cNvPr>
          <p:cNvSpPr/>
          <p:nvPr/>
        </p:nvSpPr>
        <p:spPr>
          <a:xfrm rot="16200000">
            <a:off x="4398236" y="2507012"/>
            <a:ext cx="792566" cy="509047"/>
          </a:xfrm>
          <a:prstGeom prst="triangle">
            <a:avLst/>
          </a:prstGeom>
          <a:solidFill>
            <a:srgbClr val="404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9AC2D0-C00A-4049-BA8A-95CA14FA5EB7}"/>
              </a:ext>
            </a:extLst>
          </p:cNvPr>
          <p:cNvSpPr txBox="1"/>
          <p:nvPr/>
        </p:nvSpPr>
        <p:spPr>
          <a:xfrm>
            <a:off x="5157990" y="1115149"/>
            <a:ext cx="581481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254061"/>
                </a:solidFill>
              </a:rPr>
              <a:t> </a:t>
            </a:r>
            <a:r>
              <a:rPr lang="ru-RU" sz="2800" b="1" dirty="0">
                <a:solidFill>
                  <a:srgbClr val="254061"/>
                </a:solidFill>
              </a:rPr>
              <a:t>ДОПОЛНЕНИЕ ФУНКЦИОНАЛА</a:t>
            </a:r>
          </a:p>
          <a:p>
            <a:endParaRPr lang="ru-RU" sz="2400" dirty="0">
              <a:solidFill>
                <a:schemeClr val="bg1"/>
              </a:solidFill>
            </a:endParaRPr>
          </a:p>
          <a:p>
            <a:pPr marL="417150" indent="-342900" algn="just">
              <a:spcAft>
                <a:spcPts val="1200"/>
              </a:spcAft>
              <a:buSzPct val="12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</a:pPr>
            <a:r>
              <a:rPr lang="ru-RU" dirty="0">
                <a:solidFill>
                  <a:schemeClr val="bg1"/>
                </a:solidFill>
              </a:rPr>
              <a:t>Контроль, в том числе входной и операционный, может быть </a:t>
            </a:r>
            <a:r>
              <a:rPr lang="ru-RU" b="1" dirty="0">
                <a:solidFill>
                  <a:srgbClr val="FF0000"/>
                </a:solidFill>
              </a:rPr>
              <a:t>не только измерит</a:t>
            </a:r>
            <a:r>
              <a:rPr lang="ru-RU" b="1" dirty="0">
                <a:solidFill>
                  <a:srgbClr val="FF0000"/>
                </a:solidFill>
              </a:rPr>
              <a:t>ельным</a:t>
            </a:r>
            <a:r>
              <a:rPr lang="ru-RU" dirty="0">
                <a:solidFill>
                  <a:srgbClr val="B9DFFE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(лабораторные испытания и измерения), но и </a:t>
            </a:r>
            <a:r>
              <a:rPr lang="ru-RU" b="1" dirty="0">
                <a:solidFill>
                  <a:srgbClr val="FF0000"/>
                </a:solidFill>
              </a:rPr>
              <a:t>регистрационным</a:t>
            </a:r>
            <a:r>
              <a:rPr lang="ru-RU" dirty="0">
                <a:solidFill>
                  <a:schemeClr val="bg1"/>
                </a:solidFill>
              </a:rPr>
              <a:t> (контроль документации) и </a:t>
            </a:r>
            <a:r>
              <a:rPr lang="ru-RU" b="1" dirty="0">
                <a:solidFill>
                  <a:srgbClr val="FF0000"/>
                </a:solidFill>
              </a:rPr>
              <a:t>визуальным</a:t>
            </a:r>
            <a:r>
              <a:rPr lang="ru-RU" dirty="0">
                <a:solidFill>
                  <a:schemeClr val="bg1"/>
                </a:solidFill>
              </a:rPr>
              <a:t> (складирование, технологические операции и т.д.)</a:t>
            </a:r>
          </a:p>
          <a:p>
            <a:pPr marL="417150" indent="-342900" algn="just">
              <a:spcAft>
                <a:spcPts val="1200"/>
              </a:spcAft>
              <a:buSzPct val="12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</a:pPr>
            <a:r>
              <a:rPr lang="ru-RU" dirty="0">
                <a:solidFill>
                  <a:schemeClr val="bg1"/>
                </a:solidFill>
              </a:rPr>
              <a:t>Контроль возможен </a:t>
            </a:r>
            <a:r>
              <a:rPr lang="ru-RU" b="1" dirty="0">
                <a:solidFill>
                  <a:srgbClr val="FF0000"/>
                </a:solidFill>
              </a:rPr>
              <a:t>не только поступающих материалов, но </a:t>
            </a:r>
            <a:r>
              <a:rPr lang="ru-RU" dirty="0">
                <a:solidFill>
                  <a:schemeClr val="bg1"/>
                </a:solidFill>
              </a:rPr>
              <a:t>и разрабатываемой подрядчиком </a:t>
            </a:r>
            <a:r>
              <a:rPr lang="ru-RU" b="1" dirty="0">
                <a:solidFill>
                  <a:srgbClr val="FF0000"/>
                </a:solidFill>
              </a:rPr>
              <a:t>документации </a:t>
            </a:r>
            <a:r>
              <a:rPr lang="ru-RU" dirty="0">
                <a:solidFill>
                  <a:schemeClr val="bg1"/>
                </a:solidFill>
              </a:rPr>
              <a:t>(РД, ППР, Регламенты)</a:t>
            </a:r>
          </a:p>
          <a:p>
            <a:pPr marL="417150" indent="-342900" algn="just">
              <a:spcAft>
                <a:spcPts val="1200"/>
              </a:spcAft>
              <a:buSzPct val="12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</a:pPr>
            <a:r>
              <a:rPr lang="ru-RU" dirty="0">
                <a:solidFill>
                  <a:schemeClr val="bg1"/>
                </a:solidFill>
              </a:rPr>
              <a:t>Важность детальной разработки </a:t>
            </a:r>
            <a:r>
              <a:rPr lang="ru-RU" b="1" dirty="0">
                <a:solidFill>
                  <a:srgbClr val="FF0000"/>
                </a:solidFill>
              </a:rPr>
              <a:t>ППР</a:t>
            </a:r>
            <a:r>
              <a:rPr lang="ru-RU" dirty="0">
                <a:solidFill>
                  <a:schemeClr val="bg1"/>
                </a:solidFill>
              </a:rPr>
              <a:t>.</a:t>
            </a:r>
            <a:endParaRPr lang="ru-RU" sz="2400" dirty="0">
              <a:solidFill>
                <a:schemeClr val="bg1"/>
              </a:solidFill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9EBF8C84-A59B-4CE1-9C08-BC2CAACA2663}"/>
              </a:ext>
            </a:extLst>
          </p:cNvPr>
          <p:cNvGrpSpPr/>
          <p:nvPr/>
        </p:nvGrpSpPr>
        <p:grpSpPr>
          <a:xfrm>
            <a:off x="10096503" y="6139883"/>
            <a:ext cx="1908845" cy="718117"/>
            <a:chOff x="10096503" y="6139883"/>
            <a:chExt cx="1908845" cy="718117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0A05A250-7453-40ED-A1ED-11B07856A993}"/>
                </a:ext>
              </a:extLst>
            </p:cNvPr>
            <p:cNvSpPr/>
            <p:nvPr/>
          </p:nvSpPr>
          <p:spPr>
            <a:xfrm rot="16200000">
              <a:off x="10977745" y="5544561"/>
              <a:ext cx="432281" cy="1622925"/>
            </a:xfrm>
            <a:prstGeom prst="rect">
              <a:avLst/>
            </a:prstGeom>
            <a:solidFill>
              <a:srgbClr val="697A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1AAB4D4-AB38-43E5-83FE-E2F0ACD12471}"/>
                </a:ext>
              </a:extLst>
            </p:cNvPr>
            <p:cNvSpPr/>
            <p:nvPr/>
          </p:nvSpPr>
          <p:spPr>
            <a:xfrm rot="16200000">
              <a:off x="10743546" y="5596197"/>
              <a:ext cx="614760" cy="190884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8AF73E39-D946-4FCC-A057-8DD380DCB8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66122" y="6314742"/>
              <a:ext cx="1086928" cy="4717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507110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AF3C197A-D8B1-49A8-93A6-6F5ECDCB22A0}"/>
              </a:ext>
            </a:extLst>
          </p:cNvPr>
          <p:cNvGrpSpPr/>
          <p:nvPr/>
        </p:nvGrpSpPr>
        <p:grpSpPr>
          <a:xfrm>
            <a:off x="214313" y="-3"/>
            <a:ext cx="11973368" cy="6572167"/>
            <a:chOff x="214313" y="-3"/>
            <a:chExt cx="11973368" cy="6572167"/>
          </a:xfrm>
        </p:grpSpPr>
        <p:sp>
          <p:nvSpPr>
            <p:cNvPr id="7" name="Рисунок 5">
              <a:extLst>
                <a:ext uri="{FF2B5EF4-FFF2-40B4-BE49-F238E27FC236}">
                  <a16:creationId xmlns:a16="http://schemas.microsoft.com/office/drawing/2014/main" id="{71C01BBB-47FD-468C-BA90-D92442502ACE}"/>
                </a:ext>
              </a:extLst>
            </p:cNvPr>
            <p:cNvSpPr txBox="1">
              <a:spLocks/>
            </p:cNvSpPr>
            <p:nvPr/>
          </p:nvSpPr>
          <p:spPr>
            <a:xfrm>
              <a:off x="306078" y="3584"/>
              <a:ext cx="11881603" cy="6568580"/>
            </a:xfrm>
            <a:custGeom>
              <a:avLst/>
              <a:gdLst>
                <a:gd name="connsiteX0" fmla="*/ 0 w 12191997"/>
                <a:gd name="connsiteY0" fmla="*/ 0 h 4419600"/>
                <a:gd name="connsiteX1" fmla="*/ 12191997 w 12191997"/>
                <a:gd name="connsiteY1" fmla="*/ 0 h 4419600"/>
                <a:gd name="connsiteX2" fmla="*/ 12191997 w 12191997"/>
                <a:gd name="connsiteY2" fmla="*/ 4419600 h 4419600"/>
                <a:gd name="connsiteX3" fmla="*/ 0 w 12191997"/>
                <a:gd name="connsiteY3" fmla="*/ 4419600 h 44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1997" h="4419600">
                  <a:moveTo>
                    <a:pt x="0" y="0"/>
                  </a:moveTo>
                  <a:lnTo>
                    <a:pt x="12191997" y="0"/>
                  </a:lnTo>
                  <a:lnTo>
                    <a:pt x="12191997" y="4419600"/>
                  </a:lnTo>
                  <a:lnTo>
                    <a:pt x="0" y="4419600"/>
                  </a:lnTo>
                  <a:close/>
                </a:path>
              </a:pathLst>
            </a:custGeom>
            <a:blipFill dpi="0" rotWithShape="1">
              <a:blip r:embed="rId2">
                <a:alphaModFix amt="17000"/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 l="-2612" t="-6962" b="-60053"/>
              </a:stretch>
            </a:blipFill>
          </p:spPr>
          <p:txBody>
            <a:bodyPr vert="horz" wrap="square" lIns="0" tIns="0" rIns="0" bIns="0" rtlCol="0" anchor="ctr">
              <a:no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lang="ru-RU" sz="1000" kern="1200" dirty="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/>
                <a:t>Вставка рисунка</a:t>
              </a: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D1B7A3DF-1314-4A03-9FC4-0A991C1596F0}"/>
                </a:ext>
              </a:extLst>
            </p:cNvPr>
            <p:cNvSpPr/>
            <p:nvPr/>
          </p:nvSpPr>
          <p:spPr>
            <a:xfrm rot="16200000">
              <a:off x="-122637" y="336947"/>
              <a:ext cx="831061" cy="157162"/>
            </a:xfrm>
            <a:prstGeom prst="rect">
              <a:avLst/>
            </a:prstGeom>
            <a:solidFill>
              <a:srgbClr val="697A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</a:t>
            </a:fld>
            <a:endParaRPr lang="ru-RU"/>
          </a:p>
        </p:txBody>
      </p:sp>
      <p:sp>
        <p:nvSpPr>
          <p:cNvPr id="15" name="Заголовок 8">
            <a:extLst>
              <a:ext uri="{FF2B5EF4-FFF2-40B4-BE49-F238E27FC236}">
                <a16:creationId xmlns:a16="http://schemas.microsoft.com/office/drawing/2014/main" id="{FF33FAEF-9CC3-43D3-9384-80429E968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62" y="249603"/>
            <a:ext cx="8818563" cy="369332"/>
          </a:xfrm>
        </p:spPr>
        <p:txBody>
          <a:bodyPr/>
          <a:lstStyle/>
          <a:p>
            <a:r>
              <a:rPr lang="ru-RU" dirty="0"/>
              <a:t>Порядок проведения строительного контроля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349810F5-6AAF-4C81-BC24-A113AE1C50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130880"/>
              </p:ext>
            </p:extLst>
          </p:nvPr>
        </p:nvGraphicFramePr>
        <p:xfrm>
          <a:off x="1199310" y="981783"/>
          <a:ext cx="9793379" cy="4894433"/>
        </p:xfrm>
        <a:graphic>
          <a:graphicData uri="http://schemas.openxmlformats.org/drawingml/2006/table">
            <a:tbl>
              <a:tblPr/>
              <a:tblGrid>
                <a:gridCol w="1680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5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73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57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02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138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6316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FF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Строительный контроль</a:t>
                      </a:r>
                    </a:p>
                  </a:txBody>
                  <a:tcPr marL="68580" marR="68580" marT="72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405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FF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 Метод</a:t>
                      </a:r>
                    </a:p>
                  </a:txBody>
                  <a:tcPr marL="68580" marR="68580" marT="72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405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FF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Объём</a:t>
                      </a:r>
                    </a:p>
                  </a:txBody>
                  <a:tcPr marL="68580" marR="68580" marT="72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405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FF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Стадии контроля</a:t>
                      </a:r>
                    </a:p>
                  </a:txBody>
                  <a:tcPr marL="68580" marR="68580" marT="72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40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8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FF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Входной</a:t>
                      </a:r>
                    </a:p>
                  </a:txBody>
                  <a:tcPr marL="68580" marR="68580" marT="72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405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FF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Операционный</a:t>
                      </a:r>
                    </a:p>
                  </a:txBody>
                  <a:tcPr marL="68580" marR="68580" marT="72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405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FF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Приёмочный</a:t>
                      </a:r>
                    </a:p>
                  </a:txBody>
                  <a:tcPr marL="68580" marR="68580" marT="72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40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991"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FFFF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Подрядчика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566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FFFFFF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измерительный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56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FFFFFF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сплошной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56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FFFF"/>
                          </a:solidFill>
                        </a:rPr>
                        <a:t>х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343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rgbClr val="FFFFFF"/>
                          </a:solidFill>
                        </a:rPr>
                        <a:t>х</a:t>
                      </a:r>
                      <a:endParaRPr lang="ru-RU"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343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FFFF"/>
                          </a:solidFill>
                        </a:rPr>
                        <a:t> 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56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9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FFFFFF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выборочный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56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FFFF"/>
                          </a:solidFill>
                        </a:rPr>
                        <a:t> 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56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FFFF"/>
                          </a:solidFill>
                        </a:rPr>
                        <a:t> 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56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FFFF"/>
                          </a:solidFill>
                        </a:rPr>
                        <a:t> 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56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9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FFFFFF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визуальный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56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FFFFFF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сплошной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56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rgbClr val="FFFFFF"/>
                          </a:solidFill>
                        </a:rPr>
                        <a:t>х</a:t>
                      </a:r>
                      <a:endParaRPr lang="ru-RU"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343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rgbClr val="FFFFFF"/>
                          </a:solidFill>
                        </a:rPr>
                        <a:t>х</a:t>
                      </a:r>
                      <a:endParaRPr lang="ru-RU"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343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rgbClr val="FFFFFF"/>
                          </a:solidFill>
                        </a:rPr>
                        <a:t>х</a:t>
                      </a:r>
                      <a:endParaRPr lang="ru-RU"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34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9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FFFFFF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выборочный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56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FFFF"/>
                          </a:solidFill>
                        </a:rPr>
                        <a:t> 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56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FFFF"/>
                          </a:solidFill>
                        </a:rPr>
                        <a:t> 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56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FFFF"/>
                          </a:solidFill>
                        </a:rPr>
                        <a:t> 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56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9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FFFFFF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регистрационный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56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FFFFFF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сплошной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56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rgbClr val="FFFFFF"/>
                          </a:solidFill>
                        </a:rPr>
                        <a:t>х</a:t>
                      </a:r>
                      <a:endParaRPr lang="ru-RU"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343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rgbClr val="FFFFFF"/>
                          </a:solidFill>
                        </a:rPr>
                        <a:t>х</a:t>
                      </a:r>
                      <a:endParaRPr lang="ru-RU"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343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rgbClr val="FFFFFF"/>
                          </a:solidFill>
                        </a:rPr>
                        <a:t>х</a:t>
                      </a:r>
                      <a:endParaRPr lang="ru-RU"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34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12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FFFFFF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выборочный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56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FFFF"/>
                          </a:solidFill>
                        </a:rPr>
                        <a:t> 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56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FFFF"/>
                          </a:solidFill>
                        </a:rPr>
                        <a:t> 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56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FFFF"/>
                          </a:solidFill>
                        </a:rPr>
                        <a:t> 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56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4991"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Заказчика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566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FFFFFF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измерительный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56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FFFFFF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сплошной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56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FFFF"/>
                          </a:solidFill>
                        </a:rPr>
                        <a:t> 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56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FFFF"/>
                          </a:solidFill>
                        </a:rPr>
                        <a:t> 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56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FFFF"/>
                          </a:solidFill>
                        </a:rPr>
                        <a:t> 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56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49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FFFFFF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выборочный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56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rgbClr val="FFFFFF"/>
                          </a:solidFill>
                        </a:rPr>
                        <a:t>х</a:t>
                      </a:r>
                      <a:endParaRPr lang="ru-RU"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343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rgbClr val="FFFFFF"/>
                          </a:solidFill>
                        </a:rPr>
                        <a:t>х</a:t>
                      </a:r>
                      <a:endParaRPr lang="ru-RU"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343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rgbClr val="FFFFFF"/>
                          </a:solidFill>
                        </a:rPr>
                        <a:t>х</a:t>
                      </a:r>
                      <a:endParaRPr lang="ru-RU"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34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49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FFFFFF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визуальный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56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FFFFFF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сплошной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56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FFFF"/>
                          </a:solidFill>
                        </a:rPr>
                        <a:t> 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56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FFFF"/>
                          </a:solidFill>
                        </a:rPr>
                        <a:t> 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56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FFFF"/>
                          </a:solidFill>
                        </a:rPr>
                        <a:t>х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34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49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FFFFFF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выборочный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56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rgbClr val="FFFFFF"/>
                          </a:solidFill>
                        </a:rPr>
                        <a:t>х</a:t>
                      </a:r>
                      <a:endParaRPr lang="ru-RU"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343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rgbClr val="FFFFFF"/>
                          </a:solidFill>
                        </a:rPr>
                        <a:t>х</a:t>
                      </a:r>
                      <a:endParaRPr lang="ru-RU"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343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FFFF"/>
                          </a:solidFill>
                        </a:rPr>
                        <a:t> 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56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49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FFFFFF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регистрационный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56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FFFFFF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сплошной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56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FFFF"/>
                          </a:solidFill>
                        </a:rPr>
                        <a:t>х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343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rgbClr val="FFFFFF"/>
                          </a:solidFill>
                        </a:rPr>
                        <a:t>х</a:t>
                      </a:r>
                      <a:endParaRPr lang="ru-RU"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343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FFFF"/>
                          </a:solidFill>
                        </a:rPr>
                        <a:t>х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34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12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FFFFFF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выборочный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56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FFFF"/>
                          </a:solidFill>
                        </a:rPr>
                        <a:t> 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56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FFFF"/>
                          </a:solidFill>
                        </a:rPr>
                        <a:t> 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56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FFFF"/>
                          </a:solidFill>
                        </a:rPr>
                        <a:t> 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56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6AC7DA4-E970-4264-A100-42FAA41AE217}"/>
              </a:ext>
            </a:extLst>
          </p:cNvPr>
          <p:cNvGrpSpPr/>
          <p:nvPr/>
        </p:nvGrpSpPr>
        <p:grpSpPr>
          <a:xfrm>
            <a:off x="10096503" y="6139883"/>
            <a:ext cx="1908845" cy="718117"/>
            <a:chOff x="10096503" y="6139883"/>
            <a:chExt cx="1908845" cy="718117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A48460DC-ED7F-47DD-8A44-AF59EDF64C05}"/>
                </a:ext>
              </a:extLst>
            </p:cNvPr>
            <p:cNvSpPr/>
            <p:nvPr/>
          </p:nvSpPr>
          <p:spPr>
            <a:xfrm rot="16200000">
              <a:off x="10977745" y="5544561"/>
              <a:ext cx="432281" cy="1622925"/>
            </a:xfrm>
            <a:prstGeom prst="rect">
              <a:avLst/>
            </a:prstGeom>
            <a:solidFill>
              <a:srgbClr val="697A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24BC18D-AFBC-4051-AB65-8ADE545AA5B7}"/>
                </a:ext>
              </a:extLst>
            </p:cNvPr>
            <p:cNvSpPr/>
            <p:nvPr/>
          </p:nvSpPr>
          <p:spPr>
            <a:xfrm rot="16200000">
              <a:off x="10743546" y="5596197"/>
              <a:ext cx="614760" cy="190884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E9EFA9DA-5E2B-4320-8E44-432D604233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66122" y="6314742"/>
              <a:ext cx="1086928" cy="4717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925449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190FEFF-4AC8-4612-8FE7-6D271C0A80EE}"/>
              </a:ext>
            </a:extLst>
          </p:cNvPr>
          <p:cNvGrpSpPr/>
          <p:nvPr/>
        </p:nvGrpSpPr>
        <p:grpSpPr>
          <a:xfrm>
            <a:off x="214313" y="-3"/>
            <a:ext cx="11973368" cy="6572167"/>
            <a:chOff x="214313" y="-3"/>
            <a:chExt cx="11973368" cy="6572167"/>
          </a:xfrm>
        </p:grpSpPr>
        <p:sp>
          <p:nvSpPr>
            <p:cNvPr id="9" name="Рисунок 5">
              <a:extLst>
                <a:ext uri="{FF2B5EF4-FFF2-40B4-BE49-F238E27FC236}">
                  <a16:creationId xmlns:a16="http://schemas.microsoft.com/office/drawing/2014/main" id="{B854290D-624B-48BB-BCEA-EA827DC14330}"/>
                </a:ext>
              </a:extLst>
            </p:cNvPr>
            <p:cNvSpPr txBox="1">
              <a:spLocks/>
            </p:cNvSpPr>
            <p:nvPr/>
          </p:nvSpPr>
          <p:spPr>
            <a:xfrm>
              <a:off x="306078" y="3584"/>
              <a:ext cx="11881603" cy="6568580"/>
            </a:xfrm>
            <a:custGeom>
              <a:avLst/>
              <a:gdLst>
                <a:gd name="connsiteX0" fmla="*/ 0 w 12191997"/>
                <a:gd name="connsiteY0" fmla="*/ 0 h 4419600"/>
                <a:gd name="connsiteX1" fmla="*/ 12191997 w 12191997"/>
                <a:gd name="connsiteY1" fmla="*/ 0 h 4419600"/>
                <a:gd name="connsiteX2" fmla="*/ 12191997 w 12191997"/>
                <a:gd name="connsiteY2" fmla="*/ 4419600 h 4419600"/>
                <a:gd name="connsiteX3" fmla="*/ 0 w 12191997"/>
                <a:gd name="connsiteY3" fmla="*/ 4419600 h 44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1997" h="4419600">
                  <a:moveTo>
                    <a:pt x="0" y="0"/>
                  </a:moveTo>
                  <a:lnTo>
                    <a:pt x="12191997" y="0"/>
                  </a:lnTo>
                  <a:lnTo>
                    <a:pt x="12191997" y="4419600"/>
                  </a:lnTo>
                  <a:lnTo>
                    <a:pt x="0" y="4419600"/>
                  </a:lnTo>
                  <a:close/>
                </a:path>
              </a:pathLst>
            </a:custGeom>
            <a:blipFill dpi="0" rotWithShape="1">
              <a:blip r:embed="rId2">
                <a:alphaModFix amt="17000"/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 l="-2612" t="-6962" b="-60053"/>
              </a:stretch>
            </a:blipFill>
          </p:spPr>
          <p:txBody>
            <a:bodyPr vert="horz" wrap="square" lIns="0" tIns="0" rIns="0" bIns="0" rtlCol="0" anchor="ctr">
              <a:no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lang="ru-RU" sz="1000" kern="1200" dirty="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/>
                <a:t>Вставка рисунка</a:t>
              </a: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70377358-4434-4761-B5B8-EA6E8CE2F75C}"/>
                </a:ext>
              </a:extLst>
            </p:cNvPr>
            <p:cNvSpPr/>
            <p:nvPr/>
          </p:nvSpPr>
          <p:spPr>
            <a:xfrm rot="16200000">
              <a:off x="-122637" y="336947"/>
              <a:ext cx="831061" cy="157162"/>
            </a:xfrm>
            <a:prstGeom prst="rect">
              <a:avLst/>
            </a:prstGeom>
            <a:solidFill>
              <a:srgbClr val="697A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14</a:t>
            </a:fld>
            <a:endParaRPr lang="ru-RU"/>
          </a:p>
        </p:txBody>
      </p:sp>
      <p:sp>
        <p:nvSpPr>
          <p:cNvPr id="15" name="Заголовок 8">
            <a:extLst>
              <a:ext uri="{FF2B5EF4-FFF2-40B4-BE49-F238E27FC236}">
                <a16:creationId xmlns:a16="http://schemas.microsoft.com/office/drawing/2014/main" id="{FF33FAEF-9CC3-43D3-9384-80429E968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62" y="249603"/>
            <a:ext cx="8818563" cy="369332"/>
          </a:xfrm>
        </p:spPr>
        <p:txBody>
          <a:bodyPr/>
          <a:lstStyle/>
          <a:p>
            <a:r>
              <a:rPr lang="ru-RU" dirty="0"/>
              <a:t>расчет стоимости СТРОИТЕЛЬНОГО КОНТРОЛЯ 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78F854E-3A4E-4DE7-AB0A-1CCE50EA621D}"/>
              </a:ext>
            </a:extLst>
          </p:cNvPr>
          <p:cNvGrpSpPr/>
          <p:nvPr/>
        </p:nvGrpSpPr>
        <p:grpSpPr>
          <a:xfrm>
            <a:off x="1677998" y="964408"/>
            <a:ext cx="8364663" cy="4929183"/>
            <a:chOff x="1659145" y="964408"/>
            <a:chExt cx="8364663" cy="4929183"/>
          </a:xfrm>
          <a:solidFill>
            <a:srgbClr val="404B5E"/>
          </a:solidFill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4000C411-AF22-4E1E-B535-5912B6C6A92B}"/>
                </a:ext>
              </a:extLst>
            </p:cNvPr>
            <p:cNvSpPr/>
            <p:nvPr/>
          </p:nvSpPr>
          <p:spPr>
            <a:xfrm>
              <a:off x="2168192" y="964408"/>
              <a:ext cx="7855616" cy="49291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rIns="252000" rtlCol="0" anchor="ctr"/>
            <a:lstStyle/>
            <a:p>
              <a:pPr algn="ctr"/>
              <a:r>
                <a:rPr lang="ru-RU" sz="2800" b="1" dirty="0">
                  <a:solidFill>
                    <a:schemeClr val="bg1"/>
                  </a:solidFill>
                  <a:latin typeface="+mj-lt"/>
                </a:rPr>
                <a:t>Приказ Минстроя </a:t>
              </a:r>
              <a:r>
                <a:rPr lang="ru-RU" sz="2800" b="1" dirty="0" smtClean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России</a:t>
              </a:r>
            </a:p>
            <a:p>
              <a:pPr algn="ctr"/>
              <a:r>
                <a:rPr lang="ru-RU" sz="2800" b="1" dirty="0" smtClean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ru-RU" sz="2800" b="1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от </a:t>
              </a:r>
              <a:r>
                <a:rPr lang="ru-RU" sz="2800" b="1" dirty="0" smtClean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04.08.2020 № </a:t>
              </a:r>
              <a:r>
                <a:rPr lang="ru-RU" sz="2800" b="1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421/</a:t>
              </a:r>
              <a:r>
                <a:rPr lang="ru-RU" sz="2800" b="1" dirty="0" err="1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пр</a:t>
              </a:r>
              <a:endParaRPr lang="ru-RU" sz="28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endParaRPr>
            </a:p>
            <a:p>
              <a:pPr algn="just"/>
              <a:r>
                <a:rPr lang="ru-RU" sz="2000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/>
              </a:r>
              <a:br>
                <a:rPr lang="ru-RU" sz="2000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</a:br>
              <a:r>
                <a:rPr lang="ru-RU" sz="2400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«Об утверждении Методики определения сметной стоимости строительства, реконструкции капитального ремонта, сноса объектов капитального строительства, работ по сохранению объектов культурного наследия (памятников истории и культуры) народов Российской Федерации на территории Российской Федерации»</a:t>
              </a:r>
            </a:p>
          </p:txBody>
        </p:sp>
        <p:sp>
          <p:nvSpPr>
            <p:cNvPr id="2" name="Равнобедренный треугольник 1">
              <a:extLst>
                <a:ext uri="{FF2B5EF4-FFF2-40B4-BE49-F238E27FC236}">
                  <a16:creationId xmlns:a16="http://schemas.microsoft.com/office/drawing/2014/main" id="{1ADC280A-AEF3-4B4A-A07A-D70E5925AA02}"/>
                </a:ext>
              </a:extLst>
            </p:cNvPr>
            <p:cNvSpPr/>
            <p:nvPr/>
          </p:nvSpPr>
          <p:spPr>
            <a:xfrm rot="16200000">
              <a:off x="1517386" y="1772240"/>
              <a:ext cx="792566" cy="50904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C14AF0EE-1EE6-409C-AFE3-C5E860B563E3}"/>
              </a:ext>
            </a:extLst>
          </p:cNvPr>
          <p:cNvGrpSpPr/>
          <p:nvPr/>
        </p:nvGrpSpPr>
        <p:grpSpPr>
          <a:xfrm>
            <a:off x="10096503" y="6139883"/>
            <a:ext cx="1908845" cy="718117"/>
            <a:chOff x="10096503" y="6139883"/>
            <a:chExt cx="1908845" cy="718117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E49EDB4B-463A-4B0B-8273-4247912B9B6F}"/>
                </a:ext>
              </a:extLst>
            </p:cNvPr>
            <p:cNvSpPr/>
            <p:nvPr/>
          </p:nvSpPr>
          <p:spPr>
            <a:xfrm rot="16200000">
              <a:off x="10977745" y="5544561"/>
              <a:ext cx="432281" cy="1622925"/>
            </a:xfrm>
            <a:prstGeom prst="rect">
              <a:avLst/>
            </a:prstGeom>
            <a:solidFill>
              <a:srgbClr val="697A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61D0C045-C337-4BBF-A921-44EFB784BCBE}"/>
                </a:ext>
              </a:extLst>
            </p:cNvPr>
            <p:cNvSpPr/>
            <p:nvPr/>
          </p:nvSpPr>
          <p:spPr>
            <a:xfrm rot="16200000">
              <a:off x="10743546" y="5596197"/>
              <a:ext cx="614760" cy="190884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7C4474A7-C58F-4AB1-A786-B33CFBE74A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66122" y="6314742"/>
              <a:ext cx="1086928" cy="4717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657027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917F8F7-8A8D-4F3A-983A-4243E4741D8C}"/>
              </a:ext>
            </a:extLst>
          </p:cNvPr>
          <p:cNvGrpSpPr/>
          <p:nvPr/>
        </p:nvGrpSpPr>
        <p:grpSpPr>
          <a:xfrm>
            <a:off x="214313" y="-3"/>
            <a:ext cx="11973368" cy="6572167"/>
            <a:chOff x="214313" y="-3"/>
            <a:chExt cx="11973368" cy="6572167"/>
          </a:xfrm>
        </p:grpSpPr>
        <p:sp>
          <p:nvSpPr>
            <p:cNvPr id="9" name="Рисунок 5">
              <a:extLst>
                <a:ext uri="{FF2B5EF4-FFF2-40B4-BE49-F238E27FC236}">
                  <a16:creationId xmlns:a16="http://schemas.microsoft.com/office/drawing/2014/main" id="{F000CE01-E410-412F-8D32-A8406306DCCD}"/>
                </a:ext>
              </a:extLst>
            </p:cNvPr>
            <p:cNvSpPr txBox="1">
              <a:spLocks/>
            </p:cNvSpPr>
            <p:nvPr/>
          </p:nvSpPr>
          <p:spPr>
            <a:xfrm>
              <a:off x="306078" y="3584"/>
              <a:ext cx="11881603" cy="6568580"/>
            </a:xfrm>
            <a:custGeom>
              <a:avLst/>
              <a:gdLst>
                <a:gd name="connsiteX0" fmla="*/ 0 w 12191997"/>
                <a:gd name="connsiteY0" fmla="*/ 0 h 4419600"/>
                <a:gd name="connsiteX1" fmla="*/ 12191997 w 12191997"/>
                <a:gd name="connsiteY1" fmla="*/ 0 h 4419600"/>
                <a:gd name="connsiteX2" fmla="*/ 12191997 w 12191997"/>
                <a:gd name="connsiteY2" fmla="*/ 4419600 h 4419600"/>
                <a:gd name="connsiteX3" fmla="*/ 0 w 12191997"/>
                <a:gd name="connsiteY3" fmla="*/ 4419600 h 44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1997" h="4419600">
                  <a:moveTo>
                    <a:pt x="0" y="0"/>
                  </a:moveTo>
                  <a:lnTo>
                    <a:pt x="12191997" y="0"/>
                  </a:lnTo>
                  <a:lnTo>
                    <a:pt x="12191997" y="4419600"/>
                  </a:lnTo>
                  <a:lnTo>
                    <a:pt x="0" y="4419600"/>
                  </a:lnTo>
                  <a:close/>
                </a:path>
              </a:pathLst>
            </a:custGeom>
            <a:blipFill dpi="0" rotWithShape="1">
              <a:blip r:embed="rId2">
                <a:alphaModFix amt="17000"/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 l="-2612" t="-6962" b="-60053"/>
              </a:stretch>
            </a:blipFill>
          </p:spPr>
          <p:txBody>
            <a:bodyPr vert="horz" wrap="square" lIns="0" tIns="0" rIns="0" bIns="0" rtlCol="0" anchor="ctr">
              <a:no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lang="ru-RU" sz="1000" kern="1200" dirty="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/>
                <a:t>Вставка рисунка</a:t>
              </a: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2D86E635-E38A-4F47-9EF5-4A2200DE1A33}"/>
                </a:ext>
              </a:extLst>
            </p:cNvPr>
            <p:cNvSpPr/>
            <p:nvPr/>
          </p:nvSpPr>
          <p:spPr>
            <a:xfrm rot="16200000">
              <a:off x="-122637" y="336947"/>
              <a:ext cx="831061" cy="157162"/>
            </a:xfrm>
            <a:prstGeom prst="rect">
              <a:avLst/>
            </a:prstGeom>
            <a:solidFill>
              <a:srgbClr val="697A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15</a:t>
            </a:fld>
            <a:endParaRPr lang="ru-RU"/>
          </a:p>
        </p:txBody>
      </p:sp>
      <p:sp>
        <p:nvSpPr>
          <p:cNvPr id="15" name="Заголовок 8">
            <a:extLst>
              <a:ext uri="{FF2B5EF4-FFF2-40B4-BE49-F238E27FC236}">
                <a16:creationId xmlns:a16="http://schemas.microsoft.com/office/drawing/2014/main" id="{FF33FAEF-9CC3-43D3-9384-80429E968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62" y="249603"/>
            <a:ext cx="8818563" cy="369332"/>
          </a:xfrm>
        </p:spPr>
        <p:txBody>
          <a:bodyPr/>
          <a:lstStyle/>
          <a:p>
            <a:r>
              <a:rPr lang="ru-RU" dirty="0"/>
              <a:t>расчет стоимости СТРОИТЕЛЬНОГО КОНТРОЛЯ 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78F854E-3A4E-4DE7-AB0A-1CCE50EA621D}"/>
              </a:ext>
            </a:extLst>
          </p:cNvPr>
          <p:cNvGrpSpPr/>
          <p:nvPr/>
        </p:nvGrpSpPr>
        <p:grpSpPr>
          <a:xfrm>
            <a:off x="1677998" y="964409"/>
            <a:ext cx="9704235" cy="4889638"/>
            <a:chOff x="1659145" y="964408"/>
            <a:chExt cx="8364663" cy="4929183"/>
          </a:xfrm>
          <a:solidFill>
            <a:srgbClr val="404B5E"/>
          </a:solidFill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4000C411-AF22-4E1E-B535-5912B6C6A92B}"/>
                </a:ext>
              </a:extLst>
            </p:cNvPr>
            <p:cNvSpPr/>
            <p:nvPr/>
          </p:nvSpPr>
          <p:spPr>
            <a:xfrm>
              <a:off x="2168192" y="964408"/>
              <a:ext cx="7855616" cy="49291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rIns="252000" rtlCol="0" anchor="ctr"/>
            <a:lstStyle/>
            <a:p>
              <a:pPr algn="just"/>
              <a:r>
                <a:rPr lang="ru-RU" sz="2800" b="1" dirty="0">
                  <a:solidFill>
                    <a:schemeClr val="bg1"/>
                  </a:solidFill>
                  <a:latin typeface="+mj-lt"/>
                </a:rPr>
                <a:t>После вступления в силу в октябре 2020 года Приказа Минстроя, установлен новый порядок расчета стоимости строительного контроля (пп.166-168 Приказа). </a:t>
              </a:r>
            </a:p>
            <a:p>
              <a:pPr algn="just"/>
              <a:r>
                <a:rPr lang="ru-RU" sz="2400" dirty="0">
                  <a:solidFill>
                    <a:schemeClr val="bg1"/>
                  </a:solidFill>
                  <a:latin typeface="+mj-lt"/>
                </a:rPr>
                <a:t/>
              </a:r>
              <a:br>
                <a:rPr lang="ru-RU" sz="2400" dirty="0">
                  <a:solidFill>
                    <a:schemeClr val="bg1"/>
                  </a:solidFill>
                  <a:latin typeface="+mj-lt"/>
                </a:rPr>
              </a:br>
              <a:r>
                <a:rPr lang="ru-RU" sz="2400" dirty="0">
                  <a:solidFill>
                    <a:schemeClr val="bg1"/>
                  </a:solidFill>
                  <a:latin typeface="+mj-lt"/>
                </a:rPr>
                <a:t>На практике это приводит к фактическому </a:t>
              </a:r>
              <a:r>
                <a:rPr lang="ru-RU" sz="2400" b="1" dirty="0">
                  <a:solidFill>
                    <a:srgbClr val="FF0000"/>
                  </a:solidFill>
                  <a:latin typeface="+mj-lt"/>
                </a:rPr>
                <a:t>снижению</a:t>
              </a:r>
              <a:r>
                <a:rPr lang="ru-RU" sz="2400" dirty="0">
                  <a:solidFill>
                    <a:schemeClr val="bg1"/>
                  </a:solidFill>
                  <a:latin typeface="+mj-lt"/>
                </a:rPr>
                <a:t> НМЦК по строительному контролю ориентировочно</a:t>
              </a:r>
              <a:endParaRPr lang="en-US" sz="2400" dirty="0">
                <a:solidFill>
                  <a:schemeClr val="bg1"/>
                </a:solidFill>
                <a:latin typeface="+mj-lt"/>
              </a:endParaRPr>
            </a:p>
            <a:p>
              <a:pPr algn="just"/>
              <a:r>
                <a:rPr lang="ru-RU" sz="2400" b="1" dirty="0">
                  <a:solidFill>
                    <a:srgbClr val="FF0000"/>
                  </a:solidFill>
                  <a:latin typeface="+mj-lt"/>
                </a:rPr>
                <a:t>на 45% </a:t>
              </a:r>
              <a:r>
                <a:rPr lang="ru-RU" sz="2400" dirty="0">
                  <a:solidFill>
                    <a:schemeClr val="bg1"/>
                  </a:solidFill>
                  <a:latin typeface="+mj-lt"/>
                </a:rPr>
                <a:t>ввиду разницы между индексами изменения сметной стоимости (индексами дефляторами), используемыми для строительно-монтажных работ и для прочих затрат по отрасли «Транспорт».</a:t>
              </a:r>
            </a:p>
          </p:txBody>
        </p:sp>
        <p:sp>
          <p:nvSpPr>
            <p:cNvPr id="2" name="Равнобедренный треугольник 1">
              <a:extLst>
                <a:ext uri="{FF2B5EF4-FFF2-40B4-BE49-F238E27FC236}">
                  <a16:creationId xmlns:a16="http://schemas.microsoft.com/office/drawing/2014/main" id="{1ADC280A-AEF3-4B4A-A07A-D70E5925AA02}"/>
                </a:ext>
              </a:extLst>
            </p:cNvPr>
            <p:cNvSpPr/>
            <p:nvPr/>
          </p:nvSpPr>
          <p:spPr>
            <a:xfrm rot="16200000">
              <a:off x="1517386" y="1772240"/>
              <a:ext cx="792566" cy="50904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8B8FB5A7-BFA6-4F61-92B4-2C28479A6F7A}"/>
              </a:ext>
            </a:extLst>
          </p:cNvPr>
          <p:cNvGrpSpPr/>
          <p:nvPr/>
        </p:nvGrpSpPr>
        <p:grpSpPr>
          <a:xfrm>
            <a:off x="10096503" y="6139883"/>
            <a:ext cx="1908845" cy="718117"/>
            <a:chOff x="10096503" y="6139883"/>
            <a:chExt cx="1908845" cy="718117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38AC96A0-6563-4354-81C8-B885B2B4CF29}"/>
                </a:ext>
              </a:extLst>
            </p:cNvPr>
            <p:cNvSpPr/>
            <p:nvPr/>
          </p:nvSpPr>
          <p:spPr>
            <a:xfrm rot="16200000">
              <a:off x="10977745" y="5544561"/>
              <a:ext cx="432281" cy="1622925"/>
            </a:xfrm>
            <a:prstGeom prst="rect">
              <a:avLst/>
            </a:prstGeom>
            <a:solidFill>
              <a:srgbClr val="697A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94239AF5-71CF-472C-B131-56CF3F009CA1}"/>
                </a:ext>
              </a:extLst>
            </p:cNvPr>
            <p:cNvSpPr/>
            <p:nvPr/>
          </p:nvSpPr>
          <p:spPr>
            <a:xfrm rot="16200000">
              <a:off x="10743546" y="5596197"/>
              <a:ext cx="614760" cy="190884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8F035793-8893-47F9-9DBA-5ADB6AF162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66122" y="6314742"/>
              <a:ext cx="1086928" cy="4717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9353717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Рисунок 5">
            <a:extLst>
              <a:ext uri="{FF2B5EF4-FFF2-40B4-BE49-F238E27FC236}">
                <a16:creationId xmlns:a16="http://schemas.microsoft.com/office/drawing/2014/main" id="{EABB5641-FD98-4844-8E5B-55C5A2B026D0}"/>
              </a:ext>
            </a:extLst>
          </p:cNvPr>
          <p:cNvSpPr txBox="1">
            <a:spLocks/>
          </p:cNvSpPr>
          <p:nvPr/>
        </p:nvSpPr>
        <p:spPr>
          <a:xfrm>
            <a:off x="306078" y="3584"/>
            <a:ext cx="11881603" cy="6568580"/>
          </a:xfrm>
          <a:custGeom>
            <a:avLst/>
            <a:gdLst>
              <a:gd name="connsiteX0" fmla="*/ 0 w 12191997"/>
              <a:gd name="connsiteY0" fmla="*/ 0 h 4419600"/>
              <a:gd name="connsiteX1" fmla="*/ 12191997 w 12191997"/>
              <a:gd name="connsiteY1" fmla="*/ 0 h 4419600"/>
              <a:gd name="connsiteX2" fmla="*/ 12191997 w 12191997"/>
              <a:gd name="connsiteY2" fmla="*/ 4419600 h 4419600"/>
              <a:gd name="connsiteX3" fmla="*/ 0 w 12191997"/>
              <a:gd name="connsiteY3" fmla="*/ 441960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7" h="4419600">
                <a:moveTo>
                  <a:pt x="0" y="0"/>
                </a:moveTo>
                <a:lnTo>
                  <a:pt x="12191997" y="0"/>
                </a:lnTo>
                <a:lnTo>
                  <a:pt x="12191997" y="4419600"/>
                </a:lnTo>
                <a:lnTo>
                  <a:pt x="0" y="4419600"/>
                </a:lnTo>
                <a:close/>
              </a:path>
            </a:pathLst>
          </a:custGeom>
          <a:blipFill dpi="0" rotWithShape="1">
            <a:blip r:embed="rId2">
              <a:alphaModFix amt="17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 l="-2612" t="-6962" b="-60053"/>
            </a:stretch>
          </a:blipFill>
        </p:spPr>
        <p:txBody>
          <a:bodyPr vert="horz" wrap="square" lIns="0" tIns="0" rIns="0" bIns="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lang="ru-RU" sz="100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Вставка рисунка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DF78ECC-B4EC-460E-92C4-745E33BC177C}"/>
              </a:ext>
            </a:extLst>
          </p:cNvPr>
          <p:cNvSpPr/>
          <p:nvPr/>
        </p:nvSpPr>
        <p:spPr>
          <a:xfrm>
            <a:off x="5194168" y="1202268"/>
            <a:ext cx="5599522" cy="4670638"/>
          </a:xfrm>
          <a:prstGeom prst="rect">
            <a:avLst/>
          </a:prstGeom>
          <a:solidFill>
            <a:srgbClr val="404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Номер слайда 3">
            <a:extLst>
              <a:ext uri="{FF2B5EF4-FFF2-40B4-BE49-F238E27FC236}">
                <a16:creationId xmlns:a16="http://schemas.microsoft.com/office/drawing/2014/main" id="{3AFC966D-EDD1-4767-A2E7-52FC32917558}"/>
              </a:ext>
            </a:extLst>
          </p:cNvPr>
          <p:cNvSpPr txBox="1">
            <a:spLocks/>
          </p:cNvSpPr>
          <p:nvPr/>
        </p:nvSpPr>
        <p:spPr>
          <a:xfrm>
            <a:off x="11566556" y="424738"/>
            <a:ext cx="621125" cy="153888"/>
          </a:xfrm>
          <a:prstGeom prst="rect">
            <a:avLst/>
          </a:prstGeom>
        </p:spPr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100" b="1" kern="1200">
                <a:solidFill>
                  <a:srgbClr val="697A9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50B0AE-0E7D-4D14-86EE-8BEBBF72068F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F5AAB6-D9F8-4DDF-8A08-D26605C9AD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900000"/>
            <a:ext cx="4099665" cy="540000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E7B9F84-B33D-451E-9688-F2DBB5420D9F}"/>
              </a:ext>
            </a:extLst>
          </p:cNvPr>
          <p:cNvSpPr/>
          <p:nvPr/>
        </p:nvSpPr>
        <p:spPr>
          <a:xfrm rot="16200000">
            <a:off x="-122637" y="336947"/>
            <a:ext cx="831061" cy="157162"/>
          </a:xfrm>
          <a:prstGeom prst="rect">
            <a:avLst/>
          </a:prstGeom>
          <a:solidFill>
            <a:srgbClr val="697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72DBA65-A0E5-4B9B-8023-F6B34C4B24BB}"/>
              </a:ext>
            </a:extLst>
          </p:cNvPr>
          <p:cNvSpPr/>
          <p:nvPr/>
        </p:nvSpPr>
        <p:spPr>
          <a:xfrm>
            <a:off x="5373278" y="1385052"/>
            <a:ext cx="5241303" cy="428919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3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«Градостроительный кодекс Российской Федерации» от </a:t>
            </a:r>
            <a:r>
              <a:rPr lang="ru-RU" sz="23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29.12.2004 N </a:t>
            </a:r>
            <a:r>
              <a:rPr lang="ru-RU" sz="23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190-ФЗ </a:t>
            </a:r>
            <a:endParaRPr lang="ru-RU" sz="2300" b="1" dirty="0" smtClean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ru-RU" sz="23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(</a:t>
            </a:r>
            <a:r>
              <a:rPr lang="ru-RU" sz="23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ред. от 03.08.</a:t>
            </a:r>
            <a:r>
              <a:rPr lang="ru-RU" sz="23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2018</a:t>
            </a:r>
            <a:r>
              <a:rPr lang="ru-RU" sz="23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)</a:t>
            </a:r>
            <a:endParaRPr lang="en-US" sz="23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ru-RU" sz="23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Статья 53. Строительный контроль</a:t>
            </a:r>
            <a:endParaRPr lang="en-US" sz="23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endParaRPr lang="en-US" sz="28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ru-RU" sz="2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8. Порядок проведения строительного контроля может устанавливаться </a:t>
            </a:r>
            <a:r>
              <a:rPr lang="ru-RU" sz="2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нормативными правовыми актами Российской Федерации</a:t>
            </a:r>
            <a:r>
              <a:rPr lang="ru-RU" sz="2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.</a:t>
            </a:r>
            <a:endParaRPr lang="ru-RU" sz="22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Равнобедренный треугольник 16">
            <a:extLst>
              <a:ext uri="{FF2B5EF4-FFF2-40B4-BE49-F238E27FC236}">
                <a16:creationId xmlns:a16="http://schemas.microsoft.com/office/drawing/2014/main" id="{3D4D4B30-0937-485D-95B7-90D3041F7B89}"/>
              </a:ext>
            </a:extLst>
          </p:cNvPr>
          <p:cNvSpPr/>
          <p:nvPr/>
        </p:nvSpPr>
        <p:spPr>
          <a:xfrm rot="16200000">
            <a:off x="4543362" y="2637067"/>
            <a:ext cx="792566" cy="509047"/>
          </a:xfrm>
          <a:prstGeom prst="triangle">
            <a:avLst/>
          </a:prstGeom>
          <a:solidFill>
            <a:srgbClr val="404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ADFF5DD4-ED7F-4B3D-A3D9-7C245C904CA7}"/>
              </a:ext>
            </a:extLst>
          </p:cNvPr>
          <p:cNvGrpSpPr/>
          <p:nvPr/>
        </p:nvGrpSpPr>
        <p:grpSpPr>
          <a:xfrm>
            <a:off x="10096503" y="6139883"/>
            <a:ext cx="1908845" cy="718117"/>
            <a:chOff x="10096503" y="6139883"/>
            <a:chExt cx="1908845" cy="718117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7F77F80C-09FC-4F85-B857-C07DA6CD650E}"/>
                </a:ext>
              </a:extLst>
            </p:cNvPr>
            <p:cNvSpPr/>
            <p:nvPr/>
          </p:nvSpPr>
          <p:spPr>
            <a:xfrm rot="16200000">
              <a:off x="10977745" y="5544561"/>
              <a:ext cx="432281" cy="1622925"/>
            </a:xfrm>
            <a:prstGeom prst="rect">
              <a:avLst/>
            </a:prstGeom>
            <a:solidFill>
              <a:srgbClr val="697A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7B216560-BFE0-4B42-9988-EC23CBD6697D}"/>
                </a:ext>
              </a:extLst>
            </p:cNvPr>
            <p:cNvSpPr/>
            <p:nvPr/>
          </p:nvSpPr>
          <p:spPr>
            <a:xfrm rot="16200000">
              <a:off x="10743546" y="5596197"/>
              <a:ext cx="614760" cy="190884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8A18E692-2007-4906-8352-54A70D07B4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66122" y="6314742"/>
              <a:ext cx="1086928" cy="4717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5397326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Рисунок 5">
            <a:extLst>
              <a:ext uri="{FF2B5EF4-FFF2-40B4-BE49-F238E27FC236}">
                <a16:creationId xmlns:a16="http://schemas.microsoft.com/office/drawing/2014/main" id="{EABB5641-FD98-4844-8E5B-55C5A2B026D0}"/>
              </a:ext>
            </a:extLst>
          </p:cNvPr>
          <p:cNvSpPr txBox="1">
            <a:spLocks/>
          </p:cNvSpPr>
          <p:nvPr/>
        </p:nvSpPr>
        <p:spPr>
          <a:xfrm>
            <a:off x="306078" y="3584"/>
            <a:ext cx="11881603" cy="6568580"/>
          </a:xfrm>
          <a:custGeom>
            <a:avLst/>
            <a:gdLst>
              <a:gd name="connsiteX0" fmla="*/ 0 w 12191997"/>
              <a:gd name="connsiteY0" fmla="*/ 0 h 4419600"/>
              <a:gd name="connsiteX1" fmla="*/ 12191997 w 12191997"/>
              <a:gd name="connsiteY1" fmla="*/ 0 h 4419600"/>
              <a:gd name="connsiteX2" fmla="*/ 12191997 w 12191997"/>
              <a:gd name="connsiteY2" fmla="*/ 4419600 h 4419600"/>
              <a:gd name="connsiteX3" fmla="*/ 0 w 12191997"/>
              <a:gd name="connsiteY3" fmla="*/ 441960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7" h="4419600">
                <a:moveTo>
                  <a:pt x="0" y="0"/>
                </a:moveTo>
                <a:lnTo>
                  <a:pt x="12191997" y="0"/>
                </a:lnTo>
                <a:lnTo>
                  <a:pt x="12191997" y="4419600"/>
                </a:lnTo>
                <a:lnTo>
                  <a:pt x="0" y="4419600"/>
                </a:lnTo>
                <a:close/>
              </a:path>
            </a:pathLst>
          </a:custGeom>
          <a:blipFill dpi="0" rotWithShape="1">
            <a:blip r:embed="rId2">
              <a:alphaModFix amt="17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 l="-2612" t="-6962" b="-60053"/>
            </a:stretch>
          </a:blipFill>
        </p:spPr>
        <p:txBody>
          <a:bodyPr vert="horz" wrap="square" lIns="0" tIns="0" rIns="0" bIns="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lang="ru-RU" sz="100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Вставка рисунка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00574CC-22B5-4E9C-BDC0-B916FD6CA8CE}"/>
              </a:ext>
            </a:extLst>
          </p:cNvPr>
          <p:cNvSpPr/>
          <p:nvPr/>
        </p:nvSpPr>
        <p:spPr>
          <a:xfrm>
            <a:off x="5194168" y="1202268"/>
            <a:ext cx="5599522" cy="4670638"/>
          </a:xfrm>
          <a:prstGeom prst="rect">
            <a:avLst/>
          </a:prstGeom>
          <a:solidFill>
            <a:srgbClr val="404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>
            <a:extLst>
              <a:ext uri="{FF2B5EF4-FFF2-40B4-BE49-F238E27FC236}">
                <a16:creationId xmlns:a16="http://schemas.microsoft.com/office/drawing/2014/main" id="{1EF7C972-9DCC-47CE-B92F-159BD83E3F17}"/>
              </a:ext>
            </a:extLst>
          </p:cNvPr>
          <p:cNvSpPr/>
          <p:nvPr/>
        </p:nvSpPr>
        <p:spPr>
          <a:xfrm rot="16200000">
            <a:off x="4543362" y="2637067"/>
            <a:ext cx="792566" cy="509047"/>
          </a:xfrm>
          <a:prstGeom prst="triangle">
            <a:avLst/>
          </a:prstGeom>
          <a:solidFill>
            <a:srgbClr val="404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Номер слайда 3">
            <a:extLst>
              <a:ext uri="{FF2B5EF4-FFF2-40B4-BE49-F238E27FC236}">
                <a16:creationId xmlns:a16="http://schemas.microsoft.com/office/drawing/2014/main" id="{3AFC966D-EDD1-4767-A2E7-52FC32917558}"/>
              </a:ext>
            </a:extLst>
          </p:cNvPr>
          <p:cNvSpPr txBox="1">
            <a:spLocks/>
          </p:cNvSpPr>
          <p:nvPr/>
        </p:nvSpPr>
        <p:spPr>
          <a:xfrm>
            <a:off x="11566556" y="424738"/>
            <a:ext cx="621125" cy="153888"/>
          </a:xfrm>
          <a:prstGeom prst="rect">
            <a:avLst/>
          </a:prstGeom>
        </p:spPr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100" b="1" kern="1200">
                <a:solidFill>
                  <a:srgbClr val="697A9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50B0AE-0E7D-4D14-86EE-8BEBBF72068F}" type="slidenum">
              <a:rPr lang="ru-RU" smtClean="0"/>
              <a:pPr/>
              <a:t>17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F5AAB6-D9F8-4DDF-8A08-D26605C9AD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900000"/>
            <a:ext cx="4099665" cy="540000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E7B9F84-B33D-451E-9688-F2DBB5420D9F}"/>
              </a:ext>
            </a:extLst>
          </p:cNvPr>
          <p:cNvSpPr/>
          <p:nvPr/>
        </p:nvSpPr>
        <p:spPr>
          <a:xfrm rot="16200000">
            <a:off x="-122637" y="336947"/>
            <a:ext cx="831061" cy="157162"/>
          </a:xfrm>
          <a:prstGeom prst="rect">
            <a:avLst/>
          </a:prstGeom>
          <a:solidFill>
            <a:srgbClr val="697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72DBA65-A0E5-4B9B-8023-F6B34C4B24BB}"/>
              </a:ext>
            </a:extLst>
          </p:cNvPr>
          <p:cNvSpPr/>
          <p:nvPr/>
        </p:nvSpPr>
        <p:spPr>
          <a:xfrm>
            <a:off x="5373278" y="1385052"/>
            <a:ext cx="5241303" cy="428919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3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«Градостроительный кодекс Российской Федерации» от </a:t>
            </a:r>
            <a:r>
              <a:rPr lang="ru-RU" sz="23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29.12.2004 N 190-ФЗ</a:t>
            </a:r>
          </a:p>
          <a:p>
            <a:r>
              <a:rPr lang="ru-RU" sz="23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(</a:t>
            </a:r>
            <a:r>
              <a:rPr lang="ru-RU" sz="23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ред. от 30.12.</a:t>
            </a:r>
            <a:r>
              <a:rPr lang="ru-RU" sz="23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2021</a:t>
            </a:r>
            <a:r>
              <a:rPr lang="ru-RU" sz="23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)</a:t>
            </a:r>
            <a:endParaRPr lang="en-US" sz="23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ru-RU" sz="23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Статья 53. Строительный контроль</a:t>
            </a:r>
            <a:endParaRPr lang="en-US" sz="23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endParaRPr lang="en-US" sz="28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ru-RU" sz="2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8. Порядок проведения строительного контроля может устанавливаться </a:t>
            </a:r>
            <a:r>
              <a:rPr lang="ru-RU" sz="2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Правительством Российской Федерации</a:t>
            </a:r>
            <a:r>
              <a:rPr lang="ru-RU" sz="2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.</a:t>
            </a:r>
            <a:endParaRPr lang="ru-RU" sz="22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266CE743-B970-4630-9E91-90BEE87B4D87}"/>
              </a:ext>
            </a:extLst>
          </p:cNvPr>
          <p:cNvGrpSpPr/>
          <p:nvPr/>
        </p:nvGrpSpPr>
        <p:grpSpPr>
          <a:xfrm>
            <a:off x="10096503" y="6139883"/>
            <a:ext cx="1908845" cy="718117"/>
            <a:chOff x="10096503" y="6139883"/>
            <a:chExt cx="1908845" cy="718117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70DEEDF-F3CB-4D95-B20A-9DC302D70579}"/>
                </a:ext>
              </a:extLst>
            </p:cNvPr>
            <p:cNvSpPr/>
            <p:nvPr/>
          </p:nvSpPr>
          <p:spPr>
            <a:xfrm rot="16200000">
              <a:off x="10977745" y="5544561"/>
              <a:ext cx="432281" cy="1622925"/>
            </a:xfrm>
            <a:prstGeom prst="rect">
              <a:avLst/>
            </a:prstGeom>
            <a:solidFill>
              <a:srgbClr val="697A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1563F454-18B7-4333-9499-D9D08509CF2E}"/>
                </a:ext>
              </a:extLst>
            </p:cNvPr>
            <p:cNvSpPr/>
            <p:nvPr/>
          </p:nvSpPr>
          <p:spPr>
            <a:xfrm rot="16200000">
              <a:off x="10743546" y="5596197"/>
              <a:ext cx="614760" cy="190884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75E2B616-F526-4845-8053-50FFF6C29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66122" y="6314742"/>
              <a:ext cx="1086928" cy="4717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758060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83F79EFD-8B04-4759-BABC-0245102E759A}"/>
              </a:ext>
            </a:extLst>
          </p:cNvPr>
          <p:cNvGrpSpPr/>
          <p:nvPr/>
        </p:nvGrpSpPr>
        <p:grpSpPr>
          <a:xfrm>
            <a:off x="214313" y="-3"/>
            <a:ext cx="11973368" cy="6572167"/>
            <a:chOff x="214313" y="-3"/>
            <a:chExt cx="11973368" cy="6572167"/>
          </a:xfrm>
        </p:grpSpPr>
        <p:sp>
          <p:nvSpPr>
            <p:cNvPr id="6" name="Рисунок 5">
              <a:extLst>
                <a:ext uri="{FF2B5EF4-FFF2-40B4-BE49-F238E27FC236}">
                  <a16:creationId xmlns:a16="http://schemas.microsoft.com/office/drawing/2014/main" id="{403468EE-3060-4435-B0E0-FA941B1EA600}"/>
                </a:ext>
              </a:extLst>
            </p:cNvPr>
            <p:cNvSpPr txBox="1">
              <a:spLocks/>
            </p:cNvSpPr>
            <p:nvPr/>
          </p:nvSpPr>
          <p:spPr>
            <a:xfrm>
              <a:off x="306078" y="3584"/>
              <a:ext cx="11881603" cy="6568580"/>
            </a:xfrm>
            <a:custGeom>
              <a:avLst/>
              <a:gdLst>
                <a:gd name="connsiteX0" fmla="*/ 0 w 12191997"/>
                <a:gd name="connsiteY0" fmla="*/ 0 h 4419600"/>
                <a:gd name="connsiteX1" fmla="*/ 12191997 w 12191997"/>
                <a:gd name="connsiteY1" fmla="*/ 0 h 4419600"/>
                <a:gd name="connsiteX2" fmla="*/ 12191997 w 12191997"/>
                <a:gd name="connsiteY2" fmla="*/ 4419600 h 4419600"/>
                <a:gd name="connsiteX3" fmla="*/ 0 w 12191997"/>
                <a:gd name="connsiteY3" fmla="*/ 4419600 h 44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1997" h="4419600">
                  <a:moveTo>
                    <a:pt x="0" y="0"/>
                  </a:moveTo>
                  <a:lnTo>
                    <a:pt x="12191997" y="0"/>
                  </a:lnTo>
                  <a:lnTo>
                    <a:pt x="12191997" y="4419600"/>
                  </a:lnTo>
                  <a:lnTo>
                    <a:pt x="0" y="4419600"/>
                  </a:lnTo>
                  <a:close/>
                </a:path>
              </a:pathLst>
            </a:custGeom>
            <a:blipFill dpi="0" rotWithShape="1">
              <a:blip r:embed="rId2">
                <a:alphaModFix amt="17000"/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 l="-2612" t="-6962" b="-60053"/>
              </a:stretch>
            </a:blipFill>
          </p:spPr>
          <p:txBody>
            <a:bodyPr vert="horz" wrap="square" lIns="0" tIns="0" rIns="0" bIns="0" rtlCol="0" anchor="ctr">
              <a:no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lang="ru-RU" sz="1000" kern="1200" dirty="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/>
                <a:t>Вставка рисунка</a:t>
              </a: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30813B38-D123-420E-A76E-ADCD5B02127B}"/>
                </a:ext>
              </a:extLst>
            </p:cNvPr>
            <p:cNvSpPr/>
            <p:nvPr/>
          </p:nvSpPr>
          <p:spPr>
            <a:xfrm rot="16200000">
              <a:off x="-122637" y="336947"/>
              <a:ext cx="831061" cy="157162"/>
            </a:xfrm>
            <a:prstGeom prst="rect">
              <a:avLst/>
            </a:prstGeom>
            <a:solidFill>
              <a:srgbClr val="697A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18</a:t>
            </a:fld>
            <a:endParaRPr lang="ru-RU"/>
          </a:p>
        </p:txBody>
      </p:sp>
      <p:sp>
        <p:nvSpPr>
          <p:cNvPr id="15" name="Заголовок 8">
            <a:extLst>
              <a:ext uri="{FF2B5EF4-FFF2-40B4-BE49-F238E27FC236}">
                <a16:creationId xmlns:a16="http://schemas.microsoft.com/office/drawing/2014/main" id="{FF33FAEF-9CC3-43D3-9384-80429E968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62" y="249603"/>
            <a:ext cx="8818563" cy="369332"/>
          </a:xfrm>
        </p:spPr>
        <p:txBody>
          <a:bodyPr/>
          <a:lstStyle/>
          <a:p>
            <a:r>
              <a:rPr lang="ru-RU" dirty="0"/>
              <a:t>Искажение порядка СТРОИТЕЛЬНОГО КОНТРОЛЯ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59BFE71-33D2-42D2-B3DC-04F061FA92BF}"/>
              </a:ext>
            </a:extLst>
          </p:cNvPr>
          <p:cNvSpPr/>
          <p:nvPr/>
        </p:nvSpPr>
        <p:spPr>
          <a:xfrm>
            <a:off x="605449" y="757245"/>
            <a:ext cx="10990826" cy="6386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>
              <a:spcBef>
                <a:spcPts val="700"/>
              </a:spcBef>
            </a:pPr>
            <a:r>
              <a:rPr lang="ru-RU" sz="1500" dirty="0">
                <a:solidFill>
                  <a:srgbClr val="3D424D"/>
                </a:solidFill>
                <a:latin typeface="+mj-lt"/>
              </a:rPr>
              <a:t>Для публичного обсуждения опубликован </a:t>
            </a:r>
            <a:r>
              <a:rPr lang="ru-RU" sz="1500" b="1" dirty="0">
                <a:solidFill>
                  <a:srgbClr val="FF0000"/>
                </a:solidFill>
                <a:latin typeface="+mj-lt"/>
              </a:rPr>
              <a:t>проект постановления Правительства России</a:t>
            </a:r>
            <a:r>
              <a:rPr lang="ru-RU" sz="1500" dirty="0">
                <a:solidFill>
                  <a:srgbClr val="3D424D"/>
                </a:solidFill>
                <a:latin typeface="+mj-lt"/>
              </a:rPr>
              <a:t>, предусматривающий конкретизацию мероприятий при проведении строительного контроля, а также цифровизацию документов, подготавливаемых по итогам проведения процедуры. </a:t>
            </a:r>
            <a:r>
              <a:rPr lang="ru-RU" sz="1500" b="1" dirty="0">
                <a:solidFill>
                  <a:srgbClr val="FF0000"/>
                </a:solidFill>
                <a:latin typeface="+mj-lt"/>
              </a:rPr>
              <a:t>Один из ключевых разработчиков акта – М</a:t>
            </a:r>
            <a:r>
              <a:rPr lang="ru-RU" sz="1500" b="1" dirty="0">
                <a:solidFill>
                  <a:srgbClr val="FF0000"/>
                </a:solidFill>
                <a:latin typeface="+mj-lt"/>
              </a:rPr>
              <a:t>инистерство строительства и ЖКХ РФ</a:t>
            </a:r>
            <a:r>
              <a:rPr lang="ru-RU" sz="1500" b="1" dirty="0">
                <a:solidFill>
                  <a:srgbClr val="3D424D"/>
                </a:solidFill>
                <a:latin typeface="+mj-lt"/>
              </a:rPr>
              <a:t>.</a:t>
            </a:r>
          </a:p>
          <a:p>
            <a:pPr indent="432000" algn="just">
              <a:spcBef>
                <a:spcPts val="700"/>
              </a:spcBef>
            </a:pPr>
            <a:r>
              <a:rPr lang="ru-RU" sz="1500" i="1" dirty="0">
                <a:solidFill>
                  <a:srgbClr val="3D424D"/>
                </a:solidFill>
                <a:latin typeface="+mj-lt"/>
              </a:rPr>
              <a:t>«Большая часть участников строительного процесса и рынка сходится во мнении, что </a:t>
            </a:r>
            <a:r>
              <a:rPr lang="ru-RU" sz="1500" b="1" i="1" dirty="0">
                <a:solidFill>
                  <a:srgbClr val="FF0000"/>
                </a:solidFill>
                <a:latin typeface="+mj-lt"/>
              </a:rPr>
              <a:t>правила проведения строительного контроля уже устарели. Они не менялись больше 10 лет </a:t>
            </a:r>
            <a:r>
              <a:rPr lang="ru-RU" sz="1500" i="1" dirty="0">
                <a:solidFill>
                  <a:srgbClr val="3D424D"/>
                </a:solidFill>
                <a:latin typeface="+mj-lt"/>
              </a:rPr>
              <a:t>и не позволяют осуществлять процедуру эффективно. Для решения этой проблемы требуется их актуализация с учётом особенностей современных процессов в строительстве, а также используемых строительных материалов и оборудования. Принятие разработанного постановления повысит качество возводимых объектов и оптимизирует проведение государственного строительного надзора», </a:t>
            </a:r>
            <a:r>
              <a:rPr lang="ru-RU" sz="1500" dirty="0">
                <a:solidFill>
                  <a:srgbClr val="3D424D"/>
                </a:solidFill>
                <a:latin typeface="+mj-lt"/>
              </a:rPr>
              <a:t>- прокомментировал заместитель Министра строительства и жилищно-коммунального хозяйства Российской Федерации Сергей Музыченко.</a:t>
            </a:r>
          </a:p>
          <a:p>
            <a:pPr indent="432000" algn="just">
              <a:spcBef>
                <a:spcPts val="700"/>
              </a:spcBef>
            </a:pPr>
            <a:r>
              <a:rPr lang="ru-RU" sz="1500" dirty="0">
                <a:solidFill>
                  <a:srgbClr val="3D424D"/>
                </a:solidFill>
                <a:latin typeface="+mj-lt"/>
              </a:rPr>
              <a:t>Подготовленный Минстроем России проект постановления направлен на оптимизацию посредством </a:t>
            </a:r>
            <a:r>
              <a:rPr lang="ru-RU" sz="1500" b="1" dirty="0">
                <a:solidFill>
                  <a:srgbClr val="FF0000"/>
                </a:solidFill>
                <a:latin typeface="+mj-lt"/>
              </a:rPr>
              <a:t>четкого определения мероприятий, осуществляемых заказчиком и подрядчиком в процессе проведения строительного контроля.</a:t>
            </a:r>
            <a:r>
              <a:rPr lang="ru-RU" sz="1500" b="1" dirty="0">
                <a:solidFill>
                  <a:srgbClr val="3D424D"/>
                </a:solidFill>
                <a:latin typeface="+mj-lt"/>
              </a:rPr>
              <a:t> </a:t>
            </a:r>
            <a:r>
              <a:rPr lang="ru-RU" sz="1500" dirty="0">
                <a:solidFill>
                  <a:srgbClr val="3D424D"/>
                </a:solidFill>
                <a:latin typeface="+mj-lt"/>
              </a:rPr>
              <a:t>Такое разграничение, к примеру, позволит органам государственного строительного надзора проводить проверки по конкретным и однозначно определенным требованиям.</a:t>
            </a:r>
          </a:p>
          <a:p>
            <a:pPr indent="432000" algn="just">
              <a:spcBef>
                <a:spcPts val="700"/>
              </a:spcBef>
            </a:pPr>
            <a:r>
              <a:rPr lang="ru-RU" sz="1500" dirty="0">
                <a:solidFill>
                  <a:srgbClr val="3D424D"/>
                </a:solidFill>
                <a:latin typeface="+mj-lt"/>
              </a:rPr>
              <a:t>Проектом постановления предлагается не устанавливать на уровне акта Правительства России нормативы затрат на проведение строительного контроля и использовать для их определения новую методику, учитывающую сложность самой процедуры и </a:t>
            </a:r>
            <a:r>
              <a:rPr lang="ru-RU" sz="1500" b="1" dirty="0">
                <a:solidFill>
                  <a:srgbClr val="FF0000"/>
                </a:solidFill>
                <a:latin typeface="+mj-lt"/>
              </a:rPr>
              <a:t>необходимость осуществления дополнительных лабораторных исследований и испытаний.</a:t>
            </a:r>
          </a:p>
          <a:p>
            <a:pPr indent="432000" algn="just">
              <a:spcBef>
                <a:spcPts val="700"/>
              </a:spcBef>
            </a:pPr>
            <a:r>
              <a:rPr lang="ru-RU" sz="1500" dirty="0">
                <a:solidFill>
                  <a:srgbClr val="3D424D"/>
                </a:solidFill>
                <a:latin typeface="+mj-lt"/>
              </a:rPr>
              <a:t>Кроме того, </a:t>
            </a:r>
            <a:r>
              <a:rPr lang="ru-RU" sz="1500" b="1" dirty="0">
                <a:solidFill>
                  <a:srgbClr val="FF0000"/>
                </a:solidFill>
                <a:latin typeface="+mj-lt"/>
              </a:rPr>
              <a:t>действующий порядок</a:t>
            </a:r>
            <a:r>
              <a:rPr lang="ru-RU" sz="1500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1500" dirty="0">
                <a:solidFill>
                  <a:srgbClr val="3D424D"/>
                </a:solidFill>
                <a:latin typeface="+mj-lt"/>
              </a:rPr>
              <a:t>предусматривает возможность подготовки документации по результатам строительного контроля только </a:t>
            </a:r>
            <a:r>
              <a:rPr lang="ru-RU" sz="1500" b="1" dirty="0">
                <a:solidFill>
                  <a:srgbClr val="FF0000"/>
                </a:solidFill>
                <a:latin typeface="+mj-lt"/>
              </a:rPr>
              <a:t>в бумажном виде</a:t>
            </a:r>
            <a:r>
              <a:rPr lang="ru-RU" sz="1500" dirty="0">
                <a:solidFill>
                  <a:srgbClr val="3D424D"/>
                </a:solidFill>
                <a:latin typeface="+mj-lt"/>
              </a:rPr>
              <a:t>. Принятие постановления позволит перевести её в </a:t>
            </a:r>
            <a:r>
              <a:rPr lang="ru-RU" sz="1500" b="1" dirty="0">
                <a:solidFill>
                  <a:srgbClr val="FF0000"/>
                </a:solidFill>
                <a:latin typeface="+mj-lt"/>
              </a:rPr>
              <a:t>цифровой формат.</a:t>
            </a:r>
          </a:p>
          <a:p>
            <a:pPr indent="432000" algn="just">
              <a:spcBef>
                <a:spcPts val="700"/>
              </a:spcBef>
            </a:pPr>
            <a:r>
              <a:rPr lang="ru-RU" sz="1500" dirty="0">
                <a:solidFill>
                  <a:srgbClr val="3D424D"/>
                </a:solidFill>
                <a:latin typeface="+mj-lt"/>
              </a:rPr>
              <a:t>Также в указанном акте предлагается </a:t>
            </a:r>
            <a:r>
              <a:rPr lang="ru-RU" sz="1500" b="1" dirty="0">
                <a:solidFill>
                  <a:srgbClr val="FF0000"/>
                </a:solidFill>
                <a:latin typeface="+mj-lt"/>
              </a:rPr>
              <a:t>оптимизация лабораторного контроля</a:t>
            </a:r>
            <a:r>
              <a:rPr lang="ru-RU" sz="1500" dirty="0">
                <a:solidFill>
                  <a:srgbClr val="3D424D"/>
                </a:solidFill>
                <a:latin typeface="+mj-lt"/>
              </a:rPr>
              <a:t>, уточнение объема его исследований, а также закрепление проведения процедуры за заказчиком для устранения возникновения ситуаций с её дублированием, увеличивающих издержки при строительстве.</a:t>
            </a:r>
          </a:p>
          <a:p>
            <a:pPr indent="432000" algn="just">
              <a:spcBef>
                <a:spcPts val="700"/>
              </a:spcBef>
            </a:pPr>
            <a:endParaRPr lang="ru-RU" sz="1400" b="0" i="0" dirty="0">
              <a:solidFill>
                <a:srgbClr val="3D424D"/>
              </a:solidFill>
              <a:effectLst/>
              <a:latin typeface="+mj-lt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F9934BB-23E9-461D-B809-4822493C0961}"/>
              </a:ext>
            </a:extLst>
          </p:cNvPr>
          <p:cNvGrpSpPr/>
          <p:nvPr/>
        </p:nvGrpSpPr>
        <p:grpSpPr>
          <a:xfrm>
            <a:off x="10096503" y="6139883"/>
            <a:ext cx="1908845" cy="718117"/>
            <a:chOff x="10096503" y="6139883"/>
            <a:chExt cx="1908845" cy="718117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6498E61D-D324-4677-AC46-7A866894053D}"/>
                </a:ext>
              </a:extLst>
            </p:cNvPr>
            <p:cNvSpPr/>
            <p:nvPr/>
          </p:nvSpPr>
          <p:spPr>
            <a:xfrm rot="16200000">
              <a:off x="10977745" y="5544561"/>
              <a:ext cx="432281" cy="1622925"/>
            </a:xfrm>
            <a:prstGeom prst="rect">
              <a:avLst/>
            </a:prstGeom>
            <a:solidFill>
              <a:srgbClr val="697A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277581B3-1F1C-45D0-A020-954A9917B69D}"/>
                </a:ext>
              </a:extLst>
            </p:cNvPr>
            <p:cNvSpPr/>
            <p:nvPr/>
          </p:nvSpPr>
          <p:spPr>
            <a:xfrm rot="16200000">
              <a:off x="10743546" y="5596197"/>
              <a:ext cx="614760" cy="190884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764CC7CC-31D7-463A-8E8B-4B8F89C13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66122" y="6314742"/>
              <a:ext cx="1086928" cy="4717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2756914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F6C2B30-6891-425D-9EBC-C9480598997D}"/>
              </a:ext>
            </a:extLst>
          </p:cNvPr>
          <p:cNvGrpSpPr/>
          <p:nvPr/>
        </p:nvGrpSpPr>
        <p:grpSpPr>
          <a:xfrm>
            <a:off x="214313" y="-3"/>
            <a:ext cx="11973368" cy="6572167"/>
            <a:chOff x="214313" y="-3"/>
            <a:chExt cx="11973368" cy="6572167"/>
          </a:xfrm>
        </p:grpSpPr>
        <p:sp>
          <p:nvSpPr>
            <p:cNvPr id="8" name="Рисунок 5">
              <a:extLst>
                <a:ext uri="{FF2B5EF4-FFF2-40B4-BE49-F238E27FC236}">
                  <a16:creationId xmlns:a16="http://schemas.microsoft.com/office/drawing/2014/main" id="{BACCFBF9-6874-4151-85FE-E4F926CF07D3}"/>
                </a:ext>
              </a:extLst>
            </p:cNvPr>
            <p:cNvSpPr txBox="1">
              <a:spLocks/>
            </p:cNvSpPr>
            <p:nvPr/>
          </p:nvSpPr>
          <p:spPr>
            <a:xfrm>
              <a:off x="306078" y="3584"/>
              <a:ext cx="11881603" cy="6568580"/>
            </a:xfrm>
            <a:custGeom>
              <a:avLst/>
              <a:gdLst>
                <a:gd name="connsiteX0" fmla="*/ 0 w 12191997"/>
                <a:gd name="connsiteY0" fmla="*/ 0 h 4419600"/>
                <a:gd name="connsiteX1" fmla="*/ 12191997 w 12191997"/>
                <a:gd name="connsiteY1" fmla="*/ 0 h 4419600"/>
                <a:gd name="connsiteX2" fmla="*/ 12191997 w 12191997"/>
                <a:gd name="connsiteY2" fmla="*/ 4419600 h 4419600"/>
                <a:gd name="connsiteX3" fmla="*/ 0 w 12191997"/>
                <a:gd name="connsiteY3" fmla="*/ 4419600 h 44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1997" h="4419600">
                  <a:moveTo>
                    <a:pt x="0" y="0"/>
                  </a:moveTo>
                  <a:lnTo>
                    <a:pt x="12191997" y="0"/>
                  </a:lnTo>
                  <a:lnTo>
                    <a:pt x="12191997" y="4419600"/>
                  </a:lnTo>
                  <a:lnTo>
                    <a:pt x="0" y="4419600"/>
                  </a:lnTo>
                  <a:close/>
                </a:path>
              </a:pathLst>
            </a:custGeom>
            <a:blipFill dpi="0" rotWithShape="1">
              <a:blip r:embed="rId2">
                <a:alphaModFix amt="17000"/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 l="-2612" t="-6962" b="-60053"/>
              </a:stretch>
            </a:blipFill>
          </p:spPr>
          <p:txBody>
            <a:bodyPr vert="horz" wrap="square" lIns="0" tIns="0" rIns="0" bIns="0" rtlCol="0" anchor="ctr">
              <a:no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lang="ru-RU" sz="1000" kern="1200" dirty="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/>
                <a:t>Вставка рисунка</a:t>
              </a: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60B52001-FD33-4172-B427-FDAE6EF809FF}"/>
                </a:ext>
              </a:extLst>
            </p:cNvPr>
            <p:cNvSpPr/>
            <p:nvPr/>
          </p:nvSpPr>
          <p:spPr>
            <a:xfrm rot="16200000">
              <a:off x="-122637" y="336947"/>
              <a:ext cx="831061" cy="157162"/>
            </a:xfrm>
            <a:prstGeom prst="rect">
              <a:avLst/>
            </a:prstGeom>
            <a:solidFill>
              <a:srgbClr val="697A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19</a:t>
            </a:fld>
            <a:endParaRPr lang="ru-RU"/>
          </a:p>
        </p:txBody>
      </p:sp>
      <p:sp>
        <p:nvSpPr>
          <p:cNvPr id="15" name="Заголовок 8">
            <a:extLst>
              <a:ext uri="{FF2B5EF4-FFF2-40B4-BE49-F238E27FC236}">
                <a16:creationId xmlns:a16="http://schemas.microsoft.com/office/drawing/2014/main" id="{FF33FAEF-9CC3-43D3-9384-80429E968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62" y="249603"/>
            <a:ext cx="8818563" cy="369332"/>
          </a:xfrm>
        </p:spPr>
        <p:txBody>
          <a:bodyPr/>
          <a:lstStyle/>
          <a:p>
            <a:r>
              <a:rPr lang="ru-RU" dirty="0"/>
              <a:t>Искажение порядка СТРОИТЕЛЬНОГО КОНТРОЛЯ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3E2C44-0F19-49F0-B387-E70A3C8DC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99" y="1136032"/>
            <a:ext cx="6972273" cy="4635358"/>
          </a:xfrm>
          <a:prstGeom prst="rect">
            <a:avLst/>
          </a:prstGeom>
          <a:ln w="25400">
            <a:solidFill>
              <a:srgbClr val="CCCED2"/>
            </a:solidFill>
            <a:miter lim="800000"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1DFE93B-E414-470A-BD6E-1140CC69EDB1}"/>
              </a:ext>
            </a:extLst>
          </p:cNvPr>
          <p:cNvSpPr/>
          <p:nvPr/>
        </p:nvSpPr>
        <p:spPr>
          <a:xfrm>
            <a:off x="7861954" y="1136032"/>
            <a:ext cx="3855563" cy="4635358"/>
          </a:xfrm>
          <a:prstGeom prst="rect">
            <a:avLst/>
          </a:prstGeom>
          <a:solidFill>
            <a:srgbClr val="404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Лабораторный </a:t>
            </a:r>
            <a:r>
              <a:rPr lang="ru-RU" sz="24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контроль,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Геодезический </a:t>
            </a:r>
            <a:r>
              <a:rPr lang="ru-RU" sz="2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контроль,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Проверка рабочей документации</a:t>
            </a:r>
            <a:endParaRPr lang="en-US" sz="24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НЕ ВКЛЮЧЕНЫ</a:t>
            </a:r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в норматив затрат в соответствии с Постановлением № 468. 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6398B1EF-A13F-4422-8D31-BB3CCCC8FFD8}"/>
              </a:ext>
            </a:extLst>
          </p:cNvPr>
          <p:cNvGrpSpPr/>
          <p:nvPr/>
        </p:nvGrpSpPr>
        <p:grpSpPr>
          <a:xfrm>
            <a:off x="10096503" y="6139883"/>
            <a:ext cx="1908845" cy="718117"/>
            <a:chOff x="10096503" y="6139883"/>
            <a:chExt cx="1908845" cy="718117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15E6D50-72CF-4301-A713-8D7952019738}"/>
                </a:ext>
              </a:extLst>
            </p:cNvPr>
            <p:cNvSpPr/>
            <p:nvPr/>
          </p:nvSpPr>
          <p:spPr>
            <a:xfrm rot="16200000">
              <a:off x="10977745" y="5544561"/>
              <a:ext cx="432281" cy="1622925"/>
            </a:xfrm>
            <a:prstGeom prst="rect">
              <a:avLst/>
            </a:prstGeom>
            <a:solidFill>
              <a:srgbClr val="697A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EAF8E5D9-B0EE-4E74-93A1-4E77018DF523}"/>
                </a:ext>
              </a:extLst>
            </p:cNvPr>
            <p:cNvSpPr/>
            <p:nvPr/>
          </p:nvSpPr>
          <p:spPr>
            <a:xfrm rot="16200000">
              <a:off x="10743546" y="5596197"/>
              <a:ext cx="614760" cy="190884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F4D09423-1236-4485-B79D-64260B8E3B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66122" y="6314742"/>
              <a:ext cx="1086928" cy="4717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1867515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7E53258-C27F-466D-B067-6A0340AD0B8E}"/>
              </a:ext>
            </a:extLst>
          </p:cNvPr>
          <p:cNvGrpSpPr/>
          <p:nvPr/>
        </p:nvGrpSpPr>
        <p:grpSpPr>
          <a:xfrm>
            <a:off x="214313" y="-3"/>
            <a:ext cx="11973368" cy="6572167"/>
            <a:chOff x="214313" y="-3"/>
            <a:chExt cx="11973368" cy="6572167"/>
          </a:xfrm>
        </p:grpSpPr>
        <p:sp>
          <p:nvSpPr>
            <p:cNvPr id="42" name="Рисунок 5">
              <a:extLst>
                <a:ext uri="{FF2B5EF4-FFF2-40B4-BE49-F238E27FC236}">
                  <a16:creationId xmlns:a16="http://schemas.microsoft.com/office/drawing/2014/main" id="{EABB5641-FD98-4844-8E5B-55C5A2B026D0}"/>
                </a:ext>
              </a:extLst>
            </p:cNvPr>
            <p:cNvSpPr txBox="1">
              <a:spLocks/>
            </p:cNvSpPr>
            <p:nvPr/>
          </p:nvSpPr>
          <p:spPr>
            <a:xfrm>
              <a:off x="306078" y="3584"/>
              <a:ext cx="11881603" cy="6568580"/>
            </a:xfrm>
            <a:custGeom>
              <a:avLst/>
              <a:gdLst>
                <a:gd name="connsiteX0" fmla="*/ 0 w 12191997"/>
                <a:gd name="connsiteY0" fmla="*/ 0 h 4419600"/>
                <a:gd name="connsiteX1" fmla="*/ 12191997 w 12191997"/>
                <a:gd name="connsiteY1" fmla="*/ 0 h 4419600"/>
                <a:gd name="connsiteX2" fmla="*/ 12191997 w 12191997"/>
                <a:gd name="connsiteY2" fmla="*/ 4419600 h 4419600"/>
                <a:gd name="connsiteX3" fmla="*/ 0 w 12191997"/>
                <a:gd name="connsiteY3" fmla="*/ 4419600 h 44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1997" h="4419600">
                  <a:moveTo>
                    <a:pt x="0" y="0"/>
                  </a:moveTo>
                  <a:lnTo>
                    <a:pt x="12191997" y="0"/>
                  </a:lnTo>
                  <a:lnTo>
                    <a:pt x="12191997" y="4419600"/>
                  </a:lnTo>
                  <a:lnTo>
                    <a:pt x="0" y="4419600"/>
                  </a:lnTo>
                  <a:close/>
                </a:path>
              </a:pathLst>
            </a:custGeom>
            <a:blipFill dpi="0" rotWithShape="1">
              <a:blip r:embed="rId2">
                <a:alphaModFix amt="17000"/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 l="-2612" t="-6962" b="-60053"/>
              </a:stretch>
            </a:blipFill>
          </p:spPr>
          <p:txBody>
            <a:bodyPr vert="horz" wrap="square" lIns="0" tIns="0" rIns="0" bIns="0" rtlCol="0" anchor="ctr">
              <a:no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lang="ru-RU" sz="1000" kern="1200" dirty="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/>
                <a:t>Вставка рисунка</a:t>
              </a: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8E7B9F84-B33D-451E-9688-F2DBB5420D9F}"/>
                </a:ext>
              </a:extLst>
            </p:cNvPr>
            <p:cNvSpPr/>
            <p:nvPr/>
          </p:nvSpPr>
          <p:spPr>
            <a:xfrm rot="16200000">
              <a:off x="-122637" y="336947"/>
              <a:ext cx="831061" cy="157162"/>
            </a:xfrm>
            <a:prstGeom prst="rect">
              <a:avLst/>
            </a:prstGeom>
            <a:solidFill>
              <a:srgbClr val="697A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37" name="Номер слайда 3">
            <a:extLst>
              <a:ext uri="{FF2B5EF4-FFF2-40B4-BE49-F238E27FC236}">
                <a16:creationId xmlns:a16="http://schemas.microsoft.com/office/drawing/2014/main" id="{3AFC966D-EDD1-4767-A2E7-52FC32917558}"/>
              </a:ext>
            </a:extLst>
          </p:cNvPr>
          <p:cNvSpPr txBox="1">
            <a:spLocks/>
          </p:cNvSpPr>
          <p:nvPr/>
        </p:nvSpPr>
        <p:spPr>
          <a:xfrm>
            <a:off x="11566556" y="424738"/>
            <a:ext cx="621125" cy="153888"/>
          </a:xfrm>
          <a:prstGeom prst="rect">
            <a:avLst/>
          </a:prstGeom>
        </p:spPr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100" b="1" kern="1200">
                <a:solidFill>
                  <a:srgbClr val="697A9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50B0AE-0E7D-4D14-86EE-8BEBBF72068F}" type="slidenum">
              <a:rPr lang="ru-RU" smtClean="0"/>
              <a:pPr/>
              <a:t>2</a:t>
            </a:fld>
            <a:endParaRPr lang="ru-RU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D1943BF-109E-4C26-9CE8-9E70CBE5DCA7}"/>
              </a:ext>
            </a:extLst>
          </p:cNvPr>
          <p:cNvGrpSpPr/>
          <p:nvPr/>
        </p:nvGrpSpPr>
        <p:grpSpPr>
          <a:xfrm>
            <a:off x="10096503" y="6139883"/>
            <a:ext cx="1908845" cy="718117"/>
            <a:chOff x="10096503" y="6139883"/>
            <a:chExt cx="1908845" cy="718117"/>
          </a:xfrm>
        </p:grpSpPr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4E57DE50-CCDE-4744-ADC4-3AC72FC0423D}"/>
                </a:ext>
              </a:extLst>
            </p:cNvPr>
            <p:cNvSpPr/>
            <p:nvPr/>
          </p:nvSpPr>
          <p:spPr>
            <a:xfrm rot="16200000">
              <a:off x="10977745" y="5544561"/>
              <a:ext cx="432281" cy="1622925"/>
            </a:xfrm>
            <a:prstGeom prst="rect">
              <a:avLst/>
            </a:prstGeom>
            <a:solidFill>
              <a:srgbClr val="697A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id="{49BC4C56-FF2B-4E03-84F1-6F74C32E43AE}"/>
                </a:ext>
              </a:extLst>
            </p:cNvPr>
            <p:cNvSpPr/>
            <p:nvPr/>
          </p:nvSpPr>
          <p:spPr>
            <a:xfrm rot="16200000">
              <a:off x="10743546" y="5596197"/>
              <a:ext cx="614760" cy="190884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A0627EB0-54DD-4B7B-BF17-44D3875278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66122" y="6314742"/>
              <a:ext cx="1086928" cy="471753"/>
            </a:xfrm>
            <a:prstGeom prst="rect">
              <a:avLst/>
            </a:prstGeom>
          </p:spPr>
        </p:pic>
      </p:grpSp>
      <p:pic>
        <p:nvPicPr>
          <p:cNvPr id="11" name="Picture 4" descr="C:\Users\UsSamsung\Desktop\468-120903023559-phpapp02-thumbnail-4.jpg">
            <a:extLst>
              <a:ext uri="{FF2B5EF4-FFF2-40B4-BE49-F238E27FC236}">
                <a16:creationId xmlns:a16="http://schemas.microsoft.com/office/drawing/2014/main" id="{1AE94A5C-5051-458E-9B1A-8C35A31C2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320" y="1171186"/>
            <a:ext cx="3286751" cy="4634299"/>
          </a:xfrm>
          <a:prstGeom prst="rect">
            <a:avLst/>
          </a:prstGeom>
          <a:noFill/>
          <a:ln w="25400">
            <a:solidFill>
              <a:srgbClr val="CCCED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B28C0BE-38AB-4836-86C5-074613EE07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597" y="1149705"/>
            <a:ext cx="3181749" cy="4655780"/>
          </a:xfrm>
          <a:prstGeom prst="rect">
            <a:avLst/>
          </a:prstGeom>
          <a:noFill/>
          <a:ln w="25400">
            <a:solidFill>
              <a:srgbClr val="CCCED2"/>
            </a:solidFill>
            <a:miter lim="800000"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F5AAB6-D9F8-4DDF-8A08-D26605C9AD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82" y="855485"/>
            <a:ext cx="4099665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467634"/>
      </p:ext>
    </p:extLst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F50C383-C0A5-498D-8D5A-E33539FF07AD}"/>
              </a:ext>
            </a:extLst>
          </p:cNvPr>
          <p:cNvGrpSpPr/>
          <p:nvPr/>
        </p:nvGrpSpPr>
        <p:grpSpPr>
          <a:xfrm>
            <a:off x="214313" y="-3"/>
            <a:ext cx="11973368" cy="6572167"/>
            <a:chOff x="214313" y="-3"/>
            <a:chExt cx="11973368" cy="6572167"/>
          </a:xfrm>
        </p:grpSpPr>
        <p:sp>
          <p:nvSpPr>
            <p:cNvPr id="9" name="Рисунок 5">
              <a:extLst>
                <a:ext uri="{FF2B5EF4-FFF2-40B4-BE49-F238E27FC236}">
                  <a16:creationId xmlns:a16="http://schemas.microsoft.com/office/drawing/2014/main" id="{FEDCDF7B-ACB7-487B-AD65-423B2D9B6AB6}"/>
                </a:ext>
              </a:extLst>
            </p:cNvPr>
            <p:cNvSpPr txBox="1">
              <a:spLocks/>
            </p:cNvSpPr>
            <p:nvPr/>
          </p:nvSpPr>
          <p:spPr>
            <a:xfrm>
              <a:off x="306078" y="3584"/>
              <a:ext cx="11881603" cy="6568580"/>
            </a:xfrm>
            <a:custGeom>
              <a:avLst/>
              <a:gdLst>
                <a:gd name="connsiteX0" fmla="*/ 0 w 12191997"/>
                <a:gd name="connsiteY0" fmla="*/ 0 h 4419600"/>
                <a:gd name="connsiteX1" fmla="*/ 12191997 w 12191997"/>
                <a:gd name="connsiteY1" fmla="*/ 0 h 4419600"/>
                <a:gd name="connsiteX2" fmla="*/ 12191997 w 12191997"/>
                <a:gd name="connsiteY2" fmla="*/ 4419600 h 4419600"/>
                <a:gd name="connsiteX3" fmla="*/ 0 w 12191997"/>
                <a:gd name="connsiteY3" fmla="*/ 4419600 h 44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1997" h="4419600">
                  <a:moveTo>
                    <a:pt x="0" y="0"/>
                  </a:moveTo>
                  <a:lnTo>
                    <a:pt x="12191997" y="0"/>
                  </a:lnTo>
                  <a:lnTo>
                    <a:pt x="12191997" y="4419600"/>
                  </a:lnTo>
                  <a:lnTo>
                    <a:pt x="0" y="4419600"/>
                  </a:lnTo>
                  <a:close/>
                </a:path>
              </a:pathLst>
            </a:custGeom>
            <a:blipFill dpi="0" rotWithShape="1">
              <a:blip r:embed="rId2">
                <a:alphaModFix amt="17000"/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 l="-2612" t="-6962" b="-60053"/>
              </a:stretch>
            </a:blipFill>
          </p:spPr>
          <p:txBody>
            <a:bodyPr vert="horz" wrap="square" lIns="0" tIns="0" rIns="0" bIns="0" rtlCol="0" anchor="ctr">
              <a:no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lang="ru-RU" sz="1000" kern="1200" dirty="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/>
                <a:t>Вставка рисунка</a:t>
              </a: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78F4FF21-61CC-408E-B1DF-7396EEAFED97}"/>
                </a:ext>
              </a:extLst>
            </p:cNvPr>
            <p:cNvSpPr/>
            <p:nvPr/>
          </p:nvSpPr>
          <p:spPr>
            <a:xfrm rot="16200000">
              <a:off x="-122637" y="336947"/>
              <a:ext cx="831061" cy="157162"/>
            </a:xfrm>
            <a:prstGeom prst="rect">
              <a:avLst/>
            </a:prstGeom>
            <a:solidFill>
              <a:srgbClr val="697A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20</a:t>
            </a:fld>
            <a:endParaRPr lang="ru-RU"/>
          </a:p>
        </p:txBody>
      </p:sp>
      <p:sp>
        <p:nvSpPr>
          <p:cNvPr id="15" name="Заголовок 8">
            <a:extLst>
              <a:ext uri="{FF2B5EF4-FFF2-40B4-BE49-F238E27FC236}">
                <a16:creationId xmlns:a16="http://schemas.microsoft.com/office/drawing/2014/main" id="{FF33FAEF-9CC3-43D3-9384-80429E968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62" y="249603"/>
            <a:ext cx="8818563" cy="369332"/>
          </a:xfrm>
        </p:spPr>
        <p:txBody>
          <a:bodyPr/>
          <a:lstStyle/>
          <a:p>
            <a:r>
              <a:rPr lang="ru-RU" dirty="0"/>
              <a:t>Искажение порядка СТРОИТЕЛЬНОГО КОНТРОЛЯ 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78F854E-3A4E-4DE7-AB0A-1CCE50EA621D}"/>
              </a:ext>
            </a:extLst>
          </p:cNvPr>
          <p:cNvGrpSpPr/>
          <p:nvPr/>
        </p:nvGrpSpPr>
        <p:grpSpPr>
          <a:xfrm>
            <a:off x="1677998" y="964408"/>
            <a:ext cx="8836003" cy="4929183"/>
            <a:chOff x="1659145" y="964408"/>
            <a:chExt cx="8836003" cy="4929183"/>
          </a:xfrm>
          <a:solidFill>
            <a:srgbClr val="404B5E"/>
          </a:solidFill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4000C411-AF22-4E1E-B535-5912B6C6A92B}"/>
                </a:ext>
              </a:extLst>
            </p:cNvPr>
            <p:cNvSpPr/>
            <p:nvPr/>
          </p:nvSpPr>
          <p:spPr>
            <a:xfrm>
              <a:off x="2168191" y="964408"/>
              <a:ext cx="8326957" cy="49291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rIns="252000" rtlCol="0" anchor="ctr"/>
            <a:lstStyle/>
            <a:p>
              <a:pPr algn="just"/>
              <a:r>
                <a:rPr lang="ru-RU" sz="2800" dirty="0">
                  <a:solidFill>
                    <a:schemeClr val="bg1"/>
                  </a:solidFill>
                  <a:latin typeface="+mj-lt"/>
                </a:rPr>
                <a:t>Подрядчик и заказчик при проведении лабораторного контроля проводят измерения и испытания собственными силами (при наличии </a:t>
              </a:r>
              <a:r>
                <a:rPr lang="ru-RU" sz="2800" b="1" dirty="0">
                  <a:solidFill>
                    <a:srgbClr val="B9DFFE"/>
                  </a:solidFill>
                  <a:latin typeface="+mj-lt"/>
                </a:rPr>
                <a:t>собственной</a:t>
              </a:r>
              <a:r>
                <a:rPr lang="ru-RU" sz="2800" dirty="0">
                  <a:solidFill>
                    <a:schemeClr val="bg1"/>
                  </a:solidFill>
                  <a:latin typeface="+mj-lt"/>
                </a:rPr>
                <a:t> испытательной лаборатории, </a:t>
              </a:r>
              <a:r>
                <a:rPr lang="ru-RU" sz="2800" b="1" dirty="0">
                  <a:solidFill>
                    <a:srgbClr val="FF0000"/>
                  </a:solidFill>
                  <a:latin typeface="+mj-lt"/>
                </a:rPr>
                <a:t>сведения о которой внесены в единую национальную систему аккредитации</a:t>
              </a:r>
              <a:r>
                <a:rPr lang="ru-RU" sz="2800" dirty="0">
                  <a:solidFill>
                    <a:srgbClr val="FF0000"/>
                  </a:solidFill>
                  <a:latin typeface="+mj-lt"/>
                </a:rPr>
                <a:t>)</a:t>
              </a:r>
              <a:r>
                <a:rPr lang="ru-RU" sz="2800" dirty="0">
                  <a:solidFill>
                    <a:schemeClr val="bg1"/>
                  </a:solidFill>
                  <a:latin typeface="+mj-lt"/>
                </a:rPr>
                <a:t> или привлекают </a:t>
              </a:r>
              <a:r>
                <a:rPr lang="ru-RU" sz="2800" b="1" dirty="0">
                  <a:solidFill>
                    <a:srgbClr val="B9DFFE"/>
                  </a:solidFill>
                  <a:latin typeface="+mj-lt"/>
                </a:rPr>
                <a:t>сторонние </a:t>
              </a:r>
              <a:r>
                <a:rPr lang="ru-RU" sz="2800" dirty="0">
                  <a:solidFill>
                    <a:schemeClr val="bg1"/>
                  </a:solidFill>
                  <a:latin typeface="+mj-lt"/>
                </a:rPr>
                <a:t>испытательные лаборатории, сведения о которых внесены в </a:t>
              </a:r>
              <a:r>
                <a:rPr lang="ru-RU" sz="2800" b="1" dirty="0">
                  <a:solidFill>
                    <a:srgbClr val="FF0000"/>
                  </a:solidFill>
                  <a:latin typeface="+mj-lt"/>
                </a:rPr>
                <a:t>единую национальную систему аккредитации.</a:t>
              </a:r>
            </a:p>
          </p:txBody>
        </p:sp>
        <p:sp>
          <p:nvSpPr>
            <p:cNvPr id="2" name="Равнобедренный треугольник 1">
              <a:extLst>
                <a:ext uri="{FF2B5EF4-FFF2-40B4-BE49-F238E27FC236}">
                  <a16:creationId xmlns:a16="http://schemas.microsoft.com/office/drawing/2014/main" id="{1ADC280A-AEF3-4B4A-A07A-D70E5925AA02}"/>
                </a:ext>
              </a:extLst>
            </p:cNvPr>
            <p:cNvSpPr/>
            <p:nvPr/>
          </p:nvSpPr>
          <p:spPr>
            <a:xfrm rot="16200000">
              <a:off x="1517386" y="1772240"/>
              <a:ext cx="792566" cy="50904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FB3AD72-7DD6-4D11-9DCD-A4CEC62C89F8}"/>
              </a:ext>
            </a:extLst>
          </p:cNvPr>
          <p:cNvGrpSpPr/>
          <p:nvPr/>
        </p:nvGrpSpPr>
        <p:grpSpPr>
          <a:xfrm>
            <a:off x="10096503" y="6139883"/>
            <a:ext cx="1908845" cy="718117"/>
            <a:chOff x="10096503" y="6139883"/>
            <a:chExt cx="1908845" cy="718117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E99B8B66-5B1E-42C1-B582-979BBCA2D549}"/>
                </a:ext>
              </a:extLst>
            </p:cNvPr>
            <p:cNvSpPr/>
            <p:nvPr/>
          </p:nvSpPr>
          <p:spPr>
            <a:xfrm rot="16200000">
              <a:off x="10977745" y="5544561"/>
              <a:ext cx="432281" cy="1622925"/>
            </a:xfrm>
            <a:prstGeom prst="rect">
              <a:avLst/>
            </a:prstGeom>
            <a:solidFill>
              <a:srgbClr val="697A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3D610EBF-DC6F-4649-A831-4A635A9284C4}"/>
                </a:ext>
              </a:extLst>
            </p:cNvPr>
            <p:cNvSpPr/>
            <p:nvPr/>
          </p:nvSpPr>
          <p:spPr>
            <a:xfrm rot="16200000">
              <a:off x="10743546" y="5596197"/>
              <a:ext cx="614760" cy="190884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BD6E3D1D-6587-410B-9144-00705C0893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66122" y="6314742"/>
              <a:ext cx="1086928" cy="4717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1807003"/>
      </p:ext>
    </p:extLst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155D0F0-B72B-4949-AB64-67932C2057A2}"/>
              </a:ext>
            </a:extLst>
          </p:cNvPr>
          <p:cNvGrpSpPr/>
          <p:nvPr/>
        </p:nvGrpSpPr>
        <p:grpSpPr>
          <a:xfrm>
            <a:off x="214313" y="-3"/>
            <a:ext cx="11973368" cy="6572167"/>
            <a:chOff x="214313" y="-3"/>
            <a:chExt cx="11973368" cy="6572167"/>
          </a:xfrm>
        </p:grpSpPr>
        <p:sp>
          <p:nvSpPr>
            <p:cNvPr id="10" name="Рисунок 5">
              <a:extLst>
                <a:ext uri="{FF2B5EF4-FFF2-40B4-BE49-F238E27FC236}">
                  <a16:creationId xmlns:a16="http://schemas.microsoft.com/office/drawing/2014/main" id="{0DFEDB80-0A26-400E-AB82-65EFA6526157}"/>
                </a:ext>
              </a:extLst>
            </p:cNvPr>
            <p:cNvSpPr txBox="1">
              <a:spLocks/>
            </p:cNvSpPr>
            <p:nvPr/>
          </p:nvSpPr>
          <p:spPr>
            <a:xfrm>
              <a:off x="306078" y="3584"/>
              <a:ext cx="11881603" cy="6568580"/>
            </a:xfrm>
            <a:custGeom>
              <a:avLst/>
              <a:gdLst>
                <a:gd name="connsiteX0" fmla="*/ 0 w 12191997"/>
                <a:gd name="connsiteY0" fmla="*/ 0 h 4419600"/>
                <a:gd name="connsiteX1" fmla="*/ 12191997 w 12191997"/>
                <a:gd name="connsiteY1" fmla="*/ 0 h 4419600"/>
                <a:gd name="connsiteX2" fmla="*/ 12191997 w 12191997"/>
                <a:gd name="connsiteY2" fmla="*/ 4419600 h 4419600"/>
                <a:gd name="connsiteX3" fmla="*/ 0 w 12191997"/>
                <a:gd name="connsiteY3" fmla="*/ 4419600 h 44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1997" h="4419600">
                  <a:moveTo>
                    <a:pt x="0" y="0"/>
                  </a:moveTo>
                  <a:lnTo>
                    <a:pt x="12191997" y="0"/>
                  </a:lnTo>
                  <a:lnTo>
                    <a:pt x="12191997" y="4419600"/>
                  </a:lnTo>
                  <a:lnTo>
                    <a:pt x="0" y="4419600"/>
                  </a:lnTo>
                  <a:close/>
                </a:path>
              </a:pathLst>
            </a:custGeom>
            <a:blipFill dpi="0" rotWithShape="1">
              <a:blip r:embed="rId2">
                <a:alphaModFix amt="17000"/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 l="-2612" t="-6962" b="-60053"/>
              </a:stretch>
            </a:blipFill>
          </p:spPr>
          <p:txBody>
            <a:bodyPr vert="horz" wrap="square" lIns="0" tIns="0" rIns="0" bIns="0" rtlCol="0" anchor="ctr">
              <a:no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lang="ru-RU" sz="1000" kern="1200" dirty="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/>
                <a:t>Вставка рисунка</a:t>
              </a: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A7998E3E-1F80-4999-B1A9-5B7280F1A57E}"/>
                </a:ext>
              </a:extLst>
            </p:cNvPr>
            <p:cNvSpPr/>
            <p:nvPr/>
          </p:nvSpPr>
          <p:spPr>
            <a:xfrm rot="16200000">
              <a:off x="-122637" y="336947"/>
              <a:ext cx="831061" cy="157162"/>
            </a:xfrm>
            <a:prstGeom prst="rect">
              <a:avLst/>
            </a:prstGeom>
            <a:solidFill>
              <a:srgbClr val="697A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29FEB49-30E3-4306-999D-24D182F2E306}"/>
              </a:ext>
            </a:extLst>
          </p:cNvPr>
          <p:cNvSpPr/>
          <p:nvPr/>
        </p:nvSpPr>
        <p:spPr>
          <a:xfrm>
            <a:off x="4982369" y="1080397"/>
            <a:ext cx="6850241" cy="5243459"/>
          </a:xfrm>
          <a:prstGeom prst="rect">
            <a:avLst/>
          </a:prstGeom>
          <a:solidFill>
            <a:srgbClr val="404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pPr algn="just"/>
            <a:r>
              <a:rPr lang="ru-RU" sz="2400" dirty="0"/>
              <a:t>Ключевым изменением в части строительного контроля является возможность дополнительно к нормативным затратам на строительный контроль в главе 10, учитывать в главе 9 ССР затраты на </a:t>
            </a:r>
            <a:r>
              <a:rPr lang="ru-RU" sz="2400" b="1" dirty="0">
                <a:solidFill>
                  <a:srgbClr val="FF0000"/>
                </a:solidFill>
              </a:rPr>
              <a:t>дополнительные мероприятия строительного контроля по решению заказчика</a:t>
            </a:r>
            <a:r>
              <a:rPr lang="ru-RU" sz="2400" dirty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ru-RU" sz="2400" dirty="0"/>
              <a:t>Для обеспечения полноценной стоимости контракта по строительному контролю проводить </a:t>
            </a:r>
            <a:r>
              <a:rPr lang="ru-RU" sz="2400" b="1" dirty="0">
                <a:solidFill>
                  <a:srgbClr val="FF0000"/>
                </a:solidFill>
              </a:rPr>
              <a:t>дополнительный расчет стоимости </a:t>
            </a:r>
            <a:r>
              <a:rPr lang="ru-RU" sz="2400" b="1" dirty="0">
                <a:solidFill>
                  <a:srgbClr val="FF0000"/>
                </a:solidFill>
              </a:rPr>
              <a:t>лабораторного, геодезического контроля и рассмотрения рабочей документации.</a:t>
            </a:r>
          </a:p>
        </p:txBody>
      </p:sp>
      <p:sp>
        <p:nvSpPr>
          <p:cNvPr id="9" name="Равнобедренный треугольник 8">
            <a:extLst>
              <a:ext uri="{FF2B5EF4-FFF2-40B4-BE49-F238E27FC236}">
                <a16:creationId xmlns:a16="http://schemas.microsoft.com/office/drawing/2014/main" id="{737FB601-04FF-4A80-AB60-4C0E9366CA41}"/>
              </a:ext>
            </a:extLst>
          </p:cNvPr>
          <p:cNvSpPr/>
          <p:nvPr/>
        </p:nvSpPr>
        <p:spPr>
          <a:xfrm rot="16200000">
            <a:off x="4331562" y="2284621"/>
            <a:ext cx="792566" cy="509047"/>
          </a:xfrm>
          <a:prstGeom prst="triangle">
            <a:avLst/>
          </a:prstGeom>
          <a:solidFill>
            <a:srgbClr val="404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21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F02406-7B7B-4094-A0B5-8DEEE1837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52" y="971369"/>
            <a:ext cx="3598849" cy="5392844"/>
          </a:xfrm>
          <a:prstGeom prst="rect">
            <a:avLst/>
          </a:prstGeom>
          <a:ln w="25400">
            <a:solidFill>
              <a:srgbClr val="CCCED2"/>
            </a:solidFill>
            <a:miter lim="800000"/>
          </a:ln>
        </p:spPr>
      </p:pic>
      <p:sp>
        <p:nvSpPr>
          <p:cNvPr id="15" name="Заголовок 8">
            <a:extLst>
              <a:ext uri="{FF2B5EF4-FFF2-40B4-BE49-F238E27FC236}">
                <a16:creationId xmlns:a16="http://schemas.microsoft.com/office/drawing/2014/main" id="{FF33FAEF-9CC3-43D3-9384-80429E968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62" y="249603"/>
            <a:ext cx="8818563" cy="584775"/>
          </a:xfrm>
        </p:spPr>
        <p:txBody>
          <a:bodyPr/>
          <a:lstStyle/>
          <a:p>
            <a:r>
              <a:rPr lang="ru-RU" dirty="0"/>
              <a:t>Приказ Минстроя России от 07.07.2022 № 557/</a:t>
            </a:r>
            <a:r>
              <a:rPr lang="ru-RU" dirty="0" err="1"/>
              <a:t>пр</a:t>
            </a:r>
            <a:r>
              <a:rPr lang="en-US" dirty="0"/>
              <a:t/>
            </a:r>
            <a:br>
              <a:rPr lang="en-US" dirty="0"/>
            </a:br>
            <a:r>
              <a:rPr lang="ru-RU" sz="1400" b="0" dirty="0"/>
              <a:t>(внесение изменений в приказ Минстроя России от 04.08.2020 № 421/</a:t>
            </a:r>
            <a:r>
              <a:rPr lang="ru-RU" sz="1400" b="0" dirty="0" err="1"/>
              <a:t>пр</a:t>
            </a:r>
            <a:r>
              <a:rPr lang="ru-RU" sz="1400" b="0" dirty="0"/>
              <a:t>) </a:t>
            </a:r>
            <a:endParaRPr lang="ru-RU" b="0" dirty="0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FA4DC90-7718-4A74-876E-6D079026E1EE}"/>
              </a:ext>
            </a:extLst>
          </p:cNvPr>
          <p:cNvGrpSpPr/>
          <p:nvPr/>
        </p:nvGrpSpPr>
        <p:grpSpPr>
          <a:xfrm>
            <a:off x="10096503" y="6139883"/>
            <a:ext cx="1908845" cy="718117"/>
            <a:chOff x="10096503" y="6139883"/>
            <a:chExt cx="1908845" cy="718117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2688AB85-A2BA-4935-ABE8-FB4F5D1216B2}"/>
                </a:ext>
              </a:extLst>
            </p:cNvPr>
            <p:cNvSpPr/>
            <p:nvPr/>
          </p:nvSpPr>
          <p:spPr>
            <a:xfrm rot="16200000">
              <a:off x="10977745" y="5544561"/>
              <a:ext cx="432281" cy="1622925"/>
            </a:xfrm>
            <a:prstGeom prst="rect">
              <a:avLst/>
            </a:prstGeom>
            <a:solidFill>
              <a:srgbClr val="697A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F0291870-0C83-49CA-B152-9F5495494FFE}"/>
                </a:ext>
              </a:extLst>
            </p:cNvPr>
            <p:cNvSpPr/>
            <p:nvPr/>
          </p:nvSpPr>
          <p:spPr>
            <a:xfrm rot="16200000">
              <a:off x="10743546" y="5596197"/>
              <a:ext cx="614760" cy="190884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CF9E423E-BC1C-4711-AFD5-88DA4D3C8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66122" y="6314742"/>
              <a:ext cx="1086928" cy="4717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5053494"/>
      </p:ext>
    </p:extLst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20F8BB69-5022-4D49-A9CF-A49DB0D58380}"/>
              </a:ext>
            </a:extLst>
          </p:cNvPr>
          <p:cNvGrpSpPr/>
          <p:nvPr/>
        </p:nvGrpSpPr>
        <p:grpSpPr>
          <a:xfrm>
            <a:off x="214313" y="-3"/>
            <a:ext cx="11973368" cy="6572167"/>
            <a:chOff x="214313" y="-3"/>
            <a:chExt cx="11973368" cy="6572167"/>
          </a:xfrm>
        </p:grpSpPr>
        <p:sp>
          <p:nvSpPr>
            <p:cNvPr id="22" name="Рисунок 5">
              <a:extLst>
                <a:ext uri="{FF2B5EF4-FFF2-40B4-BE49-F238E27FC236}">
                  <a16:creationId xmlns:a16="http://schemas.microsoft.com/office/drawing/2014/main" id="{C2AAE5AE-3D01-4F77-A956-F70A6EC75844}"/>
                </a:ext>
              </a:extLst>
            </p:cNvPr>
            <p:cNvSpPr txBox="1">
              <a:spLocks/>
            </p:cNvSpPr>
            <p:nvPr/>
          </p:nvSpPr>
          <p:spPr>
            <a:xfrm>
              <a:off x="306078" y="3584"/>
              <a:ext cx="11881603" cy="6568580"/>
            </a:xfrm>
            <a:custGeom>
              <a:avLst/>
              <a:gdLst>
                <a:gd name="connsiteX0" fmla="*/ 0 w 12191997"/>
                <a:gd name="connsiteY0" fmla="*/ 0 h 4419600"/>
                <a:gd name="connsiteX1" fmla="*/ 12191997 w 12191997"/>
                <a:gd name="connsiteY1" fmla="*/ 0 h 4419600"/>
                <a:gd name="connsiteX2" fmla="*/ 12191997 w 12191997"/>
                <a:gd name="connsiteY2" fmla="*/ 4419600 h 4419600"/>
                <a:gd name="connsiteX3" fmla="*/ 0 w 12191997"/>
                <a:gd name="connsiteY3" fmla="*/ 4419600 h 44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1997" h="4419600">
                  <a:moveTo>
                    <a:pt x="0" y="0"/>
                  </a:moveTo>
                  <a:lnTo>
                    <a:pt x="12191997" y="0"/>
                  </a:lnTo>
                  <a:lnTo>
                    <a:pt x="12191997" y="4419600"/>
                  </a:lnTo>
                  <a:lnTo>
                    <a:pt x="0" y="4419600"/>
                  </a:lnTo>
                  <a:close/>
                </a:path>
              </a:pathLst>
            </a:custGeom>
            <a:blipFill dpi="0" rotWithShape="1">
              <a:blip r:embed="rId2">
                <a:alphaModFix amt="17000"/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 l="-2612" t="-6962" b="-60053"/>
              </a:stretch>
            </a:blipFill>
          </p:spPr>
          <p:txBody>
            <a:bodyPr vert="horz" wrap="square" lIns="0" tIns="0" rIns="0" bIns="0" rtlCol="0" anchor="ctr">
              <a:no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lang="ru-RU" sz="1000" kern="1200" dirty="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/>
                <a:t>Вставка рисунка</a:t>
              </a:r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8D6F0C60-EF33-4480-AE22-1B3332DC9015}"/>
                </a:ext>
              </a:extLst>
            </p:cNvPr>
            <p:cNvSpPr/>
            <p:nvPr/>
          </p:nvSpPr>
          <p:spPr>
            <a:xfrm rot="16200000">
              <a:off x="-122637" y="336947"/>
              <a:ext cx="831061" cy="157162"/>
            </a:xfrm>
            <a:prstGeom prst="rect">
              <a:avLst/>
            </a:prstGeom>
            <a:solidFill>
              <a:srgbClr val="697A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22</a:t>
            </a:fld>
            <a:endParaRPr lang="ru-RU"/>
          </a:p>
        </p:txBody>
      </p:sp>
      <p:sp>
        <p:nvSpPr>
          <p:cNvPr id="15" name="Заголовок 8">
            <a:extLst>
              <a:ext uri="{FF2B5EF4-FFF2-40B4-BE49-F238E27FC236}">
                <a16:creationId xmlns:a16="http://schemas.microsoft.com/office/drawing/2014/main" id="{FF33FAEF-9CC3-43D3-9384-80429E968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62" y="249603"/>
            <a:ext cx="9350399" cy="369332"/>
          </a:xfrm>
        </p:spPr>
        <p:txBody>
          <a:bodyPr/>
          <a:lstStyle/>
          <a:p>
            <a:r>
              <a:rPr lang="ru-RU" dirty="0"/>
              <a:t>несоответствие порядка строительного контроля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7167DCF6-4BAD-4B06-A12B-66248D6D4960}"/>
              </a:ext>
            </a:extLst>
          </p:cNvPr>
          <p:cNvGrpSpPr/>
          <p:nvPr/>
        </p:nvGrpSpPr>
        <p:grpSpPr>
          <a:xfrm>
            <a:off x="6568672" y="964407"/>
            <a:ext cx="5027603" cy="4929183"/>
            <a:chOff x="6568672" y="964408"/>
            <a:chExt cx="5027603" cy="4929183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4000C411-AF22-4E1E-B535-5912B6C6A92B}"/>
                </a:ext>
              </a:extLst>
            </p:cNvPr>
            <p:cNvSpPr/>
            <p:nvPr/>
          </p:nvSpPr>
          <p:spPr>
            <a:xfrm>
              <a:off x="7077719" y="964408"/>
              <a:ext cx="4518556" cy="4929183"/>
            </a:xfrm>
            <a:prstGeom prst="rect">
              <a:avLst/>
            </a:prstGeom>
            <a:solidFill>
              <a:srgbClr val="404B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rIns="252000" rtlCol="0" anchor="ctr"/>
            <a:lstStyle/>
            <a:p>
              <a:pPr lvl="0">
                <a:spcBef>
                  <a:spcPts val="1000"/>
                </a:spcBef>
              </a:pPr>
              <a:endParaRPr lang="en-US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  <a:p>
              <a:pPr lvl="0">
                <a:spcBef>
                  <a:spcPts val="1000"/>
                </a:spcBef>
              </a:pPr>
              <a:endParaRPr lang="en-US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  <a:p>
              <a:pPr lvl="0">
                <a:spcBef>
                  <a:spcPts val="1000"/>
                </a:spcBef>
              </a:pPr>
              <a:r>
                <a:rPr lang="ru-RU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Постановление Правительства РФ от 21 июня 2010 г. N 468</a:t>
              </a:r>
            </a:p>
            <a:p>
              <a:pPr lvl="0">
                <a:spcBef>
                  <a:spcPts val="1000"/>
                </a:spcBef>
              </a:pPr>
              <a:r>
                <a:rPr lang="ru-RU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«О порядке проведения строительного контроля при осуществлении строительства, реконструкции и капитального ремонта объектов капитального строительства»</a:t>
              </a:r>
              <a:endParaRPr lang="ru-RU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" name="Равнобедренный треугольник 1">
              <a:extLst>
                <a:ext uri="{FF2B5EF4-FFF2-40B4-BE49-F238E27FC236}">
                  <a16:creationId xmlns:a16="http://schemas.microsoft.com/office/drawing/2014/main" id="{1ADC280A-AEF3-4B4A-A07A-D70E5925AA02}"/>
                </a:ext>
              </a:extLst>
            </p:cNvPr>
            <p:cNvSpPr/>
            <p:nvPr/>
          </p:nvSpPr>
          <p:spPr>
            <a:xfrm rot="16200000">
              <a:off x="6426913" y="1106167"/>
              <a:ext cx="792566" cy="509047"/>
            </a:xfrm>
            <a:prstGeom prst="triangle">
              <a:avLst/>
            </a:prstGeom>
            <a:solidFill>
              <a:srgbClr val="404B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9B84923-830D-4E05-B93E-D20344F8A8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382345" y="2539431"/>
            <a:ext cx="1779133" cy="1779133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4ECD52F-303D-48BF-BBB1-107014C889EC}"/>
              </a:ext>
            </a:extLst>
          </p:cNvPr>
          <p:cNvGrpSpPr/>
          <p:nvPr/>
        </p:nvGrpSpPr>
        <p:grpSpPr>
          <a:xfrm>
            <a:off x="947547" y="964408"/>
            <a:ext cx="5027602" cy="4929183"/>
            <a:chOff x="947547" y="964408"/>
            <a:chExt cx="5027602" cy="4929183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463B1D55-3341-4668-8870-8A7F6338151D}"/>
                </a:ext>
              </a:extLst>
            </p:cNvPr>
            <p:cNvSpPr/>
            <p:nvPr/>
          </p:nvSpPr>
          <p:spPr>
            <a:xfrm>
              <a:off x="947547" y="964408"/>
              <a:ext cx="4518556" cy="4929183"/>
            </a:xfrm>
            <a:prstGeom prst="rect">
              <a:avLst/>
            </a:prstGeom>
            <a:solidFill>
              <a:srgbClr val="404B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rIns="252000" rtlCol="0" anchor="ctr"/>
            <a:lstStyle/>
            <a:p>
              <a:pPr lvl="0" algn="ctr">
                <a:spcBef>
                  <a:spcPts val="1000"/>
                </a:spcBef>
              </a:pPr>
              <a:endParaRPr lang="en-US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  <a:p>
              <a:pPr lvl="0" algn="ctr">
                <a:spcBef>
                  <a:spcPts val="1000"/>
                </a:spcBef>
              </a:pPr>
              <a:endParaRPr lang="en-US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  <a:p>
              <a:pPr lvl="0">
                <a:spcBef>
                  <a:spcPts val="1000"/>
                </a:spcBef>
              </a:pPr>
              <a:r>
                <a:rPr lang="ru-RU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ГОСТ 32731-2014 «ДОАП. Требования </a:t>
              </a:r>
              <a:r>
                <a:rPr lang="en-US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/>
              </a:r>
              <a:br>
                <a:rPr lang="en-US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</a:br>
              <a:r>
                <a:rPr lang="ru-RU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к проведению строительного контроля»</a:t>
              </a:r>
              <a:endParaRPr lang="en-US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  <a:p>
              <a:pPr>
                <a:spcBef>
                  <a:spcPts val="1000"/>
                </a:spcBef>
              </a:pPr>
              <a:r>
                <a:rPr lang="ru-RU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ГОСТ Р 58442-2019 «Дороги автомобильные общего пользования. Требования к проведению строительного контроля заказчика и подрядчика»</a:t>
              </a:r>
              <a:endParaRPr lang="en-US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  <a:p>
              <a:pPr>
                <a:spcBef>
                  <a:spcPts val="1000"/>
                </a:spcBef>
              </a:pPr>
              <a:r>
                <a:rPr lang="ru-RU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ГОСТ Р 59290-2021 «Дороги автомобильные общего пользования. Требования к проведению входного и операционного контроля»</a:t>
              </a:r>
            </a:p>
          </p:txBody>
        </p:sp>
        <p:sp>
          <p:nvSpPr>
            <p:cNvPr id="17" name="Равнобедренный треугольник 16">
              <a:extLst>
                <a:ext uri="{FF2B5EF4-FFF2-40B4-BE49-F238E27FC236}">
                  <a16:creationId xmlns:a16="http://schemas.microsoft.com/office/drawing/2014/main" id="{6C58CAB9-4B11-48ED-8091-E14C2BAF9778}"/>
                </a:ext>
              </a:extLst>
            </p:cNvPr>
            <p:cNvSpPr/>
            <p:nvPr/>
          </p:nvSpPr>
          <p:spPr>
            <a:xfrm rot="16200000" flipV="1">
              <a:off x="5324343" y="5242784"/>
              <a:ext cx="792566" cy="509046"/>
            </a:xfrm>
            <a:prstGeom prst="triangle">
              <a:avLst/>
            </a:prstGeom>
            <a:solidFill>
              <a:srgbClr val="404B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975C804-C58D-4A45-9334-44B4A7B2E2BF}"/>
              </a:ext>
            </a:extLst>
          </p:cNvPr>
          <p:cNvSpPr/>
          <p:nvPr/>
        </p:nvSpPr>
        <p:spPr>
          <a:xfrm>
            <a:off x="1209676" y="1212326"/>
            <a:ext cx="4000500" cy="733713"/>
          </a:xfrm>
          <a:prstGeom prst="rect">
            <a:avLst/>
          </a:prstGeom>
          <a:solidFill>
            <a:srgbClr val="61718D"/>
          </a:solidFill>
          <a:ln w="25400" cmpd="sng">
            <a:noFill/>
            <a:prstDash val="solid"/>
            <a:miter lim="800000"/>
          </a:ln>
        </p:spPr>
        <p:txBody>
          <a:bodyPr wrap="square" tIns="0" anchor="ctr">
            <a:noAutofit/>
          </a:bodyPr>
          <a:lstStyle/>
          <a:p>
            <a:pPr lvl="0" algn="ctr"/>
            <a:r>
              <a:rPr lang="ru-RU" sz="2800" b="1" spc="-150" dirty="0">
                <a:solidFill>
                  <a:schemeClr val="bg1"/>
                </a:solidFill>
              </a:rPr>
              <a:t>ТР ТС 014/2011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6467101-E7FE-41A5-9AFA-1387A203E307}"/>
              </a:ext>
            </a:extLst>
          </p:cNvPr>
          <p:cNvSpPr/>
          <p:nvPr/>
        </p:nvSpPr>
        <p:spPr>
          <a:xfrm>
            <a:off x="7343775" y="1212325"/>
            <a:ext cx="3981449" cy="733714"/>
          </a:xfrm>
          <a:prstGeom prst="rect">
            <a:avLst/>
          </a:prstGeom>
          <a:solidFill>
            <a:srgbClr val="61718D"/>
          </a:solidFill>
          <a:ln w="19050">
            <a:noFill/>
            <a:prstDash val="sysDash"/>
          </a:ln>
        </p:spPr>
        <p:txBody>
          <a:bodyPr wrap="square" anchor="ctr">
            <a:noAutofit/>
          </a:bodyPr>
          <a:lstStyle/>
          <a:p>
            <a:pPr lvl="0" algn="ctr"/>
            <a:r>
              <a:rPr lang="ru-RU" sz="3000" b="1" spc="-150" dirty="0" err="1">
                <a:solidFill>
                  <a:schemeClr val="bg1"/>
                </a:solidFill>
              </a:rPr>
              <a:t>ГрК</a:t>
            </a:r>
            <a:r>
              <a:rPr lang="ru-RU" sz="3000" b="1" spc="-150" dirty="0">
                <a:solidFill>
                  <a:schemeClr val="bg1"/>
                </a:solidFill>
              </a:rPr>
              <a:t> РФ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F33264A-5C27-424F-B230-BEAA24983AF9}"/>
              </a:ext>
            </a:extLst>
          </p:cNvPr>
          <p:cNvGrpSpPr/>
          <p:nvPr/>
        </p:nvGrpSpPr>
        <p:grpSpPr>
          <a:xfrm>
            <a:off x="10096503" y="6139883"/>
            <a:ext cx="1908845" cy="718117"/>
            <a:chOff x="10096503" y="6139883"/>
            <a:chExt cx="1908845" cy="718117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E4E4078C-8B71-4CB2-82B7-23DF2C28C321}"/>
                </a:ext>
              </a:extLst>
            </p:cNvPr>
            <p:cNvSpPr/>
            <p:nvPr/>
          </p:nvSpPr>
          <p:spPr>
            <a:xfrm rot="16200000">
              <a:off x="10977745" y="5544561"/>
              <a:ext cx="432281" cy="1622925"/>
            </a:xfrm>
            <a:prstGeom prst="rect">
              <a:avLst/>
            </a:prstGeom>
            <a:solidFill>
              <a:srgbClr val="697A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87436722-B54F-4E2A-B1C0-8A37EB0779AC}"/>
                </a:ext>
              </a:extLst>
            </p:cNvPr>
            <p:cNvSpPr/>
            <p:nvPr/>
          </p:nvSpPr>
          <p:spPr>
            <a:xfrm rot="16200000">
              <a:off x="10743546" y="5596197"/>
              <a:ext cx="614760" cy="190884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FA6F6757-B5DF-42A6-AF98-3AD78797A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66122" y="6314742"/>
              <a:ext cx="1086928" cy="4717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0674033"/>
      </p:ext>
    </p:extLst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EE0C9BB8-B760-4227-82E1-B2ADAC4E6959}"/>
              </a:ext>
            </a:extLst>
          </p:cNvPr>
          <p:cNvCxnSpPr>
            <a:cxnSpLocks/>
          </p:cNvCxnSpPr>
          <p:nvPr/>
        </p:nvCxnSpPr>
        <p:spPr>
          <a:xfrm>
            <a:off x="634264" y="5059804"/>
            <a:ext cx="0" cy="678266"/>
          </a:xfrm>
          <a:prstGeom prst="line">
            <a:avLst/>
          </a:prstGeom>
          <a:ln w="19050">
            <a:solidFill>
              <a:srgbClr val="697A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Текст 26">
            <a:extLst>
              <a:ext uri="{FF2B5EF4-FFF2-40B4-BE49-F238E27FC236}">
                <a16:creationId xmlns:a16="http://schemas.microsoft.com/office/drawing/2014/main" id="{0F7D16F7-5F22-41CC-84D3-23449A213A8A}"/>
              </a:ext>
            </a:extLst>
          </p:cNvPr>
          <p:cNvSpPr txBox="1">
            <a:spLocks/>
          </p:cNvSpPr>
          <p:nvPr/>
        </p:nvSpPr>
        <p:spPr>
          <a:xfrm>
            <a:off x="913814" y="5059804"/>
            <a:ext cx="6473508" cy="74481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ru-RU" sz="4400" b="1" kern="1200" spc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3000" dirty="0">
                <a:solidFill>
                  <a:srgbClr val="5B6983"/>
                </a:solidFill>
              </a:rPr>
              <a:t>Спасибо </a:t>
            </a:r>
            <a:br>
              <a:rPr lang="ru-RU" sz="3000" dirty="0">
                <a:solidFill>
                  <a:srgbClr val="5B6983"/>
                </a:solidFill>
              </a:rPr>
            </a:br>
            <a:r>
              <a:rPr lang="ru-RU" sz="3000" dirty="0">
                <a:solidFill>
                  <a:srgbClr val="5B6983"/>
                </a:solidFill>
              </a:rPr>
              <a:t>за внимание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0093E6A-14CF-4DC6-A5ED-2B3968F50E0C}"/>
              </a:ext>
            </a:extLst>
          </p:cNvPr>
          <p:cNvSpPr/>
          <p:nvPr/>
        </p:nvSpPr>
        <p:spPr>
          <a:xfrm rot="10800000">
            <a:off x="-4" y="0"/>
            <a:ext cx="12192001" cy="3429001"/>
          </a:xfrm>
          <a:prstGeom prst="rect">
            <a:avLst/>
          </a:prstGeom>
          <a:solidFill>
            <a:srgbClr val="224B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49D4FA1-E903-45F7-A9D2-FC84DFB35E67}"/>
              </a:ext>
            </a:extLst>
          </p:cNvPr>
          <p:cNvSpPr/>
          <p:nvPr/>
        </p:nvSpPr>
        <p:spPr>
          <a:xfrm rot="10800000">
            <a:off x="-4" y="-3"/>
            <a:ext cx="12191996" cy="3429003"/>
          </a:xfrm>
          <a:prstGeom prst="rect">
            <a:avLst/>
          </a:prstGeom>
          <a:blipFill dpi="0" rotWithShape="1">
            <a:blip r:embed="rId2">
              <a:alphaModFix amt="39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 t="-85782" b="-1378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40962B0-5A8B-447F-9D8A-689FF0F26558}"/>
              </a:ext>
            </a:extLst>
          </p:cNvPr>
          <p:cNvGrpSpPr/>
          <p:nvPr/>
        </p:nvGrpSpPr>
        <p:grpSpPr>
          <a:xfrm>
            <a:off x="9789514" y="4955665"/>
            <a:ext cx="1961197" cy="953096"/>
            <a:chOff x="2282748" y="5244461"/>
            <a:chExt cx="1437311" cy="698500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1F39AA2F-CA51-47F0-B01F-FA467A5B5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4675" y="5274716"/>
              <a:ext cx="605384" cy="605384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42A81288-62C5-4093-9934-92D1545C5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2748" y="5244461"/>
              <a:ext cx="698500" cy="698500"/>
            </a:xfrm>
            <a:prstGeom prst="rect">
              <a:avLst/>
            </a:prstGeom>
          </p:spPr>
        </p:pic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3684C6AD-712C-4F44-8FCE-AB066E36E320}"/>
              </a:ext>
            </a:extLst>
          </p:cNvPr>
          <p:cNvGrpSpPr/>
          <p:nvPr/>
        </p:nvGrpSpPr>
        <p:grpSpPr>
          <a:xfrm>
            <a:off x="10096503" y="6139883"/>
            <a:ext cx="1908845" cy="718117"/>
            <a:chOff x="10096503" y="6139883"/>
            <a:chExt cx="1908845" cy="718117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B8103AB9-D0B4-4C20-BEBF-DC1C02DB4BAF}"/>
                </a:ext>
              </a:extLst>
            </p:cNvPr>
            <p:cNvSpPr/>
            <p:nvPr/>
          </p:nvSpPr>
          <p:spPr>
            <a:xfrm rot="16200000">
              <a:off x="10977745" y="5544561"/>
              <a:ext cx="432281" cy="1622925"/>
            </a:xfrm>
            <a:prstGeom prst="rect">
              <a:avLst/>
            </a:prstGeom>
            <a:solidFill>
              <a:srgbClr val="697A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1238C0C0-AC82-4B56-987B-85CE0861E83D}"/>
                </a:ext>
              </a:extLst>
            </p:cNvPr>
            <p:cNvSpPr/>
            <p:nvPr/>
          </p:nvSpPr>
          <p:spPr>
            <a:xfrm rot="16200000">
              <a:off x="10743546" y="5596197"/>
              <a:ext cx="614760" cy="190884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4532EB52-36A6-4120-A512-4492A2CFDC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66122" y="6314742"/>
              <a:ext cx="1086928" cy="4717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0607601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B5CB78D5-40B7-4444-B724-1C24910340DC}"/>
              </a:ext>
            </a:extLst>
          </p:cNvPr>
          <p:cNvGrpSpPr/>
          <p:nvPr/>
        </p:nvGrpSpPr>
        <p:grpSpPr>
          <a:xfrm>
            <a:off x="175679" y="-3"/>
            <a:ext cx="11973368" cy="6572167"/>
            <a:chOff x="214313" y="-3"/>
            <a:chExt cx="11973368" cy="6572167"/>
          </a:xfrm>
        </p:grpSpPr>
        <p:sp>
          <p:nvSpPr>
            <p:cNvPr id="12" name="Рисунок 5">
              <a:extLst>
                <a:ext uri="{FF2B5EF4-FFF2-40B4-BE49-F238E27FC236}">
                  <a16:creationId xmlns:a16="http://schemas.microsoft.com/office/drawing/2014/main" id="{D1B2A3DE-5368-4B99-8212-88C9B8941911}"/>
                </a:ext>
              </a:extLst>
            </p:cNvPr>
            <p:cNvSpPr txBox="1">
              <a:spLocks/>
            </p:cNvSpPr>
            <p:nvPr/>
          </p:nvSpPr>
          <p:spPr>
            <a:xfrm>
              <a:off x="306078" y="3584"/>
              <a:ext cx="11881603" cy="6568580"/>
            </a:xfrm>
            <a:custGeom>
              <a:avLst/>
              <a:gdLst>
                <a:gd name="connsiteX0" fmla="*/ 0 w 12191997"/>
                <a:gd name="connsiteY0" fmla="*/ 0 h 4419600"/>
                <a:gd name="connsiteX1" fmla="*/ 12191997 w 12191997"/>
                <a:gd name="connsiteY1" fmla="*/ 0 h 4419600"/>
                <a:gd name="connsiteX2" fmla="*/ 12191997 w 12191997"/>
                <a:gd name="connsiteY2" fmla="*/ 4419600 h 4419600"/>
                <a:gd name="connsiteX3" fmla="*/ 0 w 12191997"/>
                <a:gd name="connsiteY3" fmla="*/ 4419600 h 44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1997" h="4419600">
                  <a:moveTo>
                    <a:pt x="0" y="0"/>
                  </a:moveTo>
                  <a:lnTo>
                    <a:pt x="12191997" y="0"/>
                  </a:lnTo>
                  <a:lnTo>
                    <a:pt x="12191997" y="4419600"/>
                  </a:lnTo>
                  <a:lnTo>
                    <a:pt x="0" y="4419600"/>
                  </a:lnTo>
                  <a:close/>
                </a:path>
              </a:pathLst>
            </a:custGeom>
            <a:blipFill dpi="0" rotWithShape="1">
              <a:blip r:embed="rId2">
                <a:alphaModFix amt="17000"/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 l="-2612" t="-6962" b="-60053"/>
              </a:stretch>
            </a:blipFill>
          </p:spPr>
          <p:txBody>
            <a:bodyPr vert="horz" wrap="square" lIns="0" tIns="0" rIns="0" bIns="0" rtlCol="0" anchor="ctr">
              <a:no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lang="ru-RU" sz="1000" kern="1200" dirty="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/>
                <a:t>Вставка рисунка</a:t>
              </a: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E7CA9FC5-420C-465E-8754-B5F1F522C9A7}"/>
                </a:ext>
              </a:extLst>
            </p:cNvPr>
            <p:cNvSpPr/>
            <p:nvPr/>
          </p:nvSpPr>
          <p:spPr>
            <a:xfrm rot="16200000">
              <a:off x="-122637" y="336947"/>
              <a:ext cx="831061" cy="157162"/>
            </a:xfrm>
            <a:prstGeom prst="rect">
              <a:avLst/>
            </a:prstGeom>
            <a:solidFill>
              <a:srgbClr val="697A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41F7EE9-6910-4B10-B260-828D6154F5C1}"/>
              </a:ext>
            </a:extLst>
          </p:cNvPr>
          <p:cNvSpPr/>
          <p:nvPr/>
        </p:nvSpPr>
        <p:spPr>
          <a:xfrm>
            <a:off x="5194168" y="1474504"/>
            <a:ext cx="6402107" cy="4670638"/>
          </a:xfrm>
          <a:prstGeom prst="rect">
            <a:avLst/>
          </a:prstGeom>
          <a:solidFill>
            <a:srgbClr val="404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578FB7EA-248B-41C1-AD48-E40A96C8D0EB}"/>
              </a:ext>
            </a:extLst>
          </p:cNvPr>
          <p:cNvSpPr/>
          <p:nvPr/>
        </p:nvSpPr>
        <p:spPr>
          <a:xfrm rot="16200000">
            <a:off x="4543362" y="2637067"/>
            <a:ext cx="792566" cy="509047"/>
          </a:xfrm>
          <a:prstGeom prst="triangle">
            <a:avLst/>
          </a:prstGeom>
          <a:solidFill>
            <a:srgbClr val="404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111F84B-20C9-B979-BB11-C255D0869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A84FA-CEDE-45A2-8C11-B3F3B16384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3B5207-83B5-4C5C-B53D-EE774DBC9D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61" y="1183578"/>
            <a:ext cx="4099665" cy="5400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432343" y="1636356"/>
            <a:ext cx="5895299" cy="428919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Статья 15.4 Конституции РФ</a:t>
            </a:r>
            <a:r>
              <a:rPr lang="ru-RU" sz="28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: </a:t>
            </a:r>
            <a:r>
              <a:rPr lang="ru-RU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cs typeface="Arial" panose="020B0604020202020204" pitchFamily="34" charset="0"/>
              </a:rPr>
              <a:t>Общепризнанные </a:t>
            </a:r>
            <a:r>
              <a:rPr lang="ru-RU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cs typeface="Arial" panose="020B0604020202020204" pitchFamily="34" charset="0"/>
              </a:rPr>
              <a:t>принципы и </a:t>
            </a:r>
            <a:r>
              <a:rPr lang="ru-RU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cs typeface="Arial" panose="020B0604020202020204" pitchFamily="34" charset="0"/>
              </a:rPr>
              <a:t>нормы международного </a:t>
            </a:r>
            <a:r>
              <a:rPr lang="ru-RU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cs typeface="Arial" panose="020B0604020202020204" pitchFamily="34" charset="0"/>
              </a:rPr>
              <a:t>права и </a:t>
            </a:r>
            <a:r>
              <a:rPr lang="ru-RU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cs typeface="Arial" panose="020B0604020202020204" pitchFamily="34" charset="0"/>
              </a:rPr>
              <a:t>международные договоры Российской Федерации являются составной частью ее правовой системы.</a:t>
            </a:r>
          </a:p>
          <a:p>
            <a:pPr algn="just"/>
            <a:r>
              <a:rPr lang="ru-RU" sz="24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Если международным договором </a:t>
            </a:r>
            <a:r>
              <a:rPr lang="ru-RU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cs typeface="Arial" panose="020B0604020202020204" pitchFamily="34" charset="0"/>
              </a:rPr>
              <a:t>Российской Федерации установлены </a:t>
            </a:r>
            <a:r>
              <a:rPr lang="ru-RU" sz="24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иные правила</a:t>
            </a:r>
            <a:r>
              <a:rPr lang="ru-RU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cs typeface="Arial" panose="020B0604020202020204" pitchFamily="34" charset="0"/>
              </a:rPr>
              <a:t>, чем предусмотренные законом РФ, то </a:t>
            </a:r>
            <a:r>
              <a:rPr lang="ru-RU" sz="24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применяются правила международного договора</a:t>
            </a:r>
          </a:p>
        </p:txBody>
      </p:sp>
      <p:sp>
        <p:nvSpPr>
          <p:cNvPr id="11" name="Заголовок 8">
            <a:extLst>
              <a:ext uri="{FF2B5EF4-FFF2-40B4-BE49-F238E27FC236}">
                <a16:creationId xmlns:a16="http://schemas.microsoft.com/office/drawing/2014/main" id="{E371EE7B-A77A-455D-8CA0-35DEE69C5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62" y="249603"/>
            <a:ext cx="9063796" cy="1107996"/>
          </a:xfrm>
        </p:spPr>
        <p:txBody>
          <a:bodyPr/>
          <a:lstStyle/>
          <a:p>
            <a:r>
              <a:rPr lang="ru-RU" dirty="0"/>
              <a:t>Применение положений международных </a:t>
            </a:r>
            <a:r>
              <a:rPr lang="ru-RU" dirty="0" smtClean="0"/>
              <a:t>договоров на </a:t>
            </a:r>
            <a:r>
              <a:rPr lang="ru-RU" dirty="0"/>
              <a:t>территории Российской Федерации 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9AA59862-CB6B-43F4-B962-66DA3BB98BE6}"/>
              </a:ext>
            </a:extLst>
          </p:cNvPr>
          <p:cNvGrpSpPr/>
          <p:nvPr/>
        </p:nvGrpSpPr>
        <p:grpSpPr>
          <a:xfrm>
            <a:off x="10096503" y="6139883"/>
            <a:ext cx="1908845" cy="718117"/>
            <a:chOff x="10096503" y="6139883"/>
            <a:chExt cx="1908845" cy="718117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519C7839-160B-459C-B0B3-D90B52198338}"/>
                </a:ext>
              </a:extLst>
            </p:cNvPr>
            <p:cNvSpPr/>
            <p:nvPr/>
          </p:nvSpPr>
          <p:spPr>
            <a:xfrm rot="16200000">
              <a:off x="10977745" y="5544561"/>
              <a:ext cx="432281" cy="1622925"/>
            </a:xfrm>
            <a:prstGeom prst="rect">
              <a:avLst/>
            </a:prstGeom>
            <a:solidFill>
              <a:srgbClr val="697A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69B14935-B4A1-469D-8849-C3C1051B89D7}"/>
                </a:ext>
              </a:extLst>
            </p:cNvPr>
            <p:cNvSpPr/>
            <p:nvPr/>
          </p:nvSpPr>
          <p:spPr>
            <a:xfrm rot="16200000">
              <a:off x="10743546" y="5596197"/>
              <a:ext cx="614760" cy="190884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535BE13A-C292-4101-84D4-4042E83F73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66122" y="6314742"/>
              <a:ext cx="1086928" cy="4717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3742472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0CE30F5-3507-4BF1-A132-9905D75FD489}"/>
              </a:ext>
            </a:extLst>
          </p:cNvPr>
          <p:cNvGrpSpPr/>
          <p:nvPr/>
        </p:nvGrpSpPr>
        <p:grpSpPr>
          <a:xfrm>
            <a:off x="214313" y="-3"/>
            <a:ext cx="11973368" cy="6572167"/>
            <a:chOff x="214313" y="-3"/>
            <a:chExt cx="11973368" cy="6572167"/>
          </a:xfrm>
        </p:grpSpPr>
        <p:sp>
          <p:nvSpPr>
            <p:cNvPr id="12" name="Рисунок 5">
              <a:extLst>
                <a:ext uri="{FF2B5EF4-FFF2-40B4-BE49-F238E27FC236}">
                  <a16:creationId xmlns:a16="http://schemas.microsoft.com/office/drawing/2014/main" id="{C57A4B35-DFF3-46EE-94C4-FB9DE27D0026}"/>
                </a:ext>
              </a:extLst>
            </p:cNvPr>
            <p:cNvSpPr txBox="1">
              <a:spLocks/>
            </p:cNvSpPr>
            <p:nvPr/>
          </p:nvSpPr>
          <p:spPr>
            <a:xfrm>
              <a:off x="306078" y="3584"/>
              <a:ext cx="11881603" cy="6568580"/>
            </a:xfrm>
            <a:custGeom>
              <a:avLst/>
              <a:gdLst>
                <a:gd name="connsiteX0" fmla="*/ 0 w 12191997"/>
                <a:gd name="connsiteY0" fmla="*/ 0 h 4419600"/>
                <a:gd name="connsiteX1" fmla="*/ 12191997 w 12191997"/>
                <a:gd name="connsiteY1" fmla="*/ 0 h 4419600"/>
                <a:gd name="connsiteX2" fmla="*/ 12191997 w 12191997"/>
                <a:gd name="connsiteY2" fmla="*/ 4419600 h 4419600"/>
                <a:gd name="connsiteX3" fmla="*/ 0 w 12191997"/>
                <a:gd name="connsiteY3" fmla="*/ 4419600 h 44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1997" h="4419600">
                  <a:moveTo>
                    <a:pt x="0" y="0"/>
                  </a:moveTo>
                  <a:lnTo>
                    <a:pt x="12191997" y="0"/>
                  </a:lnTo>
                  <a:lnTo>
                    <a:pt x="12191997" y="4419600"/>
                  </a:lnTo>
                  <a:lnTo>
                    <a:pt x="0" y="4419600"/>
                  </a:lnTo>
                  <a:close/>
                </a:path>
              </a:pathLst>
            </a:custGeom>
            <a:blipFill dpi="0" rotWithShape="1">
              <a:blip r:embed="rId2">
                <a:alphaModFix amt="17000"/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 l="-2612" t="-6962" b="-60053"/>
              </a:stretch>
            </a:blipFill>
          </p:spPr>
          <p:txBody>
            <a:bodyPr vert="horz" wrap="square" lIns="0" tIns="0" rIns="0" bIns="0" rtlCol="0" anchor="ctr">
              <a:no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lang="ru-RU" sz="1000" kern="1200" dirty="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/>
                <a:t>Вставка рисунка</a:t>
              </a: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D3FC8ADC-D4CD-4515-ADDA-6F327667F078}"/>
                </a:ext>
              </a:extLst>
            </p:cNvPr>
            <p:cNvSpPr/>
            <p:nvPr/>
          </p:nvSpPr>
          <p:spPr>
            <a:xfrm rot="16200000">
              <a:off x="-122637" y="336947"/>
              <a:ext cx="831061" cy="157162"/>
            </a:xfrm>
            <a:prstGeom prst="rect">
              <a:avLst/>
            </a:prstGeom>
            <a:solidFill>
              <a:srgbClr val="697A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AFEC684-3BD6-49F5-A123-0438B126E0CC}"/>
              </a:ext>
            </a:extLst>
          </p:cNvPr>
          <p:cNvSpPr/>
          <p:nvPr/>
        </p:nvSpPr>
        <p:spPr>
          <a:xfrm>
            <a:off x="5194168" y="1202268"/>
            <a:ext cx="5599522" cy="4670638"/>
          </a:xfrm>
          <a:prstGeom prst="rect">
            <a:avLst/>
          </a:prstGeom>
          <a:solidFill>
            <a:srgbClr val="404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>
            <a:extLst>
              <a:ext uri="{FF2B5EF4-FFF2-40B4-BE49-F238E27FC236}">
                <a16:creationId xmlns:a16="http://schemas.microsoft.com/office/drawing/2014/main" id="{76B2B21F-022E-40F4-B2AC-3E25DB6F1A4A}"/>
              </a:ext>
            </a:extLst>
          </p:cNvPr>
          <p:cNvSpPr/>
          <p:nvPr/>
        </p:nvSpPr>
        <p:spPr>
          <a:xfrm rot="16200000">
            <a:off x="4543362" y="2637067"/>
            <a:ext cx="792566" cy="509047"/>
          </a:xfrm>
          <a:prstGeom prst="triangle">
            <a:avLst/>
          </a:prstGeom>
          <a:solidFill>
            <a:srgbClr val="404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A84FA-CEDE-45A2-8C11-B3F3B16384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2494856A-4226-4CEA-AAAA-97508A0E5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62" y="249603"/>
            <a:ext cx="8818563" cy="369332"/>
          </a:xfrm>
        </p:spPr>
        <p:txBody>
          <a:bodyPr/>
          <a:lstStyle/>
          <a:p>
            <a:r>
              <a:rPr lang="ru-RU" dirty="0"/>
              <a:t>Договор о евразийском экономическом союзе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1E10BAD-1DC5-45D3-8A9A-638163A98F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31" y="900000"/>
            <a:ext cx="4099665" cy="5400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72099" y="1323975"/>
            <a:ext cx="5248276" cy="4918875"/>
          </a:xfrm>
        </p:spPr>
        <p:txBody>
          <a:bodyPr>
            <a:noAutofit/>
          </a:bodyPr>
          <a:lstStyle/>
          <a:p>
            <a:pPr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sz="1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Вид документа:</a:t>
            </a:r>
            <a:r>
              <a:rPr lang="en-US" sz="1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1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Международный договор</a:t>
            </a:r>
          </a:p>
          <a:p>
            <a:pPr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sz="1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Принявший орган:</a:t>
            </a:r>
            <a:r>
              <a:rPr lang="en-US" sz="1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cs typeface="Arial" panose="020B0604020202020204" pitchFamily="34" charset="0"/>
              </a:rPr>
              <a:t>Государства (Республика Беларусь, Республика Казахстан, Российская Федерация)</a:t>
            </a:r>
          </a:p>
          <a:p>
            <a:pPr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sz="1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Опубликован: </a:t>
            </a:r>
            <a:r>
              <a:rPr lang="ru-RU" sz="180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cs typeface="Arial" panose="020B0604020202020204" pitchFamily="34" charset="0"/>
              </a:rPr>
              <a:t>	</a:t>
            </a:r>
          </a:p>
          <a:p>
            <a:pPr lvl="1">
              <a:spcBef>
                <a:spcPts val="800"/>
              </a:spcBef>
              <a:buFont typeface="Arial" panose="020B0604020202020204" pitchFamily="34" charset="0"/>
              <a:buChar char="-"/>
            </a:pPr>
            <a:r>
              <a:rPr lang="ru-RU" sz="1600" dirty="0">
                <a:solidFill>
                  <a:srgbClr val="B9DFFE"/>
                </a:solidFill>
                <a:latin typeface="+mj-lt"/>
                <a:cs typeface="Arial" panose="020B0604020202020204" pitchFamily="34" charset="0"/>
              </a:rPr>
              <a:t>Официальный сайт 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cs typeface="Arial" panose="020B0604020202020204" pitchFamily="34" charset="0"/>
              </a:rPr>
              <a:t>Евразийской экономической комиссии http://www.eurasiancommission.org, 05.06.2014</a:t>
            </a:r>
          </a:p>
          <a:p>
            <a:pPr lvl="1">
              <a:spcBef>
                <a:spcPts val="800"/>
              </a:spcBef>
              <a:buFont typeface="Arial" panose="020B0604020202020204" pitchFamily="34" charset="0"/>
              <a:buChar char="-"/>
            </a:pP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cs typeface="Arial" panose="020B0604020202020204" pitchFamily="34" charset="0"/>
              </a:rPr>
              <a:t>Официальный интернет-портал правовой информации www.pravo.gov.ru, 16.01.2015, N 0001201501160013 </a:t>
            </a:r>
          </a:p>
          <a:p>
            <a:pPr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sz="1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Дата принятия: 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cs typeface="Arial" panose="020B0604020202020204" pitchFamily="34" charset="0"/>
              </a:rPr>
              <a:t>29 мая 2014</a:t>
            </a:r>
            <a:endParaRPr lang="ru-RU" sz="1800" dirty="0">
              <a:solidFill>
                <a:schemeClr val="tx2">
                  <a:lumMod val="20000"/>
                  <a:lumOff val="8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sz="1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Дата начала действия: 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cs typeface="Arial" panose="020B0604020202020204" pitchFamily="34" charset="0"/>
              </a:rPr>
              <a:t>01 января 2015</a:t>
            </a:r>
            <a:endParaRPr lang="ru-RU" sz="1800" dirty="0">
              <a:solidFill>
                <a:schemeClr val="tx2">
                  <a:lumMod val="20000"/>
                  <a:lumOff val="8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sz="1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Ратифицирован</a:t>
            </a:r>
            <a:r>
              <a:rPr lang="ru-RU" sz="180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cs typeface="Arial" panose="020B0604020202020204" pitchFamily="34" charset="0"/>
              </a:rPr>
              <a:t>Федеральным законом от 03.10.2014 №279-ФЗ «О ратификации Договора о Евразийском экономическом союзе»</a:t>
            </a:r>
            <a:endParaRPr lang="ru-RU" sz="1800" dirty="0">
              <a:solidFill>
                <a:schemeClr val="tx2">
                  <a:lumMod val="20000"/>
                  <a:lumOff val="8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5FEC1BDA-96B8-4FE3-8736-653DD7420B59}"/>
              </a:ext>
            </a:extLst>
          </p:cNvPr>
          <p:cNvGrpSpPr/>
          <p:nvPr/>
        </p:nvGrpSpPr>
        <p:grpSpPr>
          <a:xfrm>
            <a:off x="10096503" y="6139883"/>
            <a:ext cx="1908845" cy="718117"/>
            <a:chOff x="10096503" y="6139883"/>
            <a:chExt cx="1908845" cy="718117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8FC81C27-F4E0-4C67-BE74-E036D0DBA875}"/>
                </a:ext>
              </a:extLst>
            </p:cNvPr>
            <p:cNvSpPr/>
            <p:nvPr/>
          </p:nvSpPr>
          <p:spPr>
            <a:xfrm rot="16200000">
              <a:off x="10977745" y="5544561"/>
              <a:ext cx="432281" cy="1622925"/>
            </a:xfrm>
            <a:prstGeom prst="rect">
              <a:avLst/>
            </a:prstGeom>
            <a:solidFill>
              <a:srgbClr val="697A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EF75800F-3298-4D72-B249-6B90188C3B3C}"/>
                </a:ext>
              </a:extLst>
            </p:cNvPr>
            <p:cNvSpPr/>
            <p:nvPr/>
          </p:nvSpPr>
          <p:spPr>
            <a:xfrm rot="16200000">
              <a:off x="10743546" y="5596197"/>
              <a:ext cx="614760" cy="190884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6BB7C2A2-F914-41FC-8C3C-DA8525BFC8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66122" y="6314742"/>
              <a:ext cx="1086928" cy="4717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8635197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9CC066A1-8AAC-4A73-896E-6CAE59C6F00F}"/>
              </a:ext>
            </a:extLst>
          </p:cNvPr>
          <p:cNvGrpSpPr/>
          <p:nvPr/>
        </p:nvGrpSpPr>
        <p:grpSpPr>
          <a:xfrm>
            <a:off x="214313" y="-3"/>
            <a:ext cx="11973368" cy="6572167"/>
            <a:chOff x="214313" y="-3"/>
            <a:chExt cx="11973368" cy="6572167"/>
          </a:xfrm>
        </p:grpSpPr>
        <p:sp>
          <p:nvSpPr>
            <p:cNvPr id="16" name="Рисунок 5">
              <a:extLst>
                <a:ext uri="{FF2B5EF4-FFF2-40B4-BE49-F238E27FC236}">
                  <a16:creationId xmlns:a16="http://schemas.microsoft.com/office/drawing/2014/main" id="{5433887C-CBDA-4895-B0E0-F88D687AEB35}"/>
                </a:ext>
              </a:extLst>
            </p:cNvPr>
            <p:cNvSpPr txBox="1">
              <a:spLocks/>
            </p:cNvSpPr>
            <p:nvPr/>
          </p:nvSpPr>
          <p:spPr>
            <a:xfrm>
              <a:off x="306078" y="3584"/>
              <a:ext cx="11881603" cy="6568580"/>
            </a:xfrm>
            <a:custGeom>
              <a:avLst/>
              <a:gdLst>
                <a:gd name="connsiteX0" fmla="*/ 0 w 12191997"/>
                <a:gd name="connsiteY0" fmla="*/ 0 h 4419600"/>
                <a:gd name="connsiteX1" fmla="*/ 12191997 w 12191997"/>
                <a:gd name="connsiteY1" fmla="*/ 0 h 4419600"/>
                <a:gd name="connsiteX2" fmla="*/ 12191997 w 12191997"/>
                <a:gd name="connsiteY2" fmla="*/ 4419600 h 4419600"/>
                <a:gd name="connsiteX3" fmla="*/ 0 w 12191997"/>
                <a:gd name="connsiteY3" fmla="*/ 4419600 h 44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1997" h="4419600">
                  <a:moveTo>
                    <a:pt x="0" y="0"/>
                  </a:moveTo>
                  <a:lnTo>
                    <a:pt x="12191997" y="0"/>
                  </a:lnTo>
                  <a:lnTo>
                    <a:pt x="12191997" y="4419600"/>
                  </a:lnTo>
                  <a:lnTo>
                    <a:pt x="0" y="4419600"/>
                  </a:lnTo>
                  <a:close/>
                </a:path>
              </a:pathLst>
            </a:custGeom>
            <a:blipFill dpi="0" rotWithShape="1">
              <a:blip r:embed="rId2">
                <a:alphaModFix amt="17000"/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 l="-2612" t="-6962" b="-60053"/>
              </a:stretch>
            </a:blipFill>
          </p:spPr>
          <p:txBody>
            <a:bodyPr vert="horz" wrap="square" lIns="0" tIns="0" rIns="0" bIns="0" rtlCol="0" anchor="ctr">
              <a:no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lang="ru-RU" sz="1000" kern="1200" dirty="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/>
                <a:t>Вставка рисунка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6455EB55-140B-41A5-8CB1-5B41FA93F668}"/>
                </a:ext>
              </a:extLst>
            </p:cNvPr>
            <p:cNvSpPr/>
            <p:nvPr/>
          </p:nvSpPr>
          <p:spPr>
            <a:xfrm rot="16200000">
              <a:off x="-122637" y="336947"/>
              <a:ext cx="831061" cy="157162"/>
            </a:xfrm>
            <a:prstGeom prst="rect">
              <a:avLst/>
            </a:prstGeom>
            <a:solidFill>
              <a:srgbClr val="697A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/>
          </a:p>
        </p:txBody>
      </p:sp>
      <p:sp>
        <p:nvSpPr>
          <p:cNvPr id="15" name="Заголовок 8">
            <a:extLst>
              <a:ext uri="{FF2B5EF4-FFF2-40B4-BE49-F238E27FC236}">
                <a16:creationId xmlns:a16="http://schemas.microsoft.com/office/drawing/2014/main" id="{FF33FAEF-9CC3-43D3-9384-80429E968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62" y="249603"/>
            <a:ext cx="9456741" cy="369332"/>
          </a:xfrm>
        </p:spPr>
        <p:txBody>
          <a:bodyPr/>
          <a:lstStyle/>
          <a:p>
            <a:r>
              <a:rPr lang="ru-RU" dirty="0"/>
              <a:t>Утверждение технического регламента ТР ТС 014</a:t>
            </a:r>
            <a:r>
              <a:rPr lang="en-US" dirty="0"/>
              <a:t>/2011</a:t>
            </a:r>
            <a:endParaRPr lang="ru-RU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FD51822-1D06-442E-A9CB-2AD501AAB415}"/>
              </a:ext>
            </a:extLst>
          </p:cNvPr>
          <p:cNvGrpSpPr/>
          <p:nvPr/>
        </p:nvGrpSpPr>
        <p:grpSpPr>
          <a:xfrm>
            <a:off x="1881881" y="1180738"/>
            <a:ext cx="7762323" cy="5292644"/>
            <a:chOff x="2262951" y="961990"/>
            <a:chExt cx="7762323" cy="5292644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2262951" y="961990"/>
              <a:ext cx="7762323" cy="5292644"/>
              <a:chOff x="1725850" y="1340768"/>
              <a:chExt cx="6810340" cy="4572555"/>
            </a:xfrm>
          </p:grpSpPr>
          <p:sp>
            <p:nvSpPr>
              <p:cNvPr id="5" name="Скругленный прямоугольник 4"/>
              <p:cNvSpPr/>
              <p:nvPr/>
            </p:nvSpPr>
            <p:spPr>
              <a:xfrm>
                <a:off x="1725850" y="1340768"/>
                <a:ext cx="6810340" cy="1008112"/>
              </a:xfrm>
              <a:prstGeom prst="roundRect">
                <a:avLst>
                  <a:gd name="adj" fmla="val 0"/>
                </a:avLst>
              </a:prstGeom>
              <a:solidFill>
                <a:srgbClr val="303236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lIns="180000" rIns="180000" rtlCol="0" anchor="ctr"/>
              <a:lstStyle/>
              <a:p>
                <a:r>
                  <a:rPr lang="ru-RU" b="1" dirty="0">
                    <a:solidFill>
                      <a:schemeClr val="bg1"/>
                    </a:solidFill>
                    <a:latin typeface="+mj-lt"/>
                  </a:rPr>
                  <a:t>Решение Комиссии Таможенного союза от 18 октября 2011 года №827 «О принятии технического регламента Таможенного союза «Безопасность автомобильных дорог» (ТР ТС 014/2011)»</a:t>
                </a:r>
              </a:p>
            </p:txBody>
          </p:sp>
          <p:sp>
            <p:nvSpPr>
              <p:cNvPr id="6" name="Прямоугольник 5"/>
              <p:cNvSpPr/>
              <p:nvPr/>
            </p:nvSpPr>
            <p:spPr>
              <a:xfrm>
                <a:off x="2267488" y="3220078"/>
                <a:ext cx="6264953" cy="1080120"/>
              </a:xfrm>
              <a:prstGeom prst="rect">
                <a:avLst/>
              </a:prstGeom>
              <a:solidFill>
                <a:srgbClr val="596781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lIns="180000" rIns="180000" rtlCol="0" anchor="ctr"/>
              <a:lstStyle/>
              <a:p>
                <a:r>
                  <a:rPr lang="ru-RU" sz="1600" dirty="0">
                    <a:solidFill>
                      <a:schemeClr val="bg1"/>
                    </a:solidFill>
                    <a:latin typeface="+mj-lt"/>
                  </a:rPr>
                  <a:t>Утвержден Перечень стандартов, в результате применения которых на добровольной основе обеспечивается соблюдение требований технического регламента Таможенного союза «Безопасность автомобильных дорог»  </a:t>
                </a:r>
              </a:p>
            </p:txBody>
          </p:sp>
          <p:sp>
            <p:nvSpPr>
              <p:cNvPr id="7" name="Прямоугольник 6"/>
              <p:cNvSpPr/>
              <p:nvPr/>
            </p:nvSpPr>
            <p:spPr>
              <a:xfrm>
                <a:off x="2267488" y="2469108"/>
                <a:ext cx="6264953" cy="630741"/>
              </a:xfrm>
              <a:prstGeom prst="rect">
                <a:avLst/>
              </a:prstGeom>
              <a:solidFill>
                <a:srgbClr val="505E75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lIns="180000" rtlCol="0" anchor="ctr"/>
              <a:lstStyle/>
              <a:p>
                <a:r>
                  <a:rPr lang="ru-RU" sz="1600" dirty="0">
                    <a:solidFill>
                      <a:schemeClr val="bg1"/>
                    </a:solidFill>
                    <a:latin typeface="+mj-lt"/>
                  </a:rPr>
                  <a:t>Технический регламент Таможенного союза «Безопасность автомобильных дорог» вступает в силу с 15 февраля 2015 года</a:t>
                </a:r>
              </a:p>
            </p:txBody>
          </p:sp>
          <p:sp>
            <p:nvSpPr>
              <p:cNvPr id="12" name="Прямоугольник 11"/>
              <p:cNvSpPr/>
              <p:nvPr/>
            </p:nvSpPr>
            <p:spPr>
              <a:xfrm>
                <a:off x="2267488" y="4420425"/>
                <a:ext cx="6264953" cy="1492898"/>
              </a:xfrm>
              <a:prstGeom prst="rect">
                <a:avLst/>
              </a:prstGeom>
              <a:solidFill>
                <a:srgbClr val="61718D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lIns="180000" rIns="180000" rtlCol="0" anchor="ctr"/>
              <a:lstStyle/>
              <a:p>
                <a:r>
                  <a:rPr lang="ru-RU" sz="1600" dirty="0">
                    <a:solidFill>
                      <a:schemeClr val="bg1"/>
                    </a:solidFill>
                    <a:latin typeface="+mj-lt"/>
                  </a:rPr>
                  <a:t>Утвержден Перечень стандартов, содержащих правила и методы исследований (испытаний) и измерений, в том числе правила отбора образцов, необходимые для применения и исполнения требований технического регламента Таможенного союза «Безопасность автомобильных дорог» и осуществления оценки (подтверждения) соответствия продукции</a:t>
                </a:r>
              </a:p>
            </p:txBody>
          </p:sp>
        </p:grpSp>
        <p:sp>
          <p:nvSpPr>
            <p:cNvPr id="20" name="Стрелка: шеврон 19">
              <a:extLst>
                <a:ext uri="{FF2B5EF4-FFF2-40B4-BE49-F238E27FC236}">
                  <a16:creationId xmlns:a16="http://schemas.microsoft.com/office/drawing/2014/main" id="{3EA6CBA7-9344-494A-8AC1-EC2BF5834C96}"/>
                </a:ext>
              </a:extLst>
            </p:cNvPr>
            <p:cNvSpPr/>
            <p:nvPr/>
          </p:nvSpPr>
          <p:spPr>
            <a:xfrm>
              <a:off x="2375999" y="5157491"/>
              <a:ext cx="314037" cy="466283"/>
            </a:xfrm>
            <a:prstGeom prst="chevron">
              <a:avLst/>
            </a:prstGeom>
            <a:solidFill>
              <a:srgbClr val="6171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1" name="Стрелка: шеврон 20">
              <a:extLst>
                <a:ext uri="{FF2B5EF4-FFF2-40B4-BE49-F238E27FC236}">
                  <a16:creationId xmlns:a16="http://schemas.microsoft.com/office/drawing/2014/main" id="{BDEB7730-6C54-40DA-B77E-16D1EBEE293D}"/>
                </a:ext>
              </a:extLst>
            </p:cNvPr>
            <p:cNvSpPr/>
            <p:nvPr/>
          </p:nvSpPr>
          <p:spPr>
            <a:xfrm>
              <a:off x="2376000" y="3529222"/>
              <a:ext cx="314037" cy="466283"/>
            </a:xfrm>
            <a:prstGeom prst="chevron">
              <a:avLst/>
            </a:prstGeom>
            <a:solidFill>
              <a:srgbClr val="5967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" name="Стрелка: шеврон 21">
              <a:extLst>
                <a:ext uri="{FF2B5EF4-FFF2-40B4-BE49-F238E27FC236}">
                  <a16:creationId xmlns:a16="http://schemas.microsoft.com/office/drawing/2014/main" id="{7A9FDAE4-1253-4485-9A8B-502CF40BAC1F}"/>
                </a:ext>
              </a:extLst>
            </p:cNvPr>
            <p:cNvSpPr/>
            <p:nvPr/>
          </p:nvSpPr>
          <p:spPr>
            <a:xfrm>
              <a:off x="2376000" y="2399916"/>
              <a:ext cx="314037" cy="466283"/>
            </a:xfrm>
            <a:prstGeom prst="chevron">
              <a:avLst/>
            </a:prstGeom>
            <a:solidFill>
              <a:srgbClr val="505E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24695AC-7F2A-47E2-9343-68CD7E5F1D73}"/>
              </a:ext>
            </a:extLst>
          </p:cNvPr>
          <p:cNvGrpSpPr/>
          <p:nvPr/>
        </p:nvGrpSpPr>
        <p:grpSpPr>
          <a:xfrm>
            <a:off x="10096503" y="6139883"/>
            <a:ext cx="1908845" cy="718117"/>
            <a:chOff x="10096503" y="6139883"/>
            <a:chExt cx="1908845" cy="718117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9ACC5029-3405-47BE-8B33-6D550A7F78D9}"/>
                </a:ext>
              </a:extLst>
            </p:cNvPr>
            <p:cNvSpPr/>
            <p:nvPr/>
          </p:nvSpPr>
          <p:spPr>
            <a:xfrm rot="16200000">
              <a:off x="10977745" y="5544561"/>
              <a:ext cx="432281" cy="1622925"/>
            </a:xfrm>
            <a:prstGeom prst="rect">
              <a:avLst/>
            </a:prstGeom>
            <a:solidFill>
              <a:srgbClr val="697A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04EFE4B6-19B1-42A2-BBDE-A58712613E6F}"/>
                </a:ext>
              </a:extLst>
            </p:cNvPr>
            <p:cNvSpPr/>
            <p:nvPr/>
          </p:nvSpPr>
          <p:spPr>
            <a:xfrm rot="16200000">
              <a:off x="10743546" y="5596197"/>
              <a:ext cx="614760" cy="190884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D00E6DED-ACBD-4AEF-BBF3-9C63036883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66122" y="6314742"/>
              <a:ext cx="1086928" cy="4717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7018051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D2E6AA7-5D32-4A61-AC56-67CDD1F25EA5}"/>
              </a:ext>
            </a:extLst>
          </p:cNvPr>
          <p:cNvGrpSpPr/>
          <p:nvPr/>
        </p:nvGrpSpPr>
        <p:grpSpPr>
          <a:xfrm>
            <a:off x="214313" y="-3"/>
            <a:ext cx="11973368" cy="6572167"/>
            <a:chOff x="214313" y="-3"/>
            <a:chExt cx="11973368" cy="6572167"/>
          </a:xfrm>
        </p:grpSpPr>
        <p:sp>
          <p:nvSpPr>
            <p:cNvPr id="9" name="Рисунок 5">
              <a:extLst>
                <a:ext uri="{FF2B5EF4-FFF2-40B4-BE49-F238E27FC236}">
                  <a16:creationId xmlns:a16="http://schemas.microsoft.com/office/drawing/2014/main" id="{A43DF0AA-999C-4B45-A52F-9E624EB27049}"/>
                </a:ext>
              </a:extLst>
            </p:cNvPr>
            <p:cNvSpPr txBox="1">
              <a:spLocks/>
            </p:cNvSpPr>
            <p:nvPr/>
          </p:nvSpPr>
          <p:spPr>
            <a:xfrm>
              <a:off x="306078" y="3584"/>
              <a:ext cx="11881603" cy="6568580"/>
            </a:xfrm>
            <a:custGeom>
              <a:avLst/>
              <a:gdLst>
                <a:gd name="connsiteX0" fmla="*/ 0 w 12191997"/>
                <a:gd name="connsiteY0" fmla="*/ 0 h 4419600"/>
                <a:gd name="connsiteX1" fmla="*/ 12191997 w 12191997"/>
                <a:gd name="connsiteY1" fmla="*/ 0 h 4419600"/>
                <a:gd name="connsiteX2" fmla="*/ 12191997 w 12191997"/>
                <a:gd name="connsiteY2" fmla="*/ 4419600 h 4419600"/>
                <a:gd name="connsiteX3" fmla="*/ 0 w 12191997"/>
                <a:gd name="connsiteY3" fmla="*/ 4419600 h 44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1997" h="4419600">
                  <a:moveTo>
                    <a:pt x="0" y="0"/>
                  </a:moveTo>
                  <a:lnTo>
                    <a:pt x="12191997" y="0"/>
                  </a:lnTo>
                  <a:lnTo>
                    <a:pt x="12191997" y="4419600"/>
                  </a:lnTo>
                  <a:lnTo>
                    <a:pt x="0" y="4419600"/>
                  </a:lnTo>
                  <a:close/>
                </a:path>
              </a:pathLst>
            </a:custGeom>
            <a:blipFill dpi="0" rotWithShape="1">
              <a:blip r:embed="rId2">
                <a:alphaModFix amt="17000"/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 l="-2612" t="-6962" b="-60053"/>
              </a:stretch>
            </a:blipFill>
          </p:spPr>
          <p:txBody>
            <a:bodyPr vert="horz" wrap="square" lIns="0" tIns="0" rIns="0" bIns="0" rtlCol="0" anchor="ctr">
              <a:no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lang="ru-RU" sz="1000" kern="1200" dirty="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/>
                <a:t>Вставка рисунка</a:t>
              </a: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9D79DFAE-7D1B-4DEC-B25E-AE128B25E72A}"/>
                </a:ext>
              </a:extLst>
            </p:cNvPr>
            <p:cNvSpPr/>
            <p:nvPr/>
          </p:nvSpPr>
          <p:spPr>
            <a:xfrm rot="16200000">
              <a:off x="-122637" y="336947"/>
              <a:ext cx="831061" cy="157162"/>
            </a:xfrm>
            <a:prstGeom prst="rect">
              <a:avLst/>
            </a:prstGeom>
            <a:solidFill>
              <a:srgbClr val="697A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/>
          </a:p>
        </p:txBody>
      </p:sp>
      <p:sp>
        <p:nvSpPr>
          <p:cNvPr id="15" name="Заголовок 8">
            <a:extLst>
              <a:ext uri="{FF2B5EF4-FFF2-40B4-BE49-F238E27FC236}">
                <a16:creationId xmlns:a16="http://schemas.microsoft.com/office/drawing/2014/main" id="{FF33FAEF-9CC3-43D3-9384-80429E968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62" y="249603"/>
            <a:ext cx="8818563" cy="369332"/>
          </a:xfrm>
        </p:spPr>
        <p:txBody>
          <a:bodyPr/>
          <a:lstStyle/>
          <a:p>
            <a:r>
              <a:rPr lang="ru-RU" dirty="0"/>
              <a:t>Строительный контроль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01FB10-A020-4675-995C-237C4919E4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743" y="900000"/>
            <a:ext cx="3392830" cy="4860000"/>
          </a:xfrm>
          <a:prstGeom prst="rect">
            <a:avLst/>
          </a:prstGeom>
          <a:ln w="25400">
            <a:solidFill>
              <a:srgbClr val="CCCED2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942FACA-9E11-4ABB-A836-124ECB2127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486" y="900000"/>
            <a:ext cx="3392831" cy="4860000"/>
          </a:xfrm>
          <a:prstGeom prst="rect">
            <a:avLst/>
          </a:prstGeom>
          <a:ln w="25400">
            <a:solidFill>
              <a:srgbClr val="CCCED2"/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8FF90CB-8AF9-4F4B-B93E-6619DFB14E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900000"/>
            <a:ext cx="3392830" cy="4860000"/>
          </a:xfrm>
          <a:prstGeom prst="rect">
            <a:avLst/>
          </a:prstGeom>
          <a:ln w="25400">
            <a:solidFill>
              <a:srgbClr val="CCCED2"/>
            </a:solidFill>
          </a:ln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5056E450-929C-4DDA-BD64-8B2CA35EFC79}"/>
              </a:ext>
            </a:extLst>
          </p:cNvPr>
          <p:cNvGrpSpPr/>
          <p:nvPr/>
        </p:nvGrpSpPr>
        <p:grpSpPr>
          <a:xfrm>
            <a:off x="10096503" y="6139883"/>
            <a:ext cx="1908845" cy="718117"/>
            <a:chOff x="10096503" y="6139883"/>
            <a:chExt cx="1908845" cy="718117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B10A0ADC-5F29-4575-BC77-B64D6C91BB0E}"/>
                </a:ext>
              </a:extLst>
            </p:cNvPr>
            <p:cNvSpPr/>
            <p:nvPr/>
          </p:nvSpPr>
          <p:spPr>
            <a:xfrm rot="16200000">
              <a:off x="10977745" y="5544561"/>
              <a:ext cx="432281" cy="1622925"/>
            </a:xfrm>
            <a:prstGeom prst="rect">
              <a:avLst/>
            </a:prstGeom>
            <a:solidFill>
              <a:srgbClr val="697A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40B425FB-A00D-486E-9A47-CFAF492DA567}"/>
                </a:ext>
              </a:extLst>
            </p:cNvPr>
            <p:cNvSpPr/>
            <p:nvPr/>
          </p:nvSpPr>
          <p:spPr>
            <a:xfrm rot="16200000">
              <a:off x="10743546" y="5596197"/>
              <a:ext cx="614760" cy="190884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43B7B835-0E78-42DE-9089-EC9B877303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66122" y="6314742"/>
              <a:ext cx="1086928" cy="4717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3881878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DC2D3759-2EE9-471D-8C75-B9E325F07656}"/>
              </a:ext>
            </a:extLst>
          </p:cNvPr>
          <p:cNvGrpSpPr/>
          <p:nvPr/>
        </p:nvGrpSpPr>
        <p:grpSpPr>
          <a:xfrm>
            <a:off x="214313" y="-3"/>
            <a:ext cx="11973368" cy="6572167"/>
            <a:chOff x="214313" y="-3"/>
            <a:chExt cx="11973368" cy="6572167"/>
          </a:xfrm>
        </p:grpSpPr>
        <p:sp>
          <p:nvSpPr>
            <p:cNvPr id="11" name="Рисунок 5">
              <a:extLst>
                <a:ext uri="{FF2B5EF4-FFF2-40B4-BE49-F238E27FC236}">
                  <a16:creationId xmlns:a16="http://schemas.microsoft.com/office/drawing/2014/main" id="{48389CAD-EA5D-4892-9802-EF1D20DBA39A}"/>
                </a:ext>
              </a:extLst>
            </p:cNvPr>
            <p:cNvSpPr txBox="1">
              <a:spLocks/>
            </p:cNvSpPr>
            <p:nvPr/>
          </p:nvSpPr>
          <p:spPr>
            <a:xfrm>
              <a:off x="306078" y="3584"/>
              <a:ext cx="11881603" cy="6568580"/>
            </a:xfrm>
            <a:custGeom>
              <a:avLst/>
              <a:gdLst>
                <a:gd name="connsiteX0" fmla="*/ 0 w 12191997"/>
                <a:gd name="connsiteY0" fmla="*/ 0 h 4419600"/>
                <a:gd name="connsiteX1" fmla="*/ 12191997 w 12191997"/>
                <a:gd name="connsiteY1" fmla="*/ 0 h 4419600"/>
                <a:gd name="connsiteX2" fmla="*/ 12191997 w 12191997"/>
                <a:gd name="connsiteY2" fmla="*/ 4419600 h 4419600"/>
                <a:gd name="connsiteX3" fmla="*/ 0 w 12191997"/>
                <a:gd name="connsiteY3" fmla="*/ 4419600 h 44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1997" h="4419600">
                  <a:moveTo>
                    <a:pt x="0" y="0"/>
                  </a:moveTo>
                  <a:lnTo>
                    <a:pt x="12191997" y="0"/>
                  </a:lnTo>
                  <a:lnTo>
                    <a:pt x="12191997" y="4419600"/>
                  </a:lnTo>
                  <a:lnTo>
                    <a:pt x="0" y="4419600"/>
                  </a:lnTo>
                  <a:close/>
                </a:path>
              </a:pathLst>
            </a:custGeom>
            <a:blipFill dpi="0" rotWithShape="1">
              <a:blip r:embed="rId2">
                <a:alphaModFix amt="17000"/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 l="-2612" t="-6962" b="-60053"/>
              </a:stretch>
            </a:blipFill>
          </p:spPr>
          <p:txBody>
            <a:bodyPr vert="horz" wrap="square" lIns="0" tIns="0" rIns="0" bIns="0" rtlCol="0" anchor="ctr">
              <a:no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lang="ru-RU" sz="1000" kern="1200" dirty="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/>
                <a:t>Вставка рисунка</a:t>
              </a: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B5D0289C-45BC-4042-A69F-34312239456A}"/>
                </a:ext>
              </a:extLst>
            </p:cNvPr>
            <p:cNvSpPr/>
            <p:nvPr/>
          </p:nvSpPr>
          <p:spPr>
            <a:xfrm rot="16200000">
              <a:off x="-122637" y="336947"/>
              <a:ext cx="831061" cy="157162"/>
            </a:xfrm>
            <a:prstGeom prst="rect">
              <a:avLst/>
            </a:prstGeom>
            <a:solidFill>
              <a:srgbClr val="697A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29FEB49-30E3-4306-999D-24D182F2E306}"/>
              </a:ext>
            </a:extLst>
          </p:cNvPr>
          <p:cNvSpPr/>
          <p:nvPr/>
        </p:nvSpPr>
        <p:spPr>
          <a:xfrm>
            <a:off x="5049043" y="1676401"/>
            <a:ext cx="5599522" cy="3971198"/>
          </a:xfrm>
          <a:prstGeom prst="rect">
            <a:avLst/>
          </a:prstGeom>
          <a:solidFill>
            <a:srgbClr val="404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>
            <a:extLst>
              <a:ext uri="{FF2B5EF4-FFF2-40B4-BE49-F238E27FC236}">
                <a16:creationId xmlns:a16="http://schemas.microsoft.com/office/drawing/2014/main" id="{737FB601-04FF-4A80-AB60-4C0E9366CA41}"/>
              </a:ext>
            </a:extLst>
          </p:cNvPr>
          <p:cNvSpPr/>
          <p:nvPr/>
        </p:nvSpPr>
        <p:spPr>
          <a:xfrm rot="16200000">
            <a:off x="4398237" y="2351296"/>
            <a:ext cx="792566" cy="509047"/>
          </a:xfrm>
          <a:prstGeom prst="triangle">
            <a:avLst/>
          </a:prstGeom>
          <a:solidFill>
            <a:srgbClr val="404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/>
          </a:p>
        </p:txBody>
      </p:sp>
      <p:sp>
        <p:nvSpPr>
          <p:cNvPr id="15" name="Заголовок 8">
            <a:extLst>
              <a:ext uri="{FF2B5EF4-FFF2-40B4-BE49-F238E27FC236}">
                <a16:creationId xmlns:a16="http://schemas.microsoft.com/office/drawing/2014/main" id="{FF33FAEF-9CC3-43D3-9384-80429E968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62" y="249603"/>
            <a:ext cx="8818563" cy="369332"/>
          </a:xfrm>
        </p:spPr>
        <p:txBody>
          <a:bodyPr/>
          <a:lstStyle/>
          <a:p>
            <a:r>
              <a:rPr lang="ru-RU" dirty="0"/>
              <a:t>Строительный контроль ГОСТ 32731-2014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53655F-196A-46D5-B8B4-D0F1AD0E0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43" y="841020"/>
            <a:ext cx="3392830" cy="4860000"/>
          </a:xfrm>
          <a:prstGeom prst="rect">
            <a:avLst/>
          </a:prstGeom>
          <a:ln w="25400">
            <a:solidFill>
              <a:srgbClr val="CCCED2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9AC2D0-C00A-4049-BA8A-95CA14FA5EB7}"/>
              </a:ext>
            </a:extLst>
          </p:cNvPr>
          <p:cNvSpPr txBox="1"/>
          <p:nvPr/>
        </p:nvSpPr>
        <p:spPr>
          <a:xfrm>
            <a:off x="5157990" y="1115149"/>
            <a:ext cx="5329035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254061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ЕДИНЫЙ ПОРЯДОК</a:t>
            </a:r>
          </a:p>
          <a:p>
            <a:endParaRPr lang="ru-RU" sz="2400" dirty="0">
              <a:solidFill>
                <a:schemeClr val="bg1"/>
              </a:solidFill>
            </a:endParaRPr>
          </a:p>
          <a:p>
            <a:pPr marL="417150" indent="-342900">
              <a:spcAft>
                <a:spcPts val="1200"/>
              </a:spcAft>
              <a:buSzPct val="12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</a:pPr>
            <a:r>
              <a:rPr lang="ru-RU" sz="2400" dirty="0">
                <a:solidFill>
                  <a:schemeClr val="bg1"/>
                </a:solidFill>
              </a:rPr>
              <a:t>3 этапа реализации: «до начала», «в процессе», «по завершении»;</a:t>
            </a:r>
          </a:p>
          <a:p>
            <a:pPr marL="417150" indent="-342900">
              <a:spcAft>
                <a:spcPts val="1200"/>
              </a:spcAft>
              <a:buSzPct val="12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</a:pPr>
            <a:r>
              <a:rPr lang="ru-RU" sz="2400" dirty="0">
                <a:solidFill>
                  <a:schemeClr val="bg1"/>
                </a:solidFill>
              </a:rPr>
              <a:t>Форма типового технического задания на осуществление строительного контроля;</a:t>
            </a:r>
          </a:p>
          <a:p>
            <a:pPr marL="417150" indent="-342900">
              <a:spcAft>
                <a:spcPts val="1200"/>
              </a:spcAft>
              <a:buSzPct val="12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</a:pPr>
            <a:r>
              <a:rPr lang="ru-RU" sz="2400" dirty="0">
                <a:solidFill>
                  <a:schemeClr val="bg1"/>
                </a:solidFill>
              </a:rPr>
              <a:t>Схема организации и форма отчета по результатам строительного контроля.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38AB7C95-3408-44DB-B511-790239E6081F}"/>
              </a:ext>
            </a:extLst>
          </p:cNvPr>
          <p:cNvGrpSpPr/>
          <p:nvPr/>
        </p:nvGrpSpPr>
        <p:grpSpPr>
          <a:xfrm>
            <a:off x="10096503" y="6139883"/>
            <a:ext cx="1908845" cy="718117"/>
            <a:chOff x="10096503" y="6139883"/>
            <a:chExt cx="1908845" cy="718117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CBB4A2F7-2292-4C39-A3BC-C0FAD8B6813D}"/>
                </a:ext>
              </a:extLst>
            </p:cNvPr>
            <p:cNvSpPr/>
            <p:nvPr/>
          </p:nvSpPr>
          <p:spPr>
            <a:xfrm rot="16200000">
              <a:off x="10977745" y="5544561"/>
              <a:ext cx="432281" cy="1622925"/>
            </a:xfrm>
            <a:prstGeom prst="rect">
              <a:avLst/>
            </a:prstGeom>
            <a:solidFill>
              <a:srgbClr val="697A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59B126FF-3251-4BC0-B268-39B7587A3310}"/>
                </a:ext>
              </a:extLst>
            </p:cNvPr>
            <p:cNvSpPr/>
            <p:nvPr/>
          </p:nvSpPr>
          <p:spPr>
            <a:xfrm rot="16200000">
              <a:off x="10743546" y="5596197"/>
              <a:ext cx="614760" cy="190884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2778555E-9F9B-452A-8D5F-D625944A00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66122" y="6314742"/>
              <a:ext cx="1086928" cy="4717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2420446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5B0A7D56-F911-4B6E-8B61-C082F6C13C28}"/>
              </a:ext>
            </a:extLst>
          </p:cNvPr>
          <p:cNvGrpSpPr/>
          <p:nvPr/>
        </p:nvGrpSpPr>
        <p:grpSpPr>
          <a:xfrm>
            <a:off x="214313" y="-3"/>
            <a:ext cx="11973368" cy="6572167"/>
            <a:chOff x="214313" y="-3"/>
            <a:chExt cx="11973368" cy="6572167"/>
          </a:xfrm>
        </p:grpSpPr>
        <p:sp>
          <p:nvSpPr>
            <p:cNvPr id="11" name="Рисунок 5">
              <a:extLst>
                <a:ext uri="{FF2B5EF4-FFF2-40B4-BE49-F238E27FC236}">
                  <a16:creationId xmlns:a16="http://schemas.microsoft.com/office/drawing/2014/main" id="{E66C4C09-4D50-41BF-949A-00687B61DF25}"/>
                </a:ext>
              </a:extLst>
            </p:cNvPr>
            <p:cNvSpPr txBox="1">
              <a:spLocks/>
            </p:cNvSpPr>
            <p:nvPr/>
          </p:nvSpPr>
          <p:spPr>
            <a:xfrm>
              <a:off x="306078" y="3584"/>
              <a:ext cx="11881603" cy="6568580"/>
            </a:xfrm>
            <a:custGeom>
              <a:avLst/>
              <a:gdLst>
                <a:gd name="connsiteX0" fmla="*/ 0 w 12191997"/>
                <a:gd name="connsiteY0" fmla="*/ 0 h 4419600"/>
                <a:gd name="connsiteX1" fmla="*/ 12191997 w 12191997"/>
                <a:gd name="connsiteY1" fmla="*/ 0 h 4419600"/>
                <a:gd name="connsiteX2" fmla="*/ 12191997 w 12191997"/>
                <a:gd name="connsiteY2" fmla="*/ 4419600 h 4419600"/>
                <a:gd name="connsiteX3" fmla="*/ 0 w 12191997"/>
                <a:gd name="connsiteY3" fmla="*/ 4419600 h 44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1997" h="4419600">
                  <a:moveTo>
                    <a:pt x="0" y="0"/>
                  </a:moveTo>
                  <a:lnTo>
                    <a:pt x="12191997" y="0"/>
                  </a:lnTo>
                  <a:lnTo>
                    <a:pt x="12191997" y="4419600"/>
                  </a:lnTo>
                  <a:lnTo>
                    <a:pt x="0" y="4419600"/>
                  </a:lnTo>
                  <a:close/>
                </a:path>
              </a:pathLst>
            </a:custGeom>
            <a:blipFill dpi="0" rotWithShape="1">
              <a:blip r:embed="rId2">
                <a:alphaModFix amt="17000"/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 l="-2612" t="-6962" b="-60053"/>
              </a:stretch>
            </a:blipFill>
          </p:spPr>
          <p:txBody>
            <a:bodyPr vert="horz" wrap="square" lIns="0" tIns="0" rIns="0" bIns="0" rtlCol="0" anchor="ctr">
              <a:no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lang="ru-RU" sz="1000" kern="1200" dirty="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/>
                <a:t>Вставка рисунка</a:t>
              </a: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C869FAE-E1CB-4249-A5C6-FF86951681CE}"/>
                </a:ext>
              </a:extLst>
            </p:cNvPr>
            <p:cNvSpPr/>
            <p:nvPr/>
          </p:nvSpPr>
          <p:spPr>
            <a:xfrm rot="16200000">
              <a:off x="-122637" y="336947"/>
              <a:ext cx="831061" cy="157162"/>
            </a:xfrm>
            <a:prstGeom prst="rect">
              <a:avLst/>
            </a:prstGeom>
            <a:solidFill>
              <a:srgbClr val="697A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5D3CA49-3B4E-4B0B-AAD9-686BF987AD62}"/>
              </a:ext>
            </a:extLst>
          </p:cNvPr>
          <p:cNvSpPr/>
          <p:nvPr/>
        </p:nvSpPr>
        <p:spPr>
          <a:xfrm>
            <a:off x="5049043" y="2047164"/>
            <a:ext cx="5599522" cy="3575209"/>
          </a:xfrm>
          <a:prstGeom prst="rect">
            <a:avLst/>
          </a:prstGeom>
          <a:solidFill>
            <a:srgbClr val="404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/>
          </a:p>
        </p:txBody>
      </p:sp>
      <p:sp>
        <p:nvSpPr>
          <p:cNvPr id="15" name="Заголовок 8">
            <a:extLst>
              <a:ext uri="{FF2B5EF4-FFF2-40B4-BE49-F238E27FC236}">
                <a16:creationId xmlns:a16="http://schemas.microsoft.com/office/drawing/2014/main" id="{FF33FAEF-9CC3-43D3-9384-80429E968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62" y="249603"/>
            <a:ext cx="8818563" cy="369332"/>
          </a:xfrm>
        </p:spPr>
        <p:txBody>
          <a:bodyPr/>
          <a:lstStyle/>
          <a:p>
            <a:r>
              <a:rPr lang="ru-RU" dirty="0"/>
              <a:t>Строительный контроль ГОСТ Р 58442-2019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9AC2D0-C00A-4049-BA8A-95CA14FA5EB7}"/>
              </a:ext>
            </a:extLst>
          </p:cNvPr>
          <p:cNvSpPr txBox="1"/>
          <p:nvPr/>
        </p:nvSpPr>
        <p:spPr>
          <a:xfrm>
            <a:off x="5003707" y="1548936"/>
            <a:ext cx="600587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254061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РАЗДЕЛЕНИЕ </a:t>
            </a:r>
            <a:r>
              <a:rPr lang="ru-RU" sz="2800" b="1" dirty="0" smtClean="0">
                <a:solidFill>
                  <a:srgbClr val="FF0000"/>
                </a:solidFill>
              </a:rPr>
              <a:t>ФУНКЦИОНАЛА</a:t>
            </a:r>
            <a:endParaRPr lang="ru-RU" sz="2800" b="1" dirty="0">
              <a:solidFill>
                <a:srgbClr val="FF0000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pPr marL="417150" indent="-342900">
              <a:spcAft>
                <a:spcPts val="1200"/>
              </a:spcAft>
              <a:buSzPct val="12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</a:pPr>
            <a:r>
              <a:rPr lang="ru-RU" sz="2400" b="1" dirty="0">
                <a:solidFill>
                  <a:schemeClr val="bg1"/>
                </a:solidFill>
              </a:rPr>
              <a:t>Подрядчик</a:t>
            </a:r>
            <a:r>
              <a:rPr lang="ru-RU" sz="2400" dirty="0">
                <a:solidFill>
                  <a:schemeClr val="bg1"/>
                </a:solidFill>
              </a:rPr>
              <a:t> – обеспечивает и контролирует качество;</a:t>
            </a:r>
          </a:p>
          <a:p>
            <a:pPr marL="417150" indent="-342900">
              <a:spcAft>
                <a:spcPts val="1200"/>
              </a:spcAft>
              <a:buSzPct val="12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</a:pPr>
            <a:r>
              <a:rPr lang="ru-RU" sz="2400" b="1" dirty="0">
                <a:solidFill>
                  <a:schemeClr val="bg1"/>
                </a:solidFill>
              </a:rPr>
              <a:t>Заказчик</a:t>
            </a:r>
            <a:r>
              <a:rPr lang="ru-RU" sz="2400" dirty="0">
                <a:solidFill>
                  <a:schemeClr val="bg1"/>
                </a:solidFill>
              </a:rPr>
              <a:t> – проводит обоснованную оценку и приемку.</a:t>
            </a:r>
          </a:p>
          <a:p>
            <a:pPr marL="417150" indent="-342900">
              <a:spcAft>
                <a:spcPts val="1200"/>
              </a:spcAft>
              <a:buSzPct val="12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</a:pPr>
            <a:r>
              <a:rPr lang="ru-RU" sz="2400" b="1" dirty="0">
                <a:solidFill>
                  <a:schemeClr val="bg1"/>
                </a:solidFill>
              </a:rPr>
              <a:t>Классификация</a:t>
            </a:r>
            <a:r>
              <a:rPr lang="ru-RU" sz="2400" dirty="0">
                <a:solidFill>
                  <a:schemeClr val="bg1"/>
                </a:solidFill>
              </a:rPr>
              <a:t> строительного контроля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E737DAC-D547-443A-9C93-C86C7C218C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900000"/>
            <a:ext cx="3392830" cy="4860000"/>
          </a:xfrm>
          <a:prstGeom prst="rect">
            <a:avLst/>
          </a:prstGeom>
          <a:ln w="25400">
            <a:solidFill>
              <a:srgbClr val="CCCED2"/>
            </a:solidFill>
          </a:ln>
        </p:spPr>
      </p:pic>
      <p:sp>
        <p:nvSpPr>
          <p:cNvPr id="8" name="Равнобедренный треугольник 7">
            <a:extLst>
              <a:ext uri="{FF2B5EF4-FFF2-40B4-BE49-F238E27FC236}">
                <a16:creationId xmlns:a16="http://schemas.microsoft.com/office/drawing/2014/main" id="{83A790F2-E5BF-458D-8E35-D00D8897B464}"/>
              </a:ext>
            </a:extLst>
          </p:cNvPr>
          <p:cNvSpPr/>
          <p:nvPr/>
        </p:nvSpPr>
        <p:spPr>
          <a:xfrm rot="16200000">
            <a:off x="4398237" y="2351296"/>
            <a:ext cx="792566" cy="509047"/>
          </a:xfrm>
          <a:prstGeom prst="triangle">
            <a:avLst/>
          </a:prstGeom>
          <a:solidFill>
            <a:srgbClr val="404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803E600-5AD5-49E1-B812-C21F12FD9411}"/>
              </a:ext>
            </a:extLst>
          </p:cNvPr>
          <p:cNvGrpSpPr/>
          <p:nvPr/>
        </p:nvGrpSpPr>
        <p:grpSpPr>
          <a:xfrm>
            <a:off x="10096503" y="6139883"/>
            <a:ext cx="1908845" cy="718117"/>
            <a:chOff x="10096503" y="6139883"/>
            <a:chExt cx="1908845" cy="718117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848A7C63-E91B-43AF-A4A3-D7E5423FE81E}"/>
                </a:ext>
              </a:extLst>
            </p:cNvPr>
            <p:cNvSpPr/>
            <p:nvPr/>
          </p:nvSpPr>
          <p:spPr>
            <a:xfrm rot="16200000">
              <a:off x="10977745" y="5544561"/>
              <a:ext cx="432281" cy="1622925"/>
            </a:xfrm>
            <a:prstGeom prst="rect">
              <a:avLst/>
            </a:prstGeom>
            <a:solidFill>
              <a:srgbClr val="697A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52C61B56-AFCB-4236-8D78-31276A1BBBCC}"/>
                </a:ext>
              </a:extLst>
            </p:cNvPr>
            <p:cNvSpPr/>
            <p:nvPr/>
          </p:nvSpPr>
          <p:spPr>
            <a:xfrm rot="16200000">
              <a:off x="10743546" y="5596197"/>
              <a:ext cx="614760" cy="190884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40347DA3-2517-4ACA-A1F3-856BFC1601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66122" y="6314742"/>
              <a:ext cx="1086928" cy="4717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6887112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966D7E23-F877-4D49-890E-AEF802939FF8}"/>
              </a:ext>
            </a:extLst>
          </p:cNvPr>
          <p:cNvGrpSpPr/>
          <p:nvPr/>
        </p:nvGrpSpPr>
        <p:grpSpPr>
          <a:xfrm>
            <a:off x="214313" y="-3"/>
            <a:ext cx="11973368" cy="6572167"/>
            <a:chOff x="214313" y="-3"/>
            <a:chExt cx="11973368" cy="6572167"/>
          </a:xfrm>
        </p:grpSpPr>
        <p:sp>
          <p:nvSpPr>
            <p:cNvPr id="6" name="Рисунок 5">
              <a:extLst>
                <a:ext uri="{FF2B5EF4-FFF2-40B4-BE49-F238E27FC236}">
                  <a16:creationId xmlns:a16="http://schemas.microsoft.com/office/drawing/2014/main" id="{3F24DBAF-E60A-4883-B9CF-E52229783C18}"/>
                </a:ext>
              </a:extLst>
            </p:cNvPr>
            <p:cNvSpPr txBox="1">
              <a:spLocks/>
            </p:cNvSpPr>
            <p:nvPr/>
          </p:nvSpPr>
          <p:spPr>
            <a:xfrm>
              <a:off x="306078" y="3584"/>
              <a:ext cx="11881603" cy="6568580"/>
            </a:xfrm>
            <a:custGeom>
              <a:avLst/>
              <a:gdLst>
                <a:gd name="connsiteX0" fmla="*/ 0 w 12191997"/>
                <a:gd name="connsiteY0" fmla="*/ 0 h 4419600"/>
                <a:gd name="connsiteX1" fmla="*/ 12191997 w 12191997"/>
                <a:gd name="connsiteY1" fmla="*/ 0 h 4419600"/>
                <a:gd name="connsiteX2" fmla="*/ 12191997 w 12191997"/>
                <a:gd name="connsiteY2" fmla="*/ 4419600 h 4419600"/>
                <a:gd name="connsiteX3" fmla="*/ 0 w 12191997"/>
                <a:gd name="connsiteY3" fmla="*/ 4419600 h 44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1997" h="4419600">
                  <a:moveTo>
                    <a:pt x="0" y="0"/>
                  </a:moveTo>
                  <a:lnTo>
                    <a:pt x="12191997" y="0"/>
                  </a:lnTo>
                  <a:lnTo>
                    <a:pt x="12191997" y="4419600"/>
                  </a:lnTo>
                  <a:lnTo>
                    <a:pt x="0" y="4419600"/>
                  </a:lnTo>
                  <a:close/>
                </a:path>
              </a:pathLst>
            </a:custGeom>
            <a:blipFill dpi="0" rotWithShape="1">
              <a:blip r:embed="rId2">
                <a:alphaModFix amt="17000"/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 l="-2612" t="-6962" b="-60053"/>
              </a:stretch>
            </a:blipFill>
          </p:spPr>
          <p:txBody>
            <a:bodyPr vert="horz" wrap="square" lIns="0" tIns="0" rIns="0" bIns="0" rtlCol="0" anchor="ctr">
              <a:no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lang="ru-RU" sz="1000" kern="1200" dirty="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/>
                <a:t>Вставка рисунка</a:t>
              </a: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D2FCC693-78E6-44F7-9C6D-9DA2132CE95B}"/>
                </a:ext>
              </a:extLst>
            </p:cNvPr>
            <p:cNvSpPr/>
            <p:nvPr/>
          </p:nvSpPr>
          <p:spPr>
            <a:xfrm rot="16200000">
              <a:off x="-122637" y="336947"/>
              <a:ext cx="831061" cy="157162"/>
            </a:xfrm>
            <a:prstGeom prst="rect">
              <a:avLst/>
            </a:prstGeom>
            <a:solidFill>
              <a:srgbClr val="697A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/>
          </a:p>
        </p:txBody>
      </p:sp>
      <p:sp>
        <p:nvSpPr>
          <p:cNvPr id="15" name="Заголовок 8">
            <a:extLst>
              <a:ext uri="{FF2B5EF4-FFF2-40B4-BE49-F238E27FC236}">
                <a16:creationId xmlns:a16="http://schemas.microsoft.com/office/drawing/2014/main" id="{FF33FAEF-9CC3-43D3-9384-80429E968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62" y="249603"/>
            <a:ext cx="9336751" cy="369332"/>
          </a:xfrm>
        </p:spPr>
        <p:txBody>
          <a:bodyPr/>
          <a:lstStyle/>
          <a:p>
            <a:r>
              <a:rPr lang="ru-RU" dirty="0"/>
              <a:t>Классификация и объемы строительного контроля</a:t>
            </a:r>
          </a:p>
        </p:txBody>
      </p:sp>
      <p:graphicFrame>
        <p:nvGraphicFramePr>
          <p:cNvPr id="7" name="Содержимое 11">
            <a:extLst>
              <a:ext uri="{FF2B5EF4-FFF2-40B4-BE49-F238E27FC236}">
                <a16:creationId xmlns:a16="http://schemas.microsoft.com/office/drawing/2014/main" id="{DD132669-F1DB-4029-8215-584FB6F1C2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537990"/>
              </p:ext>
            </p:extLst>
          </p:nvPr>
        </p:nvGraphicFramePr>
        <p:xfrm>
          <a:off x="1125142" y="1060463"/>
          <a:ext cx="9941716" cy="5547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38C8D21-8C86-4605-AF5D-D0C3E8B03C0C}"/>
              </a:ext>
            </a:extLst>
          </p:cNvPr>
          <p:cNvGrpSpPr/>
          <p:nvPr/>
        </p:nvGrpSpPr>
        <p:grpSpPr>
          <a:xfrm>
            <a:off x="10096503" y="6139883"/>
            <a:ext cx="1908845" cy="718117"/>
            <a:chOff x="10096503" y="6139883"/>
            <a:chExt cx="1908845" cy="718117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77365EDE-23DC-4E31-AA5B-E085DA75B63D}"/>
                </a:ext>
              </a:extLst>
            </p:cNvPr>
            <p:cNvSpPr/>
            <p:nvPr/>
          </p:nvSpPr>
          <p:spPr>
            <a:xfrm rot="16200000">
              <a:off x="10977745" y="5544561"/>
              <a:ext cx="432281" cy="1622925"/>
            </a:xfrm>
            <a:prstGeom prst="rect">
              <a:avLst/>
            </a:prstGeom>
            <a:solidFill>
              <a:srgbClr val="697A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385CAA69-7176-40CA-9562-403FAB97969E}"/>
                </a:ext>
              </a:extLst>
            </p:cNvPr>
            <p:cNvSpPr/>
            <p:nvPr/>
          </p:nvSpPr>
          <p:spPr>
            <a:xfrm rot="16200000">
              <a:off x="10743546" y="5596197"/>
              <a:ext cx="614760" cy="190884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89A5CF90-5E89-48A3-8488-A0A6AA2133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66122" y="6314742"/>
              <a:ext cx="1086928" cy="4717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4657428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ЭкоПси">
  <a:themeElements>
    <a:clrScheme name="Росдорнии">
      <a:dk1>
        <a:srgbClr val="303236"/>
      </a:dk1>
      <a:lt1>
        <a:sysClr val="window" lastClr="FFFFFF"/>
      </a:lt1>
      <a:dk2>
        <a:srgbClr val="025597"/>
      </a:dk2>
      <a:lt2>
        <a:srgbClr val="CCCED2"/>
      </a:lt2>
      <a:accent1>
        <a:srgbClr val="025597"/>
      </a:accent1>
      <a:accent2>
        <a:srgbClr val="DC8424"/>
      </a:accent2>
      <a:accent3>
        <a:srgbClr val="CCCED2"/>
      </a:accent3>
      <a:accent4>
        <a:srgbClr val="3C3C3C"/>
      </a:accent4>
      <a:accent5>
        <a:srgbClr val="4C566C"/>
      </a:accent5>
      <a:accent6>
        <a:srgbClr val="009EE3"/>
      </a:accent6>
      <a:hlink>
        <a:srgbClr val="40526E"/>
      </a:hlink>
      <a:folHlink>
        <a:srgbClr val="009EE3"/>
      </a:folHlink>
    </a:clrScheme>
    <a:fontScheme name="РОСДОРНИИ">
      <a:majorFont>
        <a:latin typeface="PT Sans"/>
        <a:ea typeface=""/>
        <a:cs typeface=""/>
      </a:majorFont>
      <a:minorFont>
        <a:latin typeface="PT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ЭкоПси" id="{44601F69-6793-4547-A011-B78EE7622A9A}" vid="{A2B68253-E4F8-437D-860E-D4899D33133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20623</TotalTime>
  <Words>1427</Words>
  <Application>Microsoft Office PowerPoint</Application>
  <PresentationFormat>Широкоэкранный</PresentationFormat>
  <Paragraphs>209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PT Sans</vt:lpstr>
      <vt:lpstr>Times New Roman</vt:lpstr>
      <vt:lpstr>Wingdings</vt:lpstr>
      <vt:lpstr>ЭкоПси</vt:lpstr>
      <vt:lpstr>Презентация PowerPoint</vt:lpstr>
      <vt:lpstr>Презентация PowerPoint</vt:lpstr>
      <vt:lpstr>Применение положений международных договоров на территории Российской Федерации </vt:lpstr>
      <vt:lpstr>Договор о евразийском экономическом союзе</vt:lpstr>
      <vt:lpstr>Утверждение технического регламента ТР ТС 014/2011</vt:lpstr>
      <vt:lpstr>Строительный контроль</vt:lpstr>
      <vt:lpstr>Строительный контроль ГОСТ 32731-2014</vt:lpstr>
      <vt:lpstr>Строительный контроль ГОСТ Р 58442-2019</vt:lpstr>
      <vt:lpstr>Классификация и объемы строительного контроля</vt:lpstr>
      <vt:lpstr>Классификация и объемы строительного контроля</vt:lpstr>
      <vt:lpstr>Классификация и объемы строительного контроля</vt:lpstr>
      <vt:lpstr>Строительный контроль ГОСТ Р 59290-2021</vt:lpstr>
      <vt:lpstr>Порядок проведения строительного контроля</vt:lpstr>
      <vt:lpstr>расчет стоимости СТРОИТЕЛЬНОГО КОНТРОЛЯ </vt:lpstr>
      <vt:lpstr>расчет стоимости СТРОИТЕЛЬНОГО КОНТРОЛЯ </vt:lpstr>
      <vt:lpstr>Презентация PowerPoint</vt:lpstr>
      <vt:lpstr>Презентация PowerPoint</vt:lpstr>
      <vt:lpstr>Искажение порядка СТРОИТЕЛЬНОГО КОНТРОЛЯ </vt:lpstr>
      <vt:lpstr>Искажение порядка СТРОИТЕЛЬНОГО КОНТРОЛЯ </vt:lpstr>
      <vt:lpstr>Искажение порядка СТРОИТЕЛЬНОГО КОНТРОЛЯ </vt:lpstr>
      <vt:lpstr>Приказ Минстроя России от 07.07.2022 № 557/пр (внесение изменений в приказ Минстроя России от 04.08.2020 № 421/пр) </vt:lpstr>
      <vt:lpstr>несоответствие порядка строительного контроля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UsSamsung</cp:lastModifiedBy>
  <cp:revision>526</cp:revision>
  <cp:lastPrinted>2023-02-06T12:31:59Z</cp:lastPrinted>
  <dcterms:created xsi:type="dcterms:W3CDTF">2022-03-22T06:50:47Z</dcterms:created>
  <dcterms:modified xsi:type="dcterms:W3CDTF">2023-06-23T11:04:11Z</dcterms:modified>
</cp:coreProperties>
</file>