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sldIdLst>
    <p:sldId id="288" r:id="rId2"/>
    <p:sldId id="332" r:id="rId3"/>
    <p:sldId id="329" r:id="rId4"/>
    <p:sldId id="312" r:id="rId5"/>
    <p:sldId id="317" r:id="rId6"/>
    <p:sldId id="330" r:id="rId7"/>
    <p:sldId id="331" r:id="rId8"/>
    <p:sldId id="321" r:id="rId9"/>
    <p:sldId id="322" r:id="rId10"/>
    <p:sldId id="323" r:id="rId11"/>
    <p:sldId id="334" r:id="rId12"/>
    <p:sldId id="335" r:id="rId13"/>
    <p:sldId id="292" r:id="rId14"/>
    <p:sldId id="296" r:id="rId15"/>
    <p:sldId id="311" r:id="rId16"/>
    <p:sldId id="298" r:id="rId17"/>
    <p:sldId id="300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52">
          <p15:clr>
            <a:srgbClr val="A4A3A4"/>
          </p15:clr>
        </p15:guide>
        <p15:guide id="2" pos="320">
          <p15:clr>
            <a:srgbClr val="A4A3A4"/>
          </p15:clr>
        </p15:guide>
        <p15:guide id="3" orient="horz" pos="862">
          <p15:clr>
            <a:srgbClr val="A4A3A4"/>
          </p15:clr>
        </p15:guide>
        <p15:guide id="4" pos="7637">
          <p15:clr>
            <a:srgbClr val="A4A3A4"/>
          </p15:clr>
        </p15:guide>
        <p15:guide id="5" pos="1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.lordkipanidze@yandex.ru" initials="" lastIdx="1" clrIdx="0">
    <p:extLst>
      <p:ext uri="{19B8F6BF-5375-455C-9EA6-DF929625EA0E}">
        <p15:presenceInfo xmlns:p15="http://schemas.microsoft.com/office/powerpoint/2012/main" xmlns="" userId="9e3fb1940bae60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04A9A"/>
    <a:srgbClr val="FF9933"/>
    <a:srgbClr val="FFCC00"/>
    <a:srgbClr val="A83E90"/>
    <a:srgbClr val="FFCC66"/>
    <a:srgbClr val="F4630A"/>
    <a:srgbClr val="F8F8F8"/>
    <a:srgbClr val="319F70"/>
    <a:srgbClr val="D9D9D9"/>
    <a:srgbClr val="FFE8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689" autoAdjust="0"/>
    <p:restoredTop sz="99655" autoAdjust="0"/>
  </p:normalViewPr>
  <p:slideViewPr>
    <p:cSldViewPr snapToGrid="0">
      <p:cViewPr>
        <p:scale>
          <a:sx n="100" d="100"/>
          <a:sy n="100" d="100"/>
        </p:scale>
        <p:origin x="-77" y="418"/>
      </p:cViewPr>
      <p:guideLst>
        <p:guide orient="horz" pos="1152"/>
        <p:guide orient="horz" pos="862"/>
        <p:guide pos="320"/>
        <p:guide pos="7637"/>
        <p:guide pos="1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1.1127199602309116E-3"/>
          <c:y val="6.7473200588072239E-4"/>
          <c:w val="0.94894722378145768"/>
          <c:h val="0.98273336623340579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нсо</c:v>
                </c:pt>
                <c:pt idx="1">
                  <c:v>КО</c:v>
                </c:pt>
                <c:pt idx="2">
                  <c:v>оо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120</c:v>
                </c:pt>
                <c:pt idx="1">
                  <c:v>125</c:v>
                </c:pt>
                <c:pt idx="2">
                  <c:v>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54E-46B7-8F16-3766F83D7B21}"/>
            </c:ext>
          </c:extLst>
        </c:ser>
        <c:dLbls>
          <c:showVal val="1"/>
        </c:dLbls>
        <c:axId val="140801536"/>
        <c:axId val="140803072"/>
      </c:barChart>
      <c:catAx>
        <c:axId val="14080153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0803072"/>
        <c:crosses val="autoZero"/>
        <c:auto val="1"/>
        <c:lblAlgn val="ctr"/>
        <c:lblOffset val="100"/>
      </c:catAx>
      <c:valAx>
        <c:axId val="140803072"/>
        <c:scaling>
          <c:orientation val="minMax"/>
        </c:scaling>
        <c:delete val="1"/>
        <c:axPos val="b"/>
        <c:numFmt formatCode="0.00" sourceLinked="1"/>
        <c:majorTickMark val="none"/>
        <c:tickLblPos val="none"/>
        <c:crossAx val="140801536"/>
        <c:crosses val="autoZero"/>
        <c:crossBetween val="between"/>
      </c:valAx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2ABB8-49C9-44BE-B3BC-F1304E7A7C1C}" type="datetimeFigureOut">
              <a:rPr lang="ru-RU" smtClean="0"/>
              <a:pPr/>
              <a:t>18.06.2024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9670A-41FA-44CE-BF98-E8FF5765C25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172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9670A-41FA-44CE-BF98-E8FF5765C258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9670A-41FA-44CE-BF98-E8FF5765C258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9670A-41FA-44CE-BF98-E8FF5765C258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769803" y="2407801"/>
            <a:ext cx="9618921" cy="19097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4EF1BC-298E-4C0B-847D-F70201FE7CF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769803" y="4502240"/>
            <a:ext cx="9618921" cy="54324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5CD34CED-712B-4CAF-9483-4FE64B9AF890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769803" y="5090866"/>
            <a:ext cx="9618921" cy="98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EADF5F-05D5-48CE-BC71-7936EBCE6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2547" y="493951"/>
            <a:ext cx="2609099" cy="7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554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300" userDrawn="1">
          <p15:clr>
            <a:srgbClr val="FBAE40"/>
          </p15:clr>
        </p15:guide>
        <p15:guide id="2" pos="506" userDrawn="1">
          <p15:clr>
            <a:srgbClr val="FBAE40"/>
          </p15:clr>
        </p15:guide>
        <p15:guide id="3" pos="7174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FED5D0-6D42-429A-91BA-DF1D64EC259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15940" y="1825625"/>
            <a:ext cx="11160124" cy="455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800"/>
            </a:lvl1pPr>
            <a:lvl2pPr marL="457200" indent="0">
              <a:lnSpc>
                <a:spcPct val="110000"/>
              </a:lnSpc>
              <a:buFontTx/>
              <a:buNone/>
              <a:defRPr sz="1600"/>
            </a:lvl2pPr>
            <a:lvl3pPr marL="914400" indent="0">
              <a:lnSpc>
                <a:spcPct val="110000"/>
              </a:lnSpc>
              <a:buFontTx/>
              <a:buNone/>
              <a:defRPr sz="1400"/>
            </a:lvl3pPr>
            <a:lvl4pPr marL="1371600" indent="0">
              <a:lnSpc>
                <a:spcPct val="110000"/>
              </a:lnSpc>
              <a:buFontTx/>
              <a:buNone/>
              <a:defRPr sz="1200"/>
            </a:lvl4pPr>
            <a:lvl5pPr marL="1828800" indent="0">
              <a:lnSpc>
                <a:spcPct val="110000"/>
              </a:lnSpc>
              <a:buFontTx/>
              <a:buNone/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FD417C6-1443-4EB4-BDAA-706CDE0E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1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xmlns="" id="{26E1762E-2C8B-48FA-B80D-000F6093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8" y="532913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509556-8E97-42A3-B9FF-D7A75BEFE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6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78703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00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BB895A7-6821-4745-9662-40E02C1FD1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854029"/>
            <a:ext cx="3267076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xmlns="" id="{D8E5C96A-DAD4-4B76-879C-E579DD7586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2464" y="1854029"/>
            <a:ext cx="3267076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xmlns="" id="{F7D513AD-8B37-4893-9733-26AADC0250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8988" y="1854029"/>
            <a:ext cx="3267076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1C119177-874B-4556-8461-B2C7B5F3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1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xmlns="" id="{025D72BE-461B-4E03-BAC9-7FC96230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8" y="532913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xmlns="" id="{4BE2E55F-2947-45BC-99EC-42CA71BDE9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5938" y="4464050"/>
            <a:ext cx="3267076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xmlns="" id="{530D7AA0-F3E6-4D56-B6CC-6C5B877335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62464" y="4464050"/>
            <a:ext cx="3267076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xmlns="" id="{B38913FE-2CF5-4933-B729-57E5E3F12D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8988" y="4464050"/>
            <a:ext cx="3267076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645476B-6CD2-41F9-A92E-204DC7D2A5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6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16493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4" pos="7355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  <p15:guide id="7" pos="325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95">
            <a:extLst>
              <a:ext uri="{FF2B5EF4-FFF2-40B4-BE49-F238E27FC236}">
                <a16:creationId xmlns:a16="http://schemas.microsoft.com/office/drawing/2014/main" xmlns="" id="{DC4B1738-6D60-41F7-9BD2-8254D54236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9" y="2027307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20" name="Рисунок 95">
            <a:extLst>
              <a:ext uri="{FF2B5EF4-FFF2-40B4-BE49-F238E27FC236}">
                <a16:creationId xmlns:a16="http://schemas.microsoft.com/office/drawing/2014/main" xmlns="" id="{E7ED2929-9F1D-4260-9312-851EB22B21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3210" y="2027307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61FEA0B5-9292-4099-9771-B3685869E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1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xmlns="" id="{E9D49FE6-B1BE-4023-9388-A9C3CB6C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8" y="532913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6F8CFD2-F812-4826-A9F5-E399DBD34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6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53572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300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CDBDF6-08FA-459A-ADC1-78A4A981F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1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xmlns="" id="{A1D2E2EB-7F6A-49B8-BB7E-F1166341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8" y="532913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657B7B2-083D-4FE5-AD5E-4C8084FD3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6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4129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300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524000" y="2921164"/>
            <a:ext cx="9144000" cy="19097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3396686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153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0">
            <a:extLst>
              <a:ext uri="{FF2B5EF4-FFF2-40B4-BE49-F238E27FC236}">
                <a16:creationId xmlns:a16="http://schemas.microsoft.com/office/drawing/2014/main" xmlns="" id="{6AC1BE20-C4AE-4467-99FF-4545E57C2D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Симонов Юрий Александрович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6FA0E41D-13A6-4011-AB1A-4465DE875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заместитель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начальника ФКУ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Сибуправтодор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104" t="39886" r="23749" b="24467"/>
          <a:stretch>
            <a:fillRect/>
          </a:stretch>
        </p:blipFill>
        <p:spPr bwMode="auto">
          <a:xfrm>
            <a:off x="8688345" y="449907"/>
            <a:ext cx="3025860" cy="85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790700" y="1844041"/>
            <a:ext cx="9598024" cy="2473524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«Практика и перспективы строительства в Сибири автомобильных дорог с применением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цементобетона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минеральных вяжущих».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4493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0705C2-1FD7-386F-6AFA-FBE8972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7494" y="532913"/>
            <a:ext cx="741508" cy="534035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Прямоугольник 4"/>
          <p:cNvSpPr>
            <a:spLocks noChangeArrowheads="1"/>
          </p:cNvSpPr>
          <p:nvPr/>
        </p:nvSpPr>
        <p:spPr bwMode="auto">
          <a:xfrm>
            <a:off x="1639150" y="438167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Бетонно-укладочные комплексы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7"/>
          <p:cNvGrpSpPr>
            <a:grpSpLocks noChangeAspect="1"/>
          </p:cNvGrpSpPr>
          <p:nvPr/>
        </p:nvGrpSpPr>
        <p:grpSpPr>
          <a:xfrm>
            <a:off x="925769" y="457518"/>
            <a:ext cx="648000" cy="636681"/>
            <a:chOff x="1057275" y="3038475"/>
            <a:chExt cx="363538" cy="357188"/>
          </a:xfrm>
        </p:grpSpPr>
        <p:sp>
          <p:nvSpPr>
            <p:cNvPr id="9" name="Oval 173"/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Oval 174"/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Oval 175"/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Oval 176"/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177"/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Freeform 178"/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179"/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80"/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181"/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82"/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Line 183"/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84"/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2050" name="Picture 2" descr="D:\Users\skiba-ve\Desktop\Объекты\Р-256 км 14 - км 34\фото\2022\Первый цементобетон\WhatsApp Image 2022-05-18 at 15.06.3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968" y="2200274"/>
            <a:ext cx="5499928" cy="2844166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>
          <a:xfrm>
            <a:off x="502508" y="1471484"/>
            <a:ext cx="5526817" cy="752091"/>
          </a:xfrm>
          <a:prstGeom prst="roundRect">
            <a:avLst/>
          </a:prstGeom>
          <a:solidFill>
            <a:srgbClr val="304A9A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Бетоноукладчик </a:t>
            </a:r>
            <a:r>
              <a:rPr lang="en-US" sz="1400" dirty="0" err="1" smtClean="0">
                <a:solidFill>
                  <a:schemeClr val="bg1"/>
                </a:solidFill>
              </a:rPr>
              <a:t>Wirtgen</a:t>
            </a:r>
            <a:r>
              <a:rPr lang="en-US" sz="1400" dirty="0" smtClean="0">
                <a:solidFill>
                  <a:schemeClr val="bg1"/>
                </a:solidFill>
              </a:rPr>
              <a:t>  SP 850 </a:t>
            </a:r>
            <a:r>
              <a:rPr lang="ru-RU" sz="1400" dirty="0" smtClean="0">
                <a:solidFill>
                  <a:schemeClr val="bg1"/>
                </a:solidFill>
              </a:rPr>
              <a:t>– производительность до </a:t>
            </a:r>
            <a:r>
              <a:rPr lang="en-US" sz="1400" dirty="0" smtClean="0">
                <a:solidFill>
                  <a:schemeClr val="bg1"/>
                </a:solidFill>
              </a:rPr>
              <a:t>600 </a:t>
            </a:r>
            <a:r>
              <a:rPr lang="ru-RU" sz="1400" dirty="0" smtClean="0">
                <a:solidFill>
                  <a:schemeClr val="bg1"/>
                </a:solidFill>
              </a:rPr>
              <a:t>п.м. в смену.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5300" y="5172098"/>
            <a:ext cx="5486400" cy="1355408"/>
          </a:xfrm>
          <a:prstGeom prst="rect">
            <a:avLst/>
          </a:prstGeom>
          <a:solidFill>
            <a:schemeClr val="bg1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/>
              <a:t> Одним из отличительных положительных особенностей конструкции бетоноукладчика является опция полуавтоматической установки арматуры в продольный шов металлическими штырями  диаметром 16 мм, длиной 75 см. что повышает автоматизацию процесса и качество работ</a:t>
            </a:r>
            <a:endParaRPr lang="ru-RU" sz="1400" dirty="0"/>
          </a:p>
        </p:txBody>
      </p:sp>
      <p:pic>
        <p:nvPicPr>
          <p:cNvPr id="2051" name="Picture 3" descr="D:\Users\skiba-ve\Desktop\Объекты\Р-256 км 14 - км 34\фото\2022\Первый цементобетон\WhatsApp Image 2022-05-18 at 15.06.33.jpeg"/>
          <p:cNvPicPr>
            <a:picLocks noChangeAspect="1" noChangeArrowheads="1"/>
          </p:cNvPicPr>
          <p:nvPr/>
        </p:nvPicPr>
        <p:blipFill>
          <a:blip r:embed="rId4" cstate="print"/>
          <a:srcRect l="14174"/>
          <a:stretch>
            <a:fillRect/>
          </a:stretch>
        </p:blipFill>
        <p:spPr bwMode="auto">
          <a:xfrm>
            <a:off x="6305550" y="2211632"/>
            <a:ext cx="5454650" cy="2798518"/>
          </a:xfrm>
          <a:prstGeom prst="rect">
            <a:avLst/>
          </a:prstGeom>
          <a:noFill/>
        </p:spPr>
      </p:pic>
      <p:sp>
        <p:nvSpPr>
          <p:cNvPr id="27" name="Скругленный прямоугольник 26"/>
          <p:cNvSpPr/>
          <p:nvPr/>
        </p:nvSpPr>
        <p:spPr>
          <a:xfrm>
            <a:off x="6290946" y="1646109"/>
            <a:ext cx="5488304" cy="496702"/>
          </a:xfrm>
          <a:prstGeom prst="roundRect">
            <a:avLst/>
          </a:prstGeom>
          <a:solidFill>
            <a:srgbClr val="304A9A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 err="1" smtClean="0">
                <a:solidFill>
                  <a:schemeClr val="bg1"/>
                </a:solidFill>
              </a:rPr>
              <a:t>Бетоноотделочная</a:t>
            </a:r>
            <a:r>
              <a:rPr lang="ru-RU" sz="1400" dirty="0" smtClean="0">
                <a:solidFill>
                  <a:schemeClr val="bg1"/>
                </a:solidFill>
              </a:rPr>
              <a:t> машина </a:t>
            </a:r>
            <a:r>
              <a:rPr lang="en-US" sz="1400" dirty="0" err="1" smtClean="0">
                <a:solidFill>
                  <a:schemeClr val="bg1"/>
                </a:solidFill>
              </a:rPr>
              <a:t>Wirtgen</a:t>
            </a:r>
            <a:r>
              <a:rPr lang="en-US" sz="1400" dirty="0" smtClean="0">
                <a:solidFill>
                  <a:schemeClr val="bg1"/>
                </a:solidFill>
              </a:rPr>
              <a:t>  </a:t>
            </a:r>
            <a:r>
              <a:rPr lang="ru-RU" sz="1400" dirty="0" smtClean="0">
                <a:solidFill>
                  <a:schemeClr val="bg1"/>
                </a:solidFill>
              </a:rPr>
              <a:t>ТСМ 950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21609" y="5017460"/>
            <a:ext cx="5486400" cy="756718"/>
          </a:xfrm>
          <a:prstGeom prst="rect">
            <a:avLst/>
          </a:prstGeom>
          <a:solidFill>
            <a:schemeClr val="bg1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 smtClean="0"/>
              <a:t> создает текстурную поверхность;</a:t>
            </a:r>
          </a:p>
          <a:p>
            <a:pPr algn="ctr">
              <a:lnSpc>
                <a:spcPts val="1800"/>
              </a:lnSpc>
              <a:spcAft>
                <a:spcPts val="600"/>
              </a:spcAft>
              <a:buFontTx/>
              <a:buChar char="-"/>
            </a:pPr>
            <a:r>
              <a:rPr lang="ru-RU" sz="1400" dirty="0" smtClean="0"/>
              <a:t> наносит пленкообразующий материал;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520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9800" y="289561"/>
            <a:ext cx="7444562" cy="685800"/>
          </a:xfrm>
        </p:spPr>
        <p:txBody>
          <a:bodyPr/>
          <a:lstStyle/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Гидрофобизация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цементобетонного покрытия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11</a:t>
            </a:fld>
            <a:endParaRPr lang="ru-RU" dirty="0"/>
          </a:p>
        </p:txBody>
      </p:sp>
      <p:grpSp>
        <p:nvGrpSpPr>
          <p:cNvPr id="5" name="Группа 20"/>
          <p:cNvGrpSpPr/>
          <p:nvPr/>
        </p:nvGrpSpPr>
        <p:grpSpPr>
          <a:xfrm>
            <a:off x="1361888" y="288736"/>
            <a:ext cx="643409" cy="719310"/>
            <a:chOff x="1057275" y="1876425"/>
            <a:chExt cx="363538" cy="357188"/>
          </a:xfrm>
        </p:grpSpPr>
        <p:sp>
          <p:nvSpPr>
            <p:cNvPr id="6" name="Freeform 287"/>
            <p:cNvSpPr>
              <a:spLocks/>
            </p:cNvSpPr>
            <p:nvPr/>
          </p:nvSpPr>
          <p:spPr bwMode="auto">
            <a:xfrm>
              <a:off x="1057275" y="2106613"/>
              <a:ext cx="363538" cy="127000"/>
            </a:xfrm>
            <a:custGeom>
              <a:avLst/>
              <a:gdLst>
                <a:gd name="T0" fmla="*/ 6 w 49"/>
                <a:gd name="T1" fmla="*/ 6 h 17"/>
                <a:gd name="T2" fmla="*/ 42 w 49"/>
                <a:gd name="T3" fmla="*/ 0 h 17"/>
                <a:gd name="T4" fmla="*/ 49 w 49"/>
                <a:gd name="T5" fmla="*/ 10 h 17"/>
                <a:gd name="T6" fmla="*/ 14 w 49"/>
                <a:gd name="T7" fmla="*/ 17 h 17"/>
                <a:gd name="T8" fmla="*/ 6 w 49"/>
                <a:gd name="T9" fmla="*/ 6 h 17"/>
                <a:gd name="T10" fmla="*/ 0 w 49"/>
                <a:gd name="T11" fmla="*/ 12 h 17"/>
                <a:gd name="T12" fmla="*/ 5 w 49"/>
                <a:gd name="T13" fmla="*/ 17 h 17"/>
                <a:gd name="T14" fmla="*/ 9 w 49"/>
                <a:gd name="T15" fmla="*/ 14 h 17"/>
                <a:gd name="T16" fmla="*/ 5 w 49"/>
                <a:gd name="T17" fmla="*/ 10 h 17"/>
                <a:gd name="T18" fmla="*/ 11 w 49"/>
                <a:gd name="T1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17">
                  <a:moveTo>
                    <a:pt x="6" y="6"/>
                  </a:moveTo>
                  <a:cubicBezTo>
                    <a:pt x="6" y="6"/>
                    <a:pt x="38" y="0"/>
                    <a:pt x="42" y="0"/>
                  </a:cubicBezTo>
                  <a:cubicBezTo>
                    <a:pt x="49" y="0"/>
                    <a:pt x="49" y="10"/>
                    <a:pt x="49" y="10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9"/>
                    <a:pt x="8" y="6"/>
                    <a:pt x="6" y="6"/>
                  </a:cubicBezTo>
                  <a:cubicBezTo>
                    <a:pt x="3" y="6"/>
                    <a:pt x="0" y="8"/>
                    <a:pt x="0" y="12"/>
                  </a:cubicBezTo>
                  <a:cubicBezTo>
                    <a:pt x="0" y="15"/>
                    <a:pt x="2" y="17"/>
                    <a:pt x="5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2"/>
                    <a:pt x="7" y="10"/>
                    <a:pt x="5" y="10"/>
                  </a:cubicBezTo>
                  <a:cubicBezTo>
                    <a:pt x="11" y="9"/>
                    <a:pt x="11" y="9"/>
                    <a:pt x="11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Freeform 288"/>
            <p:cNvSpPr>
              <a:spLocks/>
            </p:cNvSpPr>
            <p:nvPr/>
          </p:nvSpPr>
          <p:spPr bwMode="auto">
            <a:xfrm>
              <a:off x="1182688" y="2128838"/>
              <a:ext cx="201613" cy="60325"/>
            </a:xfrm>
            <a:custGeom>
              <a:avLst/>
              <a:gdLst>
                <a:gd name="T0" fmla="*/ 0 w 27"/>
                <a:gd name="T1" fmla="*/ 4 h 8"/>
                <a:gd name="T2" fmla="*/ 3 w 27"/>
                <a:gd name="T3" fmla="*/ 8 h 8"/>
                <a:gd name="T4" fmla="*/ 27 w 27"/>
                <a:gd name="T5" fmla="*/ 4 h 8"/>
                <a:gd name="T6" fmla="*/ 25 w 2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8">
                  <a:moveTo>
                    <a:pt x="0" y="4"/>
                  </a:moveTo>
                  <a:cubicBezTo>
                    <a:pt x="2" y="5"/>
                    <a:pt x="3" y="7"/>
                    <a:pt x="3" y="8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2"/>
                    <a:pt x="2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Line 289"/>
            <p:cNvSpPr>
              <a:spLocks noChangeShapeType="1"/>
            </p:cNvSpPr>
            <p:nvPr/>
          </p:nvSpPr>
          <p:spPr bwMode="auto">
            <a:xfrm flipV="1">
              <a:off x="1093788" y="2219325"/>
              <a:ext cx="66675" cy="1428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Freeform 290"/>
            <p:cNvSpPr>
              <a:spLocks/>
            </p:cNvSpPr>
            <p:nvPr/>
          </p:nvSpPr>
          <p:spPr bwMode="auto">
            <a:xfrm>
              <a:off x="1057275" y="2047875"/>
              <a:ext cx="58738" cy="80963"/>
            </a:xfrm>
            <a:custGeom>
              <a:avLst/>
              <a:gdLst>
                <a:gd name="T0" fmla="*/ 1 w 8"/>
                <a:gd name="T1" fmla="*/ 11 h 11"/>
                <a:gd name="T2" fmla="*/ 0 w 8"/>
                <a:gd name="T3" fmla="*/ 8 h 11"/>
                <a:gd name="T4" fmla="*/ 8 w 8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1">
                  <a:moveTo>
                    <a:pt x="1" y="11"/>
                  </a:moveTo>
                  <a:cubicBezTo>
                    <a:pt x="1" y="11"/>
                    <a:pt x="0" y="10"/>
                    <a:pt x="0" y="8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Freeform 291"/>
            <p:cNvSpPr>
              <a:spLocks/>
            </p:cNvSpPr>
            <p:nvPr/>
          </p:nvSpPr>
          <p:spPr bwMode="auto">
            <a:xfrm>
              <a:off x="1116013" y="1876425"/>
              <a:ext cx="296863" cy="215900"/>
            </a:xfrm>
            <a:custGeom>
              <a:avLst/>
              <a:gdLst>
                <a:gd name="T0" fmla="*/ 20 w 40"/>
                <a:gd name="T1" fmla="*/ 0 h 29"/>
                <a:gd name="T2" fmla="*/ 40 w 40"/>
                <a:gd name="T3" fmla="*/ 22 h 29"/>
                <a:gd name="T4" fmla="*/ 35 w 40"/>
                <a:gd name="T5" fmla="*/ 22 h 29"/>
                <a:gd name="T6" fmla="*/ 27 w 40"/>
                <a:gd name="T7" fmla="*/ 24 h 29"/>
                <a:gd name="T8" fmla="*/ 23 w 40"/>
                <a:gd name="T9" fmla="*/ 27 h 29"/>
                <a:gd name="T10" fmla="*/ 0 w 40"/>
                <a:gd name="T11" fmla="*/ 25 h 29"/>
                <a:gd name="T12" fmla="*/ 0 w 40"/>
                <a:gd name="T13" fmla="*/ 20 h 29"/>
                <a:gd name="T14" fmla="*/ 6 w 40"/>
                <a:gd name="T1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9">
                  <a:moveTo>
                    <a:pt x="20" y="0"/>
                  </a:moveTo>
                  <a:cubicBezTo>
                    <a:pt x="40" y="0"/>
                    <a:pt x="40" y="22"/>
                    <a:pt x="40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5" y="29"/>
                    <a:pt x="5" y="29"/>
                    <a:pt x="0" y="2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1"/>
                    <a:pt x="6" y="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Freeform 292"/>
            <p:cNvSpPr>
              <a:spLocks/>
            </p:cNvSpPr>
            <p:nvPr/>
          </p:nvSpPr>
          <p:spPr bwMode="auto">
            <a:xfrm>
              <a:off x="1146175" y="1876425"/>
              <a:ext cx="222250" cy="119063"/>
            </a:xfrm>
            <a:custGeom>
              <a:avLst/>
              <a:gdLst>
                <a:gd name="T0" fmla="*/ 30 w 30"/>
                <a:gd name="T1" fmla="*/ 6 h 16"/>
                <a:gd name="T2" fmla="*/ 19 w 30"/>
                <a:gd name="T3" fmla="*/ 4 h 16"/>
                <a:gd name="T4" fmla="*/ 7 w 30"/>
                <a:gd name="T5" fmla="*/ 15 h 16"/>
                <a:gd name="T6" fmla="*/ 7 w 30"/>
                <a:gd name="T7" fmla="*/ 15 h 16"/>
                <a:gd name="T8" fmla="*/ 5 w 30"/>
                <a:gd name="T9" fmla="*/ 16 h 16"/>
                <a:gd name="T10" fmla="*/ 1 w 30"/>
                <a:gd name="T11" fmla="*/ 15 h 16"/>
                <a:gd name="T12" fmla="*/ 0 w 30"/>
                <a:gd name="T13" fmla="*/ 13 h 16"/>
                <a:gd name="T14" fmla="*/ 1 w 30"/>
                <a:gd name="T15" fmla="*/ 11 h 16"/>
                <a:gd name="T16" fmla="*/ 13 w 30"/>
                <a:gd name="T17" fmla="*/ 0 h 16"/>
                <a:gd name="T18" fmla="*/ 16 w 30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6">
                  <a:moveTo>
                    <a:pt x="30" y="6"/>
                  </a:moveTo>
                  <a:cubicBezTo>
                    <a:pt x="27" y="4"/>
                    <a:pt x="23" y="4"/>
                    <a:pt x="19" y="4"/>
                  </a:cubicBezTo>
                  <a:cubicBezTo>
                    <a:pt x="13" y="5"/>
                    <a:pt x="8" y="9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5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6"/>
                    <a:pt x="7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Freeform 293"/>
            <p:cNvSpPr>
              <a:spLocks/>
            </p:cNvSpPr>
            <p:nvPr/>
          </p:nvSpPr>
          <p:spPr bwMode="auto">
            <a:xfrm>
              <a:off x="1220788" y="1943100"/>
              <a:ext cx="125413" cy="111125"/>
            </a:xfrm>
            <a:custGeom>
              <a:avLst/>
              <a:gdLst>
                <a:gd name="T0" fmla="*/ 17 w 17"/>
                <a:gd name="T1" fmla="*/ 1 h 15"/>
                <a:gd name="T2" fmla="*/ 0 w 17"/>
                <a:gd name="T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5">
                  <a:moveTo>
                    <a:pt x="17" y="1"/>
                  </a:moveTo>
                  <a:cubicBezTo>
                    <a:pt x="17" y="1"/>
                    <a:pt x="2" y="0"/>
                    <a:pt x="0" y="1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294"/>
            <p:cNvSpPr>
              <a:spLocks/>
            </p:cNvSpPr>
            <p:nvPr/>
          </p:nvSpPr>
          <p:spPr bwMode="auto">
            <a:xfrm>
              <a:off x="1390650" y="2039938"/>
              <a:ext cx="7938" cy="36513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0"/>
                    <a:pt x="1" y="3"/>
                    <a:pt x="0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9100" y="1562100"/>
            <a:ext cx="3962399" cy="503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 descr="D:\Users\skiba-ve\Downloads\20231024_152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0280" y="1526540"/>
            <a:ext cx="6840220" cy="5147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82140" y="457201"/>
            <a:ext cx="8077199" cy="708659"/>
          </a:xfrm>
        </p:spPr>
        <p:txBody>
          <a:bodyPr/>
          <a:lstStyle/>
          <a:p>
            <a:pPr algn="just"/>
            <a:r>
              <a:rPr lang="ru-RU" sz="2400" b="0" dirty="0" smtClean="0"/>
              <a:t>Требования к бетону покрытия, опыт применения</a:t>
            </a:r>
            <a:endParaRPr lang="ru-RU" sz="24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3DE1-FB15-41EB-81A8-DF8B618D68F0}" type="slidenum">
              <a:rPr lang="ru-RU" smtClean="0"/>
              <a:pPr/>
              <a:t>12</a:t>
            </a:fld>
            <a:endParaRPr lang="ru-RU" dirty="0"/>
          </a:p>
        </p:txBody>
      </p:sp>
      <p:grpSp>
        <p:nvGrpSpPr>
          <p:cNvPr id="14" name="Группа 20"/>
          <p:cNvGrpSpPr/>
          <p:nvPr/>
        </p:nvGrpSpPr>
        <p:grpSpPr>
          <a:xfrm>
            <a:off x="1095188" y="425896"/>
            <a:ext cx="643409" cy="719310"/>
            <a:chOff x="1057275" y="1876425"/>
            <a:chExt cx="363538" cy="357188"/>
          </a:xfrm>
        </p:grpSpPr>
        <p:sp>
          <p:nvSpPr>
            <p:cNvPr id="15" name="Freeform 287"/>
            <p:cNvSpPr>
              <a:spLocks/>
            </p:cNvSpPr>
            <p:nvPr/>
          </p:nvSpPr>
          <p:spPr bwMode="auto">
            <a:xfrm>
              <a:off x="1057275" y="2106613"/>
              <a:ext cx="363538" cy="127000"/>
            </a:xfrm>
            <a:custGeom>
              <a:avLst/>
              <a:gdLst>
                <a:gd name="T0" fmla="*/ 6 w 49"/>
                <a:gd name="T1" fmla="*/ 6 h 17"/>
                <a:gd name="T2" fmla="*/ 42 w 49"/>
                <a:gd name="T3" fmla="*/ 0 h 17"/>
                <a:gd name="T4" fmla="*/ 49 w 49"/>
                <a:gd name="T5" fmla="*/ 10 h 17"/>
                <a:gd name="T6" fmla="*/ 14 w 49"/>
                <a:gd name="T7" fmla="*/ 17 h 17"/>
                <a:gd name="T8" fmla="*/ 6 w 49"/>
                <a:gd name="T9" fmla="*/ 6 h 17"/>
                <a:gd name="T10" fmla="*/ 0 w 49"/>
                <a:gd name="T11" fmla="*/ 12 h 17"/>
                <a:gd name="T12" fmla="*/ 5 w 49"/>
                <a:gd name="T13" fmla="*/ 17 h 17"/>
                <a:gd name="T14" fmla="*/ 9 w 49"/>
                <a:gd name="T15" fmla="*/ 14 h 17"/>
                <a:gd name="T16" fmla="*/ 5 w 49"/>
                <a:gd name="T17" fmla="*/ 10 h 17"/>
                <a:gd name="T18" fmla="*/ 11 w 49"/>
                <a:gd name="T1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17">
                  <a:moveTo>
                    <a:pt x="6" y="6"/>
                  </a:moveTo>
                  <a:cubicBezTo>
                    <a:pt x="6" y="6"/>
                    <a:pt x="38" y="0"/>
                    <a:pt x="42" y="0"/>
                  </a:cubicBezTo>
                  <a:cubicBezTo>
                    <a:pt x="49" y="0"/>
                    <a:pt x="49" y="10"/>
                    <a:pt x="49" y="10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9"/>
                    <a:pt x="8" y="6"/>
                    <a:pt x="6" y="6"/>
                  </a:cubicBezTo>
                  <a:cubicBezTo>
                    <a:pt x="3" y="6"/>
                    <a:pt x="0" y="8"/>
                    <a:pt x="0" y="12"/>
                  </a:cubicBezTo>
                  <a:cubicBezTo>
                    <a:pt x="0" y="15"/>
                    <a:pt x="2" y="17"/>
                    <a:pt x="5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2"/>
                    <a:pt x="7" y="10"/>
                    <a:pt x="5" y="10"/>
                  </a:cubicBezTo>
                  <a:cubicBezTo>
                    <a:pt x="11" y="9"/>
                    <a:pt x="11" y="9"/>
                    <a:pt x="11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288"/>
            <p:cNvSpPr>
              <a:spLocks/>
            </p:cNvSpPr>
            <p:nvPr/>
          </p:nvSpPr>
          <p:spPr bwMode="auto">
            <a:xfrm>
              <a:off x="1182688" y="2128838"/>
              <a:ext cx="201613" cy="60325"/>
            </a:xfrm>
            <a:custGeom>
              <a:avLst/>
              <a:gdLst>
                <a:gd name="T0" fmla="*/ 0 w 27"/>
                <a:gd name="T1" fmla="*/ 4 h 8"/>
                <a:gd name="T2" fmla="*/ 3 w 27"/>
                <a:gd name="T3" fmla="*/ 8 h 8"/>
                <a:gd name="T4" fmla="*/ 27 w 27"/>
                <a:gd name="T5" fmla="*/ 4 h 8"/>
                <a:gd name="T6" fmla="*/ 25 w 2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8">
                  <a:moveTo>
                    <a:pt x="0" y="4"/>
                  </a:moveTo>
                  <a:cubicBezTo>
                    <a:pt x="2" y="5"/>
                    <a:pt x="3" y="7"/>
                    <a:pt x="3" y="8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2"/>
                    <a:pt x="2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Line 289"/>
            <p:cNvSpPr>
              <a:spLocks noChangeShapeType="1"/>
            </p:cNvSpPr>
            <p:nvPr/>
          </p:nvSpPr>
          <p:spPr bwMode="auto">
            <a:xfrm flipV="1">
              <a:off x="1093788" y="2219325"/>
              <a:ext cx="66675" cy="1428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290"/>
            <p:cNvSpPr>
              <a:spLocks/>
            </p:cNvSpPr>
            <p:nvPr/>
          </p:nvSpPr>
          <p:spPr bwMode="auto">
            <a:xfrm>
              <a:off x="1057275" y="2047875"/>
              <a:ext cx="58738" cy="80963"/>
            </a:xfrm>
            <a:custGeom>
              <a:avLst/>
              <a:gdLst>
                <a:gd name="T0" fmla="*/ 1 w 8"/>
                <a:gd name="T1" fmla="*/ 11 h 11"/>
                <a:gd name="T2" fmla="*/ 0 w 8"/>
                <a:gd name="T3" fmla="*/ 8 h 11"/>
                <a:gd name="T4" fmla="*/ 8 w 8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1">
                  <a:moveTo>
                    <a:pt x="1" y="11"/>
                  </a:moveTo>
                  <a:cubicBezTo>
                    <a:pt x="1" y="11"/>
                    <a:pt x="0" y="10"/>
                    <a:pt x="0" y="8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291"/>
            <p:cNvSpPr>
              <a:spLocks/>
            </p:cNvSpPr>
            <p:nvPr/>
          </p:nvSpPr>
          <p:spPr bwMode="auto">
            <a:xfrm>
              <a:off x="1116013" y="1876425"/>
              <a:ext cx="296863" cy="215900"/>
            </a:xfrm>
            <a:custGeom>
              <a:avLst/>
              <a:gdLst>
                <a:gd name="T0" fmla="*/ 20 w 40"/>
                <a:gd name="T1" fmla="*/ 0 h 29"/>
                <a:gd name="T2" fmla="*/ 40 w 40"/>
                <a:gd name="T3" fmla="*/ 22 h 29"/>
                <a:gd name="T4" fmla="*/ 35 w 40"/>
                <a:gd name="T5" fmla="*/ 22 h 29"/>
                <a:gd name="T6" fmla="*/ 27 w 40"/>
                <a:gd name="T7" fmla="*/ 24 h 29"/>
                <a:gd name="T8" fmla="*/ 23 w 40"/>
                <a:gd name="T9" fmla="*/ 27 h 29"/>
                <a:gd name="T10" fmla="*/ 0 w 40"/>
                <a:gd name="T11" fmla="*/ 25 h 29"/>
                <a:gd name="T12" fmla="*/ 0 w 40"/>
                <a:gd name="T13" fmla="*/ 20 h 29"/>
                <a:gd name="T14" fmla="*/ 6 w 40"/>
                <a:gd name="T1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9">
                  <a:moveTo>
                    <a:pt x="20" y="0"/>
                  </a:moveTo>
                  <a:cubicBezTo>
                    <a:pt x="40" y="0"/>
                    <a:pt x="40" y="22"/>
                    <a:pt x="40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5" y="29"/>
                    <a:pt x="5" y="29"/>
                    <a:pt x="0" y="2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1"/>
                    <a:pt x="6" y="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292"/>
            <p:cNvSpPr>
              <a:spLocks/>
            </p:cNvSpPr>
            <p:nvPr/>
          </p:nvSpPr>
          <p:spPr bwMode="auto">
            <a:xfrm>
              <a:off x="1146175" y="1876425"/>
              <a:ext cx="222250" cy="119063"/>
            </a:xfrm>
            <a:custGeom>
              <a:avLst/>
              <a:gdLst>
                <a:gd name="T0" fmla="*/ 30 w 30"/>
                <a:gd name="T1" fmla="*/ 6 h 16"/>
                <a:gd name="T2" fmla="*/ 19 w 30"/>
                <a:gd name="T3" fmla="*/ 4 h 16"/>
                <a:gd name="T4" fmla="*/ 7 w 30"/>
                <a:gd name="T5" fmla="*/ 15 h 16"/>
                <a:gd name="T6" fmla="*/ 7 w 30"/>
                <a:gd name="T7" fmla="*/ 15 h 16"/>
                <a:gd name="T8" fmla="*/ 5 w 30"/>
                <a:gd name="T9" fmla="*/ 16 h 16"/>
                <a:gd name="T10" fmla="*/ 1 w 30"/>
                <a:gd name="T11" fmla="*/ 15 h 16"/>
                <a:gd name="T12" fmla="*/ 0 w 30"/>
                <a:gd name="T13" fmla="*/ 13 h 16"/>
                <a:gd name="T14" fmla="*/ 1 w 30"/>
                <a:gd name="T15" fmla="*/ 11 h 16"/>
                <a:gd name="T16" fmla="*/ 13 w 30"/>
                <a:gd name="T17" fmla="*/ 0 h 16"/>
                <a:gd name="T18" fmla="*/ 16 w 30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6">
                  <a:moveTo>
                    <a:pt x="30" y="6"/>
                  </a:moveTo>
                  <a:cubicBezTo>
                    <a:pt x="27" y="4"/>
                    <a:pt x="23" y="4"/>
                    <a:pt x="19" y="4"/>
                  </a:cubicBezTo>
                  <a:cubicBezTo>
                    <a:pt x="13" y="5"/>
                    <a:pt x="8" y="9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5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6"/>
                    <a:pt x="7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293"/>
            <p:cNvSpPr>
              <a:spLocks/>
            </p:cNvSpPr>
            <p:nvPr/>
          </p:nvSpPr>
          <p:spPr bwMode="auto">
            <a:xfrm>
              <a:off x="1220788" y="1943100"/>
              <a:ext cx="125413" cy="111125"/>
            </a:xfrm>
            <a:custGeom>
              <a:avLst/>
              <a:gdLst>
                <a:gd name="T0" fmla="*/ 17 w 17"/>
                <a:gd name="T1" fmla="*/ 1 h 15"/>
                <a:gd name="T2" fmla="*/ 0 w 17"/>
                <a:gd name="T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5">
                  <a:moveTo>
                    <a:pt x="17" y="1"/>
                  </a:moveTo>
                  <a:cubicBezTo>
                    <a:pt x="17" y="1"/>
                    <a:pt x="2" y="0"/>
                    <a:pt x="0" y="1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294"/>
            <p:cNvSpPr>
              <a:spLocks/>
            </p:cNvSpPr>
            <p:nvPr/>
          </p:nvSpPr>
          <p:spPr bwMode="auto">
            <a:xfrm>
              <a:off x="1390650" y="2039938"/>
              <a:ext cx="7938" cy="36513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0"/>
                    <a:pt x="1" y="3"/>
                    <a:pt x="0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xmlns="" id="{D0237C00-1913-45CC-8FA8-1A955AFDC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9705621"/>
              </p:ext>
            </p:extLst>
          </p:nvPr>
        </p:nvGraphicFramePr>
        <p:xfrm>
          <a:off x="525780" y="1393539"/>
          <a:ext cx="10934700" cy="51767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323001">
                  <a:extLst>
                    <a:ext uri="{9D8B030D-6E8A-4147-A177-3AD203B41FA5}">
                      <a16:colId xmlns:a16="http://schemas.microsoft.com/office/drawing/2014/main" xmlns="" val="1836968566"/>
                    </a:ext>
                  </a:extLst>
                </a:gridCol>
                <a:gridCol w="56116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142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Класс прочности на растяжение при изгибе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На сжатие</a:t>
                      </a:r>
                      <a:endParaRPr lang="ru-RU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en-US" sz="1800" kern="1200" baseline="-250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4,4 и более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35 и более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7762688"/>
                  </a:ext>
                </a:extLst>
              </a:tr>
              <a:tr h="99637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Марка бетона по </a:t>
                      </a:r>
                      <a:r>
                        <a:rPr lang="ru-RU" sz="1800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мозостойкости</a:t>
                      </a:r>
                      <a:endParaRPr lang="ru-RU" sz="18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Водоцементное отношение</a:t>
                      </a:r>
                      <a:endParaRPr lang="ru-RU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 и более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более 0,45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9032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Качество цемента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«ЦЕМ I 42,5Н ДП ГОСТ 33174-2014 и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«ЦЕМ I 42,5Н АП» ГОСТ 55224-2020</a:t>
                      </a:r>
                      <a:endParaRPr lang="ru-RU" sz="14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Начало схватывания – не ранее 2 часов, без признаков ложного схватывания. Без технологических добавок (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интенсификатор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помола «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Полипласт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ТД-05059В» или другие).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щелочей - не более 0,8%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99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Объём вовлечённого воздуха в бетонную смесь</a:t>
                      </a:r>
                      <a:endParaRPr lang="ru-RU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5-7%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230526"/>
                  </a:ext>
                </a:extLst>
              </a:tr>
              <a:tr h="68348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Удобоукладываемость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бетонной смеси</a:t>
                      </a:r>
                      <a:endParaRPr lang="ru-RU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Марка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П1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8051832"/>
                  </a:ext>
                </a:extLst>
              </a:tr>
              <a:tr h="51640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Уход за свежеуложенным бетоном </a:t>
                      </a:r>
                      <a:endParaRPr lang="ru-RU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 помощью плёнкообразующих материалов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xmlns="" id="{BF319D41-7EC5-4D8B-A396-C71FA0DE5CE1}"/>
              </a:ext>
            </a:extLst>
          </p:cNvPr>
          <p:cNvSpPr/>
          <p:nvPr/>
        </p:nvSpPr>
        <p:spPr>
          <a:xfrm>
            <a:off x="514806" y="1818242"/>
            <a:ext cx="7393518" cy="4932000"/>
          </a:xfrm>
          <a:prstGeom prst="roundRect">
            <a:avLst>
              <a:gd name="adj" fmla="val 1302"/>
            </a:avLst>
          </a:prstGeom>
          <a:solidFill>
            <a:schemeClr val="bg1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endParaRPr lang="ru-RU" sz="1400" dirty="0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Прямоугольник 4"/>
          <p:cNvSpPr>
            <a:spLocks noChangeArrowheads="1"/>
          </p:cNvSpPr>
          <p:nvPr/>
        </p:nvSpPr>
        <p:spPr bwMode="auto">
          <a:xfrm>
            <a:off x="1622866" y="456939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2010 – 2015. Внедрение технологии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холодной регенерации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1" descr="DSC00897"/>
          <p:cNvPicPr>
            <a:picLocks noChangeAspect="1" noChangeArrowheads="1"/>
          </p:cNvPicPr>
          <p:nvPr/>
        </p:nvPicPr>
        <p:blipFill>
          <a:blip r:embed="rId4" cstate="print"/>
          <a:srcRect l="6797" r="6479"/>
          <a:stretch>
            <a:fillRect/>
          </a:stretch>
        </p:blipFill>
        <p:spPr bwMode="auto">
          <a:xfrm>
            <a:off x="7974233" y="1819792"/>
            <a:ext cx="3715265" cy="2404205"/>
          </a:xfrm>
          <a:prstGeom prst="roundRect">
            <a:avLst>
              <a:gd name="adj" fmla="val 261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>
          <a:xfrm>
            <a:off x="458684" y="532913"/>
            <a:ext cx="741508" cy="534035"/>
          </a:xfrm>
        </p:spPr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22" name="Рисунок 15" descr="DSC047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4229" y="4259880"/>
            <a:ext cx="3715200" cy="2489480"/>
          </a:xfrm>
          <a:prstGeom prst="roundRect">
            <a:avLst>
              <a:gd name="adj" fmla="val 144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9757935" y="1748008"/>
            <a:ext cx="200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Wirtgen 2500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S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380405" y="4240618"/>
            <a:ext cx="2354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Wirtgen 2200 </a:t>
            </a:r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CR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853001" y="320844"/>
            <a:ext cx="753376" cy="799499"/>
            <a:chOff x="3602039" y="3524251"/>
            <a:chExt cx="350837" cy="352425"/>
          </a:xfrm>
        </p:grpSpPr>
        <p:sp>
          <p:nvSpPr>
            <p:cNvPr id="46" name="Freeform 82"/>
            <p:cNvSpPr>
              <a:spLocks/>
            </p:cNvSpPr>
            <p:nvPr/>
          </p:nvSpPr>
          <p:spPr bwMode="auto">
            <a:xfrm>
              <a:off x="3736976" y="3660776"/>
              <a:ext cx="215900" cy="215900"/>
            </a:xfrm>
            <a:custGeom>
              <a:avLst/>
              <a:gdLst>
                <a:gd name="T0" fmla="*/ 11 w 30"/>
                <a:gd name="T1" fmla="*/ 2 h 30"/>
                <a:gd name="T2" fmla="*/ 8 w 30"/>
                <a:gd name="T3" fmla="*/ 3 h 30"/>
                <a:gd name="T4" fmla="*/ 7 w 30"/>
                <a:gd name="T5" fmla="*/ 3 h 30"/>
                <a:gd name="T6" fmla="*/ 7 w 30"/>
                <a:gd name="T7" fmla="*/ 3 h 30"/>
                <a:gd name="T8" fmla="*/ 6 w 30"/>
                <a:gd name="T9" fmla="*/ 3 h 30"/>
                <a:gd name="T10" fmla="*/ 3 w 30"/>
                <a:gd name="T11" fmla="*/ 6 h 30"/>
                <a:gd name="T12" fmla="*/ 3 w 30"/>
                <a:gd name="T13" fmla="*/ 7 h 30"/>
                <a:gd name="T14" fmla="*/ 3 w 30"/>
                <a:gd name="T15" fmla="*/ 8 h 30"/>
                <a:gd name="T16" fmla="*/ 3 w 30"/>
                <a:gd name="T17" fmla="*/ 9 h 30"/>
                <a:gd name="T18" fmla="*/ 2 w 30"/>
                <a:gd name="T19" fmla="*/ 12 h 30"/>
                <a:gd name="T20" fmla="*/ 1 w 30"/>
                <a:gd name="T21" fmla="*/ 12 h 30"/>
                <a:gd name="T22" fmla="*/ 1 w 30"/>
                <a:gd name="T23" fmla="*/ 12 h 30"/>
                <a:gd name="T24" fmla="*/ 0 w 30"/>
                <a:gd name="T25" fmla="*/ 13 h 30"/>
                <a:gd name="T26" fmla="*/ 0 w 30"/>
                <a:gd name="T27" fmla="*/ 18 h 30"/>
                <a:gd name="T28" fmla="*/ 1 w 30"/>
                <a:gd name="T29" fmla="*/ 18 h 30"/>
                <a:gd name="T30" fmla="*/ 1 w 30"/>
                <a:gd name="T31" fmla="*/ 18 h 30"/>
                <a:gd name="T32" fmla="*/ 2 w 30"/>
                <a:gd name="T33" fmla="*/ 19 h 30"/>
                <a:gd name="T34" fmla="*/ 3 w 30"/>
                <a:gd name="T35" fmla="*/ 22 h 30"/>
                <a:gd name="T36" fmla="*/ 3 w 30"/>
                <a:gd name="T37" fmla="*/ 23 h 30"/>
                <a:gd name="T38" fmla="*/ 3 w 30"/>
                <a:gd name="T39" fmla="*/ 23 h 30"/>
                <a:gd name="T40" fmla="*/ 3 w 30"/>
                <a:gd name="T41" fmla="*/ 24 h 30"/>
                <a:gd name="T42" fmla="*/ 6 w 30"/>
                <a:gd name="T43" fmla="*/ 28 h 30"/>
                <a:gd name="T44" fmla="*/ 7 w 30"/>
                <a:gd name="T45" fmla="*/ 28 h 30"/>
                <a:gd name="T46" fmla="*/ 7 w 30"/>
                <a:gd name="T47" fmla="*/ 27 h 30"/>
                <a:gd name="T48" fmla="*/ 8 w 30"/>
                <a:gd name="T49" fmla="*/ 27 h 30"/>
                <a:gd name="T50" fmla="*/ 11 w 30"/>
                <a:gd name="T51" fmla="*/ 28 h 30"/>
                <a:gd name="T52" fmla="*/ 12 w 30"/>
                <a:gd name="T53" fmla="*/ 29 h 30"/>
                <a:gd name="T54" fmla="*/ 12 w 30"/>
                <a:gd name="T55" fmla="*/ 30 h 30"/>
                <a:gd name="T56" fmla="*/ 13 w 30"/>
                <a:gd name="T57" fmla="*/ 30 h 30"/>
                <a:gd name="T58" fmla="*/ 17 w 30"/>
                <a:gd name="T59" fmla="*/ 30 h 30"/>
                <a:gd name="T60" fmla="*/ 18 w 30"/>
                <a:gd name="T61" fmla="*/ 30 h 30"/>
                <a:gd name="T62" fmla="*/ 18 w 30"/>
                <a:gd name="T63" fmla="*/ 29 h 30"/>
                <a:gd name="T64" fmla="*/ 19 w 30"/>
                <a:gd name="T65" fmla="*/ 28 h 30"/>
                <a:gd name="T66" fmla="*/ 22 w 30"/>
                <a:gd name="T67" fmla="*/ 27 h 30"/>
                <a:gd name="T68" fmla="*/ 22 w 30"/>
                <a:gd name="T69" fmla="*/ 27 h 30"/>
                <a:gd name="T70" fmla="*/ 23 w 30"/>
                <a:gd name="T71" fmla="*/ 28 h 30"/>
                <a:gd name="T72" fmla="*/ 24 w 30"/>
                <a:gd name="T73" fmla="*/ 28 h 30"/>
                <a:gd name="T74" fmla="*/ 27 w 30"/>
                <a:gd name="T75" fmla="*/ 24 h 30"/>
                <a:gd name="T76" fmla="*/ 27 w 30"/>
                <a:gd name="T77" fmla="*/ 23 h 30"/>
                <a:gd name="T78" fmla="*/ 27 w 30"/>
                <a:gd name="T79" fmla="*/ 23 h 30"/>
                <a:gd name="T80" fmla="*/ 27 w 30"/>
                <a:gd name="T81" fmla="*/ 22 h 30"/>
                <a:gd name="T82" fmla="*/ 28 w 30"/>
                <a:gd name="T83" fmla="*/ 19 h 30"/>
                <a:gd name="T84" fmla="*/ 29 w 30"/>
                <a:gd name="T85" fmla="*/ 18 h 30"/>
                <a:gd name="T86" fmla="*/ 29 w 30"/>
                <a:gd name="T87" fmla="*/ 18 h 30"/>
                <a:gd name="T88" fmla="*/ 30 w 30"/>
                <a:gd name="T89" fmla="*/ 18 h 30"/>
                <a:gd name="T90" fmla="*/ 30 w 30"/>
                <a:gd name="T91" fmla="*/ 13 h 30"/>
                <a:gd name="T92" fmla="*/ 29 w 30"/>
                <a:gd name="T93" fmla="*/ 12 h 30"/>
                <a:gd name="T94" fmla="*/ 29 w 30"/>
                <a:gd name="T95" fmla="*/ 12 h 30"/>
                <a:gd name="T96" fmla="*/ 28 w 30"/>
                <a:gd name="T97" fmla="*/ 12 h 30"/>
                <a:gd name="T98" fmla="*/ 27 w 30"/>
                <a:gd name="T99" fmla="*/ 9 h 30"/>
                <a:gd name="T100" fmla="*/ 27 w 30"/>
                <a:gd name="T101" fmla="*/ 8 h 30"/>
                <a:gd name="T102" fmla="*/ 27 w 30"/>
                <a:gd name="T103" fmla="*/ 7 h 30"/>
                <a:gd name="T104" fmla="*/ 27 w 30"/>
                <a:gd name="T105" fmla="*/ 6 h 30"/>
                <a:gd name="T106" fmla="*/ 24 w 30"/>
                <a:gd name="T107" fmla="*/ 3 h 30"/>
                <a:gd name="T108" fmla="*/ 23 w 30"/>
                <a:gd name="T109" fmla="*/ 3 h 30"/>
                <a:gd name="T110" fmla="*/ 22 w 30"/>
                <a:gd name="T111" fmla="*/ 3 h 30"/>
                <a:gd name="T112" fmla="*/ 22 w 30"/>
                <a:gd name="T113" fmla="*/ 3 h 30"/>
                <a:gd name="T114" fmla="*/ 19 w 30"/>
                <a:gd name="T115" fmla="*/ 2 h 30"/>
                <a:gd name="T116" fmla="*/ 18 w 30"/>
                <a:gd name="T117" fmla="*/ 1 h 30"/>
                <a:gd name="T118" fmla="*/ 18 w 30"/>
                <a:gd name="T119" fmla="*/ 1 h 30"/>
                <a:gd name="T120" fmla="*/ 17 w 30"/>
                <a:gd name="T121" fmla="*/ 0 h 30"/>
                <a:gd name="T122" fmla="*/ 15 w 30"/>
                <a:gd name="T1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" h="30">
                  <a:moveTo>
                    <a:pt x="11" y="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2" y="24"/>
                    <a:pt x="3" y="24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8"/>
                    <a:pt x="19" y="28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8"/>
                    <a:pt x="24" y="28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4"/>
                    <a:pt x="28" y="23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2"/>
                    <a:pt x="30" y="12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8" y="7"/>
                    <a:pt x="27" y="6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4"/>
                    <a:pt x="22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Oval 83"/>
            <p:cNvSpPr>
              <a:spLocks noChangeArrowheads="1"/>
            </p:cNvSpPr>
            <p:nvPr/>
          </p:nvSpPr>
          <p:spPr bwMode="auto">
            <a:xfrm>
              <a:off x="3794126" y="3717926"/>
              <a:ext cx="101600" cy="1016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84"/>
            <p:cNvSpPr>
              <a:spLocks/>
            </p:cNvSpPr>
            <p:nvPr/>
          </p:nvSpPr>
          <p:spPr bwMode="auto">
            <a:xfrm>
              <a:off x="3659189" y="3625851"/>
              <a:ext cx="28575" cy="114300"/>
            </a:xfrm>
            <a:custGeom>
              <a:avLst/>
              <a:gdLst>
                <a:gd name="T0" fmla="*/ 0 w 4"/>
                <a:gd name="T1" fmla="*/ 0 h 16"/>
                <a:gd name="T2" fmla="*/ 1 w 4"/>
                <a:gd name="T3" fmla="*/ 4 h 16"/>
                <a:gd name="T4" fmla="*/ 0 w 4"/>
                <a:gd name="T5" fmla="*/ 8 h 16"/>
                <a:gd name="T6" fmla="*/ 0 w 4"/>
                <a:gd name="T7" fmla="*/ 13 h 16"/>
                <a:gd name="T8" fmla="*/ 2 w 4"/>
                <a:gd name="T9" fmla="*/ 16 h 16"/>
                <a:gd name="T10" fmla="*/ 4 w 4"/>
                <a:gd name="T11" fmla="*/ 13 h 16"/>
                <a:gd name="T12" fmla="*/ 4 w 4"/>
                <a:gd name="T13" fmla="*/ 8 h 16"/>
                <a:gd name="T14" fmla="*/ 4 w 4"/>
                <a:gd name="T15" fmla="*/ 4 h 16"/>
                <a:gd name="T16" fmla="*/ 4 w 4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cubicBezTo>
                    <a:pt x="0" y="1"/>
                    <a:pt x="0" y="4"/>
                    <a:pt x="1" y="4"/>
                  </a:cubicBezTo>
                  <a:cubicBezTo>
                    <a:pt x="1" y="4"/>
                    <a:pt x="0" y="7"/>
                    <a:pt x="0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4"/>
                    <a:pt x="4" y="4"/>
                  </a:cubicBezTo>
                  <a:cubicBezTo>
                    <a:pt x="4" y="4"/>
                    <a:pt x="4" y="1"/>
                    <a:pt x="4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Line 85"/>
            <p:cNvSpPr>
              <a:spLocks noChangeShapeType="1"/>
            </p:cNvSpPr>
            <p:nvPr/>
          </p:nvSpPr>
          <p:spPr bwMode="auto">
            <a:xfrm>
              <a:off x="3630614" y="3768726"/>
              <a:ext cx="6350" cy="1079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Line 86"/>
            <p:cNvSpPr>
              <a:spLocks noChangeShapeType="1"/>
            </p:cNvSpPr>
            <p:nvPr/>
          </p:nvSpPr>
          <p:spPr bwMode="auto">
            <a:xfrm flipH="1">
              <a:off x="3716339" y="3825876"/>
              <a:ext cx="6350" cy="508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Freeform 87"/>
            <p:cNvSpPr>
              <a:spLocks/>
            </p:cNvSpPr>
            <p:nvPr/>
          </p:nvSpPr>
          <p:spPr bwMode="auto">
            <a:xfrm>
              <a:off x="3730626" y="3668713"/>
              <a:ext cx="20638" cy="42863"/>
            </a:xfrm>
            <a:custGeom>
              <a:avLst/>
              <a:gdLst>
                <a:gd name="T0" fmla="*/ 13 w 13"/>
                <a:gd name="T1" fmla="*/ 4 h 27"/>
                <a:gd name="T2" fmla="*/ 4 w 13"/>
                <a:gd name="T3" fmla="*/ 0 h 27"/>
                <a:gd name="T4" fmla="*/ 0 w 13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7">
                  <a:moveTo>
                    <a:pt x="13" y="4"/>
                  </a:moveTo>
                  <a:lnTo>
                    <a:pt x="4" y="0"/>
                  </a:lnTo>
                  <a:lnTo>
                    <a:pt x="0" y="27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Freeform 88"/>
            <p:cNvSpPr>
              <a:spLocks/>
            </p:cNvSpPr>
            <p:nvPr/>
          </p:nvSpPr>
          <p:spPr bwMode="auto">
            <a:xfrm>
              <a:off x="3602039" y="3625851"/>
              <a:ext cx="242888" cy="157163"/>
            </a:xfrm>
            <a:custGeom>
              <a:avLst/>
              <a:gdLst>
                <a:gd name="T0" fmla="*/ 29 w 34"/>
                <a:gd name="T1" fmla="*/ 6 h 22"/>
                <a:gd name="T2" fmla="*/ 29 w 34"/>
                <a:gd name="T3" fmla="*/ 6 h 22"/>
                <a:gd name="T4" fmla="*/ 31 w 34"/>
                <a:gd name="T5" fmla="*/ 8 h 22"/>
                <a:gd name="T6" fmla="*/ 32 w 34"/>
                <a:gd name="T7" fmla="*/ 8 h 22"/>
                <a:gd name="T8" fmla="*/ 34 w 34"/>
                <a:gd name="T9" fmla="*/ 6 h 22"/>
                <a:gd name="T10" fmla="*/ 34 w 34"/>
                <a:gd name="T11" fmla="*/ 6 h 22"/>
                <a:gd name="T12" fmla="*/ 31 w 34"/>
                <a:gd name="T13" fmla="*/ 3 h 22"/>
                <a:gd name="T14" fmla="*/ 31 w 34"/>
                <a:gd name="T15" fmla="*/ 3 h 22"/>
                <a:gd name="T16" fmla="*/ 24 w 34"/>
                <a:gd name="T17" fmla="*/ 3 h 22"/>
                <a:gd name="T18" fmla="*/ 16 w 34"/>
                <a:gd name="T19" fmla="*/ 0 h 22"/>
                <a:gd name="T20" fmla="*/ 12 w 34"/>
                <a:gd name="T21" fmla="*/ 0 h 22"/>
                <a:gd name="T22" fmla="*/ 10 w 34"/>
                <a:gd name="T23" fmla="*/ 0 h 22"/>
                <a:gd name="T24" fmla="*/ 6 w 34"/>
                <a:gd name="T25" fmla="*/ 0 h 22"/>
                <a:gd name="T26" fmla="*/ 2 w 34"/>
                <a:gd name="T27" fmla="*/ 1 h 22"/>
                <a:gd name="T28" fmla="*/ 0 w 34"/>
                <a:gd name="T29" fmla="*/ 5 h 22"/>
                <a:gd name="T30" fmla="*/ 0 w 34"/>
                <a:gd name="T31" fmla="*/ 19 h 22"/>
                <a:gd name="T32" fmla="*/ 2 w 34"/>
                <a:gd name="T33" fmla="*/ 22 h 22"/>
                <a:gd name="T34" fmla="*/ 4 w 34"/>
                <a:gd name="T3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22">
                  <a:moveTo>
                    <a:pt x="29" y="6"/>
                  </a:moveTo>
                  <a:cubicBezTo>
                    <a:pt x="29" y="6"/>
                    <a:pt x="29" y="6"/>
                    <a:pt x="29" y="6"/>
                  </a:cubicBezTo>
                  <a:cubicBezTo>
                    <a:pt x="29" y="7"/>
                    <a:pt x="30" y="8"/>
                    <a:pt x="31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8"/>
                    <a:pt x="34" y="7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4"/>
                    <a:pt x="32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4" y="22"/>
                    <a:pt x="4" y="22"/>
                    <a:pt x="4" y="22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Freeform 89"/>
            <p:cNvSpPr>
              <a:spLocks/>
            </p:cNvSpPr>
            <p:nvPr/>
          </p:nvSpPr>
          <p:spPr bwMode="auto">
            <a:xfrm>
              <a:off x="3636964" y="3524251"/>
              <a:ext cx="71438" cy="73025"/>
            </a:xfrm>
            <a:custGeom>
              <a:avLst/>
              <a:gdLst>
                <a:gd name="T0" fmla="*/ 3 w 10"/>
                <a:gd name="T1" fmla="*/ 10 h 10"/>
                <a:gd name="T2" fmla="*/ 1 w 10"/>
                <a:gd name="T3" fmla="*/ 7 h 10"/>
                <a:gd name="T4" fmla="*/ 1 w 10"/>
                <a:gd name="T5" fmla="*/ 4 h 10"/>
                <a:gd name="T6" fmla="*/ 3 w 10"/>
                <a:gd name="T7" fmla="*/ 1 h 10"/>
                <a:gd name="T8" fmla="*/ 5 w 10"/>
                <a:gd name="T9" fmla="*/ 0 h 10"/>
                <a:gd name="T10" fmla="*/ 5 w 10"/>
                <a:gd name="T11" fmla="*/ 0 h 10"/>
                <a:gd name="T12" fmla="*/ 10 w 10"/>
                <a:gd name="T13" fmla="*/ 4 h 10"/>
                <a:gd name="T14" fmla="*/ 9 w 10"/>
                <a:gd name="T15" fmla="*/ 7 h 10"/>
                <a:gd name="T16" fmla="*/ 7 w 10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3" y="10"/>
                  </a:moveTo>
                  <a:cubicBezTo>
                    <a:pt x="2" y="10"/>
                    <a:pt x="1" y="9"/>
                    <a:pt x="1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2" y="1"/>
                    <a:pt x="3" y="1"/>
                  </a:cubicBezTo>
                  <a:cubicBezTo>
                    <a:pt x="3" y="1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10" y="1"/>
                    <a:pt x="10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9"/>
                    <a:pt x="8" y="10"/>
                    <a:pt x="7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aphicFrame>
        <p:nvGraphicFramePr>
          <p:cNvPr id="55" name="Таблица 54">
            <a:extLst>
              <a:ext uri="{FF2B5EF4-FFF2-40B4-BE49-F238E27FC236}">
                <a16:creationId xmlns:a16="http://schemas.microsoft.com/office/drawing/2014/main" xmlns="" id="{D0237C00-1913-45CC-8FA8-1A955AFDC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9705621"/>
              </p:ext>
            </p:extLst>
          </p:nvPr>
        </p:nvGraphicFramePr>
        <p:xfrm>
          <a:off x="525780" y="1844041"/>
          <a:ext cx="7323797" cy="480263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565217">
                  <a:extLst>
                    <a:ext uri="{9D8B030D-6E8A-4147-A177-3AD203B41FA5}">
                      <a16:colId xmlns:a16="http://schemas.microsoft.com/office/drawing/2014/main" xmlns="" val="1836968566"/>
                    </a:ext>
                  </a:extLst>
                </a:gridCol>
                <a:gridCol w="3758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182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минеральное вяжущее 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6%</a:t>
                      </a: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baseline="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трещины</a:t>
                      </a:r>
                      <a:endParaRPr lang="ru-RU" sz="1600" b="1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7762688"/>
                  </a:ext>
                </a:extLst>
              </a:tr>
              <a:tr h="88644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комплексное вяжущее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(вспененный битум 2% + ПЦ 1,5%)</a:t>
                      </a:r>
                      <a:endParaRPr lang="ru-RU" sz="1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низкая прочность</a:t>
                      </a: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663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комплексное вяжущее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(ЭБК-3 3%</a:t>
                      </a:r>
                      <a:r>
                        <a:rPr lang="ru-RU" sz="1400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 ПЦ 3%)</a:t>
                      </a: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удорожание</a:t>
                      </a: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84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стационарная установка</a:t>
                      </a: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удорожание</a:t>
                      </a: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230526"/>
                  </a:ext>
                </a:extLst>
              </a:tr>
              <a:tr h="79263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без</a:t>
                      </a:r>
                      <a:r>
                        <a:rPr lang="ru-RU" sz="1600" b="0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щебня в составе смеси</a:t>
                      </a:r>
                      <a:endParaRPr lang="ru-RU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ни</a:t>
                      </a:r>
                      <a:r>
                        <a:rPr lang="ru-RU" sz="1600" b="1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зкая прочность</a:t>
                      </a:r>
                      <a:endParaRPr lang="ru-RU" sz="16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8051832"/>
                  </a:ext>
                </a:extLst>
              </a:tr>
              <a:tr h="82663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минеральное</a:t>
                      </a:r>
                      <a:r>
                        <a:rPr lang="ru-RU" sz="16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вяжущее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5%</a:t>
                      </a:r>
                      <a:endParaRPr lang="ru-RU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baseline="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эффективно, долговечно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baseline="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рационально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08000" marR="10800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0" name="Freeform 641"/>
          <p:cNvSpPr>
            <a:spLocks noChangeAspect="1"/>
          </p:cNvSpPr>
          <p:nvPr/>
        </p:nvSpPr>
        <p:spPr bwMode="auto">
          <a:xfrm>
            <a:off x="676825" y="5840061"/>
            <a:ext cx="606971" cy="504000"/>
          </a:xfrm>
          <a:custGeom>
            <a:avLst/>
            <a:gdLst>
              <a:gd name="T0" fmla="*/ 25 w 25"/>
              <a:gd name="T1" fmla="*/ 0 h 18"/>
              <a:gd name="T2" fmla="*/ 7 w 25"/>
              <a:gd name="T3" fmla="*/ 18 h 18"/>
              <a:gd name="T4" fmla="*/ 0 w 25"/>
              <a:gd name="T5" fmla="*/ 1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" h="18">
                <a:moveTo>
                  <a:pt x="25" y="0"/>
                </a:move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3" y="14"/>
                  <a:pt x="0" y="11"/>
                </a:cubicBezTo>
              </a:path>
            </a:pathLst>
          </a:custGeom>
          <a:noFill/>
          <a:ln w="38100" cap="rnd">
            <a:solidFill>
              <a:schemeClr val="accent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" name="Овал 103"/>
          <p:cNvSpPr/>
          <p:nvPr/>
        </p:nvSpPr>
        <p:spPr>
          <a:xfrm>
            <a:off x="1968053" y="2241682"/>
            <a:ext cx="612000" cy="288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endParaRPr lang="ru-RU" sz="1400" dirty="0"/>
          </a:p>
        </p:txBody>
      </p:sp>
      <p:grpSp>
        <p:nvGrpSpPr>
          <p:cNvPr id="117" name="Группа 116"/>
          <p:cNvGrpSpPr>
            <a:grpSpLocks noChangeAspect="1"/>
          </p:cNvGrpSpPr>
          <p:nvPr/>
        </p:nvGrpSpPr>
        <p:grpSpPr>
          <a:xfrm>
            <a:off x="652111" y="3906154"/>
            <a:ext cx="504000" cy="317201"/>
            <a:chOff x="1808163" y="6142039"/>
            <a:chExt cx="227013" cy="142875"/>
          </a:xfrm>
        </p:grpSpPr>
        <p:sp>
          <p:nvSpPr>
            <p:cNvPr id="124" name="Freeform 703"/>
            <p:cNvSpPr>
              <a:spLocks/>
            </p:cNvSpPr>
            <p:nvPr/>
          </p:nvSpPr>
          <p:spPr bwMode="auto">
            <a:xfrm>
              <a:off x="1846263" y="6142039"/>
              <a:ext cx="130175" cy="142875"/>
            </a:xfrm>
            <a:custGeom>
              <a:avLst/>
              <a:gdLst>
                <a:gd name="T0" fmla="*/ 49 w 52"/>
                <a:gd name="T1" fmla="*/ 33 h 56"/>
                <a:gd name="T2" fmla="*/ 21 w 52"/>
                <a:gd name="T3" fmla="*/ 54 h 56"/>
                <a:gd name="T4" fmla="*/ 3 w 52"/>
                <a:gd name="T5" fmla="*/ 23 h 56"/>
                <a:gd name="T6" fmla="*/ 31 w 52"/>
                <a:gd name="T7" fmla="*/ 2 h 56"/>
                <a:gd name="T8" fmla="*/ 49 w 52"/>
                <a:gd name="T9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6">
                  <a:moveTo>
                    <a:pt x="49" y="33"/>
                  </a:moveTo>
                  <a:cubicBezTo>
                    <a:pt x="47" y="47"/>
                    <a:pt x="34" y="56"/>
                    <a:pt x="21" y="54"/>
                  </a:cubicBezTo>
                  <a:cubicBezTo>
                    <a:pt x="8" y="51"/>
                    <a:pt x="0" y="37"/>
                    <a:pt x="3" y="23"/>
                  </a:cubicBezTo>
                  <a:cubicBezTo>
                    <a:pt x="6" y="9"/>
                    <a:pt x="18" y="0"/>
                    <a:pt x="31" y="2"/>
                  </a:cubicBezTo>
                  <a:cubicBezTo>
                    <a:pt x="44" y="5"/>
                    <a:pt x="52" y="18"/>
                    <a:pt x="49" y="33"/>
                  </a:cubicBezTo>
                  <a:close/>
                </a:path>
              </a:pathLst>
            </a:custGeom>
            <a:noFill/>
            <a:ln w="127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Freeform 704"/>
            <p:cNvSpPr>
              <a:spLocks/>
            </p:cNvSpPr>
            <p:nvPr/>
          </p:nvSpPr>
          <p:spPr bwMode="auto">
            <a:xfrm>
              <a:off x="1911351" y="6148389"/>
              <a:ext cx="88900" cy="130175"/>
            </a:xfrm>
            <a:custGeom>
              <a:avLst/>
              <a:gdLst>
                <a:gd name="T0" fmla="*/ 2 w 35"/>
                <a:gd name="T1" fmla="*/ 0 h 52"/>
                <a:gd name="T2" fmla="*/ 14 w 35"/>
                <a:gd name="T3" fmla="*/ 0 h 52"/>
                <a:gd name="T4" fmla="*/ 32 w 35"/>
                <a:gd name="T5" fmla="*/ 31 h 52"/>
                <a:gd name="T6" fmla="*/ 4 w 35"/>
                <a:gd name="T7" fmla="*/ 52 h 52"/>
                <a:gd name="T8" fmla="*/ 0 w 3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2" y="0"/>
                  </a:moveTo>
                  <a:cubicBezTo>
                    <a:pt x="2" y="0"/>
                    <a:pt x="11" y="0"/>
                    <a:pt x="14" y="0"/>
                  </a:cubicBezTo>
                  <a:cubicBezTo>
                    <a:pt x="27" y="3"/>
                    <a:pt x="35" y="16"/>
                    <a:pt x="32" y="31"/>
                  </a:cubicBezTo>
                  <a:cubicBezTo>
                    <a:pt x="29" y="44"/>
                    <a:pt x="17" y="52"/>
                    <a:pt x="4" y="52"/>
                  </a:cubicBezTo>
                  <a:cubicBezTo>
                    <a:pt x="4" y="52"/>
                    <a:pt x="0" y="52"/>
                    <a:pt x="0" y="52"/>
                  </a:cubicBezTo>
                </a:path>
              </a:pathLst>
            </a:custGeom>
            <a:noFill/>
            <a:ln w="127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Freeform 705"/>
            <p:cNvSpPr>
              <a:spLocks/>
            </p:cNvSpPr>
            <p:nvPr/>
          </p:nvSpPr>
          <p:spPr bwMode="auto">
            <a:xfrm>
              <a:off x="1890713" y="6183314"/>
              <a:ext cx="49213" cy="46038"/>
            </a:xfrm>
            <a:custGeom>
              <a:avLst/>
              <a:gdLst>
                <a:gd name="T0" fmla="*/ 0 w 19"/>
                <a:gd name="T1" fmla="*/ 18 h 18"/>
                <a:gd name="T2" fmla="*/ 10 w 19"/>
                <a:gd name="T3" fmla="*/ 0 h 18"/>
                <a:gd name="T4" fmla="*/ 16 w 19"/>
                <a:gd name="T5" fmla="*/ 3 h 18"/>
                <a:gd name="T6" fmla="*/ 18 w 19"/>
                <a:gd name="T7" fmla="*/ 10 h 18"/>
                <a:gd name="T8" fmla="*/ 18 w 19"/>
                <a:gd name="T9" fmla="*/ 10 h 18"/>
                <a:gd name="T10" fmla="*/ 11 w 19"/>
                <a:gd name="T11" fmla="*/ 12 h 18"/>
                <a:gd name="T12" fmla="*/ 2 w 19"/>
                <a:gd name="T13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0" y="1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4"/>
                    <a:pt x="19" y="7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2"/>
                    <a:pt x="13" y="13"/>
                    <a:pt x="11" y="12"/>
                  </a:cubicBezTo>
                  <a:cubicBezTo>
                    <a:pt x="2" y="7"/>
                    <a:pt x="2" y="7"/>
                    <a:pt x="2" y="7"/>
                  </a:cubicBezTo>
                </a:path>
              </a:pathLst>
            </a:custGeom>
            <a:noFill/>
            <a:ln w="127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Line 706"/>
            <p:cNvSpPr>
              <a:spLocks noChangeShapeType="1"/>
            </p:cNvSpPr>
            <p:nvPr/>
          </p:nvSpPr>
          <p:spPr bwMode="auto">
            <a:xfrm>
              <a:off x="1889126" y="6213476"/>
              <a:ext cx="17463" cy="9525"/>
            </a:xfrm>
            <a:prstGeom prst="line">
              <a:avLst/>
            </a:prstGeom>
            <a:noFill/>
            <a:ln w="127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Freeform 707"/>
            <p:cNvSpPr>
              <a:spLocks/>
            </p:cNvSpPr>
            <p:nvPr/>
          </p:nvSpPr>
          <p:spPr bwMode="auto">
            <a:xfrm>
              <a:off x="1808163" y="6197601"/>
              <a:ext cx="82550" cy="80963"/>
            </a:xfrm>
            <a:custGeom>
              <a:avLst/>
              <a:gdLst>
                <a:gd name="T0" fmla="*/ 18 w 33"/>
                <a:gd name="T1" fmla="*/ 0 h 32"/>
                <a:gd name="T2" fmla="*/ 0 w 33"/>
                <a:gd name="T3" fmla="*/ 16 h 32"/>
                <a:gd name="T4" fmla="*/ 24 w 33"/>
                <a:gd name="T5" fmla="*/ 32 h 32"/>
                <a:gd name="T6" fmla="*/ 33 w 33"/>
                <a:gd name="T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2">
                  <a:moveTo>
                    <a:pt x="18" y="0"/>
                  </a:moveTo>
                  <a:cubicBezTo>
                    <a:pt x="7" y="2"/>
                    <a:pt x="0" y="8"/>
                    <a:pt x="0" y="16"/>
                  </a:cubicBezTo>
                  <a:cubicBezTo>
                    <a:pt x="0" y="25"/>
                    <a:pt x="10" y="32"/>
                    <a:pt x="24" y="32"/>
                  </a:cubicBezTo>
                  <a:cubicBezTo>
                    <a:pt x="27" y="32"/>
                    <a:pt x="30" y="32"/>
                    <a:pt x="33" y="31"/>
                  </a:cubicBezTo>
                </a:path>
              </a:pathLst>
            </a:custGeom>
            <a:noFill/>
            <a:ln w="127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Freeform 708"/>
            <p:cNvSpPr>
              <a:spLocks/>
            </p:cNvSpPr>
            <p:nvPr/>
          </p:nvSpPr>
          <p:spPr bwMode="auto">
            <a:xfrm>
              <a:off x="1957388" y="6196014"/>
              <a:ext cx="77788" cy="88900"/>
            </a:xfrm>
            <a:custGeom>
              <a:avLst/>
              <a:gdLst>
                <a:gd name="T0" fmla="*/ 14 w 31"/>
                <a:gd name="T1" fmla="*/ 0 h 35"/>
                <a:gd name="T2" fmla="*/ 27 w 31"/>
                <a:gd name="T3" fmla="*/ 25 h 35"/>
                <a:gd name="T4" fmla="*/ 0 w 3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5">
                  <a:moveTo>
                    <a:pt x="14" y="0"/>
                  </a:moveTo>
                  <a:cubicBezTo>
                    <a:pt x="25" y="7"/>
                    <a:pt x="31" y="18"/>
                    <a:pt x="27" y="25"/>
                  </a:cubicBezTo>
                  <a:cubicBezTo>
                    <a:pt x="23" y="33"/>
                    <a:pt x="13" y="35"/>
                    <a:pt x="0" y="30"/>
                  </a:cubicBezTo>
                </a:path>
              </a:pathLst>
            </a:custGeom>
            <a:noFill/>
            <a:ln w="127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00309" y="4530726"/>
            <a:ext cx="357187" cy="357188"/>
            <a:chOff x="3668713" y="3038475"/>
            <a:chExt cx="357187" cy="357188"/>
          </a:xfrm>
        </p:grpSpPr>
        <p:sp>
          <p:nvSpPr>
            <p:cNvPr id="41" name="Line 128"/>
            <p:cNvSpPr>
              <a:spLocks noChangeShapeType="1"/>
            </p:cNvSpPr>
            <p:nvPr/>
          </p:nvSpPr>
          <p:spPr bwMode="auto">
            <a:xfrm>
              <a:off x="3862388" y="3224213"/>
              <a:ext cx="30163" cy="96838"/>
            </a:xfrm>
            <a:prstGeom prst="line">
              <a:avLst/>
            </a:pr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Oval 129"/>
            <p:cNvSpPr>
              <a:spLocks noChangeArrowheads="1"/>
            </p:cNvSpPr>
            <p:nvPr/>
          </p:nvSpPr>
          <p:spPr bwMode="auto">
            <a:xfrm>
              <a:off x="3921125" y="3321050"/>
              <a:ext cx="82550" cy="74613"/>
            </a:xfrm>
            <a:prstGeom prst="ellipse">
              <a:avLst/>
            </a:pr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Oval 130"/>
            <p:cNvSpPr>
              <a:spLocks noChangeArrowheads="1"/>
            </p:cNvSpPr>
            <p:nvPr/>
          </p:nvSpPr>
          <p:spPr bwMode="auto">
            <a:xfrm>
              <a:off x="3773488" y="3321050"/>
              <a:ext cx="74613" cy="74613"/>
            </a:xfrm>
            <a:prstGeom prst="ellipse">
              <a:avLst/>
            </a:pr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Oval 131"/>
            <p:cNvSpPr>
              <a:spLocks noChangeArrowheads="1"/>
            </p:cNvSpPr>
            <p:nvPr/>
          </p:nvSpPr>
          <p:spPr bwMode="auto">
            <a:xfrm>
              <a:off x="3676650" y="3321050"/>
              <a:ext cx="74613" cy="74613"/>
            </a:xfrm>
            <a:prstGeom prst="ellipse">
              <a:avLst/>
            </a:pr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Line 132"/>
            <p:cNvSpPr>
              <a:spLocks noChangeShapeType="1"/>
            </p:cNvSpPr>
            <p:nvPr/>
          </p:nvSpPr>
          <p:spPr bwMode="auto">
            <a:xfrm>
              <a:off x="3848100" y="3359150"/>
              <a:ext cx="73025" cy="0"/>
            </a:xfrm>
            <a:prstGeom prst="line">
              <a:avLst/>
            </a:pr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Freeform 133"/>
            <p:cNvSpPr>
              <a:spLocks/>
            </p:cNvSpPr>
            <p:nvPr/>
          </p:nvSpPr>
          <p:spPr bwMode="auto">
            <a:xfrm>
              <a:off x="3951288" y="3238500"/>
              <a:ext cx="36513" cy="38100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3 h 5"/>
                <a:gd name="T4" fmla="*/ 1 w 5"/>
                <a:gd name="T5" fmla="*/ 5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5" y="5"/>
                    <a:pt x="5" y="5"/>
                    <a:pt x="5" y="5"/>
                  </a:cubicBezTo>
                </a:path>
              </a:pathLst>
            </a:cu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Freeform 134"/>
            <p:cNvSpPr>
              <a:spLocks/>
            </p:cNvSpPr>
            <p:nvPr/>
          </p:nvSpPr>
          <p:spPr bwMode="auto">
            <a:xfrm>
              <a:off x="3870325" y="3201988"/>
              <a:ext cx="155575" cy="157163"/>
            </a:xfrm>
            <a:custGeom>
              <a:avLst/>
              <a:gdLst>
                <a:gd name="T0" fmla="*/ 18 w 21"/>
                <a:gd name="T1" fmla="*/ 21 h 21"/>
                <a:gd name="T2" fmla="*/ 20 w 21"/>
                <a:gd name="T3" fmla="*/ 21 h 21"/>
                <a:gd name="T4" fmla="*/ 21 w 21"/>
                <a:gd name="T5" fmla="*/ 20 h 21"/>
                <a:gd name="T6" fmla="*/ 21 w 21"/>
                <a:gd name="T7" fmla="*/ 10 h 21"/>
                <a:gd name="T8" fmla="*/ 18 w 21"/>
                <a:gd name="T9" fmla="*/ 2 h 21"/>
                <a:gd name="T10" fmla="*/ 16 w 21"/>
                <a:gd name="T11" fmla="*/ 0 h 21"/>
                <a:gd name="T12" fmla="*/ 6 w 21"/>
                <a:gd name="T13" fmla="*/ 0 h 21"/>
                <a:gd name="T14" fmla="*/ 6 w 21"/>
                <a:gd name="T15" fmla="*/ 16 h 21"/>
                <a:gd name="T16" fmla="*/ 0 w 21"/>
                <a:gd name="T17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18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21" y="21"/>
                    <a:pt x="21" y="21"/>
                    <a:pt x="21" y="2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Line 135"/>
            <p:cNvSpPr>
              <a:spLocks noChangeShapeType="1"/>
            </p:cNvSpPr>
            <p:nvPr/>
          </p:nvSpPr>
          <p:spPr bwMode="auto">
            <a:xfrm>
              <a:off x="3765550" y="3321050"/>
              <a:ext cx="44450" cy="0"/>
            </a:xfrm>
            <a:prstGeom prst="line">
              <a:avLst/>
            </a:pr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Freeform 136"/>
            <p:cNvSpPr>
              <a:spLocks/>
            </p:cNvSpPr>
            <p:nvPr/>
          </p:nvSpPr>
          <p:spPr bwMode="auto">
            <a:xfrm>
              <a:off x="3668713" y="3038475"/>
              <a:ext cx="252413" cy="282575"/>
            </a:xfrm>
            <a:custGeom>
              <a:avLst/>
              <a:gdLst>
                <a:gd name="T0" fmla="*/ 159 w 159"/>
                <a:gd name="T1" fmla="*/ 0 h 178"/>
                <a:gd name="T2" fmla="*/ 136 w 159"/>
                <a:gd name="T3" fmla="*/ 14 h 178"/>
                <a:gd name="T4" fmla="*/ 136 w 159"/>
                <a:gd name="T5" fmla="*/ 103 h 178"/>
                <a:gd name="T6" fmla="*/ 28 w 159"/>
                <a:gd name="T7" fmla="*/ 178 h 178"/>
                <a:gd name="T8" fmla="*/ 0 w 159"/>
                <a:gd name="T9" fmla="*/ 178 h 178"/>
                <a:gd name="T10" fmla="*/ 0 w 159"/>
                <a:gd name="T11" fmla="*/ 112 h 178"/>
                <a:gd name="T12" fmla="*/ 117 w 159"/>
                <a:gd name="T1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178">
                  <a:moveTo>
                    <a:pt x="159" y="0"/>
                  </a:moveTo>
                  <a:lnTo>
                    <a:pt x="136" y="14"/>
                  </a:lnTo>
                  <a:lnTo>
                    <a:pt x="136" y="103"/>
                  </a:lnTo>
                  <a:lnTo>
                    <a:pt x="28" y="178"/>
                  </a:lnTo>
                  <a:lnTo>
                    <a:pt x="0" y="178"/>
                  </a:lnTo>
                  <a:lnTo>
                    <a:pt x="0" y="112"/>
                  </a:lnTo>
                  <a:lnTo>
                    <a:pt x="117" y="33"/>
                  </a:lnTo>
                </a:path>
              </a:pathLst>
            </a:cu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Freeform 137"/>
            <p:cNvSpPr>
              <a:spLocks/>
            </p:cNvSpPr>
            <p:nvPr/>
          </p:nvSpPr>
          <p:spPr bwMode="auto">
            <a:xfrm>
              <a:off x="3825875" y="3149600"/>
              <a:ext cx="22225" cy="96838"/>
            </a:xfrm>
            <a:custGeom>
              <a:avLst/>
              <a:gdLst>
                <a:gd name="T0" fmla="*/ 0 w 14"/>
                <a:gd name="T1" fmla="*/ 61 h 61"/>
                <a:gd name="T2" fmla="*/ 0 w 14"/>
                <a:gd name="T3" fmla="*/ 10 h 61"/>
                <a:gd name="T4" fmla="*/ 14 w 14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1">
                  <a:moveTo>
                    <a:pt x="0" y="61"/>
                  </a:moveTo>
                  <a:lnTo>
                    <a:pt x="0" y="10"/>
                  </a:lnTo>
                  <a:lnTo>
                    <a:pt x="14" y="0"/>
                  </a:lnTo>
                </a:path>
              </a:pathLst>
            </a:cu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Freeform 138"/>
            <p:cNvSpPr>
              <a:spLocks/>
            </p:cNvSpPr>
            <p:nvPr/>
          </p:nvSpPr>
          <p:spPr bwMode="auto">
            <a:xfrm>
              <a:off x="3773488" y="3187700"/>
              <a:ext cx="22225" cy="96838"/>
            </a:xfrm>
            <a:custGeom>
              <a:avLst/>
              <a:gdLst>
                <a:gd name="T0" fmla="*/ 0 w 14"/>
                <a:gd name="T1" fmla="*/ 61 h 61"/>
                <a:gd name="T2" fmla="*/ 0 w 14"/>
                <a:gd name="T3" fmla="*/ 9 h 61"/>
                <a:gd name="T4" fmla="*/ 14 w 14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1">
                  <a:moveTo>
                    <a:pt x="0" y="61"/>
                  </a:moveTo>
                  <a:lnTo>
                    <a:pt x="0" y="9"/>
                  </a:lnTo>
                  <a:lnTo>
                    <a:pt x="14" y="0"/>
                  </a:lnTo>
                </a:path>
              </a:pathLst>
            </a:cu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Freeform 139"/>
            <p:cNvSpPr>
              <a:spLocks/>
            </p:cNvSpPr>
            <p:nvPr/>
          </p:nvSpPr>
          <p:spPr bwMode="auto">
            <a:xfrm>
              <a:off x="3721100" y="3224213"/>
              <a:ext cx="22225" cy="88900"/>
            </a:xfrm>
            <a:custGeom>
              <a:avLst/>
              <a:gdLst>
                <a:gd name="T0" fmla="*/ 0 w 14"/>
                <a:gd name="T1" fmla="*/ 56 h 56"/>
                <a:gd name="T2" fmla="*/ 0 w 14"/>
                <a:gd name="T3" fmla="*/ 5 h 56"/>
                <a:gd name="T4" fmla="*/ 14 w 14"/>
                <a:gd name="T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6">
                  <a:moveTo>
                    <a:pt x="0" y="56"/>
                  </a:moveTo>
                  <a:lnTo>
                    <a:pt x="0" y="5"/>
                  </a:lnTo>
                  <a:lnTo>
                    <a:pt x="14" y="0"/>
                  </a:lnTo>
                </a:path>
              </a:pathLst>
            </a:custGeom>
            <a:noFill/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BF319D41-7EC5-4D8B-A396-C71FA0DE5CE1}"/>
              </a:ext>
            </a:extLst>
          </p:cNvPr>
          <p:cNvSpPr/>
          <p:nvPr/>
        </p:nvSpPr>
        <p:spPr>
          <a:xfrm>
            <a:off x="514806" y="1818243"/>
            <a:ext cx="5724000" cy="3780000"/>
          </a:xfrm>
          <a:prstGeom prst="roundRect">
            <a:avLst>
              <a:gd name="adj" fmla="val 2638"/>
            </a:avLst>
          </a:prstGeom>
          <a:solidFill>
            <a:schemeClr val="bg1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endParaRPr lang="ru-RU" sz="1400" dirty="0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Прямоугольник 4"/>
          <p:cNvSpPr>
            <a:spLocks noChangeArrowheads="1"/>
          </p:cNvSpPr>
          <p:nvPr/>
        </p:nvSpPr>
        <p:spPr bwMode="auto">
          <a:xfrm>
            <a:off x="1660966" y="511776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Конструкция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дорожной одежды </a:t>
            </a:r>
          </a:p>
        </p:txBody>
      </p:sp>
      <p:grpSp>
        <p:nvGrpSpPr>
          <p:cNvPr id="2" name="Группа 96"/>
          <p:cNvGrpSpPr>
            <a:grpSpLocks noChangeAspect="1"/>
          </p:cNvGrpSpPr>
          <p:nvPr/>
        </p:nvGrpSpPr>
        <p:grpSpPr>
          <a:xfrm>
            <a:off x="2044644" y="1860977"/>
            <a:ext cx="243554" cy="432000"/>
            <a:chOff x="8126413" y="1884363"/>
            <a:chExt cx="217487" cy="385762"/>
          </a:xfrm>
        </p:grpSpPr>
        <p:sp>
          <p:nvSpPr>
            <p:cNvPr id="129" name="Freeform 528"/>
            <p:cNvSpPr>
              <a:spLocks/>
            </p:cNvSpPr>
            <p:nvPr/>
          </p:nvSpPr>
          <p:spPr bwMode="auto">
            <a:xfrm>
              <a:off x="8126413" y="2174875"/>
              <a:ext cx="217487" cy="95250"/>
            </a:xfrm>
            <a:custGeom>
              <a:avLst/>
              <a:gdLst>
                <a:gd name="T0" fmla="*/ 467 w 561"/>
                <a:gd name="T1" fmla="*/ 0 h 245"/>
                <a:gd name="T2" fmla="*/ 561 w 561"/>
                <a:gd name="T3" fmla="*/ 105 h 245"/>
                <a:gd name="T4" fmla="*/ 281 w 561"/>
                <a:gd name="T5" fmla="*/ 245 h 245"/>
                <a:gd name="T6" fmla="*/ 0 w 561"/>
                <a:gd name="T7" fmla="*/ 105 h 245"/>
                <a:gd name="T8" fmla="*/ 94 w 561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1" h="245">
                  <a:moveTo>
                    <a:pt x="467" y="0"/>
                  </a:moveTo>
                  <a:cubicBezTo>
                    <a:pt x="525" y="26"/>
                    <a:pt x="561" y="63"/>
                    <a:pt x="561" y="105"/>
                  </a:cubicBezTo>
                  <a:cubicBezTo>
                    <a:pt x="561" y="182"/>
                    <a:pt x="435" y="245"/>
                    <a:pt x="281" y="245"/>
                  </a:cubicBezTo>
                  <a:cubicBezTo>
                    <a:pt x="126" y="245"/>
                    <a:pt x="0" y="182"/>
                    <a:pt x="0" y="105"/>
                  </a:cubicBezTo>
                  <a:cubicBezTo>
                    <a:pt x="0" y="63"/>
                    <a:pt x="36" y="26"/>
                    <a:pt x="94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Freeform 529"/>
            <p:cNvSpPr>
              <a:spLocks/>
            </p:cNvSpPr>
            <p:nvPr/>
          </p:nvSpPr>
          <p:spPr bwMode="auto">
            <a:xfrm>
              <a:off x="8126413" y="1884363"/>
              <a:ext cx="217487" cy="319087"/>
            </a:xfrm>
            <a:custGeom>
              <a:avLst/>
              <a:gdLst>
                <a:gd name="T0" fmla="*/ 281 w 561"/>
                <a:gd name="T1" fmla="*/ 0 h 819"/>
                <a:gd name="T2" fmla="*/ 0 w 561"/>
                <a:gd name="T3" fmla="*/ 259 h 819"/>
                <a:gd name="T4" fmla="*/ 42 w 561"/>
                <a:gd name="T5" fmla="*/ 405 h 819"/>
                <a:gd name="T6" fmla="*/ 281 w 561"/>
                <a:gd name="T7" fmla="*/ 819 h 819"/>
                <a:gd name="T8" fmla="*/ 519 w 561"/>
                <a:gd name="T9" fmla="*/ 405 h 819"/>
                <a:gd name="T10" fmla="*/ 561 w 561"/>
                <a:gd name="T11" fmla="*/ 259 h 819"/>
                <a:gd name="T12" fmla="*/ 281 w 561"/>
                <a:gd name="T1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819">
                  <a:moveTo>
                    <a:pt x="281" y="0"/>
                  </a:moveTo>
                  <a:cubicBezTo>
                    <a:pt x="131" y="0"/>
                    <a:pt x="0" y="107"/>
                    <a:pt x="0" y="259"/>
                  </a:cubicBezTo>
                  <a:cubicBezTo>
                    <a:pt x="0" y="306"/>
                    <a:pt x="21" y="366"/>
                    <a:pt x="42" y="405"/>
                  </a:cubicBezTo>
                  <a:cubicBezTo>
                    <a:pt x="42" y="405"/>
                    <a:pt x="281" y="819"/>
                    <a:pt x="281" y="819"/>
                  </a:cubicBezTo>
                  <a:cubicBezTo>
                    <a:pt x="519" y="405"/>
                    <a:pt x="519" y="405"/>
                    <a:pt x="519" y="405"/>
                  </a:cubicBezTo>
                  <a:cubicBezTo>
                    <a:pt x="540" y="366"/>
                    <a:pt x="561" y="306"/>
                    <a:pt x="561" y="259"/>
                  </a:cubicBezTo>
                  <a:cubicBezTo>
                    <a:pt x="561" y="107"/>
                    <a:pt x="430" y="0"/>
                    <a:pt x="281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Oval 530"/>
            <p:cNvSpPr>
              <a:spLocks noChangeArrowheads="1"/>
            </p:cNvSpPr>
            <p:nvPr/>
          </p:nvSpPr>
          <p:spPr bwMode="auto">
            <a:xfrm>
              <a:off x="8193088" y="1943100"/>
              <a:ext cx="82550" cy="84137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409256" y="532913"/>
            <a:ext cx="741508" cy="534035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1805674"/>
            <a:ext cx="5663888" cy="3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2858" y="5367268"/>
            <a:ext cx="79695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Группа 36"/>
          <p:cNvGrpSpPr/>
          <p:nvPr/>
        </p:nvGrpSpPr>
        <p:grpSpPr>
          <a:xfrm>
            <a:off x="919205" y="432292"/>
            <a:ext cx="662460" cy="646864"/>
            <a:chOff x="1709738" y="1876425"/>
            <a:chExt cx="363538" cy="357188"/>
          </a:xfrm>
        </p:grpSpPr>
        <p:sp>
          <p:nvSpPr>
            <p:cNvPr id="38" name="Rectangle 279"/>
            <p:cNvSpPr>
              <a:spLocks noChangeArrowheads="1"/>
            </p:cNvSpPr>
            <p:nvPr/>
          </p:nvSpPr>
          <p:spPr bwMode="auto">
            <a:xfrm>
              <a:off x="1806575" y="2136775"/>
              <a:ext cx="177800" cy="968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280"/>
            <p:cNvSpPr>
              <a:spLocks/>
            </p:cNvSpPr>
            <p:nvPr/>
          </p:nvSpPr>
          <p:spPr bwMode="auto">
            <a:xfrm>
              <a:off x="1984375" y="2136775"/>
              <a:ext cx="88900" cy="96838"/>
            </a:xfrm>
            <a:custGeom>
              <a:avLst/>
              <a:gdLst>
                <a:gd name="T0" fmla="*/ 56 w 56"/>
                <a:gd name="T1" fmla="*/ 61 h 61"/>
                <a:gd name="T2" fmla="*/ 0 w 56"/>
                <a:gd name="T3" fmla="*/ 61 h 61"/>
                <a:gd name="T4" fmla="*/ 0 w 56"/>
                <a:gd name="T5" fmla="*/ 0 h 61"/>
                <a:gd name="T6" fmla="*/ 56 w 56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1">
                  <a:moveTo>
                    <a:pt x="56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56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281"/>
            <p:cNvSpPr>
              <a:spLocks/>
            </p:cNvSpPr>
            <p:nvPr/>
          </p:nvSpPr>
          <p:spPr bwMode="auto">
            <a:xfrm>
              <a:off x="1709738" y="2136775"/>
              <a:ext cx="96838" cy="96838"/>
            </a:xfrm>
            <a:custGeom>
              <a:avLst/>
              <a:gdLst>
                <a:gd name="T0" fmla="*/ 0 w 61"/>
                <a:gd name="T1" fmla="*/ 0 h 61"/>
                <a:gd name="T2" fmla="*/ 61 w 61"/>
                <a:gd name="T3" fmla="*/ 0 h 61"/>
                <a:gd name="T4" fmla="*/ 61 w 61"/>
                <a:gd name="T5" fmla="*/ 61 h 61"/>
                <a:gd name="T6" fmla="*/ 0 w 61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0" y="0"/>
                  </a:moveTo>
                  <a:lnTo>
                    <a:pt x="61" y="0"/>
                  </a:lnTo>
                  <a:lnTo>
                    <a:pt x="61" y="61"/>
                  </a:lnTo>
                  <a:lnTo>
                    <a:pt x="0" y="61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283"/>
            <p:cNvSpPr>
              <a:spLocks/>
            </p:cNvSpPr>
            <p:nvPr/>
          </p:nvSpPr>
          <p:spPr bwMode="auto">
            <a:xfrm>
              <a:off x="1709738" y="1973263"/>
              <a:ext cx="185738" cy="96838"/>
            </a:xfrm>
            <a:custGeom>
              <a:avLst/>
              <a:gdLst>
                <a:gd name="T0" fmla="*/ 117 w 117"/>
                <a:gd name="T1" fmla="*/ 33 h 61"/>
                <a:gd name="T2" fmla="*/ 117 w 117"/>
                <a:gd name="T3" fmla="*/ 61 h 61"/>
                <a:gd name="T4" fmla="*/ 0 w 117"/>
                <a:gd name="T5" fmla="*/ 61 h 61"/>
                <a:gd name="T6" fmla="*/ 0 w 117"/>
                <a:gd name="T7" fmla="*/ 0 h 61"/>
                <a:gd name="T8" fmla="*/ 61 w 117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61">
                  <a:moveTo>
                    <a:pt x="117" y="33"/>
                  </a:moveTo>
                  <a:lnTo>
                    <a:pt x="117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6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Rectangle 284"/>
            <p:cNvSpPr>
              <a:spLocks noChangeArrowheads="1"/>
            </p:cNvSpPr>
            <p:nvPr/>
          </p:nvSpPr>
          <p:spPr bwMode="auto">
            <a:xfrm>
              <a:off x="1895475" y="2039938"/>
              <a:ext cx="177800" cy="968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747838" y="1876425"/>
              <a:ext cx="325438" cy="141288"/>
            </a:xfrm>
            <a:custGeom>
              <a:avLst/>
              <a:gdLst>
                <a:gd name="T0" fmla="*/ 22 w 44"/>
                <a:gd name="T1" fmla="*/ 8 h 19"/>
                <a:gd name="T2" fmla="*/ 13 w 44"/>
                <a:gd name="T3" fmla="*/ 13 h 19"/>
                <a:gd name="T4" fmla="*/ 12 w 44"/>
                <a:gd name="T5" fmla="*/ 17 h 19"/>
                <a:gd name="T6" fmla="*/ 12 w 44"/>
                <a:gd name="T7" fmla="*/ 17 h 19"/>
                <a:gd name="T8" fmla="*/ 16 w 44"/>
                <a:gd name="T9" fmla="*/ 18 h 19"/>
                <a:gd name="T10" fmla="*/ 25 w 44"/>
                <a:gd name="T11" fmla="*/ 13 h 19"/>
                <a:gd name="T12" fmla="*/ 32 w 44"/>
                <a:gd name="T13" fmla="*/ 16 h 19"/>
                <a:gd name="T14" fmla="*/ 38 w 44"/>
                <a:gd name="T15" fmla="*/ 13 h 19"/>
                <a:gd name="T16" fmla="*/ 40 w 44"/>
                <a:gd name="T17" fmla="*/ 15 h 19"/>
                <a:gd name="T18" fmla="*/ 42 w 44"/>
                <a:gd name="T19" fmla="*/ 16 h 19"/>
                <a:gd name="T20" fmla="*/ 44 w 44"/>
                <a:gd name="T21" fmla="*/ 15 h 19"/>
                <a:gd name="T22" fmla="*/ 44 w 44"/>
                <a:gd name="T23" fmla="*/ 2 h 19"/>
                <a:gd name="T24" fmla="*/ 42 w 44"/>
                <a:gd name="T25" fmla="*/ 2 h 19"/>
                <a:gd name="T26" fmla="*/ 41 w 44"/>
                <a:gd name="T27" fmla="*/ 2 h 19"/>
                <a:gd name="T28" fmla="*/ 40 w 44"/>
                <a:gd name="T29" fmla="*/ 2 h 19"/>
                <a:gd name="T30" fmla="*/ 37 w 44"/>
                <a:gd name="T31" fmla="*/ 2 h 19"/>
                <a:gd name="T32" fmla="*/ 25 w 44"/>
                <a:gd name="T33" fmla="*/ 0 h 19"/>
                <a:gd name="T34" fmla="*/ 15 w 44"/>
                <a:gd name="T35" fmla="*/ 0 h 19"/>
                <a:gd name="T36" fmla="*/ 14 w 44"/>
                <a:gd name="T37" fmla="*/ 0 h 19"/>
                <a:gd name="T38" fmla="*/ 2 w 44"/>
                <a:gd name="T39" fmla="*/ 7 h 19"/>
                <a:gd name="T40" fmla="*/ 1 w 44"/>
                <a:gd name="T41" fmla="*/ 11 h 19"/>
                <a:gd name="T42" fmla="*/ 1 w 44"/>
                <a:gd name="T43" fmla="*/ 11 h 19"/>
                <a:gd name="T44" fmla="*/ 5 w 44"/>
                <a:gd name="T45" fmla="*/ 12 h 19"/>
                <a:gd name="T46" fmla="*/ 14 w 44"/>
                <a:gd name="T47" fmla="*/ 7 h 19"/>
                <a:gd name="T48" fmla="*/ 22 w 44"/>
                <a:gd name="T49" fmla="*/ 7 h 19"/>
                <a:gd name="T50" fmla="*/ 22 w 44"/>
                <a:gd name="T51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19">
                  <a:moveTo>
                    <a:pt x="22" y="8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6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9"/>
                    <a:pt x="15" y="19"/>
                    <a:pt x="16" y="18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7" y="16"/>
                    <a:pt x="32" y="16"/>
                  </a:cubicBezTo>
                  <a:cubicBezTo>
                    <a:pt x="37" y="16"/>
                    <a:pt x="38" y="13"/>
                    <a:pt x="38" y="13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4" y="16"/>
                    <a:pt x="44" y="15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3" y="1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0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3" y="13"/>
                    <a:pt x="5" y="12"/>
                  </a:cubicBezTo>
                  <a:cubicBezTo>
                    <a:pt x="8" y="10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8"/>
                    <a:pt x="22" y="8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Line 286"/>
            <p:cNvSpPr>
              <a:spLocks noChangeShapeType="1"/>
            </p:cNvSpPr>
            <p:nvPr/>
          </p:nvSpPr>
          <p:spPr bwMode="auto">
            <a:xfrm>
              <a:off x="2028825" y="1951038"/>
              <a:ext cx="0" cy="222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3205744" y="3172956"/>
            <a:ext cx="2978856" cy="496702"/>
          </a:xfrm>
          <a:prstGeom prst="roundRect">
            <a:avLst/>
          </a:prstGeom>
          <a:solidFill>
            <a:schemeClr val="bg1">
              <a:alpha val="0"/>
            </a:schemeClr>
          </a:solidFill>
          <a:ln w="19050">
            <a:solidFill>
              <a:srgbClr val="FF0000"/>
            </a:solidFill>
          </a:ln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endParaRPr lang="ru-RU" sz="1400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6555151" y="2434292"/>
            <a:ext cx="532310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"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 2016 года на объектах ФКУ «Сибуправтодор» применяется асфальтогранулобетонная смесь типа М с содержанием:</a:t>
            </a:r>
          </a:p>
          <a:p>
            <a:pPr lvl="0" indent="-285750" algn="just" fontAlgn="b">
              <a:buFontTx/>
              <a:buChar char="-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цемента в пределах 4 - 5%;</a:t>
            </a:r>
          </a:p>
          <a:p>
            <a:pPr lvl="0" indent="-285750" algn="just" fontAlgn="b">
              <a:buFontTx/>
              <a:buChar char="-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щебеночных материалов 10 - 30%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xmlns="" id="{3A430DA8-454C-43EB-95B9-D3098744783C}"/>
              </a:ext>
            </a:extLst>
          </p:cNvPr>
          <p:cNvSpPr/>
          <p:nvPr/>
        </p:nvSpPr>
        <p:spPr>
          <a:xfrm>
            <a:off x="523038" y="1836666"/>
            <a:ext cx="11160000" cy="4464000"/>
          </a:xfrm>
          <a:prstGeom prst="roundRect">
            <a:avLst>
              <a:gd name="adj" fmla="val 2890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988000" rIns="108000" rtlCol="0" anchor="t"/>
          <a:lstStyle/>
          <a:p>
            <a:pPr algn="just">
              <a:lnSpc>
                <a:spcPct val="110000"/>
              </a:lnSpc>
            </a:pPr>
            <a:endParaRPr lang="ru-RU" sz="12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ru-RU" sz="14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  <a:p>
            <a:pPr algn="just">
              <a:lnSpc>
                <a:spcPct val="110000"/>
              </a:lnSpc>
            </a:pPr>
            <a:r>
              <a:rPr lang="ru-RU" sz="12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Прямоугольник 4"/>
          <p:cNvSpPr>
            <a:spLocks noChangeArrowheads="1"/>
          </p:cNvSpPr>
          <p:nvPr/>
        </p:nvSpPr>
        <p:spPr bwMode="auto">
          <a:xfrm>
            <a:off x="1808218" y="503538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Машины и механизмы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ресайклер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33">
            <a:extLst>
              <a:ext uri="{FF2B5EF4-FFF2-40B4-BE49-F238E27FC236}">
                <a16:creationId xmlns:a16="http://schemas.microsoft.com/office/drawing/2014/main" xmlns="" id="{05B374D5-AC7C-454A-BDCE-F95B7F157FF8}"/>
              </a:ext>
            </a:extLst>
          </p:cNvPr>
          <p:cNvGrpSpPr/>
          <p:nvPr/>
        </p:nvGrpSpPr>
        <p:grpSpPr>
          <a:xfrm>
            <a:off x="956276" y="440292"/>
            <a:ext cx="742264" cy="660532"/>
            <a:chOff x="1709738" y="3082925"/>
            <a:chExt cx="363538" cy="312738"/>
          </a:xfrm>
        </p:grpSpPr>
        <p:sp>
          <p:nvSpPr>
            <p:cNvPr id="35" name="Oval 163">
              <a:extLst>
                <a:ext uri="{FF2B5EF4-FFF2-40B4-BE49-F238E27FC236}">
                  <a16:creationId xmlns:a16="http://schemas.microsoft.com/office/drawing/2014/main" xmlns="" id="{163CEC73-1D6F-458B-82E0-F1EAA36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Oval 164">
              <a:extLst>
                <a:ext uri="{FF2B5EF4-FFF2-40B4-BE49-F238E27FC236}">
                  <a16:creationId xmlns:a16="http://schemas.microsoft.com/office/drawing/2014/main" xmlns="" id="{657F0800-42A5-41F1-955E-76D2FCA8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0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165">
              <a:extLst>
                <a:ext uri="{FF2B5EF4-FFF2-40B4-BE49-F238E27FC236}">
                  <a16:creationId xmlns:a16="http://schemas.microsoft.com/office/drawing/2014/main" xmlns="" id="{90CE6848-C42A-46D0-90F2-BC37537A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268663"/>
              <a:ext cx="112713" cy="38100"/>
            </a:xfrm>
            <a:custGeom>
              <a:avLst/>
              <a:gdLst>
                <a:gd name="T0" fmla="*/ 0 w 15"/>
                <a:gd name="T1" fmla="*/ 5 h 5"/>
                <a:gd name="T2" fmla="*/ 8 w 15"/>
                <a:gd name="T3" fmla="*/ 0 h 5"/>
                <a:gd name="T4" fmla="*/ 15 w 1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5"/>
                  </a:moveTo>
                  <a:cubicBezTo>
                    <a:pt x="1" y="2"/>
                    <a:pt x="4" y="0"/>
                    <a:pt x="8" y="0"/>
                  </a:cubicBezTo>
                  <a:cubicBezTo>
                    <a:pt x="11" y="0"/>
                    <a:pt x="14" y="2"/>
                    <a:pt x="15" y="5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166">
              <a:extLst>
                <a:ext uri="{FF2B5EF4-FFF2-40B4-BE49-F238E27FC236}">
                  <a16:creationId xmlns:a16="http://schemas.microsoft.com/office/drawing/2014/main" xmlns="" id="{3AC16D0E-A472-4C4E-B03B-C6F309C8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359150"/>
              <a:ext cx="112713" cy="36513"/>
            </a:xfrm>
            <a:custGeom>
              <a:avLst/>
              <a:gdLst>
                <a:gd name="T0" fmla="*/ 15 w 15"/>
                <a:gd name="T1" fmla="*/ 0 h 5"/>
                <a:gd name="T2" fmla="*/ 8 w 15"/>
                <a:gd name="T3" fmla="*/ 5 h 5"/>
                <a:gd name="T4" fmla="*/ 0 w 1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0"/>
                  </a:moveTo>
                  <a:cubicBezTo>
                    <a:pt x="14" y="3"/>
                    <a:pt x="11" y="5"/>
                    <a:pt x="8" y="5"/>
                  </a:cubicBezTo>
                  <a:cubicBezTo>
                    <a:pt x="4" y="5"/>
                    <a:pt x="1" y="3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Oval 167">
              <a:extLst>
                <a:ext uri="{FF2B5EF4-FFF2-40B4-BE49-F238E27FC236}">
                  <a16:creationId xmlns:a16="http://schemas.microsoft.com/office/drawing/2014/main" xmlns="" id="{5B6CBFE8-6484-406C-9546-147BCA179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375" y="3328988"/>
              <a:ext cx="7938" cy="6350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168">
              <a:extLst>
                <a:ext uri="{FF2B5EF4-FFF2-40B4-BE49-F238E27FC236}">
                  <a16:creationId xmlns:a16="http://schemas.microsoft.com/office/drawing/2014/main" xmlns="" id="{0FCF4AD2-30E9-40EC-A497-0486569A5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763" y="3306763"/>
              <a:ext cx="163513" cy="52388"/>
            </a:xfrm>
            <a:custGeom>
              <a:avLst/>
              <a:gdLst>
                <a:gd name="T0" fmla="*/ 19 w 22"/>
                <a:gd name="T1" fmla="*/ 0 h 7"/>
                <a:gd name="T2" fmla="*/ 2 w 22"/>
                <a:gd name="T3" fmla="*/ 0 h 7"/>
                <a:gd name="T4" fmla="*/ 0 w 22"/>
                <a:gd name="T5" fmla="*/ 2 h 7"/>
                <a:gd name="T6" fmla="*/ 0 w 22"/>
                <a:gd name="T7" fmla="*/ 5 h 7"/>
                <a:gd name="T8" fmla="*/ 2 w 22"/>
                <a:gd name="T9" fmla="*/ 7 h 7"/>
                <a:gd name="T10" fmla="*/ 19 w 22"/>
                <a:gd name="T11" fmla="*/ 7 h 7"/>
                <a:gd name="T12" fmla="*/ 22 w 22"/>
                <a:gd name="T13" fmla="*/ 5 h 7"/>
                <a:gd name="T14" fmla="*/ 22 w 22"/>
                <a:gd name="T15" fmla="*/ 2 h 7"/>
                <a:gd name="T16" fmla="*/ 19 w 2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2" y="6"/>
                    <a:pt x="22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0" y="0"/>
                    <a:pt x="19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Freeform 169">
              <a:extLst>
                <a:ext uri="{FF2B5EF4-FFF2-40B4-BE49-F238E27FC236}">
                  <a16:creationId xmlns:a16="http://schemas.microsoft.com/office/drawing/2014/main" xmlns="" id="{29ED069B-CF23-4691-9A75-C31C4B0E7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3082925"/>
              <a:ext cx="200025" cy="252413"/>
            </a:xfrm>
            <a:custGeom>
              <a:avLst/>
              <a:gdLst>
                <a:gd name="T0" fmla="*/ 4 w 27"/>
                <a:gd name="T1" fmla="*/ 34 h 34"/>
                <a:gd name="T2" fmla="*/ 0 w 27"/>
                <a:gd name="T3" fmla="*/ 31 h 34"/>
                <a:gd name="T4" fmla="*/ 0 w 27"/>
                <a:gd name="T5" fmla="*/ 27 h 34"/>
                <a:gd name="T6" fmla="*/ 2 w 27"/>
                <a:gd name="T7" fmla="*/ 27 h 34"/>
                <a:gd name="T8" fmla="*/ 2 w 27"/>
                <a:gd name="T9" fmla="*/ 18 h 34"/>
                <a:gd name="T10" fmla="*/ 4 w 27"/>
                <a:gd name="T11" fmla="*/ 16 h 34"/>
                <a:gd name="T12" fmla="*/ 11 w 27"/>
                <a:gd name="T13" fmla="*/ 16 h 34"/>
                <a:gd name="T14" fmla="*/ 11 w 27"/>
                <a:gd name="T15" fmla="*/ 0 h 34"/>
                <a:gd name="T16" fmla="*/ 27 w 27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4">
                  <a:moveTo>
                    <a:pt x="4" y="34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Freeform 170">
              <a:extLst>
                <a:ext uri="{FF2B5EF4-FFF2-40B4-BE49-F238E27FC236}">
                  <a16:creationId xmlns:a16="http://schemas.microsoft.com/office/drawing/2014/main" xmlns="" id="{5BB3D5AE-DFC6-4E53-8869-2E91DF7E0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3149600"/>
              <a:ext cx="14288" cy="52388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2 h 7"/>
                <a:gd name="T4" fmla="*/ 0 w 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Line 171">
              <a:extLst>
                <a:ext uri="{FF2B5EF4-FFF2-40B4-BE49-F238E27FC236}">
                  <a16:creationId xmlns:a16="http://schemas.microsoft.com/office/drawing/2014/main" xmlns="" id="{E192D11E-579B-4B14-A86C-B8D456A85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7538" y="3082925"/>
              <a:ext cx="38100" cy="13335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172">
              <a:extLst>
                <a:ext uri="{FF2B5EF4-FFF2-40B4-BE49-F238E27FC236}">
                  <a16:creationId xmlns:a16="http://schemas.microsoft.com/office/drawing/2014/main" xmlns="" id="{12BCE780-B323-49A1-A3FC-D37B435CE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3201988"/>
              <a:ext cx="244475" cy="66675"/>
            </a:xfrm>
            <a:custGeom>
              <a:avLst/>
              <a:gdLst>
                <a:gd name="T0" fmla="*/ 0 w 154"/>
                <a:gd name="T1" fmla="*/ 0 h 42"/>
                <a:gd name="T2" fmla="*/ 14 w 154"/>
                <a:gd name="T3" fmla="*/ 33 h 42"/>
                <a:gd name="T4" fmla="*/ 61 w 154"/>
                <a:gd name="T5" fmla="*/ 33 h 42"/>
                <a:gd name="T6" fmla="*/ 61 w 154"/>
                <a:gd name="T7" fmla="*/ 9 h 42"/>
                <a:gd name="T8" fmla="*/ 131 w 154"/>
                <a:gd name="T9" fmla="*/ 9 h 42"/>
                <a:gd name="T10" fmla="*/ 154 w 154"/>
                <a:gd name="T11" fmla="*/ 28 h 42"/>
                <a:gd name="T12" fmla="*/ 154 w 154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42">
                  <a:moveTo>
                    <a:pt x="0" y="0"/>
                  </a:moveTo>
                  <a:lnTo>
                    <a:pt x="14" y="33"/>
                  </a:lnTo>
                  <a:lnTo>
                    <a:pt x="61" y="33"/>
                  </a:lnTo>
                  <a:lnTo>
                    <a:pt x="61" y="9"/>
                  </a:lnTo>
                  <a:lnTo>
                    <a:pt x="131" y="9"/>
                  </a:lnTo>
                  <a:lnTo>
                    <a:pt x="154" y="28"/>
                  </a:lnTo>
                  <a:lnTo>
                    <a:pt x="154" y="42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>
          <a:xfrm>
            <a:off x="458684" y="532913"/>
            <a:ext cx="741508" cy="534035"/>
          </a:xfrm>
        </p:spPr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  <p:pic>
        <p:nvPicPr>
          <p:cNvPr id="54" name="Рисунок 53" descr="WhatsApp Image 2022-10-05 at 14.21.02 (2).jpeg"/>
          <p:cNvPicPr>
            <a:picLocks/>
          </p:cNvPicPr>
          <p:nvPr/>
        </p:nvPicPr>
        <p:blipFill>
          <a:blip r:embed="rId4" cstate="print"/>
          <a:srcRect l="42936" r="20495" b="6988"/>
          <a:stretch>
            <a:fillRect/>
          </a:stretch>
        </p:blipFill>
        <p:spPr>
          <a:xfrm>
            <a:off x="9412153" y="2361183"/>
            <a:ext cx="2232000" cy="3240000"/>
          </a:xfrm>
          <a:prstGeom prst="roundRect">
            <a:avLst>
              <a:gd name="adj" fmla="val 3438"/>
            </a:avLst>
          </a:prstGeom>
        </p:spPr>
      </p:pic>
      <p:pic>
        <p:nvPicPr>
          <p:cNvPr id="56" name="Рисунок 55" descr="5.jpeg"/>
          <p:cNvPicPr>
            <a:picLocks/>
          </p:cNvPicPr>
          <p:nvPr/>
        </p:nvPicPr>
        <p:blipFill>
          <a:blip r:embed="rId5" cstate="print"/>
          <a:srcRect l="5912" r="33334"/>
          <a:stretch>
            <a:fillRect/>
          </a:stretch>
        </p:blipFill>
        <p:spPr>
          <a:xfrm>
            <a:off x="5889072" y="2358074"/>
            <a:ext cx="3492000" cy="3240000"/>
          </a:xfrm>
          <a:prstGeom prst="roundRect">
            <a:avLst>
              <a:gd name="adj" fmla="val 3192"/>
            </a:avLst>
          </a:prstGeom>
        </p:spPr>
      </p:pic>
      <p:pic>
        <p:nvPicPr>
          <p:cNvPr id="57" name="Рисунок 56" descr="WhatsApp Image 2022-07-20 at 08.36.17 (2).jpeg"/>
          <p:cNvPicPr>
            <a:picLocks/>
          </p:cNvPicPr>
          <p:nvPr/>
        </p:nvPicPr>
        <p:blipFill>
          <a:blip r:embed="rId6" cstate="print"/>
          <a:srcRect r="7323"/>
          <a:stretch>
            <a:fillRect/>
          </a:stretch>
        </p:blipFill>
        <p:spPr>
          <a:xfrm>
            <a:off x="572400" y="2364045"/>
            <a:ext cx="5292000" cy="3240000"/>
          </a:xfrm>
          <a:prstGeom prst="roundRect">
            <a:avLst>
              <a:gd name="adj" fmla="val 3192"/>
            </a:avLst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</p:pic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F44E7AE2-852B-466A-A5FF-DB8A3D205B3B}"/>
              </a:ext>
            </a:extLst>
          </p:cNvPr>
          <p:cNvSpPr/>
          <p:nvPr/>
        </p:nvSpPr>
        <p:spPr>
          <a:xfrm flipH="1">
            <a:off x="572464" y="1888534"/>
            <a:ext cx="11052000" cy="432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CDADA208-E23E-4B7A-8B30-503644571020}"/>
              </a:ext>
            </a:extLst>
          </p:cNvPr>
          <p:cNvSpPr/>
          <p:nvPr/>
        </p:nvSpPr>
        <p:spPr>
          <a:xfrm>
            <a:off x="1186248" y="1945185"/>
            <a:ext cx="10322010" cy="252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ru-RU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ru-RU" sz="1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Омская область, капитальный ремонт а/д Р- 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254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«Иртыш», южный обход г.Омска</a:t>
            </a:r>
          </a:p>
          <a:p>
            <a:pPr algn="ctr"/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 </a:t>
            </a:r>
            <a:r>
              <a:rPr lang="en-US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</a:t>
            </a:r>
          </a:p>
          <a:p>
            <a:pPr algn="ctr" rtl="0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59" name="Группа 96"/>
          <p:cNvGrpSpPr>
            <a:grpSpLocks noChangeAspect="1"/>
          </p:cNvGrpSpPr>
          <p:nvPr/>
        </p:nvGrpSpPr>
        <p:grpSpPr>
          <a:xfrm>
            <a:off x="1319700" y="1926881"/>
            <a:ext cx="182666" cy="324000"/>
            <a:chOff x="8126413" y="1884363"/>
            <a:chExt cx="217487" cy="385762"/>
          </a:xfrm>
        </p:grpSpPr>
        <p:sp>
          <p:nvSpPr>
            <p:cNvPr id="60" name="Freeform 528"/>
            <p:cNvSpPr>
              <a:spLocks/>
            </p:cNvSpPr>
            <p:nvPr/>
          </p:nvSpPr>
          <p:spPr bwMode="auto">
            <a:xfrm>
              <a:off x="8126413" y="2174875"/>
              <a:ext cx="217487" cy="95250"/>
            </a:xfrm>
            <a:custGeom>
              <a:avLst/>
              <a:gdLst>
                <a:gd name="T0" fmla="*/ 467 w 561"/>
                <a:gd name="T1" fmla="*/ 0 h 245"/>
                <a:gd name="T2" fmla="*/ 561 w 561"/>
                <a:gd name="T3" fmla="*/ 105 h 245"/>
                <a:gd name="T4" fmla="*/ 281 w 561"/>
                <a:gd name="T5" fmla="*/ 245 h 245"/>
                <a:gd name="T6" fmla="*/ 0 w 561"/>
                <a:gd name="T7" fmla="*/ 105 h 245"/>
                <a:gd name="T8" fmla="*/ 94 w 561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1" h="245">
                  <a:moveTo>
                    <a:pt x="467" y="0"/>
                  </a:moveTo>
                  <a:cubicBezTo>
                    <a:pt x="525" y="26"/>
                    <a:pt x="561" y="63"/>
                    <a:pt x="561" y="105"/>
                  </a:cubicBezTo>
                  <a:cubicBezTo>
                    <a:pt x="561" y="182"/>
                    <a:pt x="435" y="245"/>
                    <a:pt x="281" y="245"/>
                  </a:cubicBezTo>
                  <a:cubicBezTo>
                    <a:pt x="126" y="245"/>
                    <a:pt x="0" y="182"/>
                    <a:pt x="0" y="105"/>
                  </a:cubicBezTo>
                  <a:cubicBezTo>
                    <a:pt x="0" y="63"/>
                    <a:pt x="36" y="26"/>
                    <a:pt x="94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Freeform 529"/>
            <p:cNvSpPr>
              <a:spLocks/>
            </p:cNvSpPr>
            <p:nvPr/>
          </p:nvSpPr>
          <p:spPr bwMode="auto">
            <a:xfrm>
              <a:off x="8126413" y="1884363"/>
              <a:ext cx="217487" cy="319087"/>
            </a:xfrm>
            <a:custGeom>
              <a:avLst/>
              <a:gdLst>
                <a:gd name="T0" fmla="*/ 281 w 561"/>
                <a:gd name="T1" fmla="*/ 0 h 819"/>
                <a:gd name="T2" fmla="*/ 0 w 561"/>
                <a:gd name="T3" fmla="*/ 259 h 819"/>
                <a:gd name="T4" fmla="*/ 42 w 561"/>
                <a:gd name="T5" fmla="*/ 405 h 819"/>
                <a:gd name="T6" fmla="*/ 281 w 561"/>
                <a:gd name="T7" fmla="*/ 819 h 819"/>
                <a:gd name="T8" fmla="*/ 519 w 561"/>
                <a:gd name="T9" fmla="*/ 405 h 819"/>
                <a:gd name="T10" fmla="*/ 561 w 561"/>
                <a:gd name="T11" fmla="*/ 259 h 819"/>
                <a:gd name="T12" fmla="*/ 281 w 561"/>
                <a:gd name="T1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819">
                  <a:moveTo>
                    <a:pt x="281" y="0"/>
                  </a:moveTo>
                  <a:cubicBezTo>
                    <a:pt x="131" y="0"/>
                    <a:pt x="0" y="107"/>
                    <a:pt x="0" y="259"/>
                  </a:cubicBezTo>
                  <a:cubicBezTo>
                    <a:pt x="0" y="306"/>
                    <a:pt x="21" y="366"/>
                    <a:pt x="42" y="405"/>
                  </a:cubicBezTo>
                  <a:cubicBezTo>
                    <a:pt x="42" y="405"/>
                    <a:pt x="281" y="819"/>
                    <a:pt x="281" y="819"/>
                  </a:cubicBezTo>
                  <a:cubicBezTo>
                    <a:pt x="519" y="405"/>
                    <a:pt x="519" y="405"/>
                    <a:pt x="519" y="405"/>
                  </a:cubicBezTo>
                  <a:cubicBezTo>
                    <a:pt x="540" y="366"/>
                    <a:pt x="561" y="306"/>
                    <a:pt x="561" y="259"/>
                  </a:cubicBezTo>
                  <a:cubicBezTo>
                    <a:pt x="561" y="107"/>
                    <a:pt x="430" y="0"/>
                    <a:pt x="281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Oval 530"/>
            <p:cNvSpPr>
              <a:spLocks noChangeArrowheads="1"/>
            </p:cNvSpPr>
            <p:nvPr/>
          </p:nvSpPr>
          <p:spPr bwMode="auto">
            <a:xfrm>
              <a:off x="8193088" y="1943100"/>
              <a:ext cx="82550" cy="84137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5891" y="5603313"/>
            <a:ext cx="1111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Wirtgen 4200. Оснащен смесителем подобно ЦБЗ, выглаживающей плитой,  датчиком поперечного уклона и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системой слежения высотных отметок. Обеспечивает предварительное уплотнение смеси.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Скругленный прямоугольник 203">
            <a:extLst>
              <a:ext uri="{FF2B5EF4-FFF2-40B4-BE49-F238E27FC236}">
                <a16:creationId xmlns:a16="http://schemas.microsoft.com/office/drawing/2014/main" xmlns="" id="{BF319D41-7EC5-4D8B-A396-C71FA0DE5CE1}"/>
              </a:ext>
            </a:extLst>
          </p:cNvPr>
          <p:cNvSpPr/>
          <p:nvPr/>
        </p:nvSpPr>
        <p:spPr>
          <a:xfrm>
            <a:off x="514806" y="1818243"/>
            <a:ext cx="6624000" cy="3420000"/>
          </a:xfrm>
          <a:prstGeom prst="roundRect">
            <a:avLst>
              <a:gd name="adj" fmla="val 2638"/>
            </a:avLst>
          </a:prstGeom>
          <a:solidFill>
            <a:schemeClr val="bg1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endParaRPr lang="ru-RU" sz="1400" dirty="0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Прямоугольник 4"/>
          <p:cNvSpPr>
            <a:spLocks noChangeArrowheads="1"/>
          </p:cNvSpPr>
          <p:nvPr/>
        </p:nvSpPr>
        <p:spPr bwMode="auto">
          <a:xfrm>
            <a:off x="1640952" y="473693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Преимущества технологии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96"/>
          <p:cNvGrpSpPr>
            <a:grpSpLocks noChangeAspect="1"/>
          </p:cNvGrpSpPr>
          <p:nvPr/>
        </p:nvGrpSpPr>
        <p:grpSpPr>
          <a:xfrm>
            <a:off x="2044644" y="1860977"/>
            <a:ext cx="243554" cy="432000"/>
            <a:chOff x="8126413" y="1884363"/>
            <a:chExt cx="217487" cy="385762"/>
          </a:xfrm>
        </p:grpSpPr>
        <p:sp>
          <p:nvSpPr>
            <p:cNvPr id="129" name="Freeform 528"/>
            <p:cNvSpPr>
              <a:spLocks/>
            </p:cNvSpPr>
            <p:nvPr/>
          </p:nvSpPr>
          <p:spPr bwMode="auto">
            <a:xfrm>
              <a:off x="8126413" y="2174875"/>
              <a:ext cx="217487" cy="95250"/>
            </a:xfrm>
            <a:custGeom>
              <a:avLst/>
              <a:gdLst>
                <a:gd name="T0" fmla="*/ 467 w 561"/>
                <a:gd name="T1" fmla="*/ 0 h 245"/>
                <a:gd name="T2" fmla="*/ 561 w 561"/>
                <a:gd name="T3" fmla="*/ 105 h 245"/>
                <a:gd name="T4" fmla="*/ 281 w 561"/>
                <a:gd name="T5" fmla="*/ 245 h 245"/>
                <a:gd name="T6" fmla="*/ 0 w 561"/>
                <a:gd name="T7" fmla="*/ 105 h 245"/>
                <a:gd name="T8" fmla="*/ 94 w 561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1" h="245">
                  <a:moveTo>
                    <a:pt x="467" y="0"/>
                  </a:moveTo>
                  <a:cubicBezTo>
                    <a:pt x="525" y="26"/>
                    <a:pt x="561" y="63"/>
                    <a:pt x="561" y="105"/>
                  </a:cubicBezTo>
                  <a:cubicBezTo>
                    <a:pt x="561" y="182"/>
                    <a:pt x="435" y="245"/>
                    <a:pt x="281" y="245"/>
                  </a:cubicBezTo>
                  <a:cubicBezTo>
                    <a:pt x="126" y="245"/>
                    <a:pt x="0" y="182"/>
                    <a:pt x="0" y="105"/>
                  </a:cubicBezTo>
                  <a:cubicBezTo>
                    <a:pt x="0" y="63"/>
                    <a:pt x="36" y="26"/>
                    <a:pt x="94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Freeform 529"/>
            <p:cNvSpPr>
              <a:spLocks/>
            </p:cNvSpPr>
            <p:nvPr/>
          </p:nvSpPr>
          <p:spPr bwMode="auto">
            <a:xfrm>
              <a:off x="8126413" y="1884363"/>
              <a:ext cx="217487" cy="319087"/>
            </a:xfrm>
            <a:custGeom>
              <a:avLst/>
              <a:gdLst>
                <a:gd name="T0" fmla="*/ 281 w 561"/>
                <a:gd name="T1" fmla="*/ 0 h 819"/>
                <a:gd name="T2" fmla="*/ 0 w 561"/>
                <a:gd name="T3" fmla="*/ 259 h 819"/>
                <a:gd name="T4" fmla="*/ 42 w 561"/>
                <a:gd name="T5" fmla="*/ 405 h 819"/>
                <a:gd name="T6" fmla="*/ 281 w 561"/>
                <a:gd name="T7" fmla="*/ 819 h 819"/>
                <a:gd name="T8" fmla="*/ 519 w 561"/>
                <a:gd name="T9" fmla="*/ 405 h 819"/>
                <a:gd name="T10" fmla="*/ 561 w 561"/>
                <a:gd name="T11" fmla="*/ 259 h 819"/>
                <a:gd name="T12" fmla="*/ 281 w 561"/>
                <a:gd name="T1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819">
                  <a:moveTo>
                    <a:pt x="281" y="0"/>
                  </a:moveTo>
                  <a:cubicBezTo>
                    <a:pt x="131" y="0"/>
                    <a:pt x="0" y="107"/>
                    <a:pt x="0" y="259"/>
                  </a:cubicBezTo>
                  <a:cubicBezTo>
                    <a:pt x="0" y="306"/>
                    <a:pt x="21" y="366"/>
                    <a:pt x="42" y="405"/>
                  </a:cubicBezTo>
                  <a:cubicBezTo>
                    <a:pt x="42" y="405"/>
                    <a:pt x="281" y="819"/>
                    <a:pt x="281" y="819"/>
                  </a:cubicBezTo>
                  <a:cubicBezTo>
                    <a:pt x="519" y="405"/>
                    <a:pt x="519" y="405"/>
                    <a:pt x="519" y="405"/>
                  </a:cubicBezTo>
                  <a:cubicBezTo>
                    <a:pt x="540" y="366"/>
                    <a:pt x="561" y="306"/>
                    <a:pt x="561" y="259"/>
                  </a:cubicBezTo>
                  <a:cubicBezTo>
                    <a:pt x="561" y="107"/>
                    <a:pt x="430" y="0"/>
                    <a:pt x="281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Oval 530"/>
            <p:cNvSpPr>
              <a:spLocks noChangeArrowheads="1"/>
            </p:cNvSpPr>
            <p:nvPr/>
          </p:nvSpPr>
          <p:spPr bwMode="auto">
            <a:xfrm>
              <a:off x="8193088" y="1943100"/>
              <a:ext cx="82550" cy="84137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409256" y="532913"/>
            <a:ext cx="741508" cy="534035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grpSp>
        <p:nvGrpSpPr>
          <p:cNvPr id="3" name="Группа 20"/>
          <p:cNvGrpSpPr/>
          <p:nvPr/>
        </p:nvGrpSpPr>
        <p:grpSpPr>
          <a:xfrm>
            <a:off x="897068" y="395416"/>
            <a:ext cx="643409" cy="719310"/>
            <a:chOff x="1057275" y="1876425"/>
            <a:chExt cx="363538" cy="357188"/>
          </a:xfrm>
        </p:grpSpPr>
        <p:sp>
          <p:nvSpPr>
            <p:cNvPr id="22" name="Freeform 287"/>
            <p:cNvSpPr>
              <a:spLocks/>
            </p:cNvSpPr>
            <p:nvPr/>
          </p:nvSpPr>
          <p:spPr bwMode="auto">
            <a:xfrm>
              <a:off x="1057275" y="2106613"/>
              <a:ext cx="363538" cy="127000"/>
            </a:xfrm>
            <a:custGeom>
              <a:avLst/>
              <a:gdLst>
                <a:gd name="T0" fmla="*/ 6 w 49"/>
                <a:gd name="T1" fmla="*/ 6 h 17"/>
                <a:gd name="T2" fmla="*/ 42 w 49"/>
                <a:gd name="T3" fmla="*/ 0 h 17"/>
                <a:gd name="T4" fmla="*/ 49 w 49"/>
                <a:gd name="T5" fmla="*/ 10 h 17"/>
                <a:gd name="T6" fmla="*/ 14 w 49"/>
                <a:gd name="T7" fmla="*/ 17 h 17"/>
                <a:gd name="T8" fmla="*/ 6 w 49"/>
                <a:gd name="T9" fmla="*/ 6 h 17"/>
                <a:gd name="T10" fmla="*/ 0 w 49"/>
                <a:gd name="T11" fmla="*/ 12 h 17"/>
                <a:gd name="T12" fmla="*/ 5 w 49"/>
                <a:gd name="T13" fmla="*/ 17 h 17"/>
                <a:gd name="T14" fmla="*/ 9 w 49"/>
                <a:gd name="T15" fmla="*/ 14 h 17"/>
                <a:gd name="T16" fmla="*/ 5 w 49"/>
                <a:gd name="T17" fmla="*/ 10 h 17"/>
                <a:gd name="T18" fmla="*/ 11 w 49"/>
                <a:gd name="T1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17">
                  <a:moveTo>
                    <a:pt x="6" y="6"/>
                  </a:moveTo>
                  <a:cubicBezTo>
                    <a:pt x="6" y="6"/>
                    <a:pt x="38" y="0"/>
                    <a:pt x="42" y="0"/>
                  </a:cubicBezTo>
                  <a:cubicBezTo>
                    <a:pt x="49" y="0"/>
                    <a:pt x="49" y="10"/>
                    <a:pt x="49" y="10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9"/>
                    <a:pt x="8" y="6"/>
                    <a:pt x="6" y="6"/>
                  </a:cubicBezTo>
                  <a:cubicBezTo>
                    <a:pt x="3" y="6"/>
                    <a:pt x="0" y="8"/>
                    <a:pt x="0" y="12"/>
                  </a:cubicBezTo>
                  <a:cubicBezTo>
                    <a:pt x="0" y="15"/>
                    <a:pt x="2" y="17"/>
                    <a:pt x="5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2"/>
                    <a:pt x="7" y="10"/>
                    <a:pt x="5" y="10"/>
                  </a:cubicBezTo>
                  <a:cubicBezTo>
                    <a:pt x="11" y="9"/>
                    <a:pt x="11" y="9"/>
                    <a:pt x="11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288"/>
            <p:cNvSpPr>
              <a:spLocks/>
            </p:cNvSpPr>
            <p:nvPr/>
          </p:nvSpPr>
          <p:spPr bwMode="auto">
            <a:xfrm>
              <a:off x="1182688" y="2128838"/>
              <a:ext cx="201613" cy="60325"/>
            </a:xfrm>
            <a:custGeom>
              <a:avLst/>
              <a:gdLst>
                <a:gd name="T0" fmla="*/ 0 w 27"/>
                <a:gd name="T1" fmla="*/ 4 h 8"/>
                <a:gd name="T2" fmla="*/ 3 w 27"/>
                <a:gd name="T3" fmla="*/ 8 h 8"/>
                <a:gd name="T4" fmla="*/ 27 w 27"/>
                <a:gd name="T5" fmla="*/ 4 h 8"/>
                <a:gd name="T6" fmla="*/ 25 w 2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8">
                  <a:moveTo>
                    <a:pt x="0" y="4"/>
                  </a:moveTo>
                  <a:cubicBezTo>
                    <a:pt x="2" y="5"/>
                    <a:pt x="3" y="7"/>
                    <a:pt x="3" y="8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2"/>
                    <a:pt x="2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Line 289"/>
            <p:cNvSpPr>
              <a:spLocks noChangeShapeType="1"/>
            </p:cNvSpPr>
            <p:nvPr/>
          </p:nvSpPr>
          <p:spPr bwMode="auto">
            <a:xfrm flipV="1">
              <a:off x="1093788" y="2219325"/>
              <a:ext cx="66675" cy="1428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290"/>
            <p:cNvSpPr>
              <a:spLocks/>
            </p:cNvSpPr>
            <p:nvPr/>
          </p:nvSpPr>
          <p:spPr bwMode="auto">
            <a:xfrm>
              <a:off x="1057275" y="2047875"/>
              <a:ext cx="58738" cy="80963"/>
            </a:xfrm>
            <a:custGeom>
              <a:avLst/>
              <a:gdLst>
                <a:gd name="T0" fmla="*/ 1 w 8"/>
                <a:gd name="T1" fmla="*/ 11 h 11"/>
                <a:gd name="T2" fmla="*/ 0 w 8"/>
                <a:gd name="T3" fmla="*/ 8 h 11"/>
                <a:gd name="T4" fmla="*/ 8 w 8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1">
                  <a:moveTo>
                    <a:pt x="1" y="11"/>
                  </a:moveTo>
                  <a:cubicBezTo>
                    <a:pt x="1" y="11"/>
                    <a:pt x="0" y="10"/>
                    <a:pt x="0" y="8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Freeform 291"/>
            <p:cNvSpPr>
              <a:spLocks/>
            </p:cNvSpPr>
            <p:nvPr/>
          </p:nvSpPr>
          <p:spPr bwMode="auto">
            <a:xfrm>
              <a:off x="1116013" y="1876425"/>
              <a:ext cx="296863" cy="215900"/>
            </a:xfrm>
            <a:custGeom>
              <a:avLst/>
              <a:gdLst>
                <a:gd name="T0" fmla="*/ 20 w 40"/>
                <a:gd name="T1" fmla="*/ 0 h 29"/>
                <a:gd name="T2" fmla="*/ 40 w 40"/>
                <a:gd name="T3" fmla="*/ 22 h 29"/>
                <a:gd name="T4" fmla="*/ 35 w 40"/>
                <a:gd name="T5" fmla="*/ 22 h 29"/>
                <a:gd name="T6" fmla="*/ 27 w 40"/>
                <a:gd name="T7" fmla="*/ 24 h 29"/>
                <a:gd name="T8" fmla="*/ 23 w 40"/>
                <a:gd name="T9" fmla="*/ 27 h 29"/>
                <a:gd name="T10" fmla="*/ 0 w 40"/>
                <a:gd name="T11" fmla="*/ 25 h 29"/>
                <a:gd name="T12" fmla="*/ 0 w 40"/>
                <a:gd name="T13" fmla="*/ 20 h 29"/>
                <a:gd name="T14" fmla="*/ 6 w 40"/>
                <a:gd name="T1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9">
                  <a:moveTo>
                    <a:pt x="20" y="0"/>
                  </a:moveTo>
                  <a:cubicBezTo>
                    <a:pt x="40" y="0"/>
                    <a:pt x="40" y="22"/>
                    <a:pt x="40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5" y="29"/>
                    <a:pt x="5" y="29"/>
                    <a:pt x="0" y="2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1"/>
                    <a:pt x="6" y="7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Freeform 292"/>
            <p:cNvSpPr>
              <a:spLocks/>
            </p:cNvSpPr>
            <p:nvPr/>
          </p:nvSpPr>
          <p:spPr bwMode="auto">
            <a:xfrm>
              <a:off x="1146175" y="1876425"/>
              <a:ext cx="222250" cy="119063"/>
            </a:xfrm>
            <a:custGeom>
              <a:avLst/>
              <a:gdLst>
                <a:gd name="T0" fmla="*/ 30 w 30"/>
                <a:gd name="T1" fmla="*/ 6 h 16"/>
                <a:gd name="T2" fmla="*/ 19 w 30"/>
                <a:gd name="T3" fmla="*/ 4 h 16"/>
                <a:gd name="T4" fmla="*/ 7 w 30"/>
                <a:gd name="T5" fmla="*/ 15 h 16"/>
                <a:gd name="T6" fmla="*/ 7 w 30"/>
                <a:gd name="T7" fmla="*/ 15 h 16"/>
                <a:gd name="T8" fmla="*/ 5 w 30"/>
                <a:gd name="T9" fmla="*/ 16 h 16"/>
                <a:gd name="T10" fmla="*/ 1 w 30"/>
                <a:gd name="T11" fmla="*/ 15 h 16"/>
                <a:gd name="T12" fmla="*/ 0 w 30"/>
                <a:gd name="T13" fmla="*/ 13 h 16"/>
                <a:gd name="T14" fmla="*/ 1 w 30"/>
                <a:gd name="T15" fmla="*/ 11 h 16"/>
                <a:gd name="T16" fmla="*/ 13 w 30"/>
                <a:gd name="T17" fmla="*/ 0 h 16"/>
                <a:gd name="T18" fmla="*/ 16 w 30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6">
                  <a:moveTo>
                    <a:pt x="30" y="6"/>
                  </a:moveTo>
                  <a:cubicBezTo>
                    <a:pt x="27" y="4"/>
                    <a:pt x="23" y="4"/>
                    <a:pt x="19" y="4"/>
                  </a:cubicBezTo>
                  <a:cubicBezTo>
                    <a:pt x="13" y="5"/>
                    <a:pt x="8" y="9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5" y="16"/>
                    <a:pt x="5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6"/>
                    <a:pt x="7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Freeform 293"/>
            <p:cNvSpPr>
              <a:spLocks/>
            </p:cNvSpPr>
            <p:nvPr/>
          </p:nvSpPr>
          <p:spPr bwMode="auto">
            <a:xfrm>
              <a:off x="1220788" y="1943100"/>
              <a:ext cx="125413" cy="111125"/>
            </a:xfrm>
            <a:custGeom>
              <a:avLst/>
              <a:gdLst>
                <a:gd name="T0" fmla="*/ 17 w 17"/>
                <a:gd name="T1" fmla="*/ 1 h 15"/>
                <a:gd name="T2" fmla="*/ 0 w 17"/>
                <a:gd name="T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5">
                  <a:moveTo>
                    <a:pt x="17" y="1"/>
                  </a:moveTo>
                  <a:cubicBezTo>
                    <a:pt x="17" y="1"/>
                    <a:pt x="2" y="0"/>
                    <a:pt x="0" y="1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Freeform 294"/>
            <p:cNvSpPr>
              <a:spLocks/>
            </p:cNvSpPr>
            <p:nvPr/>
          </p:nvSpPr>
          <p:spPr bwMode="auto">
            <a:xfrm>
              <a:off x="1390650" y="2039938"/>
              <a:ext cx="7938" cy="36513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0"/>
                    <a:pt x="1" y="3"/>
                    <a:pt x="0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xmlns="" id="{9DF812AE-74A6-4F6D-9EEF-064D0893F123}"/>
              </a:ext>
            </a:extLst>
          </p:cNvPr>
          <p:cNvSpPr/>
          <p:nvPr/>
        </p:nvSpPr>
        <p:spPr>
          <a:xfrm>
            <a:off x="7273666" y="1828957"/>
            <a:ext cx="4392000" cy="1004755"/>
          </a:xfrm>
          <a:prstGeom prst="roundRect">
            <a:avLst>
              <a:gd name="adj" fmla="val 68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80000" rtlCol="0" anchor="ctr"/>
          <a:lstStyle/>
          <a:p>
            <a:pPr>
              <a:lnSpc>
                <a:spcPct val="110000"/>
              </a:lnSpc>
            </a:pPr>
            <a:r>
              <a:rPr lang="ru-RU" sz="2400" dirty="0" smtClean="0"/>
              <a:t>Долговечность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752A72D5-0B55-439D-BACF-4D57489C1FA6}"/>
              </a:ext>
            </a:extLst>
          </p:cNvPr>
          <p:cNvSpPr/>
          <p:nvPr/>
        </p:nvSpPr>
        <p:spPr>
          <a:xfrm>
            <a:off x="7273666" y="3021875"/>
            <a:ext cx="4392000" cy="1004755"/>
          </a:xfrm>
          <a:prstGeom prst="roundRect">
            <a:avLst>
              <a:gd name="adj" fmla="val 68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80000" rtlCol="0" anchor="ctr"/>
          <a:lstStyle/>
          <a:p>
            <a:pPr>
              <a:lnSpc>
                <a:spcPct val="110000"/>
              </a:lnSpc>
            </a:pPr>
            <a:r>
              <a:rPr lang="ru-RU" sz="2400" dirty="0"/>
              <a:t>Сокращение 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сроков работ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E17E0923-E7E1-4623-8182-E9660AF7A52F}"/>
              </a:ext>
            </a:extLst>
          </p:cNvPr>
          <p:cNvSpPr/>
          <p:nvPr/>
        </p:nvSpPr>
        <p:spPr>
          <a:xfrm>
            <a:off x="515938" y="1855904"/>
            <a:ext cx="4252707" cy="32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ru-RU" sz="1500" dirty="0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4972AACE-5020-4FD8-836A-9E7D0DB2984C}"/>
              </a:ext>
            </a:extLst>
          </p:cNvPr>
          <p:cNvSpPr/>
          <p:nvPr/>
        </p:nvSpPr>
        <p:spPr>
          <a:xfrm>
            <a:off x="7273666" y="4223030"/>
            <a:ext cx="4392000" cy="1004755"/>
          </a:xfrm>
          <a:prstGeom prst="roundRect">
            <a:avLst>
              <a:gd name="adj" fmla="val 68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80000" rtlCol="0" anchor="ctr"/>
          <a:lstStyle/>
          <a:p>
            <a:pPr>
              <a:lnSpc>
                <a:spcPct val="110000"/>
              </a:lnSpc>
            </a:pPr>
            <a:r>
              <a:rPr lang="ru-RU" sz="2400" dirty="0"/>
              <a:t>Рациональный </a:t>
            </a:r>
          </a:p>
          <a:p>
            <a:pPr>
              <a:lnSpc>
                <a:spcPct val="110000"/>
              </a:lnSpc>
            </a:pPr>
            <a:r>
              <a:rPr lang="ru-RU" sz="2400" dirty="0"/>
              <a:t>расход ресурсов </a:t>
            </a:r>
          </a:p>
        </p:txBody>
      </p:sp>
      <p:sp>
        <p:nvSpPr>
          <p:cNvPr id="154" name="Прямоугольник 153"/>
          <p:cNvSpPr/>
          <p:nvPr/>
        </p:nvSpPr>
        <p:spPr>
          <a:xfrm>
            <a:off x="553652" y="2296047"/>
            <a:ext cx="457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6600" dirty="0">
                <a:solidFill>
                  <a:schemeClr val="accent3"/>
                </a:solidFill>
              </a:rPr>
              <a:t>456 км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дорог отремонтировано с 2010 года</a:t>
            </a:r>
          </a:p>
        </p:txBody>
      </p: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xmlns="" id="{258FABD4-8F66-42A2-8C3B-195ECFF180BB}"/>
              </a:ext>
            </a:extLst>
          </p:cNvPr>
          <p:cNvGrpSpPr/>
          <p:nvPr/>
        </p:nvGrpSpPr>
        <p:grpSpPr>
          <a:xfrm>
            <a:off x="599903" y="5498413"/>
            <a:ext cx="932334" cy="1001239"/>
            <a:chOff x="4938713" y="6084888"/>
            <a:chExt cx="315912" cy="330200"/>
          </a:xfrm>
        </p:grpSpPr>
        <p:sp>
          <p:nvSpPr>
            <p:cNvPr id="156" name="Freeform 480">
              <a:extLst>
                <a:ext uri="{FF2B5EF4-FFF2-40B4-BE49-F238E27FC236}">
                  <a16:creationId xmlns:a16="http://schemas.microsoft.com/office/drawing/2014/main" xmlns="" id="{F92825B9-E409-4695-BC0A-4D00375A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6084888"/>
              <a:ext cx="249238" cy="330200"/>
            </a:xfrm>
            <a:custGeom>
              <a:avLst/>
              <a:gdLst>
                <a:gd name="T0" fmla="*/ 99 w 99"/>
                <a:gd name="T1" fmla="*/ 54 h 131"/>
                <a:gd name="T2" fmla="*/ 99 w 99"/>
                <a:gd name="T3" fmla="*/ 0 h 131"/>
                <a:gd name="T4" fmla="*/ 28 w 99"/>
                <a:gd name="T5" fmla="*/ 0 h 131"/>
                <a:gd name="T6" fmla="*/ 0 w 99"/>
                <a:gd name="T7" fmla="*/ 28 h 131"/>
                <a:gd name="T8" fmla="*/ 0 w 99"/>
                <a:gd name="T9" fmla="*/ 131 h 131"/>
                <a:gd name="T10" fmla="*/ 34 w 99"/>
                <a:gd name="T1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31">
                  <a:moveTo>
                    <a:pt x="99" y="54"/>
                  </a:moveTo>
                  <a:cubicBezTo>
                    <a:pt x="99" y="25"/>
                    <a:pt x="99" y="0"/>
                    <a:pt x="9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131"/>
                    <a:pt x="0" y="131"/>
                  </a:cubicBezTo>
                  <a:cubicBezTo>
                    <a:pt x="0" y="131"/>
                    <a:pt x="15" y="131"/>
                    <a:pt x="34" y="13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Freeform 481">
              <a:extLst>
                <a:ext uri="{FF2B5EF4-FFF2-40B4-BE49-F238E27FC236}">
                  <a16:creationId xmlns:a16="http://schemas.microsoft.com/office/drawing/2014/main" xmlns="" id="{DAAE1466-CE99-4FD4-A373-E59686B5E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6116638"/>
              <a:ext cx="71438" cy="39688"/>
            </a:xfrm>
            <a:custGeom>
              <a:avLst/>
              <a:gdLst>
                <a:gd name="T0" fmla="*/ 28 w 28"/>
                <a:gd name="T1" fmla="*/ 0 h 16"/>
                <a:gd name="T2" fmla="*/ 28 w 28"/>
                <a:gd name="T3" fmla="*/ 16 h 16"/>
                <a:gd name="T4" fmla="*/ 0 w 28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6">
                  <a:moveTo>
                    <a:pt x="28" y="0"/>
                  </a:moveTo>
                  <a:cubicBezTo>
                    <a:pt x="28" y="9"/>
                    <a:pt x="28" y="16"/>
                    <a:pt x="28" y="16"/>
                  </a:cubicBezTo>
                  <a:cubicBezTo>
                    <a:pt x="28" y="16"/>
                    <a:pt x="12" y="16"/>
                    <a:pt x="0" y="1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Freeform 482">
              <a:extLst>
                <a:ext uri="{FF2B5EF4-FFF2-40B4-BE49-F238E27FC236}">
                  <a16:creationId xmlns:a16="http://schemas.microsoft.com/office/drawing/2014/main" xmlns="" id="{74D2F4E6-6629-4A19-9D9C-FD0E3BD6A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800" y="6251575"/>
              <a:ext cx="123825" cy="163513"/>
            </a:xfrm>
            <a:custGeom>
              <a:avLst/>
              <a:gdLst>
                <a:gd name="T0" fmla="*/ 0 w 49"/>
                <a:gd name="T1" fmla="*/ 33 h 65"/>
                <a:gd name="T2" fmla="*/ 12 w 49"/>
                <a:gd name="T3" fmla="*/ 17 h 65"/>
                <a:gd name="T4" fmla="*/ 23 w 49"/>
                <a:gd name="T5" fmla="*/ 1 h 65"/>
                <a:gd name="T6" fmla="*/ 30 w 49"/>
                <a:gd name="T7" fmla="*/ 8 h 65"/>
                <a:gd name="T8" fmla="*/ 28 w 49"/>
                <a:gd name="T9" fmla="*/ 25 h 65"/>
                <a:gd name="T10" fmla="*/ 39 w 49"/>
                <a:gd name="T11" fmla="*/ 25 h 65"/>
                <a:gd name="T12" fmla="*/ 48 w 49"/>
                <a:gd name="T13" fmla="*/ 34 h 65"/>
                <a:gd name="T14" fmla="*/ 44 w 49"/>
                <a:gd name="T15" fmla="*/ 53 h 65"/>
                <a:gd name="T16" fmla="*/ 32 w 49"/>
                <a:gd name="T17" fmla="*/ 65 h 65"/>
                <a:gd name="T18" fmla="*/ 12 w 49"/>
                <a:gd name="T19" fmla="*/ 65 h 65"/>
                <a:gd name="T20" fmla="*/ 1 w 49"/>
                <a:gd name="T21" fmla="*/ 62 h 65"/>
                <a:gd name="T22" fmla="*/ 0 w 49"/>
                <a:gd name="T23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65">
                  <a:moveTo>
                    <a:pt x="0" y="33"/>
                  </a:moveTo>
                  <a:cubicBezTo>
                    <a:pt x="2" y="30"/>
                    <a:pt x="4" y="24"/>
                    <a:pt x="12" y="17"/>
                  </a:cubicBezTo>
                  <a:cubicBezTo>
                    <a:pt x="21" y="8"/>
                    <a:pt x="19" y="1"/>
                    <a:pt x="23" y="1"/>
                  </a:cubicBezTo>
                  <a:cubicBezTo>
                    <a:pt x="27" y="0"/>
                    <a:pt x="30" y="3"/>
                    <a:pt x="30" y="8"/>
                  </a:cubicBezTo>
                  <a:cubicBezTo>
                    <a:pt x="30" y="19"/>
                    <a:pt x="21" y="25"/>
                    <a:pt x="28" y="25"/>
                  </a:cubicBezTo>
                  <a:cubicBezTo>
                    <a:pt x="31" y="25"/>
                    <a:pt x="39" y="25"/>
                    <a:pt x="39" y="25"/>
                  </a:cubicBezTo>
                  <a:cubicBezTo>
                    <a:pt x="45" y="25"/>
                    <a:pt x="49" y="28"/>
                    <a:pt x="48" y="34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3" y="60"/>
                    <a:pt x="38" y="65"/>
                    <a:pt x="32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7" y="65"/>
                    <a:pt x="4" y="64"/>
                    <a:pt x="1" y="62"/>
                  </a:cubicBezTo>
                  <a:cubicBezTo>
                    <a:pt x="1" y="62"/>
                    <a:pt x="1" y="61"/>
                    <a:pt x="0" y="6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Freeform 483">
              <a:extLst>
                <a:ext uri="{FF2B5EF4-FFF2-40B4-BE49-F238E27FC236}">
                  <a16:creationId xmlns:a16="http://schemas.microsoft.com/office/drawing/2014/main" xmlns="" id="{EAFC7FFB-2239-4760-B13A-8CA048293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6327775"/>
              <a:ext cx="46038" cy="87313"/>
            </a:xfrm>
            <a:custGeom>
              <a:avLst/>
              <a:gdLst>
                <a:gd name="T0" fmla="*/ 8 w 29"/>
                <a:gd name="T1" fmla="*/ 55 h 55"/>
                <a:gd name="T2" fmla="*/ 29 w 29"/>
                <a:gd name="T3" fmla="*/ 55 h 55"/>
                <a:gd name="T4" fmla="*/ 29 w 29"/>
                <a:gd name="T5" fmla="*/ 0 h 55"/>
                <a:gd name="T6" fmla="*/ 0 w 29"/>
                <a:gd name="T7" fmla="*/ 0 h 55"/>
                <a:gd name="T8" fmla="*/ 0 w 29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5">
                  <a:moveTo>
                    <a:pt x="8" y="55"/>
                  </a:moveTo>
                  <a:lnTo>
                    <a:pt x="29" y="5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3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Line 484">
              <a:extLst>
                <a:ext uri="{FF2B5EF4-FFF2-40B4-BE49-F238E27FC236}">
                  <a16:creationId xmlns:a16="http://schemas.microsoft.com/office/drawing/2014/main" xmlns="" id="{5E86BA60-BEBA-4D6A-931B-DE327505A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9038" y="6199188"/>
              <a:ext cx="13335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Line 485">
              <a:extLst>
                <a:ext uri="{FF2B5EF4-FFF2-40B4-BE49-F238E27FC236}">
                  <a16:creationId xmlns:a16="http://schemas.microsoft.com/office/drawing/2014/main" xmlns="" id="{2200A850-432E-4A76-B7F4-0ABE34A01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9038" y="6238875"/>
              <a:ext cx="133350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Line 486">
              <a:extLst>
                <a:ext uri="{FF2B5EF4-FFF2-40B4-BE49-F238E27FC236}">
                  <a16:creationId xmlns:a16="http://schemas.microsoft.com/office/drawing/2014/main" xmlns="" id="{855FADBC-1BF8-41BB-AA64-65D02795C4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9038" y="6281738"/>
              <a:ext cx="90488" cy="0"/>
            </a:xfrm>
            <a:prstGeom prst="line">
              <a:avLst/>
            </a:pr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7448198" y="4350610"/>
            <a:ext cx="674315" cy="696754"/>
            <a:chOff x="1081088" y="1716088"/>
            <a:chExt cx="336551" cy="338138"/>
          </a:xfrm>
        </p:grpSpPr>
        <p:sp>
          <p:nvSpPr>
            <p:cNvPr id="165" name="Freeform 251"/>
            <p:cNvSpPr>
              <a:spLocks/>
            </p:cNvSpPr>
            <p:nvPr/>
          </p:nvSpPr>
          <p:spPr bwMode="auto">
            <a:xfrm>
              <a:off x="1081088" y="1716088"/>
              <a:ext cx="255588" cy="338138"/>
            </a:xfrm>
            <a:custGeom>
              <a:avLst/>
              <a:gdLst>
                <a:gd name="T0" fmla="*/ 67 w 95"/>
                <a:gd name="T1" fmla="*/ 125 h 125"/>
                <a:gd name="T2" fmla="*/ 4 w 95"/>
                <a:gd name="T3" fmla="*/ 125 h 125"/>
                <a:gd name="T4" fmla="*/ 0 w 95"/>
                <a:gd name="T5" fmla="*/ 121 h 125"/>
                <a:gd name="T6" fmla="*/ 0 w 95"/>
                <a:gd name="T7" fmla="*/ 4 h 125"/>
                <a:gd name="T8" fmla="*/ 4 w 95"/>
                <a:gd name="T9" fmla="*/ 0 h 125"/>
                <a:gd name="T10" fmla="*/ 91 w 95"/>
                <a:gd name="T11" fmla="*/ 0 h 125"/>
                <a:gd name="T12" fmla="*/ 95 w 95"/>
                <a:gd name="T13" fmla="*/ 4 h 125"/>
                <a:gd name="T14" fmla="*/ 95 w 95"/>
                <a:gd name="T15" fmla="*/ 5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125">
                  <a:moveTo>
                    <a:pt x="67" y="125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2" y="125"/>
                    <a:pt x="0" y="124"/>
                    <a:pt x="0" y="1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3" y="0"/>
                    <a:pt x="95" y="2"/>
                    <a:pt x="95" y="4"/>
                  </a:cubicBezTo>
                  <a:cubicBezTo>
                    <a:pt x="95" y="51"/>
                    <a:pt x="95" y="51"/>
                    <a:pt x="95" y="51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Freeform 252"/>
            <p:cNvSpPr>
              <a:spLocks/>
            </p:cNvSpPr>
            <p:nvPr/>
          </p:nvSpPr>
          <p:spPr bwMode="auto">
            <a:xfrm>
              <a:off x="1119188" y="1754188"/>
              <a:ext cx="180975" cy="53975"/>
            </a:xfrm>
            <a:custGeom>
              <a:avLst/>
              <a:gdLst>
                <a:gd name="T0" fmla="*/ 0 w 114"/>
                <a:gd name="T1" fmla="*/ 0 h 34"/>
                <a:gd name="T2" fmla="*/ 0 w 114"/>
                <a:gd name="T3" fmla="*/ 34 h 34"/>
                <a:gd name="T4" fmla="*/ 114 w 114"/>
                <a:gd name="T5" fmla="*/ 34 h 34"/>
                <a:gd name="T6" fmla="*/ 114 w 114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4">
                  <a:moveTo>
                    <a:pt x="0" y="0"/>
                  </a:moveTo>
                  <a:lnTo>
                    <a:pt x="0" y="34"/>
                  </a:lnTo>
                  <a:lnTo>
                    <a:pt x="114" y="34"/>
                  </a:lnTo>
                  <a:lnTo>
                    <a:pt x="114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Freeform 253"/>
            <p:cNvSpPr>
              <a:spLocks/>
            </p:cNvSpPr>
            <p:nvPr/>
          </p:nvSpPr>
          <p:spPr bwMode="auto">
            <a:xfrm>
              <a:off x="1119188" y="1843088"/>
              <a:ext cx="180975" cy="177800"/>
            </a:xfrm>
            <a:custGeom>
              <a:avLst/>
              <a:gdLst>
                <a:gd name="T0" fmla="*/ 41 w 67"/>
                <a:gd name="T1" fmla="*/ 66 h 66"/>
                <a:gd name="T2" fmla="*/ 4 w 67"/>
                <a:gd name="T3" fmla="*/ 66 h 66"/>
                <a:gd name="T4" fmla="*/ 0 w 67"/>
                <a:gd name="T5" fmla="*/ 62 h 66"/>
                <a:gd name="T6" fmla="*/ 0 w 67"/>
                <a:gd name="T7" fmla="*/ 4 h 66"/>
                <a:gd name="T8" fmla="*/ 4 w 67"/>
                <a:gd name="T9" fmla="*/ 0 h 66"/>
                <a:gd name="T10" fmla="*/ 63 w 67"/>
                <a:gd name="T11" fmla="*/ 0 h 66"/>
                <a:gd name="T12" fmla="*/ 67 w 67"/>
                <a:gd name="T13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6">
                  <a:moveTo>
                    <a:pt x="41" y="66"/>
                  </a:moveTo>
                  <a:cubicBezTo>
                    <a:pt x="4" y="66"/>
                    <a:pt x="4" y="66"/>
                    <a:pt x="4" y="66"/>
                  </a:cubicBezTo>
                  <a:cubicBezTo>
                    <a:pt x="2" y="66"/>
                    <a:pt x="0" y="64"/>
                    <a:pt x="0" y="6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0"/>
                    <a:pt x="67" y="1"/>
                    <a:pt x="67" y="4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Line 254"/>
            <p:cNvSpPr>
              <a:spLocks noChangeShapeType="1"/>
            </p:cNvSpPr>
            <p:nvPr/>
          </p:nvSpPr>
          <p:spPr bwMode="auto">
            <a:xfrm>
              <a:off x="1177926" y="1843088"/>
              <a:ext cx="0" cy="17780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Line 255"/>
            <p:cNvSpPr>
              <a:spLocks noChangeShapeType="1"/>
            </p:cNvSpPr>
            <p:nvPr/>
          </p:nvSpPr>
          <p:spPr bwMode="auto">
            <a:xfrm>
              <a:off x="1150938" y="1962151"/>
              <a:ext cx="57150" cy="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Line 256"/>
            <p:cNvSpPr>
              <a:spLocks noChangeShapeType="1"/>
            </p:cNvSpPr>
            <p:nvPr/>
          </p:nvSpPr>
          <p:spPr bwMode="auto">
            <a:xfrm>
              <a:off x="1239838" y="1843088"/>
              <a:ext cx="0" cy="1905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1" name="Line 257"/>
            <p:cNvSpPr>
              <a:spLocks noChangeShapeType="1"/>
            </p:cNvSpPr>
            <p:nvPr/>
          </p:nvSpPr>
          <p:spPr bwMode="auto">
            <a:xfrm flipH="1">
              <a:off x="1150938" y="1901826"/>
              <a:ext cx="79375" cy="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2" name="Line 258"/>
            <p:cNvSpPr>
              <a:spLocks noChangeShapeType="1"/>
            </p:cNvSpPr>
            <p:nvPr/>
          </p:nvSpPr>
          <p:spPr bwMode="auto">
            <a:xfrm>
              <a:off x="1250951" y="1743076"/>
              <a:ext cx="11113" cy="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Line 259"/>
            <p:cNvSpPr>
              <a:spLocks noChangeShapeType="1"/>
            </p:cNvSpPr>
            <p:nvPr/>
          </p:nvSpPr>
          <p:spPr bwMode="auto">
            <a:xfrm>
              <a:off x="1250951" y="1785938"/>
              <a:ext cx="11113" cy="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Line 260"/>
            <p:cNvSpPr>
              <a:spLocks noChangeShapeType="1"/>
            </p:cNvSpPr>
            <p:nvPr/>
          </p:nvSpPr>
          <p:spPr bwMode="auto">
            <a:xfrm>
              <a:off x="1239838" y="1747838"/>
              <a:ext cx="0" cy="11113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Line 261"/>
            <p:cNvSpPr>
              <a:spLocks noChangeShapeType="1"/>
            </p:cNvSpPr>
            <p:nvPr/>
          </p:nvSpPr>
          <p:spPr bwMode="auto">
            <a:xfrm>
              <a:off x="1273176" y="1747838"/>
              <a:ext cx="0" cy="11113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Line 262"/>
            <p:cNvSpPr>
              <a:spLocks noChangeShapeType="1"/>
            </p:cNvSpPr>
            <p:nvPr/>
          </p:nvSpPr>
          <p:spPr bwMode="auto">
            <a:xfrm>
              <a:off x="1239838" y="1770063"/>
              <a:ext cx="0" cy="11113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7" name="Line 263"/>
            <p:cNvSpPr>
              <a:spLocks noChangeShapeType="1"/>
            </p:cNvSpPr>
            <p:nvPr/>
          </p:nvSpPr>
          <p:spPr bwMode="auto">
            <a:xfrm>
              <a:off x="1273176" y="1770063"/>
              <a:ext cx="0" cy="11113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8" name="Freeform 264"/>
            <p:cNvSpPr>
              <a:spLocks/>
            </p:cNvSpPr>
            <p:nvPr/>
          </p:nvSpPr>
          <p:spPr bwMode="auto">
            <a:xfrm>
              <a:off x="1212851" y="1857376"/>
              <a:ext cx="204788" cy="196850"/>
            </a:xfrm>
            <a:custGeom>
              <a:avLst/>
              <a:gdLst>
                <a:gd name="T0" fmla="*/ 47 w 76"/>
                <a:gd name="T1" fmla="*/ 73 h 73"/>
                <a:gd name="T2" fmla="*/ 45 w 76"/>
                <a:gd name="T3" fmla="*/ 71 h 73"/>
                <a:gd name="T4" fmla="*/ 32 w 76"/>
                <a:gd name="T5" fmla="*/ 67 h 73"/>
                <a:gd name="T6" fmla="*/ 30 w 76"/>
                <a:gd name="T7" fmla="*/ 67 h 73"/>
                <a:gd name="T8" fmla="*/ 17 w 76"/>
                <a:gd name="T9" fmla="*/ 54 h 73"/>
                <a:gd name="T10" fmla="*/ 11 w 76"/>
                <a:gd name="T11" fmla="*/ 45 h 73"/>
                <a:gd name="T12" fmla="*/ 11 w 76"/>
                <a:gd name="T13" fmla="*/ 39 h 73"/>
                <a:gd name="T14" fmla="*/ 11 w 76"/>
                <a:gd name="T15" fmla="*/ 39 h 73"/>
                <a:gd name="T16" fmla="*/ 22 w 76"/>
                <a:gd name="T17" fmla="*/ 41 h 73"/>
                <a:gd name="T18" fmla="*/ 26 w 76"/>
                <a:gd name="T19" fmla="*/ 47 h 73"/>
                <a:gd name="T20" fmla="*/ 2 w 76"/>
                <a:gd name="T21" fmla="*/ 10 h 73"/>
                <a:gd name="T22" fmla="*/ 4 w 76"/>
                <a:gd name="T23" fmla="*/ 2 h 73"/>
                <a:gd name="T24" fmla="*/ 4 w 76"/>
                <a:gd name="T25" fmla="*/ 2 h 73"/>
                <a:gd name="T26" fmla="*/ 12 w 76"/>
                <a:gd name="T27" fmla="*/ 3 h 73"/>
                <a:gd name="T28" fmla="*/ 26 w 76"/>
                <a:gd name="T29" fmla="*/ 24 h 73"/>
                <a:gd name="T30" fmla="*/ 23 w 76"/>
                <a:gd name="T31" fmla="*/ 20 h 73"/>
                <a:gd name="T32" fmla="*/ 25 w 76"/>
                <a:gd name="T33" fmla="*/ 12 h 73"/>
                <a:gd name="T34" fmla="*/ 25 w 76"/>
                <a:gd name="T35" fmla="*/ 12 h 73"/>
                <a:gd name="T36" fmla="*/ 33 w 76"/>
                <a:gd name="T37" fmla="*/ 14 h 73"/>
                <a:gd name="T38" fmla="*/ 37 w 76"/>
                <a:gd name="T39" fmla="*/ 20 h 73"/>
                <a:gd name="T40" fmla="*/ 35 w 76"/>
                <a:gd name="T41" fmla="*/ 18 h 73"/>
                <a:gd name="T42" fmla="*/ 37 w 76"/>
                <a:gd name="T43" fmla="*/ 9 h 73"/>
                <a:gd name="T44" fmla="*/ 37 w 76"/>
                <a:gd name="T45" fmla="*/ 9 h 73"/>
                <a:gd name="T46" fmla="*/ 45 w 76"/>
                <a:gd name="T47" fmla="*/ 11 h 73"/>
                <a:gd name="T48" fmla="*/ 49 w 76"/>
                <a:gd name="T49" fmla="*/ 17 h 73"/>
                <a:gd name="T50" fmla="*/ 48 w 76"/>
                <a:gd name="T51" fmla="*/ 15 h 73"/>
                <a:gd name="T52" fmla="*/ 50 w 76"/>
                <a:gd name="T53" fmla="*/ 7 h 73"/>
                <a:gd name="T54" fmla="*/ 50 w 76"/>
                <a:gd name="T55" fmla="*/ 7 h 73"/>
                <a:gd name="T56" fmla="*/ 58 w 76"/>
                <a:gd name="T57" fmla="*/ 8 h 73"/>
                <a:gd name="T58" fmla="*/ 67 w 76"/>
                <a:gd name="T59" fmla="*/ 22 h 73"/>
                <a:gd name="T60" fmla="*/ 75 w 76"/>
                <a:gd name="T61" fmla="*/ 44 h 73"/>
                <a:gd name="T62" fmla="*/ 76 w 76"/>
                <a:gd name="T63" fmla="*/ 47 h 73"/>
                <a:gd name="T64" fmla="*/ 75 w 76"/>
                <a:gd name="T65" fmla="*/ 52 h 73"/>
                <a:gd name="T66" fmla="*/ 76 w 76"/>
                <a:gd name="T67" fmla="*/ 5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73">
                  <a:moveTo>
                    <a:pt x="47" y="73"/>
                  </a:moveTo>
                  <a:cubicBezTo>
                    <a:pt x="45" y="71"/>
                    <a:pt x="45" y="71"/>
                    <a:pt x="45" y="7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1" y="67"/>
                    <a:pt x="31" y="67"/>
                    <a:pt x="30" y="67"/>
                  </a:cubicBezTo>
                  <a:cubicBezTo>
                    <a:pt x="25" y="64"/>
                    <a:pt x="20" y="59"/>
                    <a:pt x="17" y="5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9" y="43"/>
                    <a:pt x="8" y="40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3" y="37"/>
                    <a:pt x="21" y="38"/>
                    <a:pt x="22" y="41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1" y="4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0"/>
                    <a:pt x="10" y="1"/>
                    <a:pt x="12" y="3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1" y="18"/>
                    <a:pt x="22" y="14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7" y="10"/>
                    <a:pt x="31" y="11"/>
                    <a:pt x="33" y="14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4" y="15"/>
                    <a:pt x="34" y="11"/>
                    <a:pt x="37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40" y="8"/>
                    <a:pt x="43" y="8"/>
                    <a:pt x="45" y="11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6" y="12"/>
                    <a:pt x="47" y="9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2" y="5"/>
                    <a:pt x="56" y="6"/>
                    <a:pt x="58" y="8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71" y="28"/>
                    <a:pt x="74" y="36"/>
                    <a:pt x="75" y="44"/>
                  </a:cubicBezTo>
                  <a:cubicBezTo>
                    <a:pt x="76" y="45"/>
                    <a:pt x="76" y="46"/>
                    <a:pt x="76" y="47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4"/>
                    <a:pt x="76" y="54"/>
                    <a:pt x="76" y="54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9" name="Группа 178"/>
          <p:cNvGrpSpPr>
            <a:grpSpLocks noChangeAspect="1"/>
          </p:cNvGrpSpPr>
          <p:nvPr/>
        </p:nvGrpSpPr>
        <p:grpSpPr>
          <a:xfrm>
            <a:off x="7462226" y="3209621"/>
            <a:ext cx="551361" cy="576000"/>
            <a:chOff x="6256338" y="5667375"/>
            <a:chExt cx="150812" cy="163513"/>
          </a:xfrm>
        </p:grpSpPr>
        <p:sp>
          <p:nvSpPr>
            <p:cNvPr id="182" name="Oval 557"/>
            <p:cNvSpPr>
              <a:spLocks noChangeArrowheads="1"/>
            </p:cNvSpPr>
            <p:nvPr/>
          </p:nvSpPr>
          <p:spPr bwMode="auto">
            <a:xfrm>
              <a:off x="6264275" y="5689600"/>
              <a:ext cx="142875" cy="141288"/>
            </a:xfrm>
            <a:prstGeom prst="ellips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3" name="Line 558"/>
            <p:cNvSpPr>
              <a:spLocks noChangeShapeType="1"/>
            </p:cNvSpPr>
            <p:nvPr/>
          </p:nvSpPr>
          <p:spPr bwMode="auto">
            <a:xfrm flipV="1">
              <a:off x="6337300" y="5710238"/>
              <a:ext cx="0" cy="55563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4" name="Line 559"/>
            <p:cNvSpPr>
              <a:spLocks noChangeShapeType="1"/>
            </p:cNvSpPr>
            <p:nvPr/>
          </p:nvSpPr>
          <p:spPr bwMode="auto">
            <a:xfrm flipV="1">
              <a:off x="6337300" y="5670550"/>
              <a:ext cx="0" cy="17463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5" name="Line 560"/>
            <p:cNvSpPr>
              <a:spLocks noChangeShapeType="1"/>
            </p:cNvSpPr>
            <p:nvPr/>
          </p:nvSpPr>
          <p:spPr bwMode="auto">
            <a:xfrm>
              <a:off x="6321425" y="5667375"/>
              <a:ext cx="31750" cy="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6" name="Line 561"/>
            <p:cNvSpPr>
              <a:spLocks noChangeShapeType="1"/>
            </p:cNvSpPr>
            <p:nvPr/>
          </p:nvSpPr>
          <p:spPr bwMode="auto">
            <a:xfrm flipH="1" flipV="1">
              <a:off x="6267450" y="5700713"/>
              <a:ext cx="11113" cy="12700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7" name="Line 562"/>
            <p:cNvSpPr>
              <a:spLocks noChangeShapeType="1"/>
            </p:cNvSpPr>
            <p:nvPr/>
          </p:nvSpPr>
          <p:spPr bwMode="auto">
            <a:xfrm flipV="1">
              <a:off x="6256338" y="5688013"/>
              <a:ext cx="20638" cy="22225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aphicFrame>
        <p:nvGraphicFramePr>
          <p:cNvPr id="199" name="Диаграмма 198">
            <a:extLst>
              <a:ext uri="{FF2B5EF4-FFF2-40B4-BE49-F238E27FC236}">
                <a16:creationId xmlns:a16="http://schemas.microsoft.com/office/drawing/2014/main" xmlns="" id="{EAB89E07-F159-4C62-9395-76A7286B0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3261980"/>
              </p:ext>
            </p:extLst>
          </p:nvPr>
        </p:nvGraphicFramePr>
        <p:xfrm>
          <a:off x="627448" y="2860153"/>
          <a:ext cx="7561651" cy="250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8" name="Группа 187"/>
          <p:cNvGrpSpPr/>
          <p:nvPr/>
        </p:nvGrpSpPr>
        <p:grpSpPr>
          <a:xfrm>
            <a:off x="7445287" y="1953437"/>
            <a:ext cx="561933" cy="690906"/>
            <a:chOff x="2417763" y="6227763"/>
            <a:chExt cx="147638" cy="227013"/>
          </a:xfrm>
        </p:grpSpPr>
        <p:sp>
          <p:nvSpPr>
            <p:cNvPr id="191" name="Freeform 309"/>
            <p:cNvSpPr>
              <a:spLocks/>
            </p:cNvSpPr>
            <p:nvPr/>
          </p:nvSpPr>
          <p:spPr bwMode="auto">
            <a:xfrm>
              <a:off x="2417763" y="6311901"/>
              <a:ext cx="147638" cy="142875"/>
            </a:xfrm>
            <a:custGeom>
              <a:avLst/>
              <a:gdLst>
                <a:gd name="T0" fmla="*/ 35 w 39"/>
                <a:gd name="T1" fmla="*/ 38 h 38"/>
                <a:gd name="T2" fmla="*/ 3 w 39"/>
                <a:gd name="T3" fmla="*/ 38 h 38"/>
                <a:gd name="T4" fmla="*/ 0 w 39"/>
                <a:gd name="T5" fmla="*/ 34 h 38"/>
                <a:gd name="T6" fmla="*/ 0 w 39"/>
                <a:gd name="T7" fmla="*/ 0 h 38"/>
                <a:gd name="T8" fmla="*/ 39 w 39"/>
                <a:gd name="T9" fmla="*/ 0 h 38"/>
                <a:gd name="T10" fmla="*/ 39 w 39"/>
                <a:gd name="T11" fmla="*/ 34 h 38"/>
                <a:gd name="T12" fmla="*/ 35 w 39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8">
                  <a:moveTo>
                    <a:pt x="35" y="38"/>
                  </a:moveTo>
                  <a:cubicBezTo>
                    <a:pt x="3" y="38"/>
                    <a:pt x="3" y="38"/>
                    <a:pt x="3" y="38"/>
                  </a:cubicBezTo>
                  <a:cubicBezTo>
                    <a:pt x="1" y="38"/>
                    <a:pt x="0" y="36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6"/>
                    <a:pt x="37" y="38"/>
                    <a:pt x="35" y="38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2" name="Freeform 310"/>
            <p:cNvSpPr>
              <a:spLocks/>
            </p:cNvSpPr>
            <p:nvPr/>
          </p:nvSpPr>
          <p:spPr bwMode="auto">
            <a:xfrm>
              <a:off x="2441576" y="6227763"/>
              <a:ext cx="101600" cy="84138"/>
            </a:xfrm>
            <a:custGeom>
              <a:avLst/>
              <a:gdLst>
                <a:gd name="T0" fmla="*/ 0 w 27"/>
                <a:gd name="T1" fmla="*/ 22 h 22"/>
                <a:gd name="T2" fmla="*/ 0 w 27"/>
                <a:gd name="T3" fmla="*/ 13 h 22"/>
                <a:gd name="T4" fmla="*/ 13 w 27"/>
                <a:gd name="T5" fmla="*/ 0 h 22"/>
                <a:gd name="T6" fmla="*/ 13 w 27"/>
                <a:gd name="T7" fmla="*/ 0 h 22"/>
                <a:gd name="T8" fmla="*/ 27 w 27"/>
                <a:gd name="T9" fmla="*/ 13 h 22"/>
                <a:gd name="T10" fmla="*/ 27 w 27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0" y="2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2"/>
                    <a:pt x="27" y="22"/>
                    <a:pt x="27" y="22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3" name="Freeform 311"/>
            <p:cNvSpPr>
              <a:spLocks/>
            </p:cNvSpPr>
            <p:nvPr/>
          </p:nvSpPr>
          <p:spPr bwMode="auto">
            <a:xfrm>
              <a:off x="2474913" y="6353176"/>
              <a:ext cx="33338" cy="60325"/>
            </a:xfrm>
            <a:custGeom>
              <a:avLst/>
              <a:gdLst>
                <a:gd name="T0" fmla="*/ 1 w 9"/>
                <a:gd name="T1" fmla="*/ 8 h 16"/>
                <a:gd name="T2" fmla="*/ 1 w 9"/>
                <a:gd name="T3" fmla="*/ 13 h 16"/>
                <a:gd name="T4" fmla="*/ 4 w 9"/>
                <a:gd name="T5" fmla="*/ 16 h 16"/>
                <a:gd name="T6" fmla="*/ 7 w 9"/>
                <a:gd name="T7" fmla="*/ 13 h 16"/>
                <a:gd name="T8" fmla="*/ 7 w 9"/>
                <a:gd name="T9" fmla="*/ 8 h 16"/>
                <a:gd name="T10" fmla="*/ 9 w 9"/>
                <a:gd name="T11" fmla="*/ 4 h 16"/>
                <a:gd name="T12" fmla="*/ 4 w 9"/>
                <a:gd name="T13" fmla="*/ 0 h 16"/>
                <a:gd name="T14" fmla="*/ 0 w 9"/>
                <a:gd name="T15" fmla="*/ 4 h 16"/>
                <a:gd name="T16" fmla="*/ 1 w 9"/>
                <a:gd name="T17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6">
                  <a:moveTo>
                    <a:pt x="1" y="8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5"/>
                    <a:pt x="3" y="16"/>
                    <a:pt x="4" y="16"/>
                  </a:cubicBezTo>
                  <a:cubicBezTo>
                    <a:pt x="6" y="16"/>
                    <a:pt x="7" y="15"/>
                    <a:pt x="7" y="13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0" y="7"/>
                    <a:pt x="1" y="8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xmlns="" id="{BF319D41-7EC5-4D8B-A396-C71FA0DE5CE1}"/>
              </a:ext>
            </a:extLst>
          </p:cNvPr>
          <p:cNvSpPr/>
          <p:nvPr/>
        </p:nvSpPr>
        <p:spPr>
          <a:xfrm>
            <a:off x="571261" y="3102225"/>
            <a:ext cx="3852458" cy="448942"/>
          </a:xfrm>
          <a:prstGeom prst="rect">
            <a:avLst/>
          </a:prstGeom>
          <a:noFill/>
          <a:ln>
            <a:noFill/>
          </a:ln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Омская область     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     223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км      </a:t>
            </a:r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xmlns="" id="{BF319D41-7EC5-4D8B-A396-C71FA0DE5CE1}"/>
              </a:ext>
            </a:extLst>
          </p:cNvPr>
          <p:cNvSpPr/>
          <p:nvPr/>
        </p:nvSpPr>
        <p:spPr>
          <a:xfrm>
            <a:off x="578366" y="3922195"/>
            <a:ext cx="6144540" cy="448942"/>
          </a:xfrm>
          <a:prstGeom prst="rect">
            <a:avLst/>
          </a:prstGeom>
          <a:noFill/>
          <a:ln>
            <a:noFill/>
          </a:ln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Кемеровская область       </a:t>
            </a:r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120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км 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xmlns="" id="{BF319D41-7EC5-4D8B-A396-C71FA0DE5CE1}"/>
              </a:ext>
            </a:extLst>
          </p:cNvPr>
          <p:cNvSpPr/>
          <p:nvPr/>
        </p:nvSpPr>
        <p:spPr>
          <a:xfrm>
            <a:off x="574244" y="4750111"/>
            <a:ext cx="4269606" cy="448942"/>
          </a:xfrm>
          <a:prstGeom prst="rect">
            <a:avLst/>
          </a:prstGeom>
          <a:noFill/>
          <a:ln>
            <a:noFill/>
          </a:ln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Новосибирская область  113 км </a:t>
            </a:r>
          </a:p>
        </p:txBody>
      </p:sp>
      <p:sp>
        <p:nvSpPr>
          <p:cNvPr id="64" name="Прямоугольник 53">
            <a:extLst>
              <a:ext uri="{FF2B5EF4-FFF2-40B4-BE49-F238E27FC236}">
                <a16:creationId xmlns:a16="http://schemas.microsoft.com/office/drawing/2014/main" xmlns="" id="{11CE6B05-1837-4DF0-82F7-51326CBE78E3}"/>
              </a:ext>
            </a:extLst>
          </p:cNvPr>
          <p:cNvSpPr/>
          <p:nvPr/>
        </p:nvSpPr>
        <p:spPr>
          <a:xfrm>
            <a:off x="1556626" y="5502030"/>
            <a:ext cx="10102960" cy="772107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lIns="0" tIns="108000" rIns="180000" bIns="108000" anchor="ctr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Технология включена в перечень основных направлений стратегии развития инновационной      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деятельности в области   дорожного хозяйства Росавтодора на период 2021-2025 годов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9982F8B-9B72-4578-A928-BDC4B007F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322" y="2838867"/>
            <a:ext cx="9144000" cy="1909763"/>
          </a:xfrm>
        </p:spPr>
        <p:txBody>
          <a:bodyPr anchor="ctr"/>
          <a:lstStyle/>
          <a:p>
            <a:pPr algn="ctr"/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292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85425" y="363538"/>
            <a:ext cx="165249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4">
            <a:extLst>
              <a:ext uri="{FF2B5EF4-FFF2-40B4-BE49-F238E27FC236}">
                <a16:creationId xmlns="" xmlns:a16="http://schemas.microsoft.com/office/drawing/2014/main" id="{460EFEC9-0710-44B8-B5E3-4BA76A11BCCE}"/>
              </a:ext>
            </a:extLst>
          </p:cNvPr>
          <p:cNvGrpSpPr/>
          <p:nvPr/>
        </p:nvGrpSpPr>
        <p:grpSpPr>
          <a:xfrm>
            <a:off x="8320492" y="2661071"/>
            <a:ext cx="3667646" cy="2688141"/>
            <a:chOff x="8360684" y="2661071"/>
            <a:chExt cx="3667646" cy="268814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="" xmlns:a16="http://schemas.microsoft.com/office/drawing/2014/main" id="{0479B461-44F4-4337-9780-5FDDDA43211D}"/>
                </a:ext>
              </a:extLst>
            </p:cNvPr>
            <p:cNvSpPr/>
            <p:nvPr/>
          </p:nvSpPr>
          <p:spPr>
            <a:xfrm>
              <a:off x="8360684" y="2661071"/>
              <a:ext cx="3667646" cy="2688141"/>
            </a:xfrm>
            <a:prstGeom prst="roundRect">
              <a:avLst>
                <a:gd name="adj" fmla="val 3223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13">
              <a:extLst>
                <a:ext uri="{FF2B5EF4-FFF2-40B4-BE49-F238E27FC236}">
                  <a16:creationId xmlns="" xmlns:a16="http://schemas.microsoft.com/office/drawing/2014/main" id="{1C31E390-8890-428A-8289-937F95B77B66}"/>
                </a:ext>
              </a:extLst>
            </p:cNvPr>
            <p:cNvGrpSpPr/>
            <p:nvPr/>
          </p:nvGrpSpPr>
          <p:grpSpPr>
            <a:xfrm>
              <a:off x="8474951" y="2905717"/>
              <a:ext cx="3433850" cy="464590"/>
              <a:chOff x="8511540" y="2707708"/>
              <a:chExt cx="3433850" cy="464590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="" xmlns:a16="http://schemas.microsoft.com/office/drawing/2014/main" id="{53EC9C20-9AC0-42DB-831B-9565720A61F2}"/>
                  </a:ext>
                </a:extLst>
              </p:cNvPr>
              <p:cNvSpPr/>
              <p:nvPr/>
            </p:nvSpPr>
            <p:spPr>
              <a:xfrm>
                <a:off x="8511540" y="2707708"/>
                <a:ext cx="3432357" cy="464590"/>
              </a:xfrm>
              <a:prstGeom prst="roundRect">
                <a:avLst/>
              </a:prstGeom>
              <a:solidFill>
                <a:srgbClr val="304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045163" y="2807322"/>
                <a:ext cx="2900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  <a:latin typeface="FuturaBookC" panose="04000500000000000000" pitchFamily="82" charset="0"/>
                  </a:rPr>
                  <a:t>НОВОСИБИРСКАЯ ОБЛАСТЬ    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795 </a:t>
                </a:r>
                <a:r>
                  <a:rPr lang="ru-RU" sz="1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КМ</a:t>
                </a:r>
                <a:endParaRPr lang="ru-RU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="" xmlns:a16="http://schemas.microsoft.com/office/drawing/2014/main" id="{BEAFCDB1-C8A9-4C24-88B1-944C538D7EBC}"/>
                  </a:ext>
                </a:extLst>
              </p:cNvPr>
              <p:cNvSpPr/>
              <p:nvPr/>
            </p:nvSpPr>
            <p:spPr>
              <a:xfrm>
                <a:off x="8543926" y="2736734"/>
                <a:ext cx="3362324" cy="40320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8" name="Группа 19">
              <a:extLst>
                <a:ext uri="{FF2B5EF4-FFF2-40B4-BE49-F238E27FC236}">
                  <a16:creationId xmlns="" xmlns:a16="http://schemas.microsoft.com/office/drawing/2014/main" id="{5E94DEE7-B864-4CC4-8B45-38E32B42C4DA}"/>
                </a:ext>
              </a:extLst>
            </p:cNvPr>
            <p:cNvGrpSpPr/>
            <p:nvPr/>
          </p:nvGrpSpPr>
          <p:grpSpPr>
            <a:xfrm>
              <a:off x="8474951" y="3458038"/>
              <a:ext cx="3432357" cy="464590"/>
              <a:chOff x="8484544" y="2911938"/>
              <a:chExt cx="3432357" cy="464590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="" xmlns:a16="http://schemas.microsoft.com/office/drawing/2014/main" id="{43935E5D-E1E6-4910-823D-68E43622DE20}"/>
                  </a:ext>
                </a:extLst>
              </p:cNvPr>
              <p:cNvSpPr/>
              <p:nvPr/>
            </p:nvSpPr>
            <p:spPr>
              <a:xfrm>
                <a:off x="8484544" y="2911938"/>
                <a:ext cx="3432357" cy="464590"/>
              </a:xfrm>
              <a:prstGeom prst="roundRect">
                <a:avLst/>
              </a:prstGeom>
              <a:solidFill>
                <a:srgbClr val="304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="" xmlns:a16="http://schemas.microsoft.com/office/drawing/2014/main" id="{ACF71F3F-3885-4161-B1E2-B212F1FCE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0246" y="2958692"/>
                <a:ext cx="378947" cy="360000"/>
              </a:xfrm>
              <a:prstGeom prst="rect">
                <a:avLst/>
              </a:prstGeom>
            </p:spPr>
          </p:pic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="" xmlns:a16="http://schemas.microsoft.com/office/drawing/2014/main" id="{F83E73FD-43E4-43EA-8E9A-B3CD39EC608B}"/>
                  </a:ext>
                </a:extLst>
              </p:cNvPr>
              <p:cNvSpPr/>
              <p:nvPr/>
            </p:nvSpPr>
            <p:spPr>
              <a:xfrm>
                <a:off x="8519560" y="2937092"/>
                <a:ext cx="3362324" cy="40320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009193" y="2996128"/>
                <a:ext cx="29077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  <a:latin typeface="FuturaBookC" panose="04000500000000000000" pitchFamily="82" charset="0"/>
                  </a:rPr>
                  <a:t>ОМСКАЯ ОБЛАСТЬ                     </a:t>
                </a:r>
                <a:r>
                  <a:rPr lang="ru-RU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730 КМ</a:t>
                </a:r>
              </a:p>
            </p:txBody>
          </p:sp>
        </p:grpSp>
        <p:grpSp>
          <p:nvGrpSpPr>
            <p:cNvPr id="9" name="Группа 28">
              <a:extLst>
                <a:ext uri="{FF2B5EF4-FFF2-40B4-BE49-F238E27FC236}">
                  <a16:creationId xmlns="" xmlns:a16="http://schemas.microsoft.com/office/drawing/2014/main" id="{A3844A6B-856B-4227-99C8-7C0129BA9ACE}"/>
                </a:ext>
              </a:extLst>
            </p:cNvPr>
            <p:cNvGrpSpPr/>
            <p:nvPr/>
          </p:nvGrpSpPr>
          <p:grpSpPr>
            <a:xfrm>
              <a:off x="8474951" y="4020952"/>
              <a:ext cx="3432357" cy="464590"/>
              <a:chOff x="8484544" y="3474852"/>
              <a:chExt cx="3432357" cy="464590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="" xmlns:a16="http://schemas.microsoft.com/office/drawing/2014/main" id="{50179608-ADF7-44D0-9864-845AA61D2FF1}"/>
                  </a:ext>
                </a:extLst>
              </p:cNvPr>
              <p:cNvSpPr/>
              <p:nvPr/>
            </p:nvSpPr>
            <p:spPr>
              <a:xfrm>
                <a:off x="8484544" y="3474852"/>
                <a:ext cx="3432357" cy="464590"/>
              </a:xfrm>
              <a:prstGeom prst="roundRect">
                <a:avLst/>
              </a:prstGeom>
              <a:solidFill>
                <a:srgbClr val="304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="" xmlns:a16="http://schemas.microsoft.com/office/drawing/2014/main" id="{4A4F3295-9686-4D42-AE3B-15827AC51494}"/>
                  </a:ext>
                </a:extLst>
              </p:cNvPr>
              <p:cNvSpPr/>
              <p:nvPr/>
            </p:nvSpPr>
            <p:spPr>
              <a:xfrm>
                <a:off x="8519560" y="3500006"/>
                <a:ext cx="3362324" cy="40320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E6201814-DDC7-4EBD-878E-BCC6D9313752}"/>
                  </a:ext>
                </a:extLst>
              </p:cNvPr>
              <p:cNvSpPr txBox="1"/>
              <p:nvPr/>
            </p:nvSpPr>
            <p:spPr>
              <a:xfrm>
                <a:off x="9005402" y="3567577"/>
                <a:ext cx="22926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  <a:latin typeface="FuturaBookC" panose="04000500000000000000" pitchFamily="82" charset="0"/>
                  </a:rPr>
                  <a:t>КЕМЕРОВСКАЯ ОБЛАСТЬ           </a:t>
                </a:r>
                <a:r>
                  <a:rPr lang="ru-RU" sz="1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US" sz="1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48</a:t>
                </a:r>
                <a:r>
                  <a:rPr lang="ru-RU" sz="1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КМ</a:t>
                </a:r>
                <a:endParaRPr lang="ru-RU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27EC1E0B-7292-4A29-9BBA-5D6103FE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054" y="4073247"/>
              <a:ext cx="334884" cy="36000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BE3460A5-B912-411F-97E8-0BADA5DB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948" y="2963179"/>
              <a:ext cx="295890" cy="360000"/>
            </a:xfrm>
            <a:prstGeom prst="rect">
              <a:avLst/>
            </a:prstGeom>
          </p:spPr>
        </p:pic>
        <p:grpSp>
          <p:nvGrpSpPr>
            <p:cNvPr id="10" name="Группа 33">
              <a:extLst>
                <a:ext uri="{FF2B5EF4-FFF2-40B4-BE49-F238E27FC236}">
                  <a16:creationId xmlns="" xmlns:a16="http://schemas.microsoft.com/office/drawing/2014/main" id="{B914DBA4-3C31-44AE-B581-CDE263882837}"/>
                </a:ext>
              </a:extLst>
            </p:cNvPr>
            <p:cNvGrpSpPr/>
            <p:nvPr/>
          </p:nvGrpSpPr>
          <p:grpSpPr>
            <a:xfrm>
              <a:off x="8474951" y="4604808"/>
              <a:ext cx="3432357" cy="464590"/>
              <a:chOff x="8484544" y="4682812"/>
              <a:chExt cx="3432357" cy="464590"/>
            </a:xfrm>
          </p:grpSpPr>
          <p:sp>
            <p:nvSpPr>
              <p:cNvPr id="37" name="Прямоугольник: скругленные углы 36">
                <a:extLst>
                  <a:ext uri="{FF2B5EF4-FFF2-40B4-BE49-F238E27FC236}">
                    <a16:creationId xmlns="" xmlns:a16="http://schemas.microsoft.com/office/drawing/2014/main" id="{760A17D5-EBA5-455D-9FE1-A1A0780DE01E}"/>
                  </a:ext>
                </a:extLst>
              </p:cNvPr>
              <p:cNvSpPr/>
              <p:nvPr/>
            </p:nvSpPr>
            <p:spPr>
              <a:xfrm>
                <a:off x="8484544" y="4682812"/>
                <a:ext cx="3432357" cy="464590"/>
              </a:xfrm>
              <a:prstGeom prst="roundRect">
                <a:avLst/>
              </a:prstGeom>
              <a:solidFill>
                <a:srgbClr val="304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: скругленные углы 37">
                <a:extLst>
                  <a:ext uri="{FF2B5EF4-FFF2-40B4-BE49-F238E27FC236}">
                    <a16:creationId xmlns="" xmlns:a16="http://schemas.microsoft.com/office/drawing/2014/main" id="{D204E63E-79B6-43A4-9018-1A875F34BC90}"/>
                  </a:ext>
                </a:extLst>
              </p:cNvPr>
              <p:cNvSpPr/>
              <p:nvPr/>
            </p:nvSpPr>
            <p:spPr>
              <a:xfrm>
                <a:off x="8519560" y="4707966"/>
                <a:ext cx="3362324" cy="40320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DD4C46C2-544D-4B68-877C-3C859B93B318}"/>
                  </a:ext>
                </a:extLst>
              </p:cNvPr>
              <p:cNvSpPr txBox="1"/>
              <p:nvPr/>
            </p:nvSpPr>
            <p:spPr>
              <a:xfrm>
                <a:off x="9005402" y="4775537"/>
                <a:ext cx="22509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>
                    <a:solidFill>
                      <a:schemeClr val="bg1"/>
                    </a:solidFill>
                    <a:latin typeface="FuturaBookC" panose="04000500000000000000" pitchFamily="82" charset="0"/>
                  </a:rPr>
                  <a:t>ТОМСКАЯ ОБЛАСТЬ                      </a:t>
                </a:r>
                <a:r>
                  <a:rPr lang="ru-RU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35 КМ</a:t>
                </a:r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="" xmlns:a16="http://schemas.microsoft.com/office/drawing/2014/main" id="{08BA2A55-AB1C-4CF9-B803-C3744AE4E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4531" y="4729566"/>
                <a:ext cx="360000" cy="360000"/>
              </a:xfrm>
              <a:prstGeom prst="rect">
                <a:avLst/>
              </a:prstGeom>
            </p:spPr>
          </p:pic>
        </p:grpSp>
      </p:grpSp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3ED0541D-47D4-4B1B-AB43-E359BD13F7C1}"/>
              </a:ext>
            </a:extLst>
          </p:cNvPr>
          <p:cNvSpPr/>
          <p:nvPr/>
        </p:nvSpPr>
        <p:spPr>
          <a:xfrm>
            <a:off x="196046" y="1477610"/>
            <a:ext cx="7912972" cy="5244735"/>
          </a:xfrm>
          <a:prstGeom prst="roundRect">
            <a:avLst>
              <a:gd name="adj" fmla="val 1498"/>
            </a:avLst>
          </a:prstGeom>
          <a:solidFill>
            <a:schemeClr val="bg1"/>
          </a:solidFill>
          <a:ln>
            <a:noFill/>
          </a:ln>
          <a:effectLst>
            <a:outerShdw blurRad="1524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 l="34843" t="18700" r="18695" b="15501"/>
          <a:stretch>
            <a:fillRect/>
          </a:stretch>
        </p:blipFill>
        <p:spPr bwMode="auto">
          <a:xfrm>
            <a:off x="261805" y="1558949"/>
            <a:ext cx="7762381" cy="502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72"/>
          <p:cNvGrpSpPr/>
          <p:nvPr/>
        </p:nvGrpSpPr>
        <p:grpSpPr>
          <a:xfrm>
            <a:off x="801251" y="438397"/>
            <a:ext cx="868157" cy="652171"/>
            <a:chOff x="4762501" y="6368258"/>
            <a:chExt cx="349250" cy="249237"/>
          </a:xfrm>
        </p:grpSpPr>
        <p:sp>
          <p:nvSpPr>
            <p:cNvPr id="30" name="Line 689"/>
            <p:cNvSpPr>
              <a:spLocks noChangeShapeType="1"/>
            </p:cNvSpPr>
            <p:nvPr/>
          </p:nvSpPr>
          <p:spPr bwMode="auto">
            <a:xfrm>
              <a:off x="483870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Line 690"/>
            <p:cNvSpPr>
              <a:spLocks noChangeShapeType="1"/>
            </p:cNvSpPr>
            <p:nvPr/>
          </p:nvSpPr>
          <p:spPr bwMode="auto">
            <a:xfrm>
              <a:off x="485775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Line 691"/>
            <p:cNvSpPr>
              <a:spLocks noChangeShapeType="1"/>
            </p:cNvSpPr>
            <p:nvPr/>
          </p:nvSpPr>
          <p:spPr bwMode="auto">
            <a:xfrm>
              <a:off x="4887913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Line 692"/>
            <p:cNvSpPr>
              <a:spLocks noChangeShapeType="1"/>
            </p:cNvSpPr>
            <p:nvPr/>
          </p:nvSpPr>
          <p:spPr bwMode="auto">
            <a:xfrm>
              <a:off x="4906963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Line 693"/>
            <p:cNvSpPr>
              <a:spLocks noChangeShapeType="1"/>
            </p:cNvSpPr>
            <p:nvPr/>
          </p:nvSpPr>
          <p:spPr bwMode="auto">
            <a:xfrm>
              <a:off x="4948238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Line 694"/>
            <p:cNvSpPr>
              <a:spLocks noChangeShapeType="1"/>
            </p:cNvSpPr>
            <p:nvPr/>
          </p:nvSpPr>
          <p:spPr bwMode="auto">
            <a:xfrm>
              <a:off x="4967288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Line 695"/>
            <p:cNvSpPr>
              <a:spLocks noChangeShapeType="1"/>
            </p:cNvSpPr>
            <p:nvPr/>
          </p:nvSpPr>
          <p:spPr bwMode="auto">
            <a:xfrm>
              <a:off x="499745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Line 696"/>
            <p:cNvSpPr>
              <a:spLocks noChangeShapeType="1"/>
            </p:cNvSpPr>
            <p:nvPr/>
          </p:nvSpPr>
          <p:spPr bwMode="auto">
            <a:xfrm>
              <a:off x="501650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Freeform 698"/>
            <p:cNvSpPr>
              <a:spLocks/>
            </p:cNvSpPr>
            <p:nvPr/>
          </p:nvSpPr>
          <p:spPr bwMode="auto">
            <a:xfrm>
              <a:off x="4819651" y="6561933"/>
              <a:ext cx="223837" cy="25400"/>
            </a:xfrm>
            <a:custGeom>
              <a:avLst/>
              <a:gdLst>
                <a:gd name="T0" fmla="*/ 0 w 141"/>
                <a:gd name="T1" fmla="*/ 7 h 16"/>
                <a:gd name="T2" fmla="*/ 0 w 141"/>
                <a:gd name="T3" fmla="*/ 0 h 16"/>
                <a:gd name="T4" fmla="*/ 141 w 141"/>
                <a:gd name="T5" fmla="*/ 0 h 16"/>
                <a:gd name="T6" fmla="*/ 141 w 14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16">
                  <a:moveTo>
                    <a:pt x="0" y="7"/>
                  </a:moveTo>
                  <a:lnTo>
                    <a:pt x="0" y="0"/>
                  </a:lnTo>
                  <a:lnTo>
                    <a:pt x="141" y="0"/>
                  </a:lnTo>
                  <a:lnTo>
                    <a:pt x="141" y="16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Freeform 699"/>
            <p:cNvSpPr>
              <a:spLocks/>
            </p:cNvSpPr>
            <p:nvPr/>
          </p:nvSpPr>
          <p:spPr bwMode="auto">
            <a:xfrm>
              <a:off x="4819651" y="6368258"/>
              <a:ext cx="223837" cy="84138"/>
            </a:xfrm>
            <a:custGeom>
              <a:avLst/>
              <a:gdLst>
                <a:gd name="T0" fmla="*/ 141 w 141"/>
                <a:gd name="T1" fmla="*/ 53 h 53"/>
                <a:gd name="T2" fmla="*/ 0 w 141"/>
                <a:gd name="T3" fmla="*/ 53 h 53"/>
                <a:gd name="T4" fmla="*/ 0 w 141"/>
                <a:gd name="T5" fmla="*/ 45 h 53"/>
                <a:gd name="T6" fmla="*/ 69 w 141"/>
                <a:gd name="T7" fmla="*/ 0 h 53"/>
                <a:gd name="T8" fmla="*/ 141 w 141"/>
                <a:gd name="T9" fmla="*/ 45 h 53"/>
                <a:gd name="T10" fmla="*/ 141 w 141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53">
                  <a:moveTo>
                    <a:pt x="141" y="53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69" y="0"/>
                  </a:lnTo>
                  <a:lnTo>
                    <a:pt x="141" y="45"/>
                  </a:lnTo>
                  <a:lnTo>
                    <a:pt x="141" y="53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Freeform 700"/>
            <p:cNvSpPr>
              <a:spLocks/>
            </p:cNvSpPr>
            <p:nvPr/>
          </p:nvSpPr>
          <p:spPr bwMode="auto">
            <a:xfrm>
              <a:off x="4918076" y="6403183"/>
              <a:ext cx="26987" cy="25400"/>
            </a:xfrm>
            <a:custGeom>
              <a:avLst/>
              <a:gdLst>
                <a:gd name="T0" fmla="*/ 4 w 7"/>
                <a:gd name="T1" fmla="*/ 0 h 7"/>
                <a:gd name="T2" fmla="*/ 7 w 7"/>
                <a:gd name="T3" fmla="*/ 3 h 7"/>
                <a:gd name="T4" fmla="*/ 3 w 7"/>
                <a:gd name="T5" fmla="*/ 7 h 7"/>
                <a:gd name="T6" fmla="*/ 0 w 7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6" y="0"/>
                    <a:pt x="7" y="1"/>
                    <a:pt x="7" y="3"/>
                  </a:cubicBezTo>
                  <a:cubicBezTo>
                    <a:pt x="7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Line 701"/>
            <p:cNvSpPr>
              <a:spLocks noChangeShapeType="1"/>
            </p:cNvSpPr>
            <p:nvPr/>
          </p:nvSpPr>
          <p:spPr bwMode="auto">
            <a:xfrm flipH="1">
              <a:off x="4762501" y="6617495"/>
              <a:ext cx="3492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Freeform 702"/>
            <p:cNvSpPr>
              <a:spLocks/>
            </p:cNvSpPr>
            <p:nvPr/>
          </p:nvSpPr>
          <p:spPr bwMode="auto">
            <a:xfrm>
              <a:off x="4997451" y="6587333"/>
              <a:ext cx="79375" cy="15875"/>
            </a:xfrm>
            <a:custGeom>
              <a:avLst/>
              <a:gdLst>
                <a:gd name="T0" fmla="*/ 0 w 50"/>
                <a:gd name="T1" fmla="*/ 0 h 10"/>
                <a:gd name="T2" fmla="*/ 50 w 50"/>
                <a:gd name="T3" fmla="*/ 0 h 10"/>
                <a:gd name="T4" fmla="*/ 50 w 50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10">
                  <a:moveTo>
                    <a:pt x="0" y="0"/>
                  </a:moveTo>
                  <a:lnTo>
                    <a:pt x="50" y="0"/>
                  </a:lnTo>
                  <a:lnTo>
                    <a:pt x="50" y="1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Freeform 703"/>
            <p:cNvSpPr>
              <a:spLocks/>
            </p:cNvSpPr>
            <p:nvPr/>
          </p:nvSpPr>
          <p:spPr bwMode="auto">
            <a:xfrm>
              <a:off x="4797426" y="6587333"/>
              <a:ext cx="166687" cy="15875"/>
            </a:xfrm>
            <a:custGeom>
              <a:avLst/>
              <a:gdLst>
                <a:gd name="T0" fmla="*/ 0 w 105"/>
                <a:gd name="T1" fmla="*/ 10 h 10"/>
                <a:gd name="T2" fmla="*/ 0 w 105"/>
                <a:gd name="T3" fmla="*/ 0 h 10"/>
                <a:gd name="T4" fmla="*/ 105 w 105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10">
                  <a:moveTo>
                    <a:pt x="0" y="10"/>
                  </a:moveTo>
                  <a:lnTo>
                    <a:pt x="0" y="0"/>
                  </a:lnTo>
                  <a:lnTo>
                    <a:pt x="105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1" name="Заголовок 2"/>
          <p:cNvSpPr>
            <a:spLocks noGrp="1"/>
          </p:cNvSpPr>
          <p:nvPr>
            <p:ph type="title"/>
          </p:nvPr>
        </p:nvSpPr>
        <p:spPr>
          <a:xfrm>
            <a:off x="1615748" y="398478"/>
            <a:ext cx="8719489" cy="685459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Сеть дорог 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87180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>
          <a:xfrm>
            <a:off x="458684" y="532913"/>
            <a:ext cx="741508" cy="534035"/>
          </a:xfrm>
        </p:spPr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380405" y="4240618"/>
            <a:ext cx="2354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Wirtgen 2200 </a:t>
            </a:r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CR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4" name="Заголовок 2">
            <a:extLst>
              <a:ext uri="{FF2B5EF4-FFF2-40B4-BE49-F238E27FC236}">
                <a16:creationId xmlns:a16="http://schemas.microsoft.com/office/drawing/2014/main" xmlns="" id="{1245D6DC-B476-9F13-C3EB-2A3120A2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036" y="410347"/>
            <a:ext cx="8081260" cy="685459"/>
          </a:xfrm>
        </p:spPr>
        <p:txBody>
          <a:bodyPr/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Сеть федеральных дорог в Новосибирской области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72"/>
          <p:cNvGrpSpPr/>
          <p:nvPr/>
        </p:nvGrpSpPr>
        <p:grpSpPr>
          <a:xfrm>
            <a:off x="858401" y="371722"/>
            <a:ext cx="868157" cy="652171"/>
            <a:chOff x="4762501" y="6368258"/>
            <a:chExt cx="349250" cy="249237"/>
          </a:xfrm>
        </p:grpSpPr>
        <p:sp>
          <p:nvSpPr>
            <p:cNvPr id="18" name="Line 689"/>
            <p:cNvSpPr>
              <a:spLocks noChangeShapeType="1"/>
            </p:cNvSpPr>
            <p:nvPr/>
          </p:nvSpPr>
          <p:spPr bwMode="auto">
            <a:xfrm>
              <a:off x="483870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Line 690"/>
            <p:cNvSpPr>
              <a:spLocks noChangeShapeType="1"/>
            </p:cNvSpPr>
            <p:nvPr/>
          </p:nvSpPr>
          <p:spPr bwMode="auto">
            <a:xfrm>
              <a:off x="485775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Line 691"/>
            <p:cNvSpPr>
              <a:spLocks noChangeShapeType="1"/>
            </p:cNvSpPr>
            <p:nvPr/>
          </p:nvSpPr>
          <p:spPr bwMode="auto">
            <a:xfrm>
              <a:off x="4887913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Line 692"/>
            <p:cNvSpPr>
              <a:spLocks noChangeShapeType="1"/>
            </p:cNvSpPr>
            <p:nvPr/>
          </p:nvSpPr>
          <p:spPr bwMode="auto">
            <a:xfrm>
              <a:off x="4906963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Line 693"/>
            <p:cNvSpPr>
              <a:spLocks noChangeShapeType="1"/>
            </p:cNvSpPr>
            <p:nvPr/>
          </p:nvSpPr>
          <p:spPr bwMode="auto">
            <a:xfrm>
              <a:off x="4948238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Line 694"/>
            <p:cNvSpPr>
              <a:spLocks noChangeShapeType="1"/>
            </p:cNvSpPr>
            <p:nvPr/>
          </p:nvSpPr>
          <p:spPr bwMode="auto">
            <a:xfrm>
              <a:off x="4967288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Line 695"/>
            <p:cNvSpPr>
              <a:spLocks noChangeShapeType="1"/>
            </p:cNvSpPr>
            <p:nvPr/>
          </p:nvSpPr>
          <p:spPr bwMode="auto">
            <a:xfrm>
              <a:off x="499745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Line 696"/>
            <p:cNvSpPr>
              <a:spLocks noChangeShapeType="1"/>
            </p:cNvSpPr>
            <p:nvPr/>
          </p:nvSpPr>
          <p:spPr bwMode="auto">
            <a:xfrm>
              <a:off x="5016501" y="6466683"/>
              <a:ext cx="0" cy="79375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698"/>
            <p:cNvSpPr>
              <a:spLocks/>
            </p:cNvSpPr>
            <p:nvPr/>
          </p:nvSpPr>
          <p:spPr bwMode="auto">
            <a:xfrm>
              <a:off x="4819651" y="6561933"/>
              <a:ext cx="223837" cy="25400"/>
            </a:xfrm>
            <a:custGeom>
              <a:avLst/>
              <a:gdLst>
                <a:gd name="T0" fmla="*/ 0 w 141"/>
                <a:gd name="T1" fmla="*/ 7 h 16"/>
                <a:gd name="T2" fmla="*/ 0 w 141"/>
                <a:gd name="T3" fmla="*/ 0 h 16"/>
                <a:gd name="T4" fmla="*/ 141 w 141"/>
                <a:gd name="T5" fmla="*/ 0 h 16"/>
                <a:gd name="T6" fmla="*/ 141 w 14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16">
                  <a:moveTo>
                    <a:pt x="0" y="7"/>
                  </a:moveTo>
                  <a:lnTo>
                    <a:pt x="0" y="0"/>
                  </a:lnTo>
                  <a:lnTo>
                    <a:pt x="141" y="0"/>
                  </a:lnTo>
                  <a:lnTo>
                    <a:pt x="141" y="16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699"/>
            <p:cNvSpPr>
              <a:spLocks/>
            </p:cNvSpPr>
            <p:nvPr/>
          </p:nvSpPr>
          <p:spPr bwMode="auto">
            <a:xfrm>
              <a:off x="4819651" y="6368258"/>
              <a:ext cx="223837" cy="84138"/>
            </a:xfrm>
            <a:custGeom>
              <a:avLst/>
              <a:gdLst>
                <a:gd name="T0" fmla="*/ 141 w 141"/>
                <a:gd name="T1" fmla="*/ 53 h 53"/>
                <a:gd name="T2" fmla="*/ 0 w 141"/>
                <a:gd name="T3" fmla="*/ 53 h 53"/>
                <a:gd name="T4" fmla="*/ 0 w 141"/>
                <a:gd name="T5" fmla="*/ 45 h 53"/>
                <a:gd name="T6" fmla="*/ 69 w 141"/>
                <a:gd name="T7" fmla="*/ 0 h 53"/>
                <a:gd name="T8" fmla="*/ 141 w 141"/>
                <a:gd name="T9" fmla="*/ 45 h 53"/>
                <a:gd name="T10" fmla="*/ 141 w 141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53">
                  <a:moveTo>
                    <a:pt x="141" y="53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69" y="0"/>
                  </a:lnTo>
                  <a:lnTo>
                    <a:pt x="141" y="45"/>
                  </a:lnTo>
                  <a:lnTo>
                    <a:pt x="141" y="53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700"/>
            <p:cNvSpPr>
              <a:spLocks/>
            </p:cNvSpPr>
            <p:nvPr/>
          </p:nvSpPr>
          <p:spPr bwMode="auto">
            <a:xfrm>
              <a:off x="4918076" y="6403183"/>
              <a:ext cx="26987" cy="25400"/>
            </a:xfrm>
            <a:custGeom>
              <a:avLst/>
              <a:gdLst>
                <a:gd name="T0" fmla="*/ 4 w 7"/>
                <a:gd name="T1" fmla="*/ 0 h 7"/>
                <a:gd name="T2" fmla="*/ 7 w 7"/>
                <a:gd name="T3" fmla="*/ 3 h 7"/>
                <a:gd name="T4" fmla="*/ 3 w 7"/>
                <a:gd name="T5" fmla="*/ 7 h 7"/>
                <a:gd name="T6" fmla="*/ 0 w 7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6" y="0"/>
                    <a:pt x="7" y="1"/>
                    <a:pt x="7" y="3"/>
                  </a:cubicBezTo>
                  <a:cubicBezTo>
                    <a:pt x="7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Line 701"/>
            <p:cNvSpPr>
              <a:spLocks noChangeShapeType="1"/>
            </p:cNvSpPr>
            <p:nvPr/>
          </p:nvSpPr>
          <p:spPr bwMode="auto">
            <a:xfrm flipH="1">
              <a:off x="4762501" y="6617495"/>
              <a:ext cx="3492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Freeform 702"/>
            <p:cNvSpPr>
              <a:spLocks/>
            </p:cNvSpPr>
            <p:nvPr/>
          </p:nvSpPr>
          <p:spPr bwMode="auto">
            <a:xfrm>
              <a:off x="4997451" y="6587333"/>
              <a:ext cx="79375" cy="15875"/>
            </a:xfrm>
            <a:custGeom>
              <a:avLst/>
              <a:gdLst>
                <a:gd name="T0" fmla="*/ 0 w 50"/>
                <a:gd name="T1" fmla="*/ 0 h 10"/>
                <a:gd name="T2" fmla="*/ 50 w 50"/>
                <a:gd name="T3" fmla="*/ 0 h 10"/>
                <a:gd name="T4" fmla="*/ 50 w 50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10">
                  <a:moveTo>
                    <a:pt x="0" y="0"/>
                  </a:moveTo>
                  <a:lnTo>
                    <a:pt x="50" y="0"/>
                  </a:lnTo>
                  <a:lnTo>
                    <a:pt x="50" y="1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Freeform 703"/>
            <p:cNvSpPr>
              <a:spLocks/>
            </p:cNvSpPr>
            <p:nvPr/>
          </p:nvSpPr>
          <p:spPr bwMode="auto">
            <a:xfrm>
              <a:off x="4797426" y="6587333"/>
              <a:ext cx="166687" cy="15875"/>
            </a:xfrm>
            <a:custGeom>
              <a:avLst/>
              <a:gdLst>
                <a:gd name="T0" fmla="*/ 0 w 105"/>
                <a:gd name="T1" fmla="*/ 10 h 10"/>
                <a:gd name="T2" fmla="*/ 0 w 105"/>
                <a:gd name="T3" fmla="*/ 0 h 10"/>
                <a:gd name="T4" fmla="*/ 105 w 105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10">
                  <a:moveTo>
                    <a:pt x="0" y="10"/>
                  </a:moveTo>
                  <a:lnTo>
                    <a:pt x="0" y="0"/>
                  </a:lnTo>
                  <a:lnTo>
                    <a:pt x="105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1026" name="Picture 2" descr="D:\Users\skiba-ve\Desktop\Объекты\карты\Новосибирская область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6870" y="1422400"/>
            <a:ext cx="8068130" cy="5213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0705C2-1FD7-386F-6AFA-FBE8972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7494" y="532913"/>
            <a:ext cx="741508" cy="534035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Прямоугольник 4"/>
          <p:cNvSpPr>
            <a:spLocks noChangeArrowheads="1"/>
          </p:cNvSpPr>
          <p:nvPr/>
        </p:nvSpPr>
        <p:spPr bwMode="auto">
          <a:xfrm>
            <a:off x="2012427" y="549893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Северного обхода г. Новосибирска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Users\skiba-ve\Desktop\Доклады\2024 год\2024 05 Опыт применения минеральных вяжущих\Фото северный обход\DSC_0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4" y="1859097"/>
            <a:ext cx="5631105" cy="3759108"/>
          </a:xfrm>
          <a:prstGeom prst="rect">
            <a:avLst/>
          </a:prstGeom>
          <a:noFill/>
        </p:spPr>
      </p:pic>
      <p:pic>
        <p:nvPicPr>
          <p:cNvPr id="1027" name="Picture 3" descr="D:\Users\skiba-ve\Desktop\Доклады\2024 год\2024 05 Опыт применения минеральных вяжущих\Фото северный обход\DSC_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0211" y="1919473"/>
            <a:ext cx="5565343" cy="3715207"/>
          </a:xfrm>
          <a:prstGeom prst="rect">
            <a:avLst/>
          </a:prstGeom>
          <a:noFill/>
        </p:spPr>
      </p:pic>
      <p:grpSp>
        <p:nvGrpSpPr>
          <p:cNvPr id="103" name="Группа 158"/>
          <p:cNvGrpSpPr/>
          <p:nvPr/>
        </p:nvGrpSpPr>
        <p:grpSpPr>
          <a:xfrm>
            <a:off x="1007821" y="396501"/>
            <a:ext cx="729152" cy="778448"/>
            <a:chOff x="1007821" y="396501"/>
            <a:chExt cx="729152" cy="778448"/>
          </a:xfrm>
        </p:grpSpPr>
        <p:grpSp>
          <p:nvGrpSpPr>
            <p:cNvPr id="104" name="Группа 142">
              <a:extLst>
                <a:ext uri="{FF2B5EF4-FFF2-40B4-BE49-F238E27FC236}">
                  <a16:creationId xmlns:a16="http://schemas.microsoft.com/office/drawing/2014/main" xmlns="" id="{258FABD4-8F66-42A2-8C3B-195ECFF180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14226" y="811204"/>
              <a:ext cx="422774" cy="363745"/>
              <a:chOff x="5059363" y="6251575"/>
              <a:chExt cx="195262" cy="163513"/>
            </a:xfrm>
          </p:grpSpPr>
          <p:sp>
            <p:nvSpPr>
              <p:cNvPr id="109" name="Freeform 482">
                <a:extLst>
                  <a:ext uri="{FF2B5EF4-FFF2-40B4-BE49-F238E27FC236}">
                    <a16:creationId xmlns:a16="http://schemas.microsoft.com/office/drawing/2014/main" xmlns="" id="{74D2F4E6-6629-4A19-9D9C-FD0E3BD6A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0800" y="6251575"/>
                <a:ext cx="123825" cy="163513"/>
              </a:xfrm>
              <a:custGeom>
                <a:avLst/>
                <a:gdLst>
                  <a:gd name="T0" fmla="*/ 0 w 49"/>
                  <a:gd name="T1" fmla="*/ 33 h 65"/>
                  <a:gd name="T2" fmla="*/ 12 w 49"/>
                  <a:gd name="T3" fmla="*/ 17 h 65"/>
                  <a:gd name="T4" fmla="*/ 23 w 49"/>
                  <a:gd name="T5" fmla="*/ 1 h 65"/>
                  <a:gd name="T6" fmla="*/ 30 w 49"/>
                  <a:gd name="T7" fmla="*/ 8 h 65"/>
                  <a:gd name="T8" fmla="*/ 28 w 49"/>
                  <a:gd name="T9" fmla="*/ 25 h 65"/>
                  <a:gd name="T10" fmla="*/ 39 w 49"/>
                  <a:gd name="T11" fmla="*/ 25 h 65"/>
                  <a:gd name="T12" fmla="*/ 48 w 49"/>
                  <a:gd name="T13" fmla="*/ 34 h 65"/>
                  <a:gd name="T14" fmla="*/ 44 w 49"/>
                  <a:gd name="T15" fmla="*/ 53 h 65"/>
                  <a:gd name="T16" fmla="*/ 32 w 49"/>
                  <a:gd name="T17" fmla="*/ 65 h 65"/>
                  <a:gd name="T18" fmla="*/ 12 w 49"/>
                  <a:gd name="T19" fmla="*/ 65 h 65"/>
                  <a:gd name="T20" fmla="*/ 1 w 49"/>
                  <a:gd name="T21" fmla="*/ 62 h 65"/>
                  <a:gd name="T22" fmla="*/ 0 w 49"/>
                  <a:gd name="T23" fmla="*/ 6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65">
                    <a:moveTo>
                      <a:pt x="0" y="33"/>
                    </a:moveTo>
                    <a:cubicBezTo>
                      <a:pt x="2" y="30"/>
                      <a:pt x="4" y="24"/>
                      <a:pt x="12" y="17"/>
                    </a:cubicBezTo>
                    <a:cubicBezTo>
                      <a:pt x="21" y="8"/>
                      <a:pt x="19" y="1"/>
                      <a:pt x="23" y="1"/>
                    </a:cubicBezTo>
                    <a:cubicBezTo>
                      <a:pt x="27" y="0"/>
                      <a:pt x="30" y="3"/>
                      <a:pt x="30" y="8"/>
                    </a:cubicBezTo>
                    <a:cubicBezTo>
                      <a:pt x="30" y="19"/>
                      <a:pt x="21" y="25"/>
                      <a:pt x="28" y="25"/>
                    </a:cubicBezTo>
                    <a:cubicBezTo>
                      <a:pt x="31" y="25"/>
                      <a:pt x="39" y="25"/>
                      <a:pt x="39" y="25"/>
                    </a:cubicBezTo>
                    <a:cubicBezTo>
                      <a:pt x="45" y="25"/>
                      <a:pt x="49" y="28"/>
                      <a:pt x="48" y="34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3" y="60"/>
                      <a:pt x="38" y="65"/>
                      <a:pt x="3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7" y="65"/>
                      <a:pt x="4" y="64"/>
                      <a:pt x="1" y="62"/>
                    </a:cubicBezTo>
                    <a:cubicBezTo>
                      <a:pt x="1" y="62"/>
                      <a:pt x="1" y="61"/>
                      <a:pt x="0" y="6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0" name="Freeform 483">
                <a:extLst>
                  <a:ext uri="{FF2B5EF4-FFF2-40B4-BE49-F238E27FC236}">
                    <a16:creationId xmlns:a16="http://schemas.microsoft.com/office/drawing/2014/main" xmlns="" id="{EAFC7FFB-2239-4760-B13A-8CA048293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6327775"/>
                <a:ext cx="46038" cy="87313"/>
              </a:xfrm>
              <a:custGeom>
                <a:avLst/>
                <a:gdLst>
                  <a:gd name="T0" fmla="*/ 8 w 29"/>
                  <a:gd name="T1" fmla="*/ 55 h 55"/>
                  <a:gd name="T2" fmla="*/ 29 w 29"/>
                  <a:gd name="T3" fmla="*/ 55 h 55"/>
                  <a:gd name="T4" fmla="*/ 29 w 29"/>
                  <a:gd name="T5" fmla="*/ 0 h 55"/>
                  <a:gd name="T6" fmla="*/ 0 w 29"/>
                  <a:gd name="T7" fmla="*/ 0 h 55"/>
                  <a:gd name="T8" fmla="*/ 0 w 29"/>
                  <a:gd name="T9" fmla="*/ 3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5">
                    <a:moveTo>
                      <a:pt x="8" y="55"/>
                    </a:moveTo>
                    <a:lnTo>
                      <a:pt x="29" y="55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05" name="Группа 154"/>
            <p:cNvGrpSpPr/>
            <p:nvPr/>
          </p:nvGrpSpPr>
          <p:grpSpPr>
            <a:xfrm>
              <a:off x="1007821" y="396501"/>
              <a:ext cx="598558" cy="633243"/>
              <a:chOff x="5311973" y="5611759"/>
              <a:chExt cx="360362" cy="361950"/>
            </a:xfrm>
          </p:grpSpPr>
          <p:sp>
            <p:nvSpPr>
              <p:cNvPr id="106" name="Freeform 845"/>
              <p:cNvSpPr>
                <a:spLocks/>
              </p:cNvSpPr>
              <p:nvPr/>
            </p:nvSpPr>
            <p:spPr bwMode="auto">
              <a:xfrm>
                <a:off x="5311973" y="5611759"/>
                <a:ext cx="360362" cy="361950"/>
              </a:xfrm>
              <a:custGeom>
                <a:avLst/>
                <a:gdLst>
                  <a:gd name="T0" fmla="*/ 0 w 92"/>
                  <a:gd name="T1" fmla="*/ 92 h 92"/>
                  <a:gd name="T2" fmla="*/ 0 w 92"/>
                  <a:gd name="T3" fmla="*/ 92 h 92"/>
                  <a:gd name="T4" fmla="*/ 92 w 92"/>
                  <a:gd name="T5" fmla="*/ 0 h 92"/>
                  <a:gd name="T6" fmla="*/ 92 w 92"/>
                  <a:gd name="T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92">
                    <a:moveTo>
                      <a:pt x="0" y="92"/>
                    </a:move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7" name="Freeform 846"/>
              <p:cNvSpPr>
                <a:spLocks/>
              </p:cNvSpPr>
              <p:nvPr/>
            </p:nvSpPr>
            <p:spPr bwMode="auto">
              <a:xfrm>
                <a:off x="5551674" y="5616459"/>
                <a:ext cx="108369" cy="205769"/>
              </a:xfrm>
              <a:custGeom>
                <a:avLst/>
                <a:gdLst>
                  <a:gd name="T0" fmla="*/ 41 w 41"/>
                  <a:gd name="T1" fmla="*/ 92 h 92"/>
                  <a:gd name="T2" fmla="*/ 41 w 41"/>
                  <a:gd name="T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1" h="92">
                    <a:moveTo>
                      <a:pt x="41" y="92"/>
                    </a:moveTo>
                    <a:cubicBezTo>
                      <a:pt x="41" y="92"/>
                      <a:pt x="0" y="50"/>
                      <a:pt x="41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8" name="Freeform 847"/>
              <p:cNvSpPr>
                <a:spLocks noEditPoints="1"/>
              </p:cNvSpPr>
              <p:nvPr/>
            </p:nvSpPr>
            <p:spPr bwMode="auto">
              <a:xfrm>
                <a:off x="5475288" y="5619750"/>
                <a:ext cx="160337" cy="349250"/>
              </a:xfrm>
              <a:custGeom>
                <a:avLst/>
                <a:gdLst>
                  <a:gd name="T0" fmla="*/ 1 w 41"/>
                  <a:gd name="T1" fmla="*/ 89 h 89"/>
                  <a:gd name="T2" fmla="*/ 0 w 41"/>
                  <a:gd name="T3" fmla="*/ 79 h 89"/>
                  <a:gd name="T4" fmla="*/ 0 w 41"/>
                  <a:gd name="T5" fmla="*/ 70 h 89"/>
                  <a:gd name="T6" fmla="*/ 0 w 41"/>
                  <a:gd name="T7" fmla="*/ 67 h 89"/>
                  <a:gd name="T8" fmla="*/ 0 w 41"/>
                  <a:gd name="T9" fmla="*/ 60 h 89"/>
                  <a:gd name="T10" fmla="*/ 1 w 41"/>
                  <a:gd name="T11" fmla="*/ 51 h 89"/>
                  <a:gd name="T12" fmla="*/ 3 w 41"/>
                  <a:gd name="T13" fmla="*/ 41 h 89"/>
                  <a:gd name="T14" fmla="*/ 6 w 41"/>
                  <a:gd name="T15" fmla="*/ 32 h 89"/>
                  <a:gd name="T16" fmla="*/ 11 w 41"/>
                  <a:gd name="T17" fmla="*/ 24 h 89"/>
                  <a:gd name="T18" fmla="*/ 17 w 41"/>
                  <a:gd name="T19" fmla="*/ 16 h 89"/>
                  <a:gd name="T20" fmla="*/ 24 w 41"/>
                  <a:gd name="T21" fmla="*/ 9 h 89"/>
                  <a:gd name="T22" fmla="*/ 32 w 41"/>
                  <a:gd name="T23" fmla="*/ 4 h 89"/>
                  <a:gd name="T24" fmla="*/ 41 w 41"/>
                  <a:gd name="T2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89">
                    <a:moveTo>
                      <a:pt x="1" y="89"/>
                    </a:moveTo>
                    <a:cubicBezTo>
                      <a:pt x="1" y="86"/>
                      <a:pt x="1" y="82"/>
                      <a:pt x="0" y="79"/>
                    </a:cubicBezTo>
                    <a:moveTo>
                      <a:pt x="0" y="70"/>
                    </a:moveTo>
                    <a:cubicBezTo>
                      <a:pt x="0" y="69"/>
                      <a:pt x="0" y="68"/>
                      <a:pt x="0" y="67"/>
                    </a:cubicBezTo>
                    <a:cubicBezTo>
                      <a:pt x="0" y="64"/>
                      <a:pt x="0" y="62"/>
                      <a:pt x="0" y="60"/>
                    </a:cubicBezTo>
                    <a:moveTo>
                      <a:pt x="1" y="51"/>
                    </a:moveTo>
                    <a:cubicBezTo>
                      <a:pt x="1" y="47"/>
                      <a:pt x="2" y="44"/>
                      <a:pt x="3" y="41"/>
                    </a:cubicBezTo>
                    <a:moveTo>
                      <a:pt x="6" y="32"/>
                    </a:moveTo>
                    <a:cubicBezTo>
                      <a:pt x="8" y="29"/>
                      <a:pt x="9" y="26"/>
                      <a:pt x="11" y="24"/>
                    </a:cubicBezTo>
                    <a:moveTo>
                      <a:pt x="17" y="16"/>
                    </a:moveTo>
                    <a:cubicBezTo>
                      <a:pt x="19" y="14"/>
                      <a:pt x="21" y="11"/>
                      <a:pt x="24" y="9"/>
                    </a:cubicBezTo>
                    <a:moveTo>
                      <a:pt x="32" y="4"/>
                    </a:moveTo>
                    <a:cubicBezTo>
                      <a:pt x="35" y="2"/>
                      <a:pt x="38" y="1"/>
                      <a:pt x="41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20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0705C2-1FD7-386F-6AFA-FBE8972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7494" y="532913"/>
            <a:ext cx="741508" cy="53403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Прямоугольник 4"/>
          <p:cNvSpPr>
            <a:spLocks noChangeArrowheads="1"/>
          </p:cNvSpPr>
          <p:nvPr/>
        </p:nvSpPr>
        <p:spPr bwMode="auto">
          <a:xfrm>
            <a:off x="1755252" y="492743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Реконструкция автодороги Р-254 «Иртыш» км 1392 – км 1422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Users\skiba-ve\Desktop\Доклады\2024 год\2024 05 Опыт применения минеральных вяжущих\Фото 1392-1422\DSC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42" y="1803807"/>
            <a:ext cx="5674858" cy="3978321"/>
          </a:xfrm>
          <a:prstGeom prst="rect">
            <a:avLst/>
          </a:prstGeom>
          <a:noFill/>
        </p:spPr>
      </p:pic>
      <p:pic>
        <p:nvPicPr>
          <p:cNvPr id="2051" name="Picture 3" descr="D:\Users\skiba-ve\Desktop\Объекты\Р 254 - 1392-1422 1 этап\Фото р-254 1392-1422\Фото\4b23fc9f-41d9-4c43-9d60-3f575f8d7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1764428"/>
            <a:ext cx="5854700" cy="4041286"/>
          </a:xfrm>
          <a:prstGeom prst="rect">
            <a:avLst/>
          </a:prstGeom>
          <a:noFill/>
        </p:spPr>
      </p:pic>
      <p:grpSp>
        <p:nvGrpSpPr>
          <p:cNvPr id="9" name="Группа 158"/>
          <p:cNvGrpSpPr/>
          <p:nvPr/>
        </p:nvGrpSpPr>
        <p:grpSpPr>
          <a:xfrm>
            <a:off x="1007821" y="396501"/>
            <a:ext cx="729152" cy="778448"/>
            <a:chOff x="1007821" y="396501"/>
            <a:chExt cx="729152" cy="778448"/>
          </a:xfrm>
        </p:grpSpPr>
        <p:grpSp>
          <p:nvGrpSpPr>
            <p:cNvPr id="10" name="Группа 142">
              <a:extLst>
                <a:ext uri="{FF2B5EF4-FFF2-40B4-BE49-F238E27FC236}">
                  <a16:creationId xmlns:a16="http://schemas.microsoft.com/office/drawing/2014/main" xmlns="" id="{258FABD4-8F66-42A2-8C3B-195ECFF180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14226" y="811204"/>
              <a:ext cx="422774" cy="363745"/>
              <a:chOff x="5059363" y="6251575"/>
              <a:chExt cx="195262" cy="163513"/>
            </a:xfrm>
          </p:grpSpPr>
          <p:sp>
            <p:nvSpPr>
              <p:cNvPr id="15" name="Freeform 482">
                <a:extLst>
                  <a:ext uri="{FF2B5EF4-FFF2-40B4-BE49-F238E27FC236}">
                    <a16:creationId xmlns:a16="http://schemas.microsoft.com/office/drawing/2014/main" xmlns="" id="{74D2F4E6-6629-4A19-9D9C-FD0E3BD6A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0800" y="6251575"/>
                <a:ext cx="123825" cy="163513"/>
              </a:xfrm>
              <a:custGeom>
                <a:avLst/>
                <a:gdLst>
                  <a:gd name="T0" fmla="*/ 0 w 49"/>
                  <a:gd name="T1" fmla="*/ 33 h 65"/>
                  <a:gd name="T2" fmla="*/ 12 w 49"/>
                  <a:gd name="T3" fmla="*/ 17 h 65"/>
                  <a:gd name="T4" fmla="*/ 23 w 49"/>
                  <a:gd name="T5" fmla="*/ 1 h 65"/>
                  <a:gd name="T6" fmla="*/ 30 w 49"/>
                  <a:gd name="T7" fmla="*/ 8 h 65"/>
                  <a:gd name="T8" fmla="*/ 28 w 49"/>
                  <a:gd name="T9" fmla="*/ 25 h 65"/>
                  <a:gd name="T10" fmla="*/ 39 w 49"/>
                  <a:gd name="T11" fmla="*/ 25 h 65"/>
                  <a:gd name="T12" fmla="*/ 48 w 49"/>
                  <a:gd name="T13" fmla="*/ 34 h 65"/>
                  <a:gd name="T14" fmla="*/ 44 w 49"/>
                  <a:gd name="T15" fmla="*/ 53 h 65"/>
                  <a:gd name="T16" fmla="*/ 32 w 49"/>
                  <a:gd name="T17" fmla="*/ 65 h 65"/>
                  <a:gd name="T18" fmla="*/ 12 w 49"/>
                  <a:gd name="T19" fmla="*/ 65 h 65"/>
                  <a:gd name="T20" fmla="*/ 1 w 49"/>
                  <a:gd name="T21" fmla="*/ 62 h 65"/>
                  <a:gd name="T22" fmla="*/ 0 w 49"/>
                  <a:gd name="T23" fmla="*/ 6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65">
                    <a:moveTo>
                      <a:pt x="0" y="33"/>
                    </a:moveTo>
                    <a:cubicBezTo>
                      <a:pt x="2" y="30"/>
                      <a:pt x="4" y="24"/>
                      <a:pt x="12" y="17"/>
                    </a:cubicBezTo>
                    <a:cubicBezTo>
                      <a:pt x="21" y="8"/>
                      <a:pt x="19" y="1"/>
                      <a:pt x="23" y="1"/>
                    </a:cubicBezTo>
                    <a:cubicBezTo>
                      <a:pt x="27" y="0"/>
                      <a:pt x="30" y="3"/>
                      <a:pt x="30" y="8"/>
                    </a:cubicBezTo>
                    <a:cubicBezTo>
                      <a:pt x="30" y="19"/>
                      <a:pt x="21" y="25"/>
                      <a:pt x="28" y="25"/>
                    </a:cubicBezTo>
                    <a:cubicBezTo>
                      <a:pt x="31" y="25"/>
                      <a:pt x="39" y="25"/>
                      <a:pt x="39" y="25"/>
                    </a:cubicBezTo>
                    <a:cubicBezTo>
                      <a:pt x="45" y="25"/>
                      <a:pt x="49" y="28"/>
                      <a:pt x="48" y="34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3" y="60"/>
                      <a:pt x="38" y="65"/>
                      <a:pt x="3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7" y="65"/>
                      <a:pt x="4" y="64"/>
                      <a:pt x="1" y="62"/>
                    </a:cubicBezTo>
                    <a:cubicBezTo>
                      <a:pt x="1" y="62"/>
                      <a:pt x="1" y="61"/>
                      <a:pt x="0" y="6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" name="Freeform 483">
                <a:extLst>
                  <a:ext uri="{FF2B5EF4-FFF2-40B4-BE49-F238E27FC236}">
                    <a16:creationId xmlns:a16="http://schemas.microsoft.com/office/drawing/2014/main" xmlns="" id="{EAFC7FFB-2239-4760-B13A-8CA048293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6327775"/>
                <a:ext cx="46038" cy="87313"/>
              </a:xfrm>
              <a:custGeom>
                <a:avLst/>
                <a:gdLst>
                  <a:gd name="T0" fmla="*/ 8 w 29"/>
                  <a:gd name="T1" fmla="*/ 55 h 55"/>
                  <a:gd name="T2" fmla="*/ 29 w 29"/>
                  <a:gd name="T3" fmla="*/ 55 h 55"/>
                  <a:gd name="T4" fmla="*/ 29 w 29"/>
                  <a:gd name="T5" fmla="*/ 0 h 55"/>
                  <a:gd name="T6" fmla="*/ 0 w 29"/>
                  <a:gd name="T7" fmla="*/ 0 h 55"/>
                  <a:gd name="T8" fmla="*/ 0 w 29"/>
                  <a:gd name="T9" fmla="*/ 3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5">
                    <a:moveTo>
                      <a:pt x="8" y="55"/>
                    </a:moveTo>
                    <a:lnTo>
                      <a:pt x="29" y="55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3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1" name="Группа 154"/>
            <p:cNvGrpSpPr/>
            <p:nvPr/>
          </p:nvGrpSpPr>
          <p:grpSpPr>
            <a:xfrm>
              <a:off x="1007821" y="396501"/>
              <a:ext cx="598558" cy="633243"/>
              <a:chOff x="5311973" y="5611759"/>
              <a:chExt cx="360362" cy="361950"/>
            </a:xfrm>
          </p:grpSpPr>
          <p:sp>
            <p:nvSpPr>
              <p:cNvPr id="12" name="Freeform 845"/>
              <p:cNvSpPr>
                <a:spLocks/>
              </p:cNvSpPr>
              <p:nvPr/>
            </p:nvSpPr>
            <p:spPr bwMode="auto">
              <a:xfrm>
                <a:off x="5311973" y="5611759"/>
                <a:ext cx="360362" cy="361950"/>
              </a:xfrm>
              <a:custGeom>
                <a:avLst/>
                <a:gdLst>
                  <a:gd name="T0" fmla="*/ 0 w 92"/>
                  <a:gd name="T1" fmla="*/ 92 h 92"/>
                  <a:gd name="T2" fmla="*/ 0 w 92"/>
                  <a:gd name="T3" fmla="*/ 92 h 92"/>
                  <a:gd name="T4" fmla="*/ 92 w 92"/>
                  <a:gd name="T5" fmla="*/ 0 h 92"/>
                  <a:gd name="T6" fmla="*/ 92 w 92"/>
                  <a:gd name="T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92">
                    <a:moveTo>
                      <a:pt x="0" y="92"/>
                    </a:moveTo>
                    <a:cubicBezTo>
                      <a:pt x="0" y="92"/>
                      <a:pt x="0" y="92"/>
                      <a:pt x="0" y="92"/>
                    </a:cubicBezTo>
                    <a:cubicBezTo>
                      <a:pt x="0" y="41"/>
                      <a:pt x="4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3" name="Freeform 846"/>
              <p:cNvSpPr>
                <a:spLocks/>
              </p:cNvSpPr>
              <p:nvPr/>
            </p:nvSpPr>
            <p:spPr bwMode="auto">
              <a:xfrm>
                <a:off x="5551674" y="5616459"/>
                <a:ext cx="108369" cy="205769"/>
              </a:xfrm>
              <a:custGeom>
                <a:avLst/>
                <a:gdLst>
                  <a:gd name="T0" fmla="*/ 41 w 41"/>
                  <a:gd name="T1" fmla="*/ 92 h 92"/>
                  <a:gd name="T2" fmla="*/ 41 w 41"/>
                  <a:gd name="T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1" h="92">
                    <a:moveTo>
                      <a:pt x="41" y="92"/>
                    </a:moveTo>
                    <a:cubicBezTo>
                      <a:pt x="41" y="92"/>
                      <a:pt x="0" y="50"/>
                      <a:pt x="41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4" name="Freeform 847"/>
              <p:cNvSpPr>
                <a:spLocks noEditPoints="1"/>
              </p:cNvSpPr>
              <p:nvPr/>
            </p:nvSpPr>
            <p:spPr bwMode="auto">
              <a:xfrm>
                <a:off x="5475288" y="5619750"/>
                <a:ext cx="160337" cy="349250"/>
              </a:xfrm>
              <a:custGeom>
                <a:avLst/>
                <a:gdLst>
                  <a:gd name="T0" fmla="*/ 1 w 41"/>
                  <a:gd name="T1" fmla="*/ 89 h 89"/>
                  <a:gd name="T2" fmla="*/ 0 w 41"/>
                  <a:gd name="T3" fmla="*/ 79 h 89"/>
                  <a:gd name="T4" fmla="*/ 0 w 41"/>
                  <a:gd name="T5" fmla="*/ 70 h 89"/>
                  <a:gd name="T6" fmla="*/ 0 w 41"/>
                  <a:gd name="T7" fmla="*/ 67 h 89"/>
                  <a:gd name="T8" fmla="*/ 0 w 41"/>
                  <a:gd name="T9" fmla="*/ 60 h 89"/>
                  <a:gd name="T10" fmla="*/ 1 w 41"/>
                  <a:gd name="T11" fmla="*/ 51 h 89"/>
                  <a:gd name="T12" fmla="*/ 3 w 41"/>
                  <a:gd name="T13" fmla="*/ 41 h 89"/>
                  <a:gd name="T14" fmla="*/ 6 w 41"/>
                  <a:gd name="T15" fmla="*/ 32 h 89"/>
                  <a:gd name="T16" fmla="*/ 11 w 41"/>
                  <a:gd name="T17" fmla="*/ 24 h 89"/>
                  <a:gd name="T18" fmla="*/ 17 w 41"/>
                  <a:gd name="T19" fmla="*/ 16 h 89"/>
                  <a:gd name="T20" fmla="*/ 24 w 41"/>
                  <a:gd name="T21" fmla="*/ 9 h 89"/>
                  <a:gd name="T22" fmla="*/ 32 w 41"/>
                  <a:gd name="T23" fmla="*/ 4 h 89"/>
                  <a:gd name="T24" fmla="*/ 41 w 41"/>
                  <a:gd name="T2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89">
                    <a:moveTo>
                      <a:pt x="1" y="89"/>
                    </a:moveTo>
                    <a:cubicBezTo>
                      <a:pt x="1" y="86"/>
                      <a:pt x="1" y="82"/>
                      <a:pt x="0" y="79"/>
                    </a:cubicBezTo>
                    <a:moveTo>
                      <a:pt x="0" y="70"/>
                    </a:moveTo>
                    <a:cubicBezTo>
                      <a:pt x="0" y="69"/>
                      <a:pt x="0" y="68"/>
                      <a:pt x="0" y="67"/>
                    </a:cubicBezTo>
                    <a:cubicBezTo>
                      <a:pt x="0" y="64"/>
                      <a:pt x="0" y="62"/>
                      <a:pt x="0" y="60"/>
                    </a:cubicBezTo>
                    <a:moveTo>
                      <a:pt x="1" y="51"/>
                    </a:moveTo>
                    <a:cubicBezTo>
                      <a:pt x="1" y="47"/>
                      <a:pt x="2" y="44"/>
                      <a:pt x="3" y="41"/>
                    </a:cubicBezTo>
                    <a:moveTo>
                      <a:pt x="6" y="32"/>
                    </a:moveTo>
                    <a:cubicBezTo>
                      <a:pt x="8" y="29"/>
                      <a:pt x="9" y="26"/>
                      <a:pt x="11" y="24"/>
                    </a:cubicBezTo>
                    <a:moveTo>
                      <a:pt x="17" y="16"/>
                    </a:moveTo>
                    <a:cubicBezTo>
                      <a:pt x="19" y="14"/>
                      <a:pt x="21" y="11"/>
                      <a:pt x="24" y="9"/>
                    </a:cubicBezTo>
                    <a:moveTo>
                      <a:pt x="32" y="4"/>
                    </a:moveTo>
                    <a:cubicBezTo>
                      <a:pt x="35" y="2"/>
                      <a:pt x="38" y="1"/>
                      <a:pt x="41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20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F0705C2-1FD7-386F-6AFA-FBE8972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7494" y="532913"/>
            <a:ext cx="741508" cy="534035"/>
          </a:xfrm>
        </p:spPr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Прямоугольник 4"/>
          <p:cNvSpPr>
            <a:spLocks noChangeArrowheads="1"/>
          </p:cNvSpPr>
          <p:nvPr/>
        </p:nvSpPr>
        <p:spPr bwMode="auto">
          <a:xfrm>
            <a:off x="1688577" y="149843"/>
            <a:ext cx="8306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автомобильной дороги Восточный обход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Новосибирска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7"/>
          <p:cNvGrpSpPr>
            <a:grpSpLocks noChangeAspect="1"/>
          </p:cNvGrpSpPr>
          <p:nvPr/>
        </p:nvGrpSpPr>
        <p:grpSpPr>
          <a:xfrm>
            <a:off x="925769" y="457518"/>
            <a:ext cx="648000" cy="636681"/>
            <a:chOff x="1057275" y="3038475"/>
            <a:chExt cx="363538" cy="357188"/>
          </a:xfrm>
        </p:grpSpPr>
        <p:sp>
          <p:nvSpPr>
            <p:cNvPr id="9" name="Oval 173"/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Oval 174"/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Oval 175"/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Oval 176"/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177"/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Freeform 178"/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179"/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80"/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181"/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82"/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Line 183"/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84"/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43" y="1320800"/>
            <a:ext cx="8008158" cy="53594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9449" y="2552700"/>
            <a:ext cx="2511425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177800"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Ввод Восточного обхода создаст вокруг Новосибирска полукольцо, разгружающее восточный и южный въезды в город от транзитного транспорта соединив федеральную сеть. </a:t>
            </a:r>
          </a:p>
          <a:p>
            <a:pPr indent="177800" algn="just"/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indent="177800"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Строительство планируется в 4 этапа. </a:t>
            </a:r>
          </a:p>
          <a:p>
            <a:pPr indent="177800"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Результатом их реализации станет 84-километровая объездная дорога, связывающая существующий Северный обход км 60 с федеральной трассой Р-256 -«Чуйский тракт» км 64+700.</a:t>
            </a:r>
          </a:p>
          <a:p>
            <a:pPr indent="17780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1-й этап: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настоящее время осуществляются СМР на участке км 14-км 34.</a:t>
            </a:r>
          </a:p>
          <a:p>
            <a:pPr indent="17780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3-й этап: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ведутся проектно-изыскательские работы на участке км 34 – км 49</a:t>
            </a:r>
          </a:p>
        </p:txBody>
      </p:sp>
    </p:spTree>
    <p:extLst>
      <p:ext uri="{BB962C8B-B14F-4D97-AF65-F5344CB8AC3E}">
        <p14:creationId xmlns="" xmlns:p14="http://schemas.microsoft.com/office/powerpoint/2010/main" val="520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0705C2-1FD7-386F-6AFA-FBE8972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7494" y="532913"/>
            <a:ext cx="741508" cy="534035"/>
          </a:xfrm>
        </p:spPr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Прямоугольник 4"/>
          <p:cNvSpPr>
            <a:spLocks noChangeArrowheads="1"/>
          </p:cNvSpPr>
          <p:nvPr/>
        </p:nvSpPr>
        <p:spPr bwMode="auto">
          <a:xfrm>
            <a:off x="1688577" y="149843"/>
            <a:ext cx="8306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Конструкция дорожной одежды на 1 этапе Восточного обхода г. Новосибирска км 14 – км 34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919205" y="432292"/>
            <a:ext cx="662460" cy="646864"/>
            <a:chOff x="1709738" y="1876425"/>
            <a:chExt cx="363538" cy="357188"/>
          </a:xfrm>
        </p:grpSpPr>
        <p:sp>
          <p:nvSpPr>
            <p:cNvPr id="17" name="Rectangle 279"/>
            <p:cNvSpPr>
              <a:spLocks noChangeArrowheads="1"/>
            </p:cNvSpPr>
            <p:nvPr/>
          </p:nvSpPr>
          <p:spPr bwMode="auto">
            <a:xfrm>
              <a:off x="1806575" y="2136775"/>
              <a:ext cx="177800" cy="968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280"/>
            <p:cNvSpPr>
              <a:spLocks/>
            </p:cNvSpPr>
            <p:nvPr/>
          </p:nvSpPr>
          <p:spPr bwMode="auto">
            <a:xfrm>
              <a:off x="1984375" y="2136775"/>
              <a:ext cx="88900" cy="96838"/>
            </a:xfrm>
            <a:custGeom>
              <a:avLst/>
              <a:gdLst>
                <a:gd name="T0" fmla="*/ 56 w 56"/>
                <a:gd name="T1" fmla="*/ 61 h 61"/>
                <a:gd name="T2" fmla="*/ 0 w 56"/>
                <a:gd name="T3" fmla="*/ 61 h 61"/>
                <a:gd name="T4" fmla="*/ 0 w 56"/>
                <a:gd name="T5" fmla="*/ 0 h 61"/>
                <a:gd name="T6" fmla="*/ 56 w 56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1">
                  <a:moveTo>
                    <a:pt x="56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56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281"/>
            <p:cNvSpPr>
              <a:spLocks/>
            </p:cNvSpPr>
            <p:nvPr/>
          </p:nvSpPr>
          <p:spPr bwMode="auto">
            <a:xfrm>
              <a:off x="1709738" y="2136775"/>
              <a:ext cx="96838" cy="96838"/>
            </a:xfrm>
            <a:custGeom>
              <a:avLst/>
              <a:gdLst>
                <a:gd name="T0" fmla="*/ 0 w 61"/>
                <a:gd name="T1" fmla="*/ 0 h 61"/>
                <a:gd name="T2" fmla="*/ 61 w 61"/>
                <a:gd name="T3" fmla="*/ 0 h 61"/>
                <a:gd name="T4" fmla="*/ 61 w 61"/>
                <a:gd name="T5" fmla="*/ 61 h 61"/>
                <a:gd name="T6" fmla="*/ 0 w 61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0" y="0"/>
                  </a:moveTo>
                  <a:lnTo>
                    <a:pt x="61" y="0"/>
                  </a:lnTo>
                  <a:lnTo>
                    <a:pt x="61" y="61"/>
                  </a:lnTo>
                  <a:lnTo>
                    <a:pt x="0" y="61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283"/>
            <p:cNvSpPr>
              <a:spLocks/>
            </p:cNvSpPr>
            <p:nvPr/>
          </p:nvSpPr>
          <p:spPr bwMode="auto">
            <a:xfrm>
              <a:off x="1709738" y="1973263"/>
              <a:ext cx="185738" cy="96838"/>
            </a:xfrm>
            <a:custGeom>
              <a:avLst/>
              <a:gdLst>
                <a:gd name="T0" fmla="*/ 117 w 117"/>
                <a:gd name="T1" fmla="*/ 33 h 61"/>
                <a:gd name="T2" fmla="*/ 117 w 117"/>
                <a:gd name="T3" fmla="*/ 61 h 61"/>
                <a:gd name="T4" fmla="*/ 0 w 117"/>
                <a:gd name="T5" fmla="*/ 61 h 61"/>
                <a:gd name="T6" fmla="*/ 0 w 117"/>
                <a:gd name="T7" fmla="*/ 0 h 61"/>
                <a:gd name="T8" fmla="*/ 61 w 117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61">
                  <a:moveTo>
                    <a:pt x="117" y="33"/>
                  </a:moveTo>
                  <a:lnTo>
                    <a:pt x="117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6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Rectangle 284"/>
            <p:cNvSpPr>
              <a:spLocks noChangeArrowheads="1"/>
            </p:cNvSpPr>
            <p:nvPr/>
          </p:nvSpPr>
          <p:spPr bwMode="auto">
            <a:xfrm>
              <a:off x="1895475" y="2039938"/>
              <a:ext cx="177800" cy="968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285"/>
            <p:cNvSpPr>
              <a:spLocks/>
            </p:cNvSpPr>
            <p:nvPr/>
          </p:nvSpPr>
          <p:spPr bwMode="auto">
            <a:xfrm>
              <a:off x="1747838" y="1876425"/>
              <a:ext cx="325438" cy="141288"/>
            </a:xfrm>
            <a:custGeom>
              <a:avLst/>
              <a:gdLst>
                <a:gd name="T0" fmla="*/ 22 w 44"/>
                <a:gd name="T1" fmla="*/ 8 h 19"/>
                <a:gd name="T2" fmla="*/ 13 w 44"/>
                <a:gd name="T3" fmla="*/ 13 h 19"/>
                <a:gd name="T4" fmla="*/ 12 w 44"/>
                <a:gd name="T5" fmla="*/ 17 h 19"/>
                <a:gd name="T6" fmla="*/ 12 w 44"/>
                <a:gd name="T7" fmla="*/ 17 h 19"/>
                <a:gd name="T8" fmla="*/ 16 w 44"/>
                <a:gd name="T9" fmla="*/ 18 h 19"/>
                <a:gd name="T10" fmla="*/ 25 w 44"/>
                <a:gd name="T11" fmla="*/ 13 h 19"/>
                <a:gd name="T12" fmla="*/ 32 w 44"/>
                <a:gd name="T13" fmla="*/ 16 h 19"/>
                <a:gd name="T14" fmla="*/ 38 w 44"/>
                <a:gd name="T15" fmla="*/ 13 h 19"/>
                <a:gd name="T16" fmla="*/ 40 w 44"/>
                <a:gd name="T17" fmla="*/ 15 h 19"/>
                <a:gd name="T18" fmla="*/ 42 w 44"/>
                <a:gd name="T19" fmla="*/ 16 h 19"/>
                <a:gd name="T20" fmla="*/ 44 w 44"/>
                <a:gd name="T21" fmla="*/ 15 h 19"/>
                <a:gd name="T22" fmla="*/ 44 w 44"/>
                <a:gd name="T23" fmla="*/ 2 h 19"/>
                <a:gd name="T24" fmla="*/ 42 w 44"/>
                <a:gd name="T25" fmla="*/ 2 h 19"/>
                <a:gd name="T26" fmla="*/ 41 w 44"/>
                <a:gd name="T27" fmla="*/ 2 h 19"/>
                <a:gd name="T28" fmla="*/ 40 w 44"/>
                <a:gd name="T29" fmla="*/ 2 h 19"/>
                <a:gd name="T30" fmla="*/ 37 w 44"/>
                <a:gd name="T31" fmla="*/ 2 h 19"/>
                <a:gd name="T32" fmla="*/ 25 w 44"/>
                <a:gd name="T33" fmla="*/ 0 h 19"/>
                <a:gd name="T34" fmla="*/ 15 w 44"/>
                <a:gd name="T35" fmla="*/ 0 h 19"/>
                <a:gd name="T36" fmla="*/ 14 w 44"/>
                <a:gd name="T37" fmla="*/ 0 h 19"/>
                <a:gd name="T38" fmla="*/ 2 w 44"/>
                <a:gd name="T39" fmla="*/ 7 h 19"/>
                <a:gd name="T40" fmla="*/ 1 w 44"/>
                <a:gd name="T41" fmla="*/ 11 h 19"/>
                <a:gd name="T42" fmla="*/ 1 w 44"/>
                <a:gd name="T43" fmla="*/ 11 h 19"/>
                <a:gd name="T44" fmla="*/ 5 w 44"/>
                <a:gd name="T45" fmla="*/ 12 h 19"/>
                <a:gd name="T46" fmla="*/ 14 w 44"/>
                <a:gd name="T47" fmla="*/ 7 h 19"/>
                <a:gd name="T48" fmla="*/ 22 w 44"/>
                <a:gd name="T49" fmla="*/ 7 h 19"/>
                <a:gd name="T50" fmla="*/ 22 w 44"/>
                <a:gd name="T51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19">
                  <a:moveTo>
                    <a:pt x="22" y="8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6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9"/>
                    <a:pt x="15" y="19"/>
                    <a:pt x="16" y="18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7" y="16"/>
                    <a:pt x="32" y="16"/>
                  </a:cubicBezTo>
                  <a:cubicBezTo>
                    <a:pt x="37" y="16"/>
                    <a:pt x="38" y="13"/>
                    <a:pt x="38" y="13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4" y="16"/>
                    <a:pt x="44" y="15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3" y="1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0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3" y="13"/>
                    <a:pt x="5" y="12"/>
                  </a:cubicBezTo>
                  <a:cubicBezTo>
                    <a:pt x="8" y="10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7"/>
                    <a:pt x="23" y="8"/>
                    <a:pt x="22" y="8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Line 286"/>
            <p:cNvSpPr>
              <a:spLocks noChangeShapeType="1"/>
            </p:cNvSpPr>
            <p:nvPr/>
          </p:nvSpPr>
          <p:spPr bwMode="auto">
            <a:xfrm>
              <a:off x="2028825" y="1951038"/>
              <a:ext cx="0" cy="222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AA7E48E-205F-196E-DD87-4E77D1085F04}"/>
              </a:ext>
            </a:extLst>
          </p:cNvPr>
          <p:cNvSpPr txBox="1"/>
          <p:nvPr/>
        </p:nvSpPr>
        <p:spPr>
          <a:xfrm>
            <a:off x="874904" y="2016522"/>
            <a:ext cx="50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spc="-8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0,24</a:t>
            </a:r>
            <a:endParaRPr lang="ru-RU" sz="1400" b="1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66B56EB-7832-FF3D-2E17-A4AE9144A6D6}"/>
              </a:ext>
            </a:extLst>
          </p:cNvPr>
          <p:cNvSpPr txBox="1"/>
          <p:nvPr/>
        </p:nvSpPr>
        <p:spPr>
          <a:xfrm>
            <a:off x="892435" y="2725260"/>
            <a:ext cx="50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spc="-8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0,22</a:t>
            </a:r>
            <a:endParaRPr lang="ru-RU" sz="1600" b="1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19AF4CE-2441-EA85-C2BC-9EE2371AEBE3}"/>
              </a:ext>
            </a:extLst>
          </p:cNvPr>
          <p:cNvSpPr txBox="1"/>
          <p:nvPr/>
        </p:nvSpPr>
        <p:spPr>
          <a:xfrm>
            <a:off x="913939" y="3788112"/>
            <a:ext cx="50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spc="-8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0,20</a:t>
            </a:r>
            <a:endParaRPr lang="ru-RU" sz="1600" b="1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580A159-4EB8-F277-D390-DA079A240D9E}"/>
              </a:ext>
            </a:extLst>
          </p:cNvPr>
          <p:cNvSpPr txBox="1"/>
          <p:nvPr/>
        </p:nvSpPr>
        <p:spPr>
          <a:xfrm>
            <a:off x="892435" y="3184220"/>
            <a:ext cx="49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spc="-8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0,15</a:t>
            </a:r>
            <a:endParaRPr lang="ru-RU" sz="1600" b="1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7C03F46-59CB-FD0B-6B67-F12630B39236}"/>
              </a:ext>
            </a:extLst>
          </p:cNvPr>
          <p:cNvSpPr txBox="1"/>
          <p:nvPr/>
        </p:nvSpPr>
        <p:spPr>
          <a:xfrm>
            <a:off x="929937" y="4546275"/>
            <a:ext cx="50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spc="-8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0,49</a:t>
            </a:r>
            <a:endParaRPr lang="ru-RU" sz="1600" b="1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AA7E48E-205F-196E-DD87-4E77D1085F04}"/>
              </a:ext>
            </a:extLst>
          </p:cNvPr>
          <p:cNvSpPr txBox="1"/>
          <p:nvPr/>
        </p:nvSpPr>
        <p:spPr>
          <a:xfrm>
            <a:off x="879024" y="2333679"/>
            <a:ext cx="50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spc="-8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0,03</a:t>
            </a:r>
            <a:endParaRPr lang="ru-RU" sz="1400" b="1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425146"/>
            <a:ext cx="2600325" cy="503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2DF249F-57DD-E800-D2D9-03621715E668}"/>
              </a:ext>
            </a:extLst>
          </p:cNvPr>
          <p:cNvSpPr txBox="1"/>
          <p:nvPr/>
        </p:nvSpPr>
        <p:spPr>
          <a:xfrm>
            <a:off x="4012329" y="1974447"/>
            <a:ext cx="308340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Цементобетон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B35/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Btb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4.8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1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200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ru-RU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ГОСТ 26633</a:t>
            </a:r>
            <a:endParaRPr lang="ru-RU" sz="600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2DF249F-57DD-E800-D2D9-03621715E668}"/>
              </a:ext>
            </a:extLst>
          </p:cNvPr>
          <p:cNvSpPr txBox="1"/>
          <p:nvPr/>
        </p:nvSpPr>
        <p:spPr>
          <a:xfrm>
            <a:off x="3974228" y="2364972"/>
            <a:ext cx="358862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Выравнивающий слой из черного песка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ru-RU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ВСН123-77</a:t>
            </a:r>
            <a:endParaRPr lang="ru-RU" sz="600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2DF249F-57DD-E800-D2D9-03621715E668}"/>
              </a:ext>
            </a:extLst>
          </p:cNvPr>
          <p:cNvSpPr txBox="1"/>
          <p:nvPr/>
        </p:nvSpPr>
        <p:spPr>
          <a:xfrm>
            <a:off x="3964702" y="2793597"/>
            <a:ext cx="662972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укрепленный цементом М60 в количестве 12%, соответствующий М60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ru-RU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ГОСТ 23358</a:t>
            </a:r>
            <a:endParaRPr lang="ru-RU" sz="600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2DF249F-57DD-E800-D2D9-03621715E668}"/>
              </a:ext>
            </a:extLst>
          </p:cNvPr>
          <p:cNvSpPr txBox="1"/>
          <p:nvPr/>
        </p:nvSpPr>
        <p:spPr>
          <a:xfrm>
            <a:off x="3964702" y="3317472"/>
            <a:ext cx="662972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Щебеночно-песчаная смесь С4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ru-RU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ГОСТ 25607</a:t>
            </a:r>
            <a:endParaRPr lang="ru-RU" sz="600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2DF249F-57DD-E800-D2D9-03621715E668}"/>
              </a:ext>
            </a:extLst>
          </p:cNvPr>
          <p:cNvSpPr txBox="1"/>
          <p:nvPr/>
        </p:nvSpPr>
        <p:spPr>
          <a:xfrm>
            <a:off x="3990102" y="3901672"/>
            <a:ext cx="662972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с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м/с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ru-RU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ГОСТ </a:t>
            </a:r>
            <a:r>
              <a:rPr lang="en-US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8736</a:t>
            </a:r>
            <a:endParaRPr lang="ru-RU" sz="600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2DF249F-57DD-E800-D2D9-03621715E668}"/>
              </a:ext>
            </a:extLst>
          </p:cNvPr>
          <p:cNvSpPr txBox="1"/>
          <p:nvPr/>
        </p:nvSpPr>
        <p:spPr>
          <a:xfrm>
            <a:off x="3926602" y="4650972"/>
            <a:ext cx="662972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с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ru-RU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ГОСТ </a:t>
            </a:r>
            <a:r>
              <a:rPr lang="en-US" sz="1000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8736</a:t>
            </a:r>
            <a:endParaRPr lang="ru-RU" sz="600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2DF249F-57DD-E800-D2D9-03621715E668}"/>
              </a:ext>
            </a:extLst>
          </p:cNvPr>
          <p:cNvSpPr txBox="1"/>
          <p:nvPr/>
        </p:nvSpPr>
        <p:spPr>
          <a:xfrm>
            <a:off x="3913902" y="5349472"/>
            <a:ext cx="662972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pc="-89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 земляного полотна</a:t>
            </a:r>
            <a:endParaRPr lang="ru-RU" sz="600" spc="-8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6A34A89-73DB-5D22-2E97-60A42D98C10C}"/>
              </a:ext>
            </a:extLst>
          </p:cNvPr>
          <p:cNvSpPr txBox="1"/>
          <p:nvPr/>
        </p:nvSpPr>
        <p:spPr>
          <a:xfrm>
            <a:off x="954787" y="6187306"/>
            <a:ext cx="1117676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524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sz="1524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= </a:t>
            </a:r>
            <a:r>
              <a:rPr lang="ru-RU" sz="1524" spc="-8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1,33 </a:t>
            </a:r>
            <a:r>
              <a:rPr lang="ru-RU" sz="1524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6345601" y="4024967"/>
            <a:ext cx="53231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"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*Применяемая с 20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08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года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конструкция дорожной одежды на объектах строительства и реконструкции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0705C2-1FD7-386F-6AFA-FBE8972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7494" y="532913"/>
            <a:ext cx="741508" cy="534035"/>
          </a:xfrm>
        </p:spPr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Прямоугольник 4"/>
          <p:cNvSpPr>
            <a:spLocks noChangeArrowheads="1"/>
          </p:cNvSpPr>
          <p:nvPr/>
        </p:nvSpPr>
        <p:spPr bwMode="auto">
          <a:xfrm>
            <a:off x="1688577" y="149843"/>
            <a:ext cx="83068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автомобильной дороги  Восточный обход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Новосибирска км 14 - км 34 (устройство цементобетонного покрытия)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7" descr="DJI_0537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797049"/>
            <a:ext cx="6105525" cy="355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IMG_20230615_0939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0" y="1767321"/>
            <a:ext cx="5695950" cy="361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925769" y="457518"/>
            <a:ext cx="648000" cy="636681"/>
            <a:chOff x="1057275" y="3038475"/>
            <a:chExt cx="363538" cy="357188"/>
          </a:xfrm>
        </p:grpSpPr>
        <p:sp>
          <p:nvSpPr>
            <p:cNvPr id="9" name="Oval 173"/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Oval 174"/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Oval 175"/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Oval 176"/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177"/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Freeform 178"/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179"/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80"/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181"/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82"/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Line 183"/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84"/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520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0705C2-1FD7-386F-6AFA-FBE8972D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7494" y="532913"/>
            <a:ext cx="741508" cy="534035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l="23984" t="29314" r="33966" b="24895"/>
          <a:stretch>
            <a:fillRect/>
          </a:stretch>
        </p:blipFill>
        <p:spPr bwMode="auto">
          <a:xfrm>
            <a:off x="10338488" y="329516"/>
            <a:ext cx="1655805" cy="10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Прямоугольник 4"/>
          <p:cNvSpPr>
            <a:spLocks noChangeArrowheads="1"/>
          </p:cNvSpPr>
          <p:nvPr/>
        </p:nvSpPr>
        <p:spPr bwMode="auto">
          <a:xfrm>
            <a:off x="1639150" y="438167"/>
            <a:ext cx="8306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Бетонно-смесительные установки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7"/>
          <p:cNvGrpSpPr>
            <a:grpSpLocks noChangeAspect="1"/>
          </p:cNvGrpSpPr>
          <p:nvPr/>
        </p:nvGrpSpPr>
        <p:grpSpPr>
          <a:xfrm>
            <a:off x="925769" y="457518"/>
            <a:ext cx="648000" cy="636681"/>
            <a:chOff x="1057275" y="3038475"/>
            <a:chExt cx="363538" cy="357188"/>
          </a:xfrm>
        </p:grpSpPr>
        <p:sp>
          <p:nvSpPr>
            <p:cNvPr id="9" name="Oval 173"/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Oval 174"/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Oval 175"/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Oval 176"/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177"/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Freeform 178"/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179"/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80"/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181"/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82"/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Line 183"/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84"/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1026" name="Picture 2" descr="D:\Users\skiba-ve\Downloads\WhatsApp Image 2024-05-13 at 14.15.5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661" y="2474686"/>
            <a:ext cx="5900426" cy="3399235"/>
          </a:xfrm>
          <a:prstGeom prst="rect">
            <a:avLst/>
          </a:prstGeom>
          <a:noFill/>
        </p:spPr>
      </p:pic>
      <p:sp>
        <p:nvSpPr>
          <p:cNvPr id="23" name="Скругленный прямоугольник 22"/>
          <p:cNvSpPr/>
          <p:nvPr/>
        </p:nvSpPr>
        <p:spPr>
          <a:xfrm>
            <a:off x="296563" y="1738184"/>
            <a:ext cx="5872008" cy="752091"/>
          </a:xfrm>
          <a:prstGeom prst="roundRect">
            <a:avLst/>
          </a:prstGeom>
          <a:solidFill>
            <a:srgbClr val="304A9A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БСУ SmartBeton-135  (страна производства Россия) – производительность до 180 кубометра в час.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Users\skiba-ve\Downloads\ЦБ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5513" y="2504304"/>
            <a:ext cx="5568778" cy="3377512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>
            <a:off x="6450228" y="1742303"/>
            <a:ext cx="5560540" cy="752091"/>
          </a:xfrm>
          <a:prstGeom prst="roundRect">
            <a:avLst/>
          </a:prstGeom>
          <a:solidFill>
            <a:srgbClr val="304A9A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 rtlCol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БСУ </a:t>
            </a:r>
            <a:r>
              <a:rPr lang="ru-RU" sz="1400" dirty="0" err="1" smtClean="0">
                <a:solidFill>
                  <a:schemeClr val="bg1"/>
                </a:solidFill>
              </a:rPr>
              <a:t>Ammann</a:t>
            </a:r>
            <a:r>
              <a:rPr lang="ru-RU" sz="1400" dirty="0" smtClean="0">
                <a:solidFill>
                  <a:schemeClr val="bg1"/>
                </a:solidFill>
              </a:rPr>
              <a:t> ELBA CBS 180  (страна производства Швейцария) – производительность до 100 тонн в час.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КУ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F70"/>
      </a:accent1>
      <a:accent2>
        <a:srgbClr val="ADDDF4"/>
      </a:accent2>
      <a:accent3>
        <a:srgbClr val="304A9A"/>
      </a:accent3>
      <a:accent4>
        <a:srgbClr val="273878"/>
      </a:accent4>
      <a:accent5>
        <a:srgbClr val="1F2C5F"/>
      </a:accent5>
      <a:accent6>
        <a:srgbClr val="9C2424"/>
      </a:accent6>
      <a:hlink>
        <a:srgbClr val="1F2C5F"/>
      </a:hlink>
      <a:folHlink>
        <a:srgbClr val="898E9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effectLst>
          <a:outerShdw blurRad="241300" dist="38100" dir="5400000" algn="t" rotWithShape="0">
            <a:schemeClr val="accent4">
              <a:alpha val="20000"/>
            </a:schemeClr>
          </a:outerShdw>
        </a:effectLst>
      </a:spPr>
      <a:bodyPr wrap="square" lIns="144000" tIns="108000" rIns="144000" bIns="108000">
        <a:spAutoFit/>
      </a:bodyPr>
      <a:lstStyle>
        <a:defPPr>
          <a:lnSpc>
            <a:spcPts val="1800"/>
          </a:lnSpc>
          <a:spcAft>
            <a:spcPts val="600"/>
          </a:spcAft>
          <a:defRPr sz="1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13360</TotalTime>
  <Words>678</Words>
  <Application>Microsoft Office PowerPoint</Application>
  <PresentationFormat>Произвольный</PresentationFormat>
  <Paragraphs>145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Times New Roman</vt:lpstr>
      <vt:lpstr>FuturaBookC</vt:lpstr>
      <vt:lpstr>Roboto Light</vt:lpstr>
      <vt:lpstr>Wingdings</vt:lpstr>
      <vt:lpstr>Calibri</vt:lpstr>
      <vt:lpstr>Тема Office</vt:lpstr>
      <vt:lpstr>                                        «Практика и перспективы строительства в Сибири автомобильных дорог с применением цементобетона и минеральных вяжущих». </vt:lpstr>
      <vt:lpstr> Сеть дорог </vt:lpstr>
      <vt:lpstr>Сеть федеральных дорог в Новосибирской области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Гидрофобизация цементобетонного покрытия</vt:lpstr>
      <vt:lpstr>Требования к бетону покрытия, опыт применения</vt:lpstr>
      <vt:lpstr>Слайд 13</vt:lpstr>
      <vt:lpstr>Слайд 14</vt:lpstr>
      <vt:lpstr>Слайд 15</vt:lpstr>
      <vt:lpstr>Слайд 16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User_1</dc:creator>
  <cp:lastModifiedBy>simonov-yua</cp:lastModifiedBy>
  <cp:revision>1137</cp:revision>
  <dcterms:created xsi:type="dcterms:W3CDTF">2022-07-19T07:58:29Z</dcterms:created>
  <dcterms:modified xsi:type="dcterms:W3CDTF">2024-06-18T08:53:21Z</dcterms:modified>
</cp:coreProperties>
</file>