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15"/>
  </p:notesMasterIdLst>
  <p:sldIdLst>
    <p:sldId id="1223" r:id="rId2"/>
    <p:sldId id="1240" r:id="rId3"/>
    <p:sldId id="1239" r:id="rId4"/>
    <p:sldId id="1224" r:id="rId5"/>
    <p:sldId id="1228" r:id="rId6"/>
    <p:sldId id="1242" r:id="rId7"/>
    <p:sldId id="1226" r:id="rId8"/>
    <p:sldId id="1247" r:id="rId9"/>
    <p:sldId id="1229" r:id="rId10"/>
    <p:sldId id="1200" r:id="rId11"/>
    <p:sldId id="1245" r:id="rId12"/>
    <p:sldId id="1232" r:id="rId13"/>
    <p:sldId id="1218" r:id="rId14"/>
  </p:sldIdLst>
  <p:sldSz cx="12192000" cy="6858000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4400" b="1"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4400" b="1"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4400" b="1"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4400" b="1"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1EDB8D3-6234-4A8A-9B58-B8FD3C57B734}">
          <p14:sldIdLst>
            <p14:sldId id="1223"/>
            <p14:sldId id="1240"/>
            <p14:sldId id="1239"/>
            <p14:sldId id="1224"/>
            <p14:sldId id="1228"/>
            <p14:sldId id="1242"/>
            <p14:sldId id="1226"/>
            <p14:sldId id="1247"/>
            <p14:sldId id="1229"/>
          </p14:sldIdLst>
        </p14:section>
        <p14:section name="Раздел без заголовка" id="{16B24196-20EB-48CA-8F32-780CE04483E6}">
          <p14:sldIdLst>
            <p14:sldId id="1200"/>
            <p14:sldId id="1245"/>
            <p14:sldId id="1232"/>
            <p14:sldId id="121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336666"/>
    <a:srgbClr val="006600"/>
    <a:srgbClr val="3399FF"/>
    <a:srgbClr val="FF9900"/>
    <a:srgbClr val="7A793D"/>
    <a:srgbClr val="FFFF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0228" autoAdjust="0"/>
  </p:normalViewPr>
  <p:slideViewPr>
    <p:cSldViewPr>
      <p:cViewPr varScale="1">
        <p:scale>
          <a:sx n="65" d="100"/>
          <a:sy n="65" d="100"/>
        </p:scale>
        <p:origin x="700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6379"/>
    </p:cViewPr>
  </p:sorterViewPr>
  <p:notesViewPr>
    <p:cSldViewPr>
      <p:cViewPr>
        <p:scale>
          <a:sx n="100" d="100"/>
          <a:sy n="100" d="100"/>
        </p:scale>
        <p:origin x="-1070" y="151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>
            <a:extLst>
              <a:ext uri="{FF2B5EF4-FFF2-40B4-BE49-F238E27FC236}">
                <a16:creationId xmlns:a16="http://schemas.microsoft.com/office/drawing/2014/main" id="{CE6AF129-2605-4D1B-92B1-710755C4D34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4435" name="Rectangle 3">
            <a:extLst>
              <a:ext uri="{FF2B5EF4-FFF2-40B4-BE49-F238E27FC236}">
                <a16:creationId xmlns:a16="http://schemas.microsoft.com/office/drawing/2014/main" id="{4B5EFDA6-528D-4BAB-8052-49B2DD2D6BE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74EC0CA1-33D7-4B7F-9131-008A28B1362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4437" name="Rectangle 5">
            <a:extLst>
              <a:ext uri="{FF2B5EF4-FFF2-40B4-BE49-F238E27FC236}">
                <a16:creationId xmlns:a16="http://schemas.microsoft.com/office/drawing/2014/main" id="{F27F37B4-B076-4F2E-AE8B-48BA63E64A5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74438" name="Rectangle 6">
            <a:extLst>
              <a:ext uri="{FF2B5EF4-FFF2-40B4-BE49-F238E27FC236}">
                <a16:creationId xmlns:a16="http://schemas.microsoft.com/office/drawing/2014/main" id="{489EEC14-C602-49F8-BDB5-0489200DD6D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4439" name="Rectangle 7">
            <a:extLst>
              <a:ext uri="{FF2B5EF4-FFF2-40B4-BE49-F238E27FC236}">
                <a16:creationId xmlns:a16="http://schemas.microsoft.com/office/drawing/2014/main" id="{FF83464C-C560-4566-A77F-C685AD7E47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5384C59-681E-4753-8BD6-35CF5A056C5D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384C59-681E-4753-8BD6-35CF5A056C5D}" type="slidenum">
              <a:rPr lang="en-GB" altLang="ru-RU" smtClean="0"/>
              <a:pPr>
                <a:defRPr/>
              </a:pPr>
              <a:t>6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914803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D65CC-58B7-4F7D-ABDF-6669E0A1B3C1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426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FFEC993C-2869-4F30-887E-F736D2590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81000"/>
            <a:ext cx="115824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>
            <a:noFill/>
          </a:ln>
        </p:spPr>
        <p:txBody>
          <a:bodyPr wrap="none" anchor="ctr"/>
          <a:lstStyle>
            <a:lvl1pPr>
              <a:defRPr sz="44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 sz="44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 sz="44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 sz="44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 sz="44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ru-RU" sz="2400" b="0">
              <a:latin typeface="Times New Roman" panose="02020603050405020304" pitchFamily="18" charset="0"/>
            </a:endParaRP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D774FE96-9F23-481D-AB5D-7F52790C445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436034" y="488950"/>
            <a:ext cx="11247967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>
              <a:defRPr sz="44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 sz="44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 sz="44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 sz="44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 sz="44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ru-RU" sz="2400" b="0">
              <a:latin typeface="Times New Roman" panose="02020603050405020304" pitchFamily="18" charset="0"/>
            </a:endParaRP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FABDA9C6-D13D-4AF6-9CD8-44D6AE5CC9D8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1828800" y="3338513"/>
            <a:ext cx="85344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44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 sz="44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 sz="44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 sz="44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 sz="44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ru-RU" sz="1800" b="0">
              <a:latin typeface="Arial" panose="020B0604020202020204" pitchFamily="34" charset="0"/>
            </a:endParaRPr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DF11D266-E2E2-4495-B40E-FA95DDC2AC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6438900"/>
            <a:ext cx="1727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4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14400" y="857250"/>
            <a:ext cx="10363200" cy="2266950"/>
          </a:xfrm>
          <a:effectLst/>
        </p:spPr>
        <p:txBody>
          <a:bodyPr anchor="ctr" anchorCtr="1"/>
          <a:lstStyle>
            <a:lvl1pPr algn="ctr">
              <a:defRPr sz="5400" i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4234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336800" y="3567113"/>
            <a:ext cx="72136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98256E-754D-45A0-9C19-5305CD4B29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012BC-FFD5-44CF-B8F8-08B6D524EB84}" type="datetime1">
              <a:rPr lang="en-GB"/>
              <a:pPr>
                <a:defRPr/>
              </a:pPr>
              <a:t>29/06/2023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A689E5-E83C-4E10-A6F3-39CB9483E2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470400" y="6391275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www.gomaco.com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6A6E8A-A09E-46A1-B5E4-9B47DB763B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44000" y="6391275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02C42-A6A6-4F3D-8840-D7174B7D080F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979763506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2994BDC-77FC-4FB1-A99B-577B6496AA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A4A16-79B0-4FE5-BBF8-4B16A66ACABC}" type="datetime1">
              <a:rPr lang="en-GB"/>
              <a:pPr>
                <a:defRPr/>
              </a:pPr>
              <a:t>29/06/2023</a:t>
            </a:fld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427FC7-32CC-4439-9E1A-8C2ECAEDE6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www.gomaco.com 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2E7FDD-8FB7-44DE-8789-6B2CE750DF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E162C-73B5-4B53-86C8-389F2210FEB1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196861401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12200" y="44450"/>
            <a:ext cx="2565400" cy="58991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0" y="44450"/>
            <a:ext cx="7493000" cy="58991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D084988-3917-4509-A923-4629E3526B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9C123-26AC-446B-9A53-CAB27B76D98F}" type="datetime1">
              <a:rPr lang="en-GB"/>
              <a:pPr>
                <a:defRPr/>
              </a:pPr>
              <a:t>29/06/2023</a:t>
            </a:fld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03557D-B778-4491-98F7-3E677E8D14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www.gomaco.com 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80BF246-9B0C-4AFA-8B7B-E856ECE25D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264D4-4CED-4E66-854A-A2ECD80A6CEE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740460993"/>
      </p:ext>
    </p:extLst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4450"/>
            <a:ext cx="10261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1905000"/>
            <a:ext cx="10261600" cy="1943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0" y="4000500"/>
            <a:ext cx="10261600" cy="1943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399B57-C03E-4F96-91AE-124974027E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B970B-5409-47FF-B06B-C6A1F2B3438B}" type="datetime1">
              <a:rPr lang="en-GB"/>
              <a:pPr>
                <a:defRPr/>
              </a:pPr>
              <a:t>29/06/2023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1FF1DD-0124-484F-A65A-980A1490CC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www.gomaco.com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5B7589-818B-4ACA-AC7C-F3C626C52E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1805D-2F52-46BC-BB49-453A0D838FED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892338334"/>
      </p:ext>
    </p:extLst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4450"/>
            <a:ext cx="10261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16000" y="1905000"/>
            <a:ext cx="5029200" cy="1943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016000" y="4000500"/>
            <a:ext cx="5029200" cy="1943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248400" y="1905000"/>
            <a:ext cx="50292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0049198-066A-43C9-894B-C4FDAD767E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4EB01-1514-47C9-87AD-55A68F88C9AC}" type="datetime1">
              <a:rPr lang="en-GB"/>
              <a:pPr>
                <a:defRPr/>
              </a:pPr>
              <a:t>29/06/2023</a:t>
            </a:fld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C361B15-3A23-4EB0-80E9-1FB38260F0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www.gomaco.com 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68A0A22-616B-4EBD-B45B-A2246B0082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FA926-120C-43C9-AB68-25D204B2EB2C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625062054"/>
      </p:ext>
    </p:extLst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4450"/>
            <a:ext cx="10261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16000" y="1905000"/>
            <a:ext cx="50292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48400" y="1905000"/>
            <a:ext cx="5029200" cy="1943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48400" y="4000500"/>
            <a:ext cx="5029200" cy="1943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EC5E9DF-F2B5-44AB-9D28-14FE951274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BCD1C-FC09-4A64-A964-29C377B908DF}" type="datetime1">
              <a:rPr lang="en-GB"/>
              <a:pPr>
                <a:defRPr/>
              </a:pPr>
              <a:t>29/06/2023</a:t>
            </a:fld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BBE978C-EB40-4AF6-92A8-3350C7B6A3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www.gomaco.com 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E4686096-4C69-4BA3-AB8A-D451725C00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09FF2-C2BE-4331-BF61-CA066D132577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891008416"/>
      </p:ext>
    </p:extLst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4450"/>
            <a:ext cx="10261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16000" y="1905000"/>
            <a:ext cx="10261600" cy="1943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6000" y="4000500"/>
            <a:ext cx="10261600" cy="1943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D42800-03BC-4DD0-B40D-BB6B3E008F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64928-6968-41A2-9C88-A6E2E87CF67C}" type="datetime1">
              <a:rPr lang="en-GB"/>
              <a:pPr>
                <a:defRPr/>
              </a:pPr>
              <a:t>29/06/2023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023F5A-D07A-45A6-B987-6F9988042F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www.gomaco.com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A54D0A-C873-47D4-BCCA-258CFBA630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3453D-29E7-4180-BA51-D5BC60EE5B2B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768400417"/>
      </p:ext>
    </p:extLst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16000" y="44450"/>
            <a:ext cx="10261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16000" y="1905000"/>
            <a:ext cx="5029200" cy="1943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48400" y="1905000"/>
            <a:ext cx="5029200" cy="1943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016000" y="4000500"/>
            <a:ext cx="5029200" cy="1943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8400" y="4000500"/>
            <a:ext cx="5029200" cy="1943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228BF74-708C-4ACC-B518-F5BED720E4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FCDA6-E844-4D94-AD91-67FF26ED10DD}" type="datetime1">
              <a:rPr lang="en-GB"/>
              <a:pPr>
                <a:defRPr/>
              </a:pPr>
              <a:t>29/06/2023</a:t>
            </a:fld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97E034B-0608-4039-99B3-8AD74FD7F2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www.gomaco.com 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C36161C-F7C6-4C28-897F-6868B0772C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1BC57-B299-48E6-80B9-0A748F801B74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962619118"/>
      </p:ext>
    </p:extLst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4450"/>
            <a:ext cx="10261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1905000"/>
            <a:ext cx="50292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48400" y="1905000"/>
            <a:ext cx="5029200" cy="1943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48400" y="4000500"/>
            <a:ext cx="5029200" cy="1943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FF8C5BC-E66B-4EA3-8B39-F9A92A22E6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BC15E-A1E3-4893-B69D-13289F854019}" type="datetime1">
              <a:rPr lang="en-GB"/>
              <a:pPr>
                <a:defRPr/>
              </a:pPr>
              <a:t>29/06/2023</a:t>
            </a:fld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E28A664-0C14-4733-B20D-157C62905D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www.gomaco.com 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C6A4772-7D1E-4CD8-9473-455883E6E2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BD41B-4606-40F0-8E31-8CCDA02A7067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991488338"/>
      </p:ext>
    </p:extLst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4450"/>
            <a:ext cx="10261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16000" y="1905000"/>
            <a:ext cx="50292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905000"/>
            <a:ext cx="50292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67BCBC-0A51-4C4A-B49D-95D46B8E39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67A4C-FE48-464F-9A25-80AF7F267791}" type="datetime1">
              <a:rPr lang="en-GB"/>
              <a:pPr>
                <a:defRPr/>
              </a:pPr>
              <a:t>29/06/2023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D8B276-9F54-4B92-9E86-89578BFE05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www.gomaco.com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499F78-9E75-4044-B87A-77C6BCE917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B5A1D-D6CD-48A2-9F47-DB1C57C9289A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362264350"/>
      </p:ext>
    </p:extLst>
  </p:cSld>
  <p:clrMapOvr>
    <a:masterClrMapping/>
  </p:clrMapOvr>
  <p:transition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4450"/>
            <a:ext cx="10261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1905000"/>
            <a:ext cx="50292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1905000"/>
            <a:ext cx="50292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25D7B9-B4E9-4821-864C-EA7E34AB30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07C1D-65CB-4E7C-82F0-F6B4F7BD90A3}" type="datetime1">
              <a:rPr lang="en-GB"/>
              <a:pPr>
                <a:defRPr/>
              </a:pPr>
              <a:t>29/06/2023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01AD35-236C-4DFC-8603-C7AD97639D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www.gomaco.com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C20634-CBD5-4DF1-8AB0-B078EE7C64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07025-4F22-4045-B89F-58A30EC59883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961610252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C38BC5-D204-4833-86E7-38FBC4DBEC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497E2-5EE2-4676-97BD-B1BD097398BE}" type="datetime1">
              <a:rPr lang="en-GB"/>
              <a:pPr>
                <a:defRPr/>
              </a:pPr>
              <a:t>29/06/2023</a:t>
            </a:fld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A391A64-9585-41C3-B24A-797F679349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www.gomaco.com 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F1DE90A-1053-4E4C-88FB-5E474D89F7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7519C-707B-46F5-8E00-D6A5354F3C6A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712890792"/>
      </p:ext>
    </p:extLst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4450"/>
            <a:ext cx="10261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16000" y="1905000"/>
            <a:ext cx="50292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248400" y="1905000"/>
            <a:ext cx="5029200" cy="40386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C9ED91-5BB8-4C1A-8A10-A3A92293B7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A0695-1BD9-4229-AAD3-99938117CDE8}" type="datetime1">
              <a:rPr lang="en-GB"/>
              <a:pPr>
                <a:defRPr/>
              </a:pPr>
              <a:t>29/06/2023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75E248-FDA4-4EAB-A843-2B160D7655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www.gomaco.com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0FC201-AA52-423E-AA5C-48BD90917A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D6A47-C245-4ECD-98A5-8FA6D221F930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345732414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5B83C4-9B27-4D0B-B5BC-42A6E17946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39A0F-A966-4F31-910B-804E33C2E029}" type="datetime1">
              <a:rPr lang="en-GB"/>
              <a:pPr>
                <a:defRPr/>
              </a:pPr>
              <a:t>29/06/2023</a:t>
            </a:fld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1514A24-FBE9-48AF-A4A4-208F831621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www.gomaco.com 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F976C93-E4B4-4268-8D63-EB0A2345F9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CC1DA-C31F-43B2-B343-10F76F6799ED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426681207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1905000"/>
            <a:ext cx="50292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905000"/>
            <a:ext cx="50292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223A78-2E7E-48D3-875F-0CA426E87C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1A253-B7F6-45C7-A972-7AA3ABB5C002}" type="datetime1">
              <a:rPr lang="en-GB"/>
              <a:pPr>
                <a:defRPr/>
              </a:pPr>
              <a:t>29/06/2023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E68636-F6E3-47D5-9389-131F21E76A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www.gomaco.com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5884F2-EE36-4359-9FE4-FD0566FA49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B0509-FF82-47CF-A781-D140658D1587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381139736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956E9F7-FAB0-470C-9F1F-B0800402F3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3E9EE-7700-466B-85CA-BC93A7C232D8}" type="datetime1">
              <a:rPr lang="en-GB"/>
              <a:pPr>
                <a:defRPr/>
              </a:pPr>
              <a:t>29/06/2023</a:t>
            </a:fld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A49A5BB-6A57-4415-932E-4CC71CEACB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www.gomaco.com 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BAAB516-E4C2-4C5A-A747-4F27F6E292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F6707-39D6-4AFD-8882-A5C0A0994F07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286114189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3DCE045-4C63-40FF-A38C-CECD471D7A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A068C-BBCE-42DD-86AA-4B893388A584}" type="datetime1">
              <a:rPr lang="en-GB"/>
              <a:pPr>
                <a:defRPr/>
              </a:pPr>
              <a:t>29/06/2023</a:t>
            </a:fld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378A625-553D-435A-8C72-E932B1E7F8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www.gomaco.com 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41D68C8-9C96-4C01-8A05-CB86B4018B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C254D-225E-4407-895B-6A96E6727379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782538631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D09DC02-C07D-410E-9BD6-C131DE0F1B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4BC4F-8158-45CF-B479-8BF1F4BA9ECD}" type="datetime1">
              <a:rPr lang="en-GB"/>
              <a:pPr>
                <a:defRPr/>
              </a:pPr>
              <a:t>29/06/2023</a:t>
            </a:fld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9B179AB-EAE0-4225-9B0C-82DDDE700E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www.gomaco.com 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267FA5B-9136-468B-A901-DF38E352EC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7EF30-677B-4F83-B73E-5D76AE6535F7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619352163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A0A2ED-CF0F-4513-B795-808B96A3DF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3096C-ECBF-41CF-9072-DD8BFA14CE15}" type="datetime1">
              <a:rPr lang="en-GB"/>
              <a:pPr>
                <a:defRPr/>
              </a:pPr>
              <a:t>29/06/2023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D07917-2CC3-4AA4-AD49-A5F1D27D9C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www.gomaco.com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4FB1EC-2A44-44F1-9C6E-D5B5800B53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8669D-9315-48FF-895A-1B17940746D5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020816094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A81CB3-DB46-44BC-AF9A-4172546970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51A8D-B298-4240-854E-4EFD89627F4B}" type="datetime1">
              <a:rPr lang="en-GB"/>
              <a:pPr>
                <a:defRPr/>
              </a:pPr>
              <a:t>29/06/2023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5027EF-D483-4BFE-914E-EDBCC683DD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www.gomaco.com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34F0C-1BAC-4057-91BD-55F5F6D84F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2584D-CD5C-4700-B122-D710D5D87B16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52767228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60C9304-83CA-4F6E-BB04-8482C6648D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16000" y="44450"/>
            <a:ext cx="10261600" cy="1143000"/>
          </a:xfrm>
          <a:prstGeom prst="rect">
            <a:avLst/>
          </a:prstGeom>
          <a:noFill/>
          <a:ln>
            <a:noFill/>
          </a:ln>
          <a:effectLst>
            <a:outerShdw dist="28398" dir="20006097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43D39F7-E635-4526-8605-7715E69B57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16000" y="1905000"/>
            <a:ext cx="10261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Click to edit Master text styles</a:t>
            </a:r>
          </a:p>
          <a:p>
            <a:pPr lvl="1"/>
            <a:r>
              <a:rPr lang="en-GB" altLang="ru-RU"/>
              <a:t>Second level</a:t>
            </a:r>
          </a:p>
          <a:p>
            <a:pPr lvl="2"/>
            <a:r>
              <a:rPr lang="en-GB" altLang="ru-RU"/>
              <a:t>Third level</a:t>
            </a:r>
          </a:p>
          <a:p>
            <a:pPr lvl="3"/>
            <a:r>
              <a:rPr lang="en-GB" altLang="ru-RU"/>
              <a:t>Fourth level</a:t>
            </a:r>
          </a:p>
          <a:p>
            <a:pPr lvl="4"/>
            <a:r>
              <a:rPr lang="en-GB" altLang="ru-RU"/>
              <a:t>Fifth level</a:t>
            </a:r>
          </a:p>
        </p:txBody>
      </p:sp>
      <p:sp>
        <p:nvSpPr>
          <p:cNvPr id="141316" name="Rectangle 4">
            <a:extLst>
              <a:ext uri="{FF2B5EF4-FFF2-40B4-BE49-F238E27FC236}">
                <a16:creationId xmlns:a16="http://schemas.microsoft.com/office/drawing/2014/main" id="{E6991A73-48B2-43E1-92FA-B3AE961214F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6000" y="6391275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B0E68AA3-767B-46C3-9F10-3E4DE157AB84}" type="datetime1">
              <a:rPr lang="en-GB"/>
              <a:pPr>
                <a:defRPr/>
              </a:pPr>
              <a:t>29/06/2023</a:t>
            </a:fld>
            <a:endParaRPr lang="en-GB"/>
          </a:p>
        </p:txBody>
      </p:sp>
      <p:sp>
        <p:nvSpPr>
          <p:cNvPr id="141317" name="Rectangle 5">
            <a:extLst>
              <a:ext uri="{FF2B5EF4-FFF2-40B4-BE49-F238E27FC236}">
                <a16:creationId xmlns:a16="http://schemas.microsoft.com/office/drawing/2014/main" id="{80C3809F-D469-42ED-B98F-73A677A5562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0400" y="6403975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www.gomaco.com </a:t>
            </a:r>
          </a:p>
        </p:txBody>
      </p:sp>
      <p:sp>
        <p:nvSpPr>
          <p:cNvPr id="141318" name="Rectangle 6">
            <a:extLst>
              <a:ext uri="{FF2B5EF4-FFF2-40B4-BE49-F238E27FC236}">
                <a16:creationId xmlns:a16="http://schemas.microsoft.com/office/drawing/2014/main" id="{15753B4F-2EFE-4132-A636-CAA0BE32470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440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9FD55D2-6B4B-43D1-8982-3FFB7A40B071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  <p:grpSp>
        <p:nvGrpSpPr>
          <p:cNvPr id="1031" name="Group 7">
            <a:extLst>
              <a:ext uri="{FF2B5EF4-FFF2-40B4-BE49-F238E27FC236}">
                <a16:creationId xmlns:a16="http://schemas.microsoft.com/office/drawing/2014/main" id="{4D4EECF4-9FB0-4D29-A56B-1F03723DF226}"/>
              </a:ext>
            </a:extLst>
          </p:cNvPr>
          <p:cNvGrpSpPr>
            <a:grpSpLocks/>
          </p:cNvGrpSpPr>
          <p:nvPr/>
        </p:nvGrpSpPr>
        <p:grpSpPr bwMode="auto">
          <a:xfrm>
            <a:off x="224368" y="228600"/>
            <a:ext cx="11764433" cy="6096000"/>
            <a:chOff x="106" y="144"/>
            <a:chExt cx="5558" cy="3840"/>
          </a:xfrm>
        </p:grpSpPr>
        <p:sp>
          <p:nvSpPr>
            <p:cNvPr id="1033" name="AutoShape 8">
              <a:extLst>
                <a:ext uri="{FF2B5EF4-FFF2-40B4-BE49-F238E27FC236}">
                  <a16:creationId xmlns:a16="http://schemas.microsoft.com/office/drawing/2014/main" id="{8C14292F-8AF4-4BAB-B646-8A47821ED9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44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>
                <a:defRPr sz="44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>
                <a:defRPr sz="44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>
                <a:defRPr sz="44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>
                <a:defRPr sz="44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ru-RU" sz="2400" b="0">
                <a:latin typeface="Times New Roman" panose="02020603050405020304" pitchFamily="18" charset="0"/>
              </a:endParaRPr>
            </a:p>
          </p:txBody>
        </p:sp>
        <p:sp>
          <p:nvSpPr>
            <p:cNvPr id="1034" name="Line 9">
              <a:extLst>
                <a:ext uri="{FF2B5EF4-FFF2-40B4-BE49-F238E27FC236}">
                  <a16:creationId xmlns:a16="http://schemas.microsoft.com/office/drawing/2014/main" id="{DEC18B1E-46EC-4293-A38E-BA7045C9AA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4400"/>
            </a:p>
          </p:txBody>
        </p:sp>
      </p:grpSp>
      <p:pic>
        <p:nvPicPr>
          <p:cNvPr id="1032" name="Picture 10">
            <a:extLst>
              <a:ext uri="{FF2B5EF4-FFF2-40B4-BE49-F238E27FC236}">
                <a16:creationId xmlns:a16="http://schemas.microsoft.com/office/drawing/2014/main" id="{36AEF6E4-1095-4BC0-AD46-B23F502FE3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6438900"/>
            <a:ext cx="1727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  <p:sldLayoutId id="2147484026" r:id="rId13"/>
    <p:sldLayoutId id="2147484027" r:id="rId14"/>
    <p:sldLayoutId id="2147484028" r:id="rId15"/>
    <p:sldLayoutId id="2147484029" r:id="rId16"/>
    <p:sldLayoutId id="2147484030" r:id="rId17"/>
    <p:sldLayoutId id="2147484031" r:id="rId18"/>
    <p:sldLayoutId id="2147484032" r:id="rId19"/>
    <p:sldLayoutId id="2147484033" r:id="rId20"/>
  </p:sldLayoutIdLst>
  <p:transition advClick="0"/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anose="05000000000000000000" pitchFamily="2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kwintmadi.ru" TargetMode="External"/><Relationship Id="rId2" Type="http://schemas.openxmlformats.org/officeDocument/2006/relationships/hyperlink" Target="http://www.lonmadi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4B177E5C-A74E-6E7F-2A3E-699409285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D497E2-5EE2-4676-97BD-B1BD097398BE}" type="datetime1">
              <a:rPr lang="en-GB" smtClean="0"/>
              <a:pPr>
                <a:defRPr/>
              </a:pPr>
              <a:t>29/06/2023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E7A2C9-6820-9262-14A0-CB8C80D2721C}"/>
              </a:ext>
            </a:extLst>
          </p:cNvPr>
          <p:cNvSpPr txBox="1"/>
          <p:nvPr/>
        </p:nvSpPr>
        <p:spPr>
          <a:xfrm>
            <a:off x="2063552" y="836713"/>
            <a:ext cx="8280920" cy="46166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/>
            <a:r>
              <a:rPr lang="ru-RU" altLang="ru-RU" sz="2400" dirty="0"/>
              <a:t>АО «КВИНТМАДИ»</a:t>
            </a:r>
            <a:endParaRPr lang="ru-RU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362D4E-16B0-FCB9-BBD9-14B67990D673}"/>
              </a:ext>
            </a:extLst>
          </p:cNvPr>
          <p:cNvSpPr txBox="1"/>
          <p:nvPr/>
        </p:nvSpPr>
        <p:spPr>
          <a:xfrm>
            <a:off x="1775520" y="2492896"/>
            <a:ext cx="864096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Современные   тенденции строительства  автомобильных дорог с применением </a:t>
            </a:r>
            <a:r>
              <a:rPr lang="ru-RU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цементобетона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46209858"/>
      </p:ext>
    </p:extLst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44" y="404664"/>
            <a:ext cx="11593288" cy="1152128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Устройство разделительного ограждения на  автомагистрали </a:t>
            </a:r>
            <a:b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М11 Москва – С-Петербург  с применением оборудования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GOMACO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www.gomaco.com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555" y="1772817"/>
            <a:ext cx="6025046" cy="4518785"/>
          </a:xfrm>
        </p:spPr>
      </p:pic>
    </p:spTree>
    <p:extLst>
      <p:ext uri="{BB962C8B-B14F-4D97-AF65-F5344CB8AC3E}">
        <p14:creationId xmlns:p14="http://schemas.microsoft.com/office/powerpoint/2010/main" val="79306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997B7BF-C1A3-F9DE-CFD7-FC726802C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44450"/>
            <a:ext cx="7696200" cy="1480040"/>
          </a:xfrm>
        </p:spPr>
        <p:txBody>
          <a:bodyPr/>
          <a:lstStyle/>
          <a:p>
            <a:pPr algn="ctr"/>
            <a:r>
              <a:rPr lang="ru-RU" sz="3600" dirty="0"/>
              <a:t>Устройство водоотводного лотка </a:t>
            </a:r>
            <a:br>
              <a:rPr lang="ru-RU" sz="3600" dirty="0"/>
            </a:br>
            <a:r>
              <a:rPr lang="ru-RU" sz="3600" dirty="0"/>
              <a:t>в Кемеровской области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F21E3D6-44FC-3D8C-94D6-CA670CEF6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9A068C-BBCE-42DD-86AA-4B893388A584}" type="datetime1">
              <a:rPr lang="en-GB" smtClean="0"/>
              <a:pPr>
                <a:defRPr/>
              </a:pPr>
              <a:t>29/06/2023</a:t>
            </a:fld>
            <a:endParaRPr lang="en-GB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121CF7C0-C915-E8D9-BCEF-7578A6F580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40" y="1772817"/>
            <a:ext cx="5970860" cy="4478145"/>
          </a:xfrm>
        </p:spPr>
      </p:pic>
    </p:spTree>
    <p:extLst>
      <p:ext uri="{BB962C8B-B14F-4D97-AF65-F5344CB8AC3E}">
        <p14:creationId xmlns:p14="http://schemas.microsoft.com/office/powerpoint/2010/main" val="3611621472"/>
      </p:ext>
    </p:extLst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98B5A2-DD04-1F87-0631-512FBF959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002" y="44450"/>
            <a:ext cx="8465474" cy="1143000"/>
          </a:xfrm>
        </p:spPr>
        <p:txBody>
          <a:bodyPr/>
          <a:lstStyle/>
          <a:p>
            <a:pPr algn="ctr"/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Укладка дорожного покрытия бетоноукладчиком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GP3</a:t>
            </a: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GOMACO</a:t>
            </a:r>
            <a:endParaRPr lang="ru-R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55B3345F-CB25-82BC-1223-DA6A3291A9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524" y="1377094"/>
            <a:ext cx="8576952" cy="4824536"/>
          </a:xfr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835A6D51-711B-0E60-58D1-6B8C87C76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D497E2-5EE2-4676-97BD-B1BD097398BE}" type="datetime1">
              <a:rPr lang="en-GB" smtClean="0"/>
              <a:pPr>
                <a:defRPr/>
              </a:pPr>
              <a:t>29/06/2023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484043"/>
      </p:ext>
    </p:extLst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3AA501-664B-9055-6FD0-F61BD2504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44450"/>
            <a:ext cx="7696200" cy="1512342"/>
          </a:xfrm>
        </p:spPr>
        <p:txBody>
          <a:bodyPr/>
          <a:lstStyle/>
          <a:p>
            <a:pPr algn="ctr"/>
            <a:r>
              <a:rPr lang="ru-RU" altLang="ru-RU" dirty="0">
                <a:solidFill>
                  <a:schemeClr val="tx1"/>
                </a:solidFill>
              </a:rPr>
              <a:t>АО «КВИНТМАДИ»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02CA10-76B1-FFE6-9BCB-832DBBA1A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sz="4000" dirty="0"/>
          </a:p>
          <a:p>
            <a:pPr marL="0" indent="0" algn="ctr">
              <a:buNone/>
            </a:pPr>
            <a:endParaRPr lang="ru-RU" sz="4000" dirty="0"/>
          </a:p>
          <a:p>
            <a:pPr marL="0" indent="0" algn="ctr">
              <a:buNone/>
            </a:pPr>
            <a:r>
              <a:rPr lang="ru-RU" sz="4000" dirty="0"/>
              <a:t>Спасибо за внимание !</a:t>
            </a:r>
            <a:endParaRPr lang="en-US" sz="4000" dirty="0"/>
          </a:p>
          <a:p>
            <a:pPr marL="0" indent="0" algn="ctr">
              <a:buNone/>
            </a:pP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www.kwintmadi.ru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info@kwintmadi.ru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Тел.+7 495-795-21-97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F33F96-40BD-0638-D9ED-25EB15E04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D497E2-5EE2-4676-97BD-B1BD097398BE}" type="datetime1">
              <a:rPr lang="en-GB" smtClean="0"/>
              <a:pPr>
                <a:defRPr/>
              </a:pPr>
              <a:t>29/06/2023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475568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52781A-89C4-A7EC-A5CD-F234A09E4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44450"/>
            <a:ext cx="7696200" cy="1584350"/>
          </a:xfrm>
        </p:spPr>
        <p:txBody>
          <a:bodyPr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 о цементобетонных дорожных покрытиях в развитых странах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474A42-DFE7-AEFC-D335-2CC3BBD12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36" y="1628800"/>
            <a:ext cx="11881320" cy="4314800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Мировой опыт показывает, что затраты на строительство дорог с нежестким дорожным покрытием, их содержание и ремонт в течение жизненного цикла существенно  выше, чем с применением </a:t>
            </a:r>
            <a:r>
              <a:rPr lang="ru-RU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цементобетона</a:t>
            </a:r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400" dirty="0"/>
              <a:t> Высокая интенсивность движения обуславливает строительство долговечных покрытий с минимальными расходами на содержание.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Поэтому в развитых странах мира </a:t>
            </a:r>
            <a:r>
              <a:rPr lang="ru-RU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цементобетон</a:t>
            </a:r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все больше находит применение в качестве дорожного покрытия.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/>
              <a:t>В США междуштатные  автомагистрали  выполнены в </a:t>
            </a:r>
            <a:r>
              <a:rPr lang="ru-RU" sz="2400" dirty="0" err="1"/>
              <a:t>цементобетоне</a:t>
            </a:r>
            <a:r>
              <a:rPr lang="ru-RU" sz="24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Такие покрытия обычно служат в течение 30 – 40 лет, нередко до 60лет.</a:t>
            </a:r>
            <a:endParaRPr lang="en-US" sz="2400" dirty="0"/>
          </a:p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98F75B-3FC1-7079-F092-A63BED322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D497E2-5EE2-4676-97BD-B1BD097398BE}" type="datetime1">
              <a:rPr lang="en-GB" smtClean="0"/>
              <a:pPr>
                <a:defRPr/>
              </a:pPr>
              <a:t>29/06/2023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312406"/>
      </p:ext>
    </p:extLst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DAFA93-572E-3A45-0EC4-2B40F123D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536" y="44450"/>
            <a:ext cx="8496944" cy="1656358"/>
          </a:xfrm>
        </p:spPr>
        <p:txBody>
          <a:bodyPr/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 о цементобетонных дорожных покрытиях в развитых странах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A051FE-DB73-35DD-97C6-498CB1072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700808"/>
            <a:ext cx="11521280" cy="4536504"/>
          </a:xfrm>
        </p:spPr>
        <p:txBody>
          <a:bodyPr/>
          <a:lstStyle/>
          <a:p>
            <a:pPr algn="just"/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По данным Министерства транспорта РБ за период  с 2015 по 2022г. в Беларуси было возведено и реконструировано 176 км республиканских автодорог с цементобетонным покрытием.</a:t>
            </a:r>
          </a:p>
          <a:p>
            <a:pPr algn="just"/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</a:rPr>
              <a:t>В России, по данным Министерства транспорта прирост протяженности новых автомобильных дорог с жесткими дорожными одеждами за период 2017–2021 гг. составил 57 км. </a:t>
            </a:r>
          </a:p>
          <a:p>
            <a:pPr algn="just"/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</a:rPr>
              <a:t>   В настоящее время Федеральным дорожным агентством ведется строительство участков автомобильных дорог с жесткими конструкциями дорожных одежд общей протяженностью 83,5 км с планируемым вводом в эксплуатацию в период с 2022 - 2024 годы.</a:t>
            </a:r>
          </a:p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901BC6-B1FF-3EE4-A398-86DFB8F8E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D497E2-5EE2-4676-97BD-B1BD097398BE}" type="datetime1">
              <a:rPr lang="en-GB" smtClean="0"/>
              <a:pPr>
                <a:defRPr/>
              </a:pPr>
              <a:t>29/06/2023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139697"/>
      </p:ext>
    </p:extLst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453514F-A69D-D983-4D12-39F2EC6AE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14BC4F-8158-45CF-B479-8BF1F4BA9ECD}" type="datetime1">
              <a:rPr lang="en-GB" smtClean="0"/>
              <a:pPr>
                <a:defRPr/>
              </a:pPr>
              <a:t>29/06/2023</a:t>
            </a:fld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F18EFB-05AE-7144-5EA0-B274F35160A4}"/>
              </a:ext>
            </a:extLst>
          </p:cNvPr>
          <p:cNvSpPr txBox="1"/>
          <p:nvPr/>
        </p:nvSpPr>
        <p:spPr>
          <a:xfrm>
            <a:off x="335360" y="1556792"/>
            <a:ext cx="11521280" cy="4560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Прочность и долговечность цементобетонных покрытий зависит от 3-х основных факторов: правильное проектирование, высокое качество материалов, передовые технологии строительства.</a:t>
            </a:r>
            <a:endParaRPr lang="ru-RU" sz="2400" b="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А качество укладки покрытий (и соответственно их долговечность) напрямую связано с соблюдением параметров (так называемого «треугольника укладки»): скорость укладки, осадка конуса, частота вибрации.  Необходимо обеспечивать контроль качества на всех этапах строительства, при наличии армирования - отбор кернов/сканирование швов.</a:t>
            </a:r>
            <a:endParaRPr lang="ru-RU" sz="2400" b="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616B68-3D3E-9661-3B35-C7F706DABC04}"/>
              </a:ext>
            </a:extLst>
          </p:cNvPr>
          <p:cNvSpPr txBox="1"/>
          <p:nvPr/>
        </p:nvSpPr>
        <p:spPr>
          <a:xfrm>
            <a:off x="1991544" y="188640"/>
            <a:ext cx="8136904" cy="13610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факторы,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влияющие на долговечность цементобетонных покрытий автомобильных дорог </a:t>
            </a:r>
            <a:endParaRPr lang="ru-RU" sz="11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002288"/>
      </p:ext>
    </p:extLst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6BCF6C29-63E5-4FCE-B63A-CF0A4ABB2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44450"/>
            <a:ext cx="7696200" cy="1512342"/>
          </a:xfrm>
        </p:spPr>
        <p:txBody>
          <a:bodyPr/>
          <a:lstStyle/>
          <a:p>
            <a:pPr algn="ctr"/>
            <a:r>
              <a:rPr lang="ru-RU" sz="3200" dirty="0">
                <a:solidFill>
                  <a:prstClr val="black"/>
                </a:solidFill>
              </a:rPr>
              <a:t>Особенности укладки цементобетонных покрытий бетоноукладчиками 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endParaRPr lang="ru-RU" sz="3200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2873FF22-9B93-4BE2-A6EF-1C95F0E36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700808"/>
            <a:ext cx="11593288" cy="4536504"/>
          </a:xfrm>
        </p:spPr>
        <p:txBody>
          <a:bodyPr/>
          <a:lstStyle/>
          <a:p>
            <a:pPr marL="0" indent="0" algn="just">
              <a:spcAft>
                <a:spcPts val="600"/>
              </a:spcAft>
              <a:buNone/>
            </a:pPr>
            <a:r>
              <a:rPr lang="ru-RU" sz="2800" dirty="0">
                <a:ea typeface="Times New Roman" panose="02020603050405020304" pitchFamily="18" charset="0"/>
                <a:cs typeface="Calibri" panose="020F0502020204030204" pitchFamily="34" charset="0"/>
              </a:rPr>
              <a:t>    Бетоноукладчики оборудованные гидравлическими вибраторами </a:t>
            </a:r>
            <a:r>
              <a:rPr lang="en-US" sz="2800" dirty="0">
                <a:ea typeface="Times New Roman" panose="02020603050405020304" pitchFamily="18" charset="0"/>
                <a:cs typeface="Calibri" panose="020F0502020204030204" pitchFamily="34" charset="0"/>
              </a:rPr>
              <a:t>           </a:t>
            </a:r>
            <a:r>
              <a:rPr lang="ru-RU" sz="2800" dirty="0">
                <a:ea typeface="Times New Roman" panose="02020603050405020304" pitchFamily="18" charset="0"/>
                <a:cs typeface="Calibri" panose="020F0502020204030204" pitchFamily="34" charset="0"/>
              </a:rPr>
              <a:t>(с индивидуальным регулированием частоты от 0 до 10500 кол./мин.)  могут </a:t>
            </a:r>
            <a:r>
              <a:rPr lang="ru-RU" sz="2800" dirty="0">
                <a:ea typeface="Calibri" panose="020F0502020204030204" pitchFamily="34" charset="0"/>
                <a:cs typeface="Calibri" panose="020F0502020204030204" pitchFamily="34" charset="0"/>
              </a:rPr>
              <a:t>работать на широком диапазоне осадки конуса цементобетонной смеси: от 0 до 45мм,  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2800" dirty="0">
                <a:ea typeface="Calibri" panose="020F0502020204030204" pitchFamily="34" charset="0"/>
                <a:cs typeface="Calibri" panose="020F0502020204030204" pitchFamily="34" charset="0"/>
              </a:rPr>
              <a:t>тогда как при работе с электрическими вибраторами</a:t>
            </a:r>
            <a:r>
              <a:rPr lang="en-US" sz="28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>
                <a:ea typeface="Calibri" panose="020F0502020204030204" pitchFamily="34" charset="0"/>
                <a:cs typeface="Calibri" panose="020F0502020204030204" pitchFamily="34" charset="0"/>
              </a:rPr>
              <a:t>(с постоянной частотой 13500</a:t>
            </a:r>
            <a:r>
              <a:rPr lang="ru-RU" sz="2800" dirty="0">
                <a:ea typeface="Times New Roman" panose="02020603050405020304" pitchFamily="18" charset="0"/>
                <a:cs typeface="Calibri" panose="020F0502020204030204" pitchFamily="34" charset="0"/>
              </a:rPr>
              <a:t> кол./мин) </a:t>
            </a:r>
            <a:r>
              <a:rPr lang="ru-RU" sz="2800" dirty="0">
                <a:ea typeface="Calibri" panose="020F0502020204030204" pitchFamily="34" charset="0"/>
                <a:cs typeface="Calibri" panose="020F0502020204030204" pitchFamily="34" charset="0"/>
              </a:rPr>
              <a:t>диапазон осадки конуса  ц/б смеси существенно ниже -  от 0 до 10мм. Что требует от подрядчика повышенного внимания к соблюдению технологии устройства бетонных покрытий автомобильных дорог, чтобы избежать сегрегации бетонной смеси и обеспечить качественное уплотнение.</a:t>
            </a:r>
            <a:endParaRPr lang="ru-RU" sz="2800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C06EC07-EEB4-4723-B07C-2C889038D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A1A253-B7F6-45C7-A972-7AA3ABB5C002}" type="datetime1">
              <a:rPr lang="en-GB" smtClean="0"/>
              <a:pPr>
                <a:defRPr/>
              </a:pPr>
              <a:t>29/06/2023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858169"/>
      </p:ext>
    </p:extLst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7619AF-E1A7-F98A-580B-01DE26C47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8696" y="44450"/>
            <a:ext cx="11665296" cy="1634579"/>
          </a:xfrm>
        </p:spPr>
        <p:txBody>
          <a:bodyPr/>
          <a:lstStyle/>
          <a:p>
            <a:pPr algn="ctr"/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О расширении возможностей применения </a:t>
            </a:r>
            <a:r>
              <a:rPr lang="ru-RU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цементобетона</a:t>
            </a: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в дорожном строительстве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9824B3-A3DF-769F-BA68-6EAD2E335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905000"/>
            <a:ext cx="11521280" cy="4260304"/>
          </a:xfrm>
        </p:spPr>
        <p:txBody>
          <a:bodyPr/>
          <a:lstStyle/>
          <a:p>
            <a:pPr algn="just">
              <a:spcAft>
                <a:spcPts val="800"/>
              </a:spcAft>
            </a:pPr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В дорожном строительстве имеется широкий спектр возможного применения </a:t>
            </a:r>
            <a:r>
              <a:rPr lang="ru-RU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цементобетона</a:t>
            </a:r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: строительство жестких дорожных одежд и элементов обустройства автомобильных дорог (парапетных разделительных ограждений, водоотводных лотков, укрепление откосов армированным бетоном и др.). </a:t>
            </a:r>
          </a:p>
          <a:p>
            <a:pPr algn="just">
              <a:spcAft>
                <a:spcPts val="800"/>
              </a:spcAft>
            </a:pPr>
            <a:r>
              <a:rPr lang="ru-RU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Устройство разделительных ограждений, бордюров, водоотводных </a:t>
            </a:r>
            <a:r>
              <a:rPr lang="ru-RU" sz="28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прикромочных</a:t>
            </a:r>
            <a:r>
              <a:rPr lang="ru-RU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лотков из монолитного </a:t>
            </a:r>
            <a:r>
              <a:rPr lang="ru-RU" sz="28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цементобетона</a:t>
            </a:r>
            <a:r>
              <a:rPr lang="ru-RU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будет способствовать повышению качества, прочности и долговечности упомянутых профилей. </a:t>
            </a:r>
            <a:endParaRPr lang="ru-RU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AD4F2D-4C86-AD2E-FBB0-B886EB0D8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D497E2-5EE2-4676-97BD-B1BD097398BE}" type="datetime1">
              <a:rPr lang="en-GB" smtClean="0"/>
              <a:pPr>
                <a:defRPr/>
              </a:pPr>
              <a:t>29/06/2023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217061"/>
      </p:ext>
    </p:extLst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F81AFD8-7FAC-0B7E-C96E-36BDFA81F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404664"/>
            <a:ext cx="11737304" cy="1008112"/>
          </a:xfrm>
        </p:spPr>
        <p:txBody>
          <a:bodyPr/>
          <a:lstStyle/>
          <a:p>
            <a:pPr algn="ctr"/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Качественное уплотнение бетонной смеси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одновременное формование кромки покрытия 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бетоноукладчиком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GP4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GOMACO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CA0E494-FEE3-49FD-CD08-C163CB072C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667" y="1556792"/>
            <a:ext cx="9302666" cy="4726678"/>
          </a:xfrm>
        </p:spPr>
      </p:pic>
      <p:sp>
        <p:nvSpPr>
          <p:cNvPr id="2" name="Дата 1">
            <a:extLst>
              <a:ext uri="{FF2B5EF4-FFF2-40B4-BE49-F238E27FC236}">
                <a16:creationId xmlns:a16="http://schemas.microsoft.com/office/drawing/2014/main" id="{93C878F5-11A9-3503-472E-E1314416D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14BC4F-8158-45CF-B479-8BF1F4BA9ECD}" type="datetime1">
              <a:rPr lang="en-GB" smtClean="0"/>
              <a:pPr>
                <a:defRPr/>
              </a:pPr>
              <a:t>29/06/2023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999356"/>
      </p:ext>
    </p:extLst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5E76AB6-5624-580C-946C-761D9BE7F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44450"/>
            <a:ext cx="11449272" cy="1656358"/>
          </a:xfrm>
        </p:spPr>
        <p:txBody>
          <a:bodyPr/>
          <a:lstStyle/>
          <a:p>
            <a:pPr algn="ctr"/>
            <a:r>
              <a:rPr lang="ru-RU" sz="2800" dirty="0">
                <a:latin typeface="+mn-lt"/>
              </a:rPr>
              <a:t>Подходы к мосту через </a:t>
            </a:r>
            <a:r>
              <a:rPr lang="ru-RU" sz="2800" dirty="0" err="1">
                <a:latin typeface="+mn-lt"/>
              </a:rPr>
              <a:t>р.Амур</a:t>
            </a:r>
            <a:r>
              <a:rPr lang="ru-RU" sz="2800" dirty="0">
                <a:latin typeface="+mn-lt"/>
              </a:rPr>
              <a:t> в </a:t>
            </a:r>
            <a:r>
              <a:rPr lang="ru-RU" sz="2800" dirty="0" err="1">
                <a:latin typeface="+mn-lt"/>
              </a:rPr>
              <a:t>г.Благовещенск</a:t>
            </a:r>
            <a:r>
              <a:rPr lang="ru-RU" sz="2800" dirty="0">
                <a:latin typeface="+mn-lt"/>
              </a:rPr>
              <a:t> Амурской области. Укрепление откосов насыпи монолитным бетоном с помощью финишера </a:t>
            </a:r>
            <a:r>
              <a:rPr lang="en-US" sz="2800" dirty="0">
                <a:latin typeface="+mn-lt"/>
              </a:rPr>
              <a:t>SL450 GOMACO</a:t>
            </a:r>
            <a:endParaRPr lang="ru-RU" sz="2800" dirty="0">
              <a:latin typeface="+mn-lt"/>
            </a:endParaRP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D3836463-79DC-CDE8-8DB2-C89DC724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14BC4F-8158-45CF-B479-8BF1F4BA9ECD}" type="datetime1">
              <a:rPr lang="en-GB" smtClean="0"/>
              <a:pPr>
                <a:defRPr/>
              </a:pPr>
              <a:t>29/06/2023</a:t>
            </a:fld>
            <a:endParaRPr lang="en-GB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4D1464A6-A86A-44D9-979F-9E1ADF87D4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0715" y="1700808"/>
            <a:ext cx="7201585" cy="4608512"/>
          </a:xfrm>
        </p:spPr>
      </p:pic>
    </p:spTree>
    <p:extLst>
      <p:ext uri="{BB962C8B-B14F-4D97-AF65-F5344CB8AC3E}">
        <p14:creationId xmlns:p14="http://schemas.microsoft.com/office/powerpoint/2010/main" val="3733048263"/>
      </p:ext>
    </p:extLst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BD6D73-0F9C-0EAC-F3F0-4E9546F89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44449"/>
            <a:ext cx="11377264" cy="1538777"/>
          </a:xfrm>
        </p:spPr>
        <p:txBody>
          <a:bodyPr/>
          <a:lstStyle/>
          <a:p>
            <a:pPr algn="ctr"/>
            <a:r>
              <a:rPr lang="ru-RU" sz="2400" dirty="0">
                <a:latin typeface="+mn-lt"/>
              </a:rPr>
              <a:t>Подходы к мосту через </a:t>
            </a:r>
            <a:r>
              <a:rPr lang="ru-RU" sz="2400" dirty="0" err="1">
                <a:latin typeface="+mn-lt"/>
              </a:rPr>
              <a:t>р.Амур</a:t>
            </a:r>
            <a:r>
              <a:rPr lang="ru-RU" sz="2400" dirty="0">
                <a:latin typeface="+mn-lt"/>
              </a:rPr>
              <a:t> в </a:t>
            </a:r>
            <a:r>
              <a:rPr lang="ru-RU" sz="2400" dirty="0" err="1">
                <a:latin typeface="+mn-lt"/>
              </a:rPr>
              <a:t>г.Благовещенск</a:t>
            </a:r>
            <a:r>
              <a:rPr lang="ru-RU" sz="2400" dirty="0">
                <a:latin typeface="+mn-lt"/>
              </a:rPr>
              <a:t> Амурской области. Укрепление откосов насыпи монолитным бетоном с помощью финишера </a:t>
            </a:r>
            <a:r>
              <a:rPr lang="en-US" sz="2400" dirty="0">
                <a:latin typeface="+mn-lt"/>
              </a:rPr>
              <a:t>SL450 GOMACO (</a:t>
            </a:r>
            <a:r>
              <a:rPr lang="ru-RU" sz="2400" dirty="0">
                <a:latin typeface="+mn-lt"/>
              </a:rPr>
              <a:t>АО «АСФАЛЬТ»)</a:t>
            </a:r>
            <a:r>
              <a:rPr lang="en-US" sz="2400" dirty="0">
                <a:latin typeface="+mn-lt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50139A-6DCF-5F60-65DC-26C62256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D497E2-5EE2-4676-97BD-B1BD097398BE}" type="datetime1">
              <a:rPr lang="en-GB" smtClean="0"/>
              <a:pPr>
                <a:defRPr/>
              </a:pPr>
              <a:t>29/06/2023</a:t>
            </a:fld>
            <a:endParaRPr lang="en-GB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A64A674-264E-1845-03F5-DB2E342143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1504" y="1700808"/>
            <a:ext cx="8508306" cy="4572886"/>
          </a:xfrm>
        </p:spPr>
      </p:pic>
    </p:spTree>
    <p:extLst>
      <p:ext uri="{BB962C8B-B14F-4D97-AF65-F5344CB8AC3E}">
        <p14:creationId xmlns:p14="http://schemas.microsoft.com/office/powerpoint/2010/main" val="2977238138"/>
      </p:ext>
    </p:extLst>
  </p:cSld>
  <p:clrMapOvr>
    <a:masterClrMapping/>
  </p:clrMapOvr>
  <p:transition advClick="0"/>
</p:sld>
</file>

<file path=ppt/theme/theme1.xml><?xml version="1.0" encoding="utf-8"?>
<a:theme xmlns:a="http://schemas.openxmlformats.org/drawingml/2006/main" name="1_Studio">
  <a:themeElements>
    <a:clrScheme name="1_Studio 1">
      <a:dk1>
        <a:srgbClr val="000000"/>
      </a:dk1>
      <a:lt1>
        <a:srgbClr val="FFFFFF"/>
      </a:lt1>
      <a:dk2>
        <a:srgbClr val="336666"/>
      </a:dk2>
      <a:lt2>
        <a:srgbClr val="CCCC99"/>
      </a:lt2>
      <a:accent1>
        <a:srgbClr val="97CDCC"/>
      </a:accent1>
      <a:accent2>
        <a:srgbClr val="D6E0E0"/>
      </a:accent2>
      <a:accent3>
        <a:srgbClr val="FFFFFF"/>
      </a:accent3>
      <a:accent4>
        <a:srgbClr val="000000"/>
      </a:accent4>
      <a:accent5>
        <a:srgbClr val="C9E3E2"/>
      </a:accent5>
      <a:accent6>
        <a:srgbClr val="C2CBCB"/>
      </a:accent6>
      <a:hlink>
        <a:srgbClr val="99CC00"/>
      </a:hlink>
      <a:folHlink>
        <a:srgbClr val="336666"/>
      </a:folHlink>
    </a:clrScheme>
    <a:fontScheme name="1_Studio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cs typeface="Arial" charset="0"/>
          </a:defRPr>
        </a:defPPr>
      </a:lstStyle>
    </a:lnDef>
  </a:objectDefaults>
  <a:extraClrSchemeLst>
    <a:extraClrScheme>
      <a:clrScheme name="1_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20603</TotalTime>
  <Words>575</Words>
  <Application>Microsoft Office PowerPoint</Application>
  <PresentationFormat>Широкоэкранный</PresentationFormat>
  <Paragraphs>50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Garamond</vt:lpstr>
      <vt:lpstr>Times New Roman</vt:lpstr>
      <vt:lpstr>Wingdings</vt:lpstr>
      <vt:lpstr>1_Studio</vt:lpstr>
      <vt:lpstr>Презентация PowerPoint</vt:lpstr>
      <vt:lpstr>Кратко о цементобетонных дорожных покрытиях в развитых странах</vt:lpstr>
      <vt:lpstr>Кратко о цементобетонных дорожных покрытиях в развитых странах</vt:lpstr>
      <vt:lpstr>Презентация PowerPoint</vt:lpstr>
      <vt:lpstr>Особенности укладки цементобетонных покрытий бетоноукладчиками  </vt:lpstr>
      <vt:lpstr>О расширении возможностей применения цементобетона  в дорожном строительстве</vt:lpstr>
      <vt:lpstr>  Качественное уплотнение бетонной смеси  и одновременное формование кромки покрытия  бетоноукладчиком GP4 GOMACO</vt:lpstr>
      <vt:lpstr>Подходы к мосту через р.Амур в г.Благовещенск Амурской области. Укрепление откосов насыпи монолитным бетоном с помощью финишера SL450 GOMACO</vt:lpstr>
      <vt:lpstr>Подходы к мосту через р.Амур в г.Благовещенск Амурской области. Укрепление откосов насыпи монолитным бетоном с помощью финишера SL450 GOMACO (АО «АСФАЛЬТ») </vt:lpstr>
      <vt:lpstr>Устройство разделительного ограждения на  автомагистрали  М11 Москва – С-Петербург  с применением оборудования GOMACO</vt:lpstr>
      <vt:lpstr>Устройство водоотводного лотка  в Кемеровской области</vt:lpstr>
      <vt:lpstr>Укладка дорожного покрытия бетоноукладчиком GP3 GOMACO</vt:lpstr>
      <vt:lpstr>АО «КВИНТМАДИ»</vt:lpstr>
    </vt:vector>
  </TitlesOfParts>
  <Company>Gomaco International Limited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Rkeogh</dc:creator>
  <cp:lastModifiedBy>Шевелев Александр Изосимович</cp:lastModifiedBy>
  <cp:revision>1499</cp:revision>
  <cp:lastPrinted>2022-09-22T06:42:19Z</cp:lastPrinted>
  <dcterms:created xsi:type="dcterms:W3CDTF">2003-02-10T09:35:23Z</dcterms:created>
  <dcterms:modified xsi:type="dcterms:W3CDTF">2023-06-29T06:20:35Z</dcterms:modified>
</cp:coreProperties>
</file>